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7"/>
  </p:notesMasterIdLst>
  <p:handoutMasterIdLst>
    <p:handoutMasterId r:id="rId138"/>
  </p:handout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24"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405" r:id="rId85"/>
    <p:sldId id="406" r:id="rId86"/>
    <p:sldId id="407" r:id="rId87"/>
    <p:sldId id="408" r:id="rId88"/>
    <p:sldId id="409" r:id="rId89"/>
    <p:sldId id="410" r:id="rId90"/>
    <p:sldId id="411" r:id="rId91"/>
    <p:sldId id="412" r:id="rId92"/>
    <p:sldId id="413" r:id="rId93"/>
    <p:sldId id="414" r:id="rId94"/>
    <p:sldId id="415" r:id="rId95"/>
    <p:sldId id="416" r:id="rId96"/>
    <p:sldId id="417" r:id="rId97"/>
    <p:sldId id="418" r:id="rId98"/>
    <p:sldId id="419" r:id="rId99"/>
    <p:sldId id="420" r:id="rId100"/>
    <p:sldId id="421" r:id="rId101"/>
    <p:sldId id="422" r:id="rId102"/>
    <p:sldId id="423" r:id="rId103"/>
    <p:sldId id="424" r:id="rId104"/>
    <p:sldId id="425" r:id="rId105"/>
    <p:sldId id="426" r:id="rId106"/>
    <p:sldId id="427" r:id="rId107"/>
    <p:sldId id="428" r:id="rId108"/>
    <p:sldId id="429" r:id="rId109"/>
    <p:sldId id="430" r:id="rId110"/>
    <p:sldId id="431" r:id="rId111"/>
    <p:sldId id="432" r:id="rId112"/>
    <p:sldId id="367" r:id="rId113"/>
    <p:sldId id="325" r:id="rId114"/>
    <p:sldId id="389"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90" r:id="rId136"/>
  </p:sldIdLst>
  <p:sldSz cx="9144000" cy="6858000" type="screen4x3"/>
  <p:notesSz cx="6669088" cy="9928225"/>
  <p:custDataLst>
    <p:tags r:id="rId139"/>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43" autoAdjust="0"/>
  </p:normalViewPr>
  <p:slideViewPr>
    <p:cSldViewPr>
      <p:cViewPr>
        <p:scale>
          <a:sx n="75" d="100"/>
          <a:sy n="75" d="100"/>
        </p:scale>
        <p:origin x="-2640"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75 cases registered - which subject?</a:t>
            </a:r>
          </a:p>
        </c:rich>
      </c:tx>
      <c:layout>
        <c:manualLayout>
          <c:xMode val="edge"/>
          <c:yMode val="edge"/>
          <c:x val="2.2076260924529665E-2"/>
          <c:y val="2.7133737277054686E-2"/>
        </c:manualLayout>
      </c:layout>
      <c:overlay val="1"/>
    </c:title>
    <c:autoTitleDeleted val="0"/>
    <c:plotArea>
      <c:layout>
        <c:manualLayout>
          <c:layoutTarget val="inner"/>
          <c:xMode val="edge"/>
          <c:yMode val="edge"/>
          <c:x val="5.2925351402414521E-2"/>
          <c:y val="0.14747880577371744"/>
          <c:w val="0.4785091479511126"/>
          <c:h val="0.77987783810093225"/>
        </c:manualLayout>
      </c:layout>
      <c:doughnutChart>
        <c:varyColors val="1"/>
        <c:ser>
          <c:idx val="0"/>
          <c:order val="0"/>
          <c:dLbls>
            <c:showLegendKey val="0"/>
            <c:showVal val="1"/>
            <c:showCatName val="0"/>
            <c:showSerName val="0"/>
            <c:showPercent val="0"/>
            <c:showBubbleSize val="0"/>
            <c:showLeaderLines val="1"/>
          </c:dLbls>
          <c:cat>
            <c:strRef>
              <c:f>'[2016 AAR graphs  &amp; stats Marcelo.xlsx]1-2016 new catEN'!$B$7:$B$15</c:f>
              <c:strCache>
                <c:ptCount val="9"/>
                <c:pt idx="0">
                  <c:v>Non respect of financial rules (5)</c:v>
                </c:pt>
                <c:pt idx="1">
                  <c:v>Abuse of ICT services (2)</c:v>
                </c:pt>
                <c:pt idx="2">
                  <c:v>Conflict of interest (4)</c:v>
                </c:pt>
                <c:pt idx="3">
                  <c:v>Irregular declarations (16)</c:v>
                </c:pt>
                <c:pt idx="4">
                  <c:v>Harassment/Inappropriate behaviour (22)</c:v>
                </c:pt>
                <c:pt idx="5">
                  <c:v>Irregular absence  (4)</c:v>
                </c:pt>
                <c:pt idx="6">
                  <c:v>Unauthorised external activity  (11)</c:v>
                </c:pt>
                <c:pt idx="7">
                  <c:v>Non respect of rules on confidentiality  (8)</c:v>
                </c:pt>
                <c:pt idx="8">
                  <c:v>Miscellaneous (3)</c:v>
                </c:pt>
              </c:strCache>
            </c:strRef>
          </c:cat>
          <c:val>
            <c:numRef>
              <c:f>'[2016 AAR graphs  &amp; stats Marcelo.xlsx]1-2016 new catEN'!$C$7:$C$15</c:f>
              <c:numCache>
                <c:formatCode>General</c:formatCode>
                <c:ptCount val="9"/>
                <c:pt idx="0">
                  <c:v>5</c:v>
                </c:pt>
                <c:pt idx="1">
                  <c:v>2</c:v>
                </c:pt>
                <c:pt idx="2">
                  <c:v>4</c:v>
                </c:pt>
                <c:pt idx="3">
                  <c:v>16</c:v>
                </c:pt>
                <c:pt idx="4">
                  <c:v>22</c:v>
                </c:pt>
                <c:pt idx="5">
                  <c:v>4</c:v>
                </c:pt>
                <c:pt idx="6">
                  <c:v>11</c:v>
                </c:pt>
                <c:pt idx="7">
                  <c:v>8</c:v>
                </c:pt>
                <c:pt idx="8">
                  <c:v>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822790830517357"/>
          <c:y val="4.9659279310845801E-2"/>
          <c:w val="0.40647523923103923"/>
          <c:h val="0.95034072068915421"/>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GB" sz="1600" dirty="0"/>
              <a:t>27</a:t>
            </a:r>
            <a:r>
              <a:rPr lang="en-GB" sz="1600" baseline="0" dirty="0"/>
              <a:t> D</a:t>
            </a:r>
            <a:r>
              <a:rPr lang="en-GB" sz="1600" dirty="0"/>
              <a:t>isciplinary and non-disciplinary sanctions imposed </a:t>
            </a:r>
            <a:r>
              <a:rPr lang="en-GB" sz="1600" dirty="0" smtClean="0"/>
              <a:t>:</a:t>
            </a:r>
          </a:p>
          <a:p>
            <a:pPr>
              <a:defRPr sz="1600"/>
            </a:pPr>
            <a:r>
              <a:rPr lang="en-GB" sz="1600" baseline="0" dirty="0" smtClean="0"/>
              <a:t>  </a:t>
            </a:r>
            <a:r>
              <a:rPr lang="en-GB" sz="1600" baseline="0" dirty="0"/>
              <a:t>which type?</a:t>
            </a:r>
            <a:endParaRPr lang="en-GB" sz="1600" dirty="0"/>
          </a:p>
        </c:rich>
      </c:tx>
      <c:layout>
        <c:manualLayout>
          <c:xMode val="edge"/>
          <c:yMode val="edge"/>
          <c:x val="2.7811351832661216E-2"/>
          <c:y val="2.3579505658791536E-2"/>
        </c:manualLayout>
      </c:layout>
      <c:overlay val="1"/>
    </c:title>
    <c:autoTitleDeleted val="0"/>
    <c:plotArea>
      <c:layout>
        <c:manualLayout>
          <c:layoutTarget val="inner"/>
          <c:xMode val="edge"/>
          <c:yMode val="edge"/>
          <c:x val="2.8625921952731594E-2"/>
          <c:y val="0.14288356120269791"/>
          <c:w val="0.45575350167296241"/>
          <c:h val="0.7969398810463888"/>
        </c:manualLayout>
      </c:layout>
      <c:doughnutChart>
        <c:varyColors val="1"/>
        <c:ser>
          <c:idx val="0"/>
          <c:order val="0"/>
          <c:dLbls>
            <c:showLegendKey val="0"/>
            <c:showVal val="1"/>
            <c:showCatName val="0"/>
            <c:showSerName val="0"/>
            <c:showPercent val="0"/>
            <c:showBubbleSize val="0"/>
            <c:showLeaderLines val="1"/>
          </c:dLbls>
          <c:cat>
            <c:strRef>
              <c:f>'5-2016 sanctionsEN'!$B$8:$B$16</c:f>
              <c:strCache>
                <c:ptCount val="9"/>
                <c:pt idx="0">
                  <c:v>DISCIPLINARY</c:v>
                </c:pt>
                <c:pt idx="1">
                  <c:v>Dismissal (4)</c:v>
                </c:pt>
                <c:pt idx="2">
                  <c:v>Withholding pension or invalidity allowance (2)</c:v>
                </c:pt>
                <c:pt idx="3">
                  <c:v>Downgrading (6)</c:v>
                </c:pt>
                <c:pt idx="4">
                  <c:v>Reduction in step (2)</c:v>
                </c:pt>
                <c:pt idx="5">
                  <c:v>Reprimand (6)</c:v>
                </c:pt>
                <c:pt idx="6">
                  <c:v>Written warning (1)</c:v>
                </c:pt>
                <c:pt idx="7">
                  <c:v>  NON DISCIPLINARY</c:v>
                </c:pt>
                <c:pt idx="8">
                  <c:v>Non-disciplinary warning (6)</c:v>
                </c:pt>
              </c:strCache>
            </c:strRef>
          </c:cat>
          <c:val>
            <c:numRef>
              <c:f>'5-2016 sanctionsEN'!$C$8:$C$16</c:f>
              <c:numCache>
                <c:formatCode>General</c:formatCode>
                <c:ptCount val="9"/>
                <c:pt idx="1">
                  <c:v>4</c:v>
                </c:pt>
                <c:pt idx="2">
                  <c:v>2</c:v>
                </c:pt>
                <c:pt idx="3">
                  <c:v>6</c:v>
                </c:pt>
                <c:pt idx="4">
                  <c:v>2</c:v>
                </c:pt>
                <c:pt idx="5">
                  <c:v>6</c:v>
                </c:pt>
                <c:pt idx="6">
                  <c:v>1</c:v>
                </c:pt>
                <c:pt idx="8">
                  <c:v>6</c:v>
                </c:pt>
              </c:numCache>
            </c:numRef>
          </c:val>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200" b="0" i="1" u="sng" baseline="0"/>
            </a:pPr>
            <a:endParaRPr lang="en-US"/>
          </a:p>
        </c:txPr>
      </c:legendEntry>
      <c:legendEntry>
        <c:idx val="6"/>
        <c:txPr>
          <a:bodyPr/>
          <a:lstStyle/>
          <a:p>
            <a:pPr>
              <a:defRPr sz="1200" b="0" i="0"/>
            </a:pPr>
            <a:endParaRPr lang="en-US"/>
          </a:p>
        </c:txPr>
      </c:legendEntry>
      <c:legendEntry>
        <c:idx val="7"/>
        <c:txPr>
          <a:bodyPr/>
          <a:lstStyle/>
          <a:p>
            <a:pPr>
              <a:defRPr sz="1200" b="0" i="1" u="sng" baseline="0"/>
            </a:pPr>
            <a:endParaRPr lang="en-US"/>
          </a:p>
        </c:txPr>
      </c:legendEntry>
      <c:layout>
        <c:manualLayout>
          <c:xMode val="edge"/>
          <c:yMode val="edge"/>
          <c:x val="0.58710813020236619"/>
          <c:y val="5.9533351169597938E-2"/>
          <c:w val="0.40208523143406766"/>
          <c:h val="0.9404666488304021"/>
        </c:manualLayout>
      </c:layout>
      <c:overlay val="0"/>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FC1BF-7D0E-4A62-8BE9-342C0BF4890A}" type="doc">
      <dgm:prSet loTypeId="urn:microsoft.com/office/officeart/2005/8/layout/hProcess9" loCatId="process" qsTypeId="urn:microsoft.com/office/officeart/2005/8/quickstyle/simple1" qsCatId="simple" csTypeId="urn:microsoft.com/office/officeart/2005/8/colors/colorful4" csCatId="colorful" phldr="1"/>
      <dgm:spPr/>
    </dgm:pt>
    <dgm:pt modelId="{55D15B2B-B227-40B3-BF79-01E499173FF6}">
      <dgm:prSet phldrT="[Text]"/>
      <dgm:spPr>
        <a:xfrm>
          <a:off x="2203" y="898683"/>
          <a:ext cx="1498609" cy="1198245"/>
        </a:xfrm>
        <a:solidFill>
          <a:srgbClr val="F39FA5"/>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Phase </a:t>
          </a:r>
          <a:r>
            <a:rPr lang="en-US" dirty="0" smtClean="0">
              <a:solidFill>
                <a:sysClr val="window" lastClr="FFFFFF"/>
              </a:solidFill>
              <a:latin typeface="Calibri" panose="020F0502020204030204"/>
              <a:ea typeface="+mn-ea"/>
              <a:cs typeface="+mn-cs"/>
            </a:rPr>
            <a:t>1: </a:t>
          </a:r>
        </a:p>
        <a:p>
          <a:r>
            <a:rPr lang="en-US" dirty="0" smtClean="0">
              <a:solidFill>
                <a:sysClr val="window" lastClr="FFFFFF"/>
              </a:solidFill>
              <a:latin typeface="Calibri" panose="020F0502020204030204"/>
              <a:ea typeface="+mn-ea"/>
              <a:cs typeface="+mn-cs"/>
            </a:rPr>
            <a:t>Preliminary assessment</a:t>
          </a:r>
          <a:endParaRPr lang="en-US" dirty="0">
            <a:solidFill>
              <a:sysClr val="window" lastClr="FFFFFF"/>
            </a:solidFill>
            <a:latin typeface="Calibri" panose="020F0502020204030204"/>
            <a:ea typeface="+mn-ea"/>
            <a:cs typeface="+mn-cs"/>
          </a:endParaRPr>
        </a:p>
      </dgm:t>
    </dgm:pt>
    <dgm:pt modelId="{618E2E32-3E84-4783-8EFD-3EEF9139620C}" type="parTrans" cxnId="{A7CBAAB5-0B37-411F-88EF-395340D324E7}">
      <dgm:prSet/>
      <dgm:spPr/>
      <dgm:t>
        <a:bodyPr/>
        <a:lstStyle/>
        <a:p>
          <a:endParaRPr lang="en-US"/>
        </a:p>
      </dgm:t>
    </dgm:pt>
    <dgm:pt modelId="{8BAD3F9C-786A-4F27-8AFC-9E79BA084159}" type="sibTrans" cxnId="{A7CBAAB5-0B37-411F-88EF-395340D324E7}">
      <dgm:prSet/>
      <dgm:spPr/>
      <dgm:t>
        <a:bodyPr/>
        <a:lstStyle/>
        <a:p>
          <a:endParaRPr lang="en-US"/>
        </a:p>
      </dgm:t>
    </dgm:pt>
    <dgm:pt modelId="{F1E542FF-C07D-4FFA-8EF6-3E76A0541B1E}">
      <dgm:prSet phldrT="[Text]"/>
      <dgm:spPr>
        <a:xfrm>
          <a:off x="1683849" y="898683"/>
          <a:ext cx="1498609" cy="1198245"/>
        </a:xfrm>
        <a:solidFill>
          <a:srgbClr val="FE9C8C"/>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Phase </a:t>
          </a:r>
          <a:r>
            <a:rPr lang="en-US" dirty="0" smtClean="0">
              <a:solidFill>
                <a:sysClr val="window" lastClr="FFFFFF"/>
              </a:solidFill>
              <a:latin typeface="Calibri" panose="020F0502020204030204"/>
              <a:ea typeface="+mn-ea"/>
              <a:cs typeface="+mn-cs"/>
            </a:rPr>
            <a:t>2: </a:t>
          </a:r>
        </a:p>
        <a:p>
          <a:r>
            <a:rPr lang="en-US" dirty="0" smtClean="0">
              <a:solidFill>
                <a:sysClr val="window" lastClr="FFFFFF"/>
              </a:solidFill>
              <a:latin typeface="Calibri" panose="020F0502020204030204"/>
              <a:ea typeface="+mn-ea"/>
              <a:cs typeface="+mn-cs"/>
            </a:rPr>
            <a:t>Administrative inquiry </a:t>
          </a:r>
          <a:endParaRPr lang="en-US" dirty="0">
            <a:solidFill>
              <a:sysClr val="window" lastClr="FFFFFF"/>
            </a:solidFill>
            <a:latin typeface="Calibri" panose="020F0502020204030204"/>
            <a:ea typeface="+mn-ea"/>
            <a:cs typeface="+mn-cs"/>
          </a:endParaRPr>
        </a:p>
      </dgm:t>
    </dgm:pt>
    <dgm:pt modelId="{78EB6C3E-6C91-4C78-A698-88496BB42911}" type="parTrans" cxnId="{66CC226B-AECF-4A22-AFAF-8498E81F0565}">
      <dgm:prSet/>
      <dgm:spPr/>
      <dgm:t>
        <a:bodyPr/>
        <a:lstStyle/>
        <a:p>
          <a:endParaRPr lang="en-US"/>
        </a:p>
      </dgm:t>
    </dgm:pt>
    <dgm:pt modelId="{99AF8C9F-5ECA-46B9-81A7-B433DAB3F905}" type="sibTrans" cxnId="{66CC226B-AECF-4A22-AFAF-8498E81F0565}">
      <dgm:prSet/>
      <dgm:spPr/>
      <dgm:t>
        <a:bodyPr/>
        <a:lstStyle/>
        <a:p>
          <a:endParaRPr lang="en-US"/>
        </a:p>
      </dgm:t>
    </dgm:pt>
    <dgm:pt modelId="{915A405D-F043-48DD-A462-ED9824E15C03}">
      <dgm:prSet phldrT="[Text]"/>
      <dgm:spPr>
        <a:xfrm>
          <a:off x="6728786" y="898683"/>
          <a:ext cx="1498609" cy="1198245"/>
        </a:xfrm>
        <a:solidFill>
          <a:srgbClr val="480F00"/>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Phase </a:t>
          </a:r>
          <a:r>
            <a:rPr lang="en-US" dirty="0" smtClean="0">
              <a:solidFill>
                <a:sysClr val="window" lastClr="FFFFFF"/>
              </a:solidFill>
              <a:latin typeface="Calibri" panose="020F0502020204030204"/>
              <a:ea typeface="+mn-ea"/>
              <a:cs typeface="+mn-cs"/>
            </a:rPr>
            <a:t>5: </a:t>
          </a:r>
        </a:p>
        <a:p>
          <a:r>
            <a:rPr lang="en-US" dirty="0" smtClean="0">
              <a:solidFill>
                <a:sysClr val="window" lastClr="FFFFFF"/>
              </a:solidFill>
              <a:latin typeface="Calibri" panose="020F0502020204030204"/>
              <a:ea typeface="+mn-ea"/>
              <a:cs typeface="+mn-cs"/>
            </a:rPr>
            <a:t>Decision by the AA</a:t>
          </a:r>
          <a:endParaRPr lang="en-US" dirty="0">
            <a:solidFill>
              <a:sysClr val="window" lastClr="FFFFFF"/>
            </a:solidFill>
            <a:latin typeface="Calibri" panose="020F0502020204030204"/>
            <a:ea typeface="+mn-ea"/>
            <a:cs typeface="+mn-cs"/>
          </a:endParaRPr>
        </a:p>
      </dgm:t>
    </dgm:pt>
    <dgm:pt modelId="{DD2E68D2-BDD3-4A5A-98FF-C63F2DB107DF}" type="parTrans" cxnId="{A1A7364C-FCCB-4758-B454-DDF22DF68C22}">
      <dgm:prSet/>
      <dgm:spPr/>
      <dgm:t>
        <a:bodyPr/>
        <a:lstStyle/>
        <a:p>
          <a:endParaRPr lang="en-US"/>
        </a:p>
      </dgm:t>
    </dgm:pt>
    <dgm:pt modelId="{53C123E3-727A-40E3-8832-1D5989F58088}" type="sibTrans" cxnId="{A1A7364C-FCCB-4758-B454-DDF22DF68C22}">
      <dgm:prSet/>
      <dgm:spPr/>
      <dgm:t>
        <a:bodyPr/>
        <a:lstStyle/>
        <a:p>
          <a:endParaRPr lang="en-US"/>
        </a:p>
      </dgm:t>
    </dgm:pt>
    <dgm:pt modelId="{005CBAB9-8FA3-488D-8A33-8C9BFADECBEB}">
      <dgm:prSet phldrT="[Text]"/>
      <dgm:spPr>
        <a:xfrm>
          <a:off x="3365495" y="898683"/>
          <a:ext cx="1498609" cy="1198245"/>
        </a:xfrm>
        <a:solidFill>
          <a:srgbClr val="B5313A"/>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Phase </a:t>
          </a:r>
          <a:r>
            <a:rPr lang="en-US" dirty="0" smtClean="0">
              <a:solidFill>
                <a:sysClr val="window" lastClr="FFFFFF"/>
              </a:solidFill>
              <a:latin typeface="Calibri" panose="020F0502020204030204"/>
              <a:ea typeface="+mn-ea"/>
              <a:cs typeface="+mn-cs"/>
            </a:rPr>
            <a:t>3: </a:t>
          </a:r>
        </a:p>
        <a:p>
          <a:r>
            <a:rPr lang="en-US" dirty="0" smtClean="0">
              <a:solidFill>
                <a:sysClr val="window" lastClr="FFFFFF"/>
              </a:solidFill>
              <a:latin typeface="Calibri" panose="020F0502020204030204"/>
              <a:ea typeface="+mn-ea"/>
              <a:cs typeface="+mn-cs"/>
            </a:rPr>
            <a:t>Pre-disciplinary procedure</a:t>
          </a:r>
          <a:endParaRPr lang="en-US" dirty="0">
            <a:solidFill>
              <a:sysClr val="window" lastClr="FFFFFF"/>
            </a:solidFill>
            <a:latin typeface="Calibri" panose="020F0502020204030204"/>
            <a:ea typeface="+mn-ea"/>
            <a:cs typeface="+mn-cs"/>
          </a:endParaRPr>
        </a:p>
      </dgm:t>
    </dgm:pt>
    <dgm:pt modelId="{28F4611D-1523-44C3-A69C-82F72ED46C3D}" type="parTrans" cxnId="{0B1ED3E6-D815-457D-9713-0ED8ED56B482}">
      <dgm:prSet/>
      <dgm:spPr/>
      <dgm:t>
        <a:bodyPr/>
        <a:lstStyle/>
        <a:p>
          <a:endParaRPr lang="en-US"/>
        </a:p>
      </dgm:t>
    </dgm:pt>
    <dgm:pt modelId="{0DC3FDBC-D37B-450C-95F1-8721B5A9052E}" type="sibTrans" cxnId="{0B1ED3E6-D815-457D-9713-0ED8ED56B482}">
      <dgm:prSet/>
      <dgm:spPr/>
      <dgm:t>
        <a:bodyPr/>
        <a:lstStyle/>
        <a:p>
          <a:endParaRPr lang="en-US"/>
        </a:p>
      </dgm:t>
    </dgm:pt>
    <dgm:pt modelId="{EFA2D3D6-DE79-4E10-950C-A9E1893712D7}">
      <dgm:prSet phldrT="[Text]"/>
      <dgm:spPr>
        <a:xfrm>
          <a:off x="5047140" y="898683"/>
          <a:ext cx="1498609" cy="1198245"/>
        </a:xfrm>
        <a:solidFill>
          <a:srgbClr val="76363B"/>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Phase </a:t>
          </a:r>
          <a:r>
            <a:rPr lang="en-US" dirty="0" smtClean="0">
              <a:solidFill>
                <a:sysClr val="window" lastClr="FFFFFF"/>
              </a:solidFill>
              <a:latin typeface="Calibri" panose="020F0502020204030204"/>
              <a:ea typeface="+mn-ea"/>
              <a:cs typeface="+mn-cs"/>
            </a:rPr>
            <a:t>4: </a:t>
          </a:r>
        </a:p>
        <a:p>
          <a:r>
            <a:rPr lang="en-US" dirty="0" smtClean="0">
              <a:solidFill>
                <a:sysClr val="window" lastClr="FFFFFF"/>
              </a:solidFill>
              <a:latin typeface="Calibri" panose="020F0502020204030204"/>
              <a:ea typeface="+mn-ea"/>
              <a:cs typeface="+mn-cs"/>
            </a:rPr>
            <a:t>Disciplinary proceedings</a:t>
          </a:r>
          <a:endParaRPr lang="en-US" dirty="0">
            <a:solidFill>
              <a:sysClr val="window" lastClr="FFFFFF"/>
            </a:solidFill>
            <a:latin typeface="Calibri" panose="020F0502020204030204"/>
            <a:ea typeface="+mn-ea"/>
            <a:cs typeface="+mn-cs"/>
          </a:endParaRPr>
        </a:p>
      </dgm:t>
    </dgm:pt>
    <dgm:pt modelId="{F2D66AC7-1F52-4CE0-B21B-27C69A4DE5B8}" type="parTrans" cxnId="{15864677-C1B0-452C-A96C-1DDAA0D1BF91}">
      <dgm:prSet/>
      <dgm:spPr/>
      <dgm:t>
        <a:bodyPr/>
        <a:lstStyle/>
        <a:p>
          <a:endParaRPr lang="en-US"/>
        </a:p>
      </dgm:t>
    </dgm:pt>
    <dgm:pt modelId="{E7F0E436-8F74-4DF1-993B-21372B5D0405}" type="sibTrans" cxnId="{15864677-C1B0-452C-A96C-1DDAA0D1BF91}">
      <dgm:prSet/>
      <dgm:spPr/>
      <dgm:t>
        <a:bodyPr/>
        <a:lstStyle/>
        <a:p>
          <a:endParaRPr lang="en-US"/>
        </a:p>
      </dgm:t>
    </dgm:pt>
    <dgm:pt modelId="{B29E34A0-278D-4E8A-A986-6BDFF9FD4BA1}" type="pres">
      <dgm:prSet presAssocID="{8CBFC1BF-7D0E-4A62-8BE9-342C0BF4890A}" presName="CompostProcess" presStyleCnt="0">
        <dgm:presLayoutVars>
          <dgm:dir/>
          <dgm:resizeHandles val="exact"/>
        </dgm:presLayoutVars>
      </dgm:prSet>
      <dgm:spPr/>
    </dgm:pt>
    <dgm:pt modelId="{F0C23B41-5751-44E1-B125-C53879E83FC7}" type="pres">
      <dgm:prSet presAssocID="{8CBFC1BF-7D0E-4A62-8BE9-342C0BF4890A}" presName="arrow" presStyleLbl="bgShp" presStyleIdx="0" presStyleCnt="1"/>
      <dgm:spPr>
        <a:xfrm>
          <a:off x="617219" y="0"/>
          <a:ext cx="6995160" cy="2995613"/>
        </a:xfrm>
        <a:prstGeom prst="rightArrow">
          <a:avLst/>
        </a:prstGeom>
        <a:solidFill>
          <a:srgbClr val="FFC000">
            <a:tint val="40000"/>
            <a:hueOff val="0"/>
            <a:satOff val="0"/>
            <a:lumOff val="0"/>
            <a:alphaOff val="0"/>
          </a:srgbClr>
        </a:solidFill>
        <a:ln>
          <a:noFill/>
        </a:ln>
        <a:effectLst/>
      </dgm:spPr>
    </dgm:pt>
    <dgm:pt modelId="{0184299B-F1F8-491D-A8FF-A46F9AFAA112}" type="pres">
      <dgm:prSet presAssocID="{8CBFC1BF-7D0E-4A62-8BE9-342C0BF4890A}" presName="linearProcess" presStyleCnt="0"/>
      <dgm:spPr/>
    </dgm:pt>
    <dgm:pt modelId="{81D8D278-3522-4979-96E1-03FB5AEF531E}" type="pres">
      <dgm:prSet presAssocID="{55D15B2B-B227-40B3-BF79-01E499173FF6}" presName="textNode" presStyleLbl="node1" presStyleIdx="0" presStyleCnt="5">
        <dgm:presLayoutVars>
          <dgm:bulletEnabled val="1"/>
        </dgm:presLayoutVars>
      </dgm:prSet>
      <dgm:spPr>
        <a:prstGeom prst="roundRect">
          <a:avLst/>
        </a:prstGeom>
      </dgm:spPr>
      <dgm:t>
        <a:bodyPr/>
        <a:lstStyle/>
        <a:p>
          <a:endParaRPr lang="en-GB"/>
        </a:p>
      </dgm:t>
    </dgm:pt>
    <dgm:pt modelId="{0B5A9F87-A6BD-4D48-92BB-18722D584F70}" type="pres">
      <dgm:prSet presAssocID="{8BAD3F9C-786A-4F27-8AFC-9E79BA084159}" presName="sibTrans" presStyleCnt="0"/>
      <dgm:spPr/>
    </dgm:pt>
    <dgm:pt modelId="{ED3A4A6D-1C49-4661-9D90-80D951D9CCB3}" type="pres">
      <dgm:prSet presAssocID="{F1E542FF-C07D-4FFA-8EF6-3E76A0541B1E}" presName="textNode" presStyleLbl="node1" presStyleIdx="1" presStyleCnt="5">
        <dgm:presLayoutVars>
          <dgm:bulletEnabled val="1"/>
        </dgm:presLayoutVars>
      </dgm:prSet>
      <dgm:spPr>
        <a:prstGeom prst="roundRect">
          <a:avLst/>
        </a:prstGeom>
      </dgm:spPr>
      <dgm:t>
        <a:bodyPr/>
        <a:lstStyle/>
        <a:p>
          <a:endParaRPr lang="en-GB"/>
        </a:p>
      </dgm:t>
    </dgm:pt>
    <dgm:pt modelId="{86A641DB-E3FB-4ADB-A6BA-4BDE21624996}" type="pres">
      <dgm:prSet presAssocID="{99AF8C9F-5ECA-46B9-81A7-B433DAB3F905}" presName="sibTrans" presStyleCnt="0"/>
      <dgm:spPr/>
    </dgm:pt>
    <dgm:pt modelId="{948BC927-96B4-4000-978B-52B30ABD0117}" type="pres">
      <dgm:prSet presAssocID="{005CBAB9-8FA3-488D-8A33-8C9BFADECBEB}" presName="textNode" presStyleLbl="node1" presStyleIdx="2" presStyleCnt="5">
        <dgm:presLayoutVars>
          <dgm:bulletEnabled val="1"/>
        </dgm:presLayoutVars>
      </dgm:prSet>
      <dgm:spPr>
        <a:prstGeom prst="roundRect">
          <a:avLst/>
        </a:prstGeom>
      </dgm:spPr>
      <dgm:t>
        <a:bodyPr/>
        <a:lstStyle/>
        <a:p>
          <a:endParaRPr lang="en-GB"/>
        </a:p>
      </dgm:t>
    </dgm:pt>
    <dgm:pt modelId="{C369DB3B-D3D6-4C4D-9BAE-4EB552465AC0}" type="pres">
      <dgm:prSet presAssocID="{0DC3FDBC-D37B-450C-95F1-8721B5A9052E}" presName="sibTrans" presStyleCnt="0"/>
      <dgm:spPr/>
    </dgm:pt>
    <dgm:pt modelId="{8133F298-C6ED-4429-9F7F-E3892639B66B}" type="pres">
      <dgm:prSet presAssocID="{EFA2D3D6-DE79-4E10-950C-A9E1893712D7}" presName="textNode" presStyleLbl="node1" presStyleIdx="3" presStyleCnt="5">
        <dgm:presLayoutVars>
          <dgm:bulletEnabled val="1"/>
        </dgm:presLayoutVars>
      </dgm:prSet>
      <dgm:spPr>
        <a:prstGeom prst="roundRect">
          <a:avLst/>
        </a:prstGeom>
      </dgm:spPr>
      <dgm:t>
        <a:bodyPr/>
        <a:lstStyle/>
        <a:p>
          <a:endParaRPr lang="en-GB"/>
        </a:p>
      </dgm:t>
    </dgm:pt>
    <dgm:pt modelId="{C8FE0FE7-8AB3-42B1-A809-D905BBC28A0A}" type="pres">
      <dgm:prSet presAssocID="{E7F0E436-8F74-4DF1-993B-21372B5D0405}" presName="sibTrans" presStyleCnt="0"/>
      <dgm:spPr/>
    </dgm:pt>
    <dgm:pt modelId="{DFAC38A1-5644-4BAB-9621-F5C0A37C6D3C}" type="pres">
      <dgm:prSet presAssocID="{915A405D-F043-48DD-A462-ED9824E15C03}" presName="textNode" presStyleLbl="node1" presStyleIdx="4" presStyleCnt="5">
        <dgm:presLayoutVars>
          <dgm:bulletEnabled val="1"/>
        </dgm:presLayoutVars>
      </dgm:prSet>
      <dgm:spPr>
        <a:prstGeom prst="roundRect">
          <a:avLst/>
        </a:prstGeom>
      </dgm:spPr>
      <dgm:t>
        <a:bodyPr/>
        <a:lstStyle/>
        <a:p>
          <a:endParaRPr lang="en-GB"/>
        </a:p>
      </dgm:t>
    </dgm:pt>
  </dgm:ptLst>
  <dgm:cxnLst>
    <dgm:cxn modelId="{1616DFBE-9837-4CBC-B5FE-1FC1764DD5AC}" type="presOf" srcId="{55D15B2B-B227-40B3-BF79-01E499173FF6}" destId="{81D8D278-3522-4979-96E1-03FB5AEF531E}" srcOrd="0" destOrd="0" presId="urn:microsoft.com/office/officeart/2005/8/layout/hProcess9"/>
    <dgm:cxn modelId="{15864677-C1B0-452C-A96C-1DDAA0D1BF91}" srcId="{8CBFC1BF-7D0E-4A62-8BE9-342C0BF4890A}" destId="{EFA2D3D6-DE79-4E10-950C-A9E1893712D7}" srcOrd="3" destOrd="0" parTransId="{F2D66AC7-1F52-4CE0-B21B-27C69A4DE5B8}" sibTransId="{E7F0E436-8F74-4DF1-993B-21372B5D0405}"/>
    <dgm:cxn modelId="{A7CBAAB5-0B37-411F-88EF-395340D324E7}" srcId="{8CBFC1BF-7D0E-4A62-8BE9-342C0BF4890A}" destId="{55D15B2B-B227-40B3-BF79-01E499173FF6}" srcOrd="0" destOrd="0" parTransId="{618E2E32-3E84-4783-8EFD-3EEF9139620C}" sibTransId="{8BAD3F9C-786A-4F27-8AFC-9E79BA084159}"/>
    <dgm:cxn modelId="{400D6E02-65DB-4FD3-9968-376C750E2FBE}" type="presOf" srcId="{EFA2D3D6-DE79-4E10-950C-A9E1893712D7}" destId="{8133F298-C6ED-4429-9F7F-E3892639B66B}" srcOrd="0" destOrd="0" presId="urn:microsoft.com/office/officeart/2005/8/layout/hProcess9"/>
    <dgm:cxn modelId="{0B1ED3E6-D815-457D-9713-0ED8ED56B482}" srcId="{8CBFC1BF-7D0E-4A62-8BE9-342C0BF4890A}" destId="{005CBAB9-8FA3-488D-8A33-8C9BFADECBEB}" srcOrd="2" destOrd="0" parTransId="{28F4611D-1523-44C3-A69C-82F72ED46C3D}" sibTransId="{0DC3FDBC-D37B-450C-95F1-8721B5A9052E}"/>
    <dgm:cxn modelId="{DDFA6400-B61B-496E-9038-5038B575ECB0}" type="presOf" srcId="{F1E542FF-C07D-4FFA-8EF6-3E76A0541B1E}" destId="{ED3A4A6D-1C49-4661-9D90-80D951D9CCB3}" srcOrd="0" destOrd="0" presId="urn:microsoft.com/office/officeart/2005/8/layout/hProcess9"/>
    <dgm:cxn modelId="{8F16BC79-F94C-4917-87EE-97FE2FD74076}" type="presOf" srcId="{8CBFC1BF-7D0E-4A62-8BE9-342C0BF4890A}" destId="{B29E34A0-278D-4E8A-A986-6BDFF9FD4BA1}" srcOrd="0" destOrd="0" presId="urn:microsoft.com/office/officeart/2005/8/layout/hProcess9"/>
    <dgm:cxn modelId="{8B41C414-13EA-4181-972D-4C8DE3849F70}" type="presOf" srcId="{005CBAB9-8FA3-488D-8A33-8C9BFADECBEB}" destId="{948BC927-96B4-4000-978B-52B30ABD0117}" srcOrd="0" destOrd="0" presId="urn:microsoft.com/office/officeart/2005/8/layout/hProcess9"/>
    <dgm:cxn modelId="{A1A7364C-FCCB-4758-B454-DDF22DF68C22}" srcId="{8CBFC1BF-7D0E-4A62-8BE9-342C0BF4890A}" destId="{915A405D-F043-48DD-A462-ED9824E15C03}" srcOrd="4" destOrd="0" parTransId="{DD2E68D2-BDD3-4A5A-98FF-C63F2DB107DF}" sibTransId="{53C123E3-727A-40E3-8832-1D5989F58088}"/>
    <dgm:cxn modelId="{66CC226B-AECF-4A22-AFAF-8498E81F0565}" srcId="{8CBFC1BF-7D0E-4A62-8BE9-342C0BF4890A}" destId="{F1E542FF-C07D-4FFA-8EF6-3E76A0541B1E}" srcOrd="1" destOrd="0" parTransId="{78EB6C3E-6C91-4C78-A698-88496BB42911}" sibTransId="{99AF8C9F-5ECA-46B9-81A7-B433DAB3F905}"/>
    <dgm:cxn modelId="{B5C39D4D-1C5A-40DF-B1C7-A51858B5CF85}" type="presOf" srcId="{915A405D-F043-48DD-A462-ED9824E15C03}" destId="{DFAC38A1-5644-4BAB-9621-F5C0A37C6D3C}" srcOrd="0" destOrd="0" presId="urn:microsoft.com/office/officeart/2005/8/layout/hProcess9"/>
    <dgm:cxn modelId="{89BBD642-0390-4958-A83B-7C16E6C445AF}" type="presParOf" srcId="{B29E34A0-278D-4E8A-A986-6BDFF9FD4BA1}" destId="{F0C23B41-5751-44E1-B125-C53879E83FC7}" srcOrd="0" destOrd="0" presId="urn:microsoft.com/office/officeart/2005/8/layout/hProcess9"/>
    <dgm:cxn modelId="{2F1A8B4E-8F51-4EF3-843F-FE6FE84E6097}" type="presParOf" srcId="{B29E34A0-278D-4E8A-A986-6BDFF9FD4BA1}" destId="{0184299B-F1F8-491D-A8FF-A46F9AFAA112}" srcOrd="1" destOrd="0" presId="urn:microsoft.com/office/officeart/2005/8/layout/hProcess9"/>
    <dgm:cxn modelId="{8D3ED115-C095-49AD-B02C-4F9102C6373C}" type="presParOf" srcId="{0184299B-F1F8-491D-A8FF-A46F9AFAA112}" destId="{81D8D278-3522-4979-96E1-03FB5AEF531E}" srcOrd="0" destOrd="0" presId="urn:microsoft.com/office/officeart/2005/8/layout/hProcess9"/>
    <dgm:cxn modelId="{F281FB6B-316D-49BE-B1C4-09BA734196B4}" type="presParOf" srcId="{0184299B-F1F8-491D-A8FF-A46F9AFAA112}" destId="{0B5A9F87-A6BD-4D48-92BB-18722D584F70}" srcOrd="1" destOrd="0" presId="urn:microsoft.com/office/officeart/2005/8/layout/hProcess9"/>
    <dgm:cxn modelId="{39DCD3B5-610C-48C2-89DB-CBE3BAAF5B72}" type="presParOf" srcId="{0184299B-F1F8-491D-A8FF-A46F9AFAA112}" destId="{ED3A4A6D-1C49-4661-9D90-80D951D9CCB3}" srcOrd="2" destOrd="0" presId="urn:microsoft.com/office/officeart/2005/8/layout/hProcess9"/>
    <dgm:cxn modelId="{776CC7B4-33E1-40FA-8B0F-F1CF62CB9CDA}" type="presParOf" srcId="{0184299B-F1F8-491D-A8FF-A46F9AFAA112}" destId="{86A641DB-E3FB-4ADB-A6BA-4BDE21624996}" srcOrd="3" destOrd="0" presId="urn:microsoft.com/office/officeart/2005/8/layout/hProcess9"/>
    <dgm:cxn modelId="{70A13036-0741-42E2-A0CE-70CECB1F8EB5}" type="presParOf" srcId="{0184299B-F1F8-491D-A8FF-A46F9AFAA112}" destId="{948BC927-96B4-4000-978B-52B30ABD0117}" srcOrd="4" destOrd="0" presId="urn:microsoft.com/office/officeart/2005/8/layout/hProcess9"/>
    <dgm:cxn modelId="{B16C4D7F-E23B-498F-90EC-1A593802AFDF}" type="presParOf" srcId="{0184299B-F1F8-491D-A8FF-A46F9AFAA112}" destId="{C369DB3B-D3D6-4C4D-9BAE-4EB552465AC0}" srcOrd="5" destOrd="0" presId="urn:microsoft.com/office/officeart/2005/8/layout/hProcess9"/>
    <dgm:cxn modelId="{93C94061-DE1B-4459-94C8-E5C9CE8E9F22}" type="presParOf" srcId="{0184299B-F1F8-491D-A8FF-A46F9AFAA112}" destId="{8133F298-C6ED-4429-9F7F-E3892639B66B}" srcOrd="6" destOrd="0" presId="urn:microsoft.com/office/officeart/2005/8/layout/hProcess9"/>
    <dgm:cxn modelId="{7F9DD338-8A1F-474F-B1CD-3117680BC828}" type="presParOf" srcId="{0184299B-F1F8-491D-A8FF-A46F9AFAA112}" destId="{C8FE0FE7-8AB3-42B1-A809-D905BBC28A0A}" srcOrd="7" destOrd="0" presId="urn:microsoft.com/office/officeart/2005/8/layout/hProcess9"/>
    <dgm:cxn modelId="{365B97C5-98D1-4FBE-95D7-C4ED1FCE802A}" type="presParOf" srcId="{0184299B-F1F8-491D-A8FF-A46F9AFAA112}" destId="{DFAC38A1-5644-4BAB-9621-F5C0A37C6D3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23B41-5751-44E1-B125-C53879E83FC7}">
      <dsp:nvSpPr>
        <dsp:cNvPr id="0" name=""/>
        <dsp:cNvSpPr/>
      </dsp:nvSpPr>
      <dsp:spPr>
        <a:xfrm>
          <a:off x="617219" y="0"/>
          <a:ext cx="6995160" cy="3994151"/>
        </a:xfrm>
        <a:prstGeom prst="rightArrow">
          <a:avLst/>
        </a:prstGeom>
        <a:solidFill>
          <a:srgbClr val="FFC00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1D8D278-3522-4979-96E1-03FB5AEF531E}">
      <dsp:nvSpPr>
        <dsp:cNvPr id="0" name=""/>
        <dsp:cNvSpPr/>
      </dsp:nvSpPr>
      <dsp:spPr>
        <a:xfrm>
          <a:off x="3616" y="1198245"/>
          <a:ext cx="1581224" cy="1597660"/>
        </a:xfrm>
        <a:prstGeom prst="roundRect">
          <a:avLst/>
        </a:prstGeom>
        <a:solidFill>
          <a:srgbClr val="F39FA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Phase </a:t>
          </a:r>
          <a:r>
            <a:rPr lang="en-US" sz="1700" kern="1200" dirty="0" smtClean="0">
              <a:solidFill>
                <a:sysClr val="window" lastClr="FFFFFF"/>
              </a:solidFill>
              <a:latin typeface="Calibri" panose="020F0502020204030204"/>
              <a:ea typeface="+mn-ea"/>
              <a:cs typeface="+mn-cs"/>
            </a:rPr>
            <a:t>1: </a:t>
          </a:r>
        </a:p>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Preliminary assessment</a:t>
          </a:r>
          <a:endParaRPr lang="en-US" sz="1700" kern="1200" dirty="0">
            <a:solidFill>
              <a:sysClr val="window" lastClr="FFFFFF"/>
            </a:solidFill>
            <a:latin typeface="Calibri" panose="020F0502020204030204"/>
            <a:ea typeface="+mn-ea"/>
            <a:cs typeface="+mn-cs"/>
          </a:endParaRPr>
        </a:p>
      </dsp:txBody>
      <dsp:txXfrm>
        <a:off x="80805" y="1275434"/>
        <a:ext cx="1426846" cy="1443282"/>
      </dsp:txXfrm>
    </dsp:sp>
    <dsp:sp modelId="{ED3A4A6D-1C49-4661-9D90-80D951D9CCB3}">
      <dsp:nvSpPr>
        <dsp:cNvPr id="0" name=""/>
        <dsp:cNvSpPr/>
      </dsp:nvSpPr>
      <dsp:spPr>
        <a:xfrm>
          <a:off x="1663902" y="1198245"/>
          <a:ext cx="1581224" cy="1597660"/>
        </a:xfrm>
        <a:prstGeom prst="roundRect">
          <a:avLst/>
        </a:prstGeom>
        <a:solidFill>
          <a:srgbClr val="FE9C8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Phase </a:t>
          </a:r>
          <a:r>
            <a:rPr lang="en-US" sz="1700" kern="1200" dirty="0" smtClean="0">
              <a:solidFill>
                <a:sysClr val="window" lastClr="FFFFFF"/>
              </a:solidFill>
              <a:latin typeface="Calibri" panose="020F0502020204030204"/>
              <a:ea typeface="+mn-ea"/>
              <a:cs typeface="+mn-cs"/>
            </a:rPr>
            <a:t>2: </a:t>
          </a:r>
        </a:p>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Administrative inquiry </a:t>
          </a:r>
          <a:endParaRPr lang="en-US" sz="1700" kern="1200" dirty="0">
            <a:solidFill>
              <a:sysClr val="window" lastClr="FFFFFF"/>
            </a:solidFill>
            <a:latin typeface="Calibri" panose="020F0502020204030204"/>
            <a:ea typeface="+mn-ea"/>
            <a:cs typeface="+mn-cs"/>
          </a:endParaRPr>
        </a:p>
      </dsp:txBody>
      <dsp:txXfrm>
        <a:off x="1741091" y="1275434"/>
        <a:ext cx="1426846" cy="1443282"/>
      </dsp:txXfrm>
    </dsp:sp>
    <dsp:sp modelId="{948BC927-96B4-4000-978B-52B30ABD0117}">
      <dsp:nvSpPr>
        <dsp:cNvPr id="0" name=""/>
        <dsp:cNvSpPr/>
      </dsp:nvSpPr>
      <dsp:spPr>
        <a:xfrm>
          <a:off x="3324187" y="1198245"/>
          <a:ext cx="1581224" cy="1597660"/>
        </a:xfrm>
        <a:prstGeom prst="roundRect">
          <a:avLst/>
        </a:prstGeom>
        <a:solidFill>
          <a:srgbClr val="B5313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Phase </a:t>
          </a:r>
          <a:r>
            <a:rPr lang="en-US" sz="1700" kern="1200" dirty="0" smtClean="0">
              <a:solidFill>
                <a:sysClr val="window" lastClr="FFFFFF"/>
              </a:solidFill>
              <a:latin typeface="Calibri" panose="020F0502020204030204"/>
              <a:ea typeface="+mn-ea"/>
              <a:cs typeface="+mn-cs"/>
            </a:rPr>
            <a:t>3: </a:t>
          </a:r>
        </a:p>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Pre-disciplinary procedure</a:t>
          </a:r>
          <a:endParaRPr lang="en-US" sz="1700" kern="1200" dirty="0">
            <a:solidFill>
              <a:sysClr val="window" lastClr="FFFFFF"/>
            </a:solidFill>
            <a:latin typeface="Calibri" panose="020F0502020204030204"/>
            <a:ea typeface="+mn-ea"/>
            <a:cs typeface="+mn-cs"/>
          </a:endParaRPr>
        </a:p>
      </dsp:txBody>
      <dsp:txXfrm>
        <a:off x="3401376" y="1275434"/>
        <a:ext cx="1426846" cy="1443282"/>
      </dsp:txXfrm>
    </dsp:sp>
    <dsp:sp modelId="{8133F298-C6ED-4429-9F7F-E3892639B66B}">
      <dsp:nvSpPr>
        <dsp:cNvPr id="0" name=""/>
        <dsp:cNvSpPr/>
      </dsp:nvSpPr>
      <dsp:spPr>
        <a:xfrm>
          <a:off x="4984473" y="1198245"/>
          <a:ext cx="1581224" cy="1597660"/>
        </a:xfrm>
        <a:prstGeom prst="roundRect">
          <a:avLst/>
        </a:prstGeom>
        <a:solidFill>
          <a:srgbClr val="76363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Phase </a:t>
          </a:r>
          <a:r>
            <a:rPr lang="en-US" sz="1700" kern="1200" dirty="0" smtClean="0">
              <a:solidFill>
                <a:sysClr val="window" lastClr="FFFFFF"/>
              </a:solidFill>
              <a:latin typeface="Calibri" panose="020F0502020204030204"/>
              <a:ea typeface="+mn-ea"/>
              <a:cs typeface="+mn-cs"/>
            </a:rPr>
            <a:t>4: </a:t>
          </a:r>
        </a:p>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Disciplinary proceedings</a:t>
          </a:r>
          <a:endParaRPr lang="en-US" sz="1700" kern="1200" dirty="0">
            <a:solidFill>
              <a:sysClr val="window" lastClr="FFFFFF"/>
            </a:solidFill>
            <a:latin typeface="Calibri" panose="020F0502020204030204"/>
            <a:ea typeface="+mn-ea"/>
            <a:cs typeface="+mn-cs"/>
          </a:endParaRPr>
        </a:p>
      </dsp:txBody>
      <dsp:txXfrm>
        <a:off x="5061662" y="1275434"/>
        <a:ext cx="1426846" cy="1443282"/>
      </dsp:txXfrm>
    </dsp:sp>
    <dsp:sp modelId="{DFAC38A1-5644-4BAB-9621-F5C0A37C6D3C}">
      <dsp:nvSpPr>
        <dsp:cNvPr id="0" name=""/>
        <dsp:cNvSpPr/>
      </dsp:nvSpPr>
      <dsp:spPr>
        <a:xfrm>
          <a:off x="6644759" y="1198245"/>
          <a:ext cx="1581224" cy="1597660"/>
        </a:xfrm>
        <a:prstGeom prst="roundRect">
          <a:avLst/>
        </a:prstGeom>
        <a:solidFill>
          <a:srgbClr val="480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Phase </a:t>
          </a:r>
          <a:r>
            <a:rPr lang="en-US" sz="1700" kern="1200" dirty="0" smtClean="0">
              <a:solidFill>
                <a:sysClr val="window" lastClr="FFFFFF"/>
              </a:solidFill>
              <a:latin typeface="Calibri" panose="020F0502020204030204"/>
              <a:ea typeface="+mn-ea"/>
              <a:cs typeface="+mn-cs"/>
            </a:rPr>
            <a:t>5: </a:t>
          </a:r>
        </a:p>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Decision by the AA</a:t>
          </a:r>
          <a:endParaRPr lang="en-US" sz="1700" kern="1200" dirty="0">
            <a:solidFill>
              <a:sysClr val="window" lastClr="FFFFFF"/>
            </a:solidFill>
            <a:latin typeface="Calibri" panose="020F0502020204030204"/>
            <a:ea typeface="+mn-ea"/>
            <a:cs typeface="+mn-cs"/>
          </a:endParaRPr>
        </a:p>
      </dsp:txBody>
      <dsp:txXfrm>
        <a:off x="6721948" y="1275434"/>
        <a:ext cx="1426846" cy="14432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67"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9672"/>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67" y="9429672"/>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C6135256-F400-4425-944B-FEF5D1C5710C}" type="slidenum">
              <a:rPr lang="en-GB" altLang="en-US"/>
              <a:pPr/>
              <a:t>‹#›</a:t>
            </a:fld>
            <a:endParaRPr lang="en-GB" altLang="en-US"/>
          </a:p>
        </p:txBody>
      </p:sp>
    </p:spTree>
    <p:extLst>
      <p:ext uri="{BB962C8B-B14F-4D97-AF65-F5344CB8AC3E}">
        <p14:creationId xmlns:p14="http://schemas.microsoft.com/office/powerpoint/2010/main" val="419366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67"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598" y="4715630"/>
            <a:ext cx="5335894"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9672"/>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67" y="9429672"/>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DCA1925E-6AA2-4C83-9B28-115246F710A3}" type="slidenum">
              <a:rPr lang="en-GB" altLang="en-US"/>
              <a:pPr/>
              <a:t>‹#›</a:t>
            </a:fld>
            <a:endParaRPr lang="en-GB" altLang="en-US"/>
          </a:p>
        </p:txBody>
      </p:sp>
    </p:spTree>
    <p:extLst>
      <p:ext uri="{BB962C8B-B14F-4D97-AF65-F5344CB8AC3E}">
        <p14:creationId xmlns:p14="http://schemas.microsoft.com/office/powerpoint/2010/main" val="2449184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34B9408A-916F-4C73-89A3-0813C54934CE}" type="slidenum">
              <a:rPr lang="en-GB" altLang="en-US">
                <a:latin typeface="Arial" charset="0"/>
              </a:rPr>
              <a:pPr eaLnBrk="1" hangingPunct="1">
                <a:spcBef>
                  <a:spcPct val="0"/>
                </a:spcBef>
              </a:pPr>
              <a:t>1</a:t>
            </a:fld>
            <a:endParaRPr lang="en-GB" altLang="en-US">
              <a:latin typeface="Arial" charset="0"/>
            </a:endParaRPr>
          </a:p>
        </p:txBody>
      </p:sp>
      <p:sp>
        <p:nvSpPr>
          <p:cNvPr id="819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ADCD675-B699-4835-822D-09D1779CDC5C}" type="slidenum">
              <a:rPr lang="en-GB" altLang="en-US" smtClean="0">
                <a:latin typeface="Arial" charset="0"/>
              </a:rPr>
              <a:pPr eaLnBrk="1" hangingPunct="1">
                <a:spcBef>
                  <a:spcPct val="0"/>
                </a:spcBef>
              </a:pPr>
              <a:t>14</a:t>
            </a:fld>
            <a:endParaRPr lang="en-GB" altLang="en-US" smtClean="0">
              <a:latin typeface="Arial" charset="0"/>
            </a:endParaRPr>
          </a:p>
        </p:txBody>
      </p:sp>
      <p:sp>
        <p:nvSpPr>
          <p:cNvPr id="6963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854075" y="744538"/>
            <a:ext cx="4962525" cy="3722687"/>
          </a:xfrm>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Calibri" pitchFamily="34" charset="0"/>
              <a:cs typeface="Times New Roman" pitchFamily="18"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62822B-7A02-4BAD-B83B-04E9ED9BBD6B}" type="slidenum">
              <a:rPr lang="en-GB" altLang="en-US" smtClean="0"/>
              <a:pPr eaLnBrk="1" hangingPunct="1">
                <a:spcBef>
                  <a:spcPct val="0"/>
                </a:spcBef>
              </a:pPr>
              <a:t>104</a:t>
            </a:fld>
            <a:endParaRPr lang="en-GB"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105</a:t>
            </a:fld>
            <a:endParaRPr lang="en-GB" altLang="en-US"/>
          </a:p>
        </p:txBody>
      </p:sp>
    </p:spTree>
    <p:extLst>
      <p:ext uri="{BB962C8B-B14F-4D97-AF65-F5344CB8AC3E}">
        <p14:creationId xmlns:p14="http://schemas.microsoft.com/office/powerpoint/2010/main" val="39125746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106</a:t>
            </a:fld>
            <a:endParaRPr lang="en-GB" altLang="en-US"/>
          </a:p>
        </p:txBody>
      </p:sp>
    </p:spTree>
    <p:extLst>
      <p:ext uri="{BB962C8B-B14F-4D97-AF65-F5344CB8AC3E}">
        <p14:creationId xmlns:p14="http://schemas.microsoft.com/office/powerpoint/2010/main" val="11171177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854075" y="744538"/>
            <a:ext cx="4962525" cy="3722687"/>
          </a:xfrm>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Calibri" pitchFamily="34" charset="0"/>
              <a:cs typeface="Times New Roman" pitchFamily="18"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62822B-7A02-4BAD-B83B-04E9ED9BBD6B}" type="slidenum">
              <a:rPr lang="en-GB" altLang="en-US" smtClean="0"/>
              <a:pPr eaLnBrk="1" hangingPunct="1">
                <a:spcBef>
                  <a:spcPct val="0"/>
                </a:spcBef>
              </a:pPr>
              <a:t>107</a:t>
            </a:fld>
            <a:endParaRPr lang="en-GB"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108</a:t>
            </a:fld>
            <a:endParaRPr lang="en-GB" altLang="en-US"/>
          </a:p>
        </p:txBody>
      </p:sp>
    </p:spTree>
    <p:extLst>
      <p:ext uri="{BB962C8B-B14F-4D97-AF65-F5344CB8AC3E}">
        <p14:creationId xmlns:p14="http://schemas.microsoft.com/office/powerpoint/2010/main" val="36413157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854075" y="744538"/>
            <a:ext cx="4962525" cy="3722687"/>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DDFA33-D526-4307-9407-F76A692BD8D5}" type="slidenum">
              <a:rPr lang="en-GB" altLang="en-US" smtClean="0">
                <a:solidFill>
                  <a:prstClr val="black"/>
                </a:solidFill>
              </a:rPr>
              <a:pPr eaLnBrk="1" hangingPunct="1">
                <a:spcBef>
                  <a:spcPct val="0"/>
                </a:spcBef>
              </a:pPr>
              <a:t>109</a:t>
            </a:fld>
            <a:endParaRPr lang="en-GB" altLang="en-US" smtClean="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854075" y="744538"/>
            <a:ext cx="4962525" cy="3722687"/>
          </a:xfrm>
          <a:ln/>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89C6E455-6091-4E55-B998-D263082A55AB}" type="slidenum">
              <a:rPr lang="en-GB" altLang="en-US" smtClean="0"/>
              <a:pPr>
                <a:defRPr/>
              </a:pPr>
              <a:t>110</a:t>
            </a:fld>
            <a:endParaRPr lang="en-GB"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FC7EA6AF-3BEF-4B24-B730-BDAD2F088879}" type="slidenum">
              <a:rPr lang="en-GB" altLang="en-US">
                <a:latin typeface="Arial" charset="0"/>
              </a:rPr>
              <a:pPr eaLnBrk="1" hangingPunct="1">
                <a:spcBef>
                  <a:spcPct val="0"/>
                </a:spcBef>
              </a:pPr>
              <a:t>111</a:t>
            </a:fld>
            <a:endParaRPr lang="en-GB" altLang="en-US">
              <a:latin typeface="Arial" charset="0"/>
            </a:endParaRPr>
          </a:p>
        </p:txBody>
      </p:sp>
      <p:sp>
        <p:nvSpPr>
          <p:cNvPr id="1024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B477EF90-9AC7-45D2-9AAB-716E1AA061E5}" type="slidenum">
              <a:rPr lang="en-GB" altLang="en-US" smtClean="0">
                <a:latin typeface="Arial" charset="0"/>
              </a:rPr>
              <a:pPr eaLnBrk="1" hangingPunct="1">
                <a:spcBef>
                  <a:spcPct val="0"/>
                </a:spcBef>
              </a:pPr>
              <a:t>112</a:t>
            </a:fld>
            <a:endParaRPr lang="en-GB" altLang="en-US" smtClean="0">
              <a:latin typeface="Arial" charset="0"/>
            </a:endParaRPr>
          </a:p>
        </p:txBody>
      </p:sp>
      <p:sp>
        <p:nvSpPr>
          <p:cNvPr id="5632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a:p>
            <a:endParaRPr lang="en-US" altLang="en-US" dirty="0"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854075" y="744538"/>
            <a:ext cx="4962525" cy="3722687"/>
          </a:xfrm>
          <a:ln/>
        </p:spPr>
      </p:sp>
      <p:sp>
        <p:nvSpPr>
          <p:cNvPr id="2969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58DE097D-766C-4B61-9AA6-602E9AED3C02}" type="slidenum">
              <a:rPr lang="en-GB" altLang="en-US" smtClean="0"/>
              <a:pPr>
                <a:defRPr/>
              </a:pPr>
              <a:t>113</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5B00648-060E-4888-AB9C-F64C1105AF16}" type="slidenum">
              <a:rPr lang="en-GB" altLang="en-US" smtClean="0">
                <a:latin typeface="Arial" charset="0"/>
              </a:rPr>
              <a:pPr eaLnBrk="1" hangingPunct="1">
                <a:spcBef>
                  <a:spcPct val="0"/>
                </a:spcBef>
              </a:pPr>
              <a:t>15</a:t>
            </a:fld>
            <a:endParaRPr lang="en-GB" altLang="en-US" smtClean="0">
              <a:latin typeface="Arial" charset="0"/>
            </a:endParaRPr>
          </a:p>
        </p:txBody>
      </p:sp>
      <p:sp>
        <p:nvSpPr>
          <p:cNvPr id="70659"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854075" y="744538"/>
            <a:ext cx="4962525" cy="3722687"/>
          </a:xfrm>
          <a:ln/>
        </p:spPr>
      </p:sp>
      <p:sp>
        <p:nvSpPr>
          <p:cNvPr id="307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CB000EBC-817F-44B4-A0EA-79C1DACBA8CA}" type="slidenum">
              <a:rPr lang="en-GB" altLang="en-US" smtClean="0"/>
              <a:pPr>
                <a:defRPr/>
              </a:pPr>
              <a:t>115</a:t>
            </a:fld>
            <a:endParaRPr lang="en-GB"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854075" y="744538"/>
            <a:ext cx="4962525" cy="3722687"/>
          </a:xfrm>
          <a:ln/>
        </p:spPr>
      </p:sp>
      <p:sp>
        <p:nvSpPr>
          <p:cNvPr id="3174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0026FC2F-3631-4CBA-9B8E-378077394E99}" type="slidenum">
              <a:rPr lang="en-GB" altLang="en-US" smtClean="0"/>
              <a:pPr>
                <a:defRPr/>
              </a:pPr>
              <a:t>124</a:t>
            </a:fld>
            <a:endParaRPr lang="en-GB"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54075" y="744538"/>
            <a:ext cx="4962525" cy="3722687"/>
          </a:xfrm>
          <a:ln/>
        </p:spPr>
      </p:sp>
      <p:sp>
        <p:nvSpPr>
          <p:cNvPr id="3277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C8FED5F5-FBBE-4DF9-B0FA-AB8681D391A7}" type="slidenum">
              <a:rPr lang="en-GB" altLang="en-US" smtClean="0"/>
              <a:pPr>
                <a:defRPr/>
              </a:pPr>
              <a:t>132</a:t>
            </a:fld>
            <a:endParaRPr lang="en-GB"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34B9408A-916F-4C73-89A3-0813C54934CE}" type="slidenum">
              <a:rPr lang="en-GB" altLang="en-US">
                <a:latin typeface="Arial" charset="0"/>
              </a:rPr>
              <a:pPr eaLnBrk="1" hangingPunct="1">
                <a:spcBef>
                  <a:spcPct val="0"/>
                </a:spcBef>
              </a:pPr>
              <a:t>133</a:t>
            </a:fld>
            <a:endParaRPr lang="en-GB" altLang="en-US">
              <a:latin typeface="Arial" charset="0"/>
            </a:endParaRPr>
          </a:p>
        </p:txBody>
      </p:sp>
      <p:sp>
        <p:nvSpPr>
          <p:cNvPr id="819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854075" y="744538"/>
            <a:ext cx="4960938" cy="3722687"/>
          </a:xfrm>
          <a:ln/>
        </p:spPr>
      </p:sp>
      <p:sp>
        <p:nvSpPr>
          <p:cNvPr id="7168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3E2BEE70-7EB1-47CD-82E9-A24B01ECD295}" type="slidenum">
              <a:rPr lang="en-GB" altLang="en-US" smtClean="0">
                <a:solidFill>
                  <a:prstClr val="white"/>
                </a:solidFill>
              </a:rPr>
              <a:pPr>
                <a:defRPr/>
              </a:pPr>
              <a:t>16</a:t>
            </a:fld>
            <a:endParaRPr lang="en-GB" altLang="en-US">
              <a:solidFill>
                <a:prstClr val="white"/>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4A48AA41-944D-44CE-8E0B-DD4106A6925F}" type="slidenum">
              <a:rPr lang="en-GB" altLang="en-US" smtClean="0">
                <a:latin typeface="Arial" charset="0"/>
              </a:rPr>
              <a:pPr eaLnBrk="1" hangingPunct="1">
                <a:spcBef>
                  <a:spcPct val="0"/>
                </a:spcBef>
              </a:pPr>
              <a:t>17</a:t>
            </a:fld>
            <a:endParaRPr lang="en-GB" altLang="en-US" smtClean="0">
              <a:latin typeface="Arial" charset="0"/>
            </a:endParaRPr>
          </a:p>
        </p:txBody>
      </p:sp>
      <p:sp>
        <p:nvSpPr>
          <p:cNvPr id="72707"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Clr>
                <a:srgbClr val="000000"/>
              </a:buClr>
              <a:buSzPct val="100000"/>
              <a:buFont typeface="Times New Roman" pitchFamily="18" charset="0"/>
              <a:buNone/>
            </a:pPr>
            <a:fld id="{C01B94C8-FBD6-4BE1-89DB-A5EED36FD971}" type="slidenum">
              <a:rPr lang="en-GB" altLang="en-US">
                <a:latin typeface="Arial" charset="0"/>
                <a:ea typeface="Microsoft YaHei" pitchFamily="34" charset="-122"/>
                <a:cs typeface="Arial" charset="0"/>
              </a:rPr>
              <a:pPr algn="r" defTabSz="449263" eaLnBrk="1" hangingPunct="1">
                <a:spcBef>
                  <a:spcPct val="0"/>
                </a:spcBef>
                <a:buClr>
                  <a:srgbClr val="000000"/>
                </a:buClr>
                <a:buSzPct val="100000"/>
                <a:buFont typeface="Times New Roman" pitchFamily="18" charset="0"/>
                <a:buNone/>
              </a:pPr>
              <a:t>17</a:t>
            </a:fld>
            <a:endParaRPr lang="en-GB" altLang="en-US">
              <a:latin typeface="Arial" charset="0"/>
              <a:ea typeface="Microsoft YaHei" pitchFamily="34" charset="-122"/>
              <a:cs typeface="Arial" charset="0"/>
            </a:endParaRPr>
          </a:p>
        </p:txBody>
      </p:sp>
      <p:sp>
        <p:nvSpPr>
          <p:cNvPr id="72708"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2313" algn="l"/>
                <a:tab pos="1444625" algn="l"/>
                <a:tab pos="2166938" algn="l"/>
              </a:tabLst>
              <a:defRPr sz="1200">
                <a:solidFill>
                  <a:srgbClr val="000000"/>
                </a:solidFill>
                <a:latin typeface="Times New Roman" pitchFamily="18" charset="0"/>
              </a:defRPr>
            </a:lvl1pPr>
            <a:lvl2pPr eaLnBrk="0" hangingPunct="0">
              <a:spcBef>
                <a:spcPct val="30000"/>
              </a:spcBef>
              <a:tabLst>
                <a:tab pos="722313" algn="l"/>
                <a:tab pos="1444625" algn="l"/>
                <a:tab pos="2166938" algn="l"/>
              </a:tabLst>
              <a:defRPr sz="1200">
                <a:solidFill>
                  <a:srgbClr val="000000"/>
                </a:solidFill>
                <a:latin typeface="Times New Roman" pitchFamily="18" charset="0"/>
              </a:defRPr>
            </a:lvl2pPr>
            <a:lvl3pPr eaLnBrk="0" hangingPunct="0">
              <a:spcBef>
                <a:spcPct val="30000"/>
              </a:spcBef>
              <a:tabLst>
                <a:tab pos="722313" algn="l"/>
                <a:tab pos="1444625" algn="l"/>
                <a:tab pos="2166938" algn="l"/>
              </a:tabLst>
              <a:defRPr sz="1200">
                <a:solidFill>
                  <a:srgbClr val="000000"/>
                </a:solidFill>
                <a:latin typeface="Times New Roman" pitchFamily="18" charset="0"/>
              </a:defRPr>
            </a:lvl3pPr>
            <a:lvl4pPr eaLnBrk="0" hangingPunct="0">
              <a:spcBef>
                <a:spcPct val="30000"/>
              </a:spcBef>
              <a:tabLst>
                <a:tab pos="722313" algn="l"/>
                <a:tab pos="1444625" algn="l"/>
                <a:tab pos="2166938" algn="l"/>
              </a:tabLst>
              <a:defRPr sz="1200">
                <a:solidFill>
                  <a:srgbClr val="000000"/>
                </a:solidFill>
                <a:latin typeface="Times New Roman" pitchFamily="18" charset="0"/>
              </a:defRPr>
            </a:lvl4pPr>
            <a:lvl5pPr eaLnBrk="0" hangingPunct="0">
              <a:spcBef>
                <a:spcPct val="30000"/>
              </a:spcBef>
              <a:tabLst>
                <a:tab pos="722313" algn="l"/>
                <a:tab pos="1444625" algn="l"/>
                <a:tab pos="216693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2313" algn="l"/>
                <a:tab pos="1444625" algn="l"/>
                <a:tab pos="216693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2313" algn="l"/>
                <a:tab pos="1444625" algn="l"/>
                <a:tab pos="216693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2313" algn="l"/>
                <a:tab pos="1444625" algn="l"/>
                <a:tab pos="216693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2313" algn="l"/>
                <a:tab pos="1444625" algn="l"/>
                <a:tab pos="2166938" algn="l"/>
              </a:tabLst>
              <a:defRPr sz="1200">
                <a:solidFill>
                  <a:srgbClr val="000000"/>
                </a:solidFill>
                <a:latin typeface="Times New Roman" pitchFamily="18" charset="0"/>
              </a:defRPr>
            </a:lvl9pPr>
          </a:lstStyle>
          <a:p>
            <a:pPr eaLnBrk="1" hangingPunct="1">
              <a:spcBef>
                <a:spcPct val="0"/>
              </a:spcBef>
            </a:pPr>
            <a:fld id="{9A481407-BEA9-4174-A476-855252E66A57}" type="slidenum">
              <a:rPr lang="en-GB" altLang="en-US" smtClean="0">
                <a:latin typeface="Arial" charset="0"/>
              </a:rPr>
              <a:pPr eaLnBrk="1" hangingPunct="1">
                <a:spcBef>
                  <a:spcPct val="0"/>
                </a:spcBef>
              </a:pPr>
              <a:t>18</a:t>
            </a:fld>
            <a:endParaRPr lang="en-GB" altLang="en-US" smtClean="0">
              <a:latin typeface="Arial" charset="0"/>
            </a:endParaRPr>
          </a:p>
        </p:txBody>
      </p:sp>
      <p:sp>
        <p:nvSpPr>
          <p:cNvPr id="73731"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854075" y="744538"/>
            <a:ext cx="4960938" cy="3722687"/>
          </a:xfrm>
          <a:ln/>
        </p:spPr>
      </p:sp>
      <p:sp>
        <p:nvSpPr>
          <p:cNvPr id="7475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E4C2AB18-7F27-47C9-A22F-AA1BCBB3B06D}" type="slidenum">
              <a:rPr lang="en-GB" altLang="en-US" smtClean="0">
                <a:solidFill>
                  <a:prstClr val="white"/>
                </a:solidFill>
              </a:rPr>
              <a:pPr>
                <a:defRPr/>
              </a:pPr>
              <a:t>19</a:t>
            </a:fld>
            <a:endParaRPr lang="en-GB" altLang="en-US">
              <a:solidFill>
                <a:prstClr val="white"/>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854075" y="744538"/>
            <a:ext cx="4960938" cy="3722687"/>
          </a:xfrm>
          <a:ln/>
        </p:spPr>
      </p:sp>
      <p:sp>
        <p:nvSpPr>
          <p:cNvPr id="7577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388CC8EE-1F9A-46ED-8356-D61C4BF9CA66}" type="slidenum">
              <a:rPr lang="en-GB" altLang="en-US" smtClean="0">
                <a:solidFill>
                  <a:prstClr val="white"/>
                </a:solidFill>
              </a:rPr>
              <a:pPr>
                <a:defRPr/>
              </a:pPr>
              <a:t>20</a:t>
            </a:fld>
            <a:endParaRPr lang="en-GB" altLang="en-US">
              <a:solidFill>
                <a:prstClr val="white"/>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420781E1-669B-4072-9F6A-4EF0FFC9113B}" type="slidenum">
              <a:rPr lang="en-GB" altLang="en-US" smtClean="0">
                <a:latin typeface="Arial" charset="0"/>
              </a:rPr>
              <a:pPr eaLnBrk="1" hangingPunct="1">
                <a:spcBef>
                  <a:spcPct val="0"/>
                </a:spcBef>
              </a:pPr>
              <a:t>21</a:t>
            </a:fld>
            <a:endParaRPr lang="en-GB" altLang="en-US" smtClean="0">
              <a:latin typeface="Arial" charset="0"/>
            </a:endParaRPr>
          </a:p>
        </p:txBody>
      </p:sp>
      <p:sp>
        <p:nvSpPr>
          <p:cNvPr id="76803"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Clr>
                <a:srgbClr val="000000"/>
              </a:buClr>
              <a:buSzPct val="100000"/>
              <a:buFont typeface="Times New Roman" pitchFamily="18" charset="0"/>
              <a:buNone/>
            </a:pPr>
            <a:fld id="{10F416F4-02B7-45F8-A605-DE87B91429B3}" type="slidenum">
              <a:rPr lang="en-GB" altLang="en-US">
                <a:latin typeface="Arial" charset="0"/>
                <a:ea typeface="Microsoft YaHei" pitchFamily="34" charset="-122"/>
                <a:cs typeface="Arial" charset="0"/>
              </a:rPr>
              <a:pPr algn="r" defTabSz="449263" eaLnBrk="1" hangingPunct="1">
                <a:spcBef>
                  <a:spcPct val="0"/>
                </a:spcBef>
                <a:buClr>
                  <a:srgbClr val="000000"/>
                </a:buClr>
                <a:buSzPct val="100000"/>
                <a:buFont typeface="Times New Roman" pitchFamily="18" charset="0"/>
                <a:buNone/>
              </a:pPr>
              <a:t>21</a:t>
            </a:fld>
            <a:endParaRPr lang="en-GB" altLang="en-US">
              <a:latin typeface="Arial" charset="0"/>
              <a:ea typeface="Microsoft YaHei" pitchFamily="34" charset="-122"/>
              <a:cs typeface="Arial" charset="0"/>
            </a:endParaRPr>
          </a:p>
        </p:txBody>
      </p:sp>
      <p:sp>
        <p:nvSpPr>
          <p:cNvPr id="76804"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p:cNvSpPr>
            <a:spLocks noGrp="1" noChangeArrowheads="1"/>
          </p:cNvSpPr>
          <p:nvPr>
            <p:ph type="body" idx="1"/>
          </p:nvPr>
        </p:nvSpPr>
        <p:spPr>
          <a:xfrm>
            <a:off x="666910" y="4715631"/>
            <a:ext cx="5333727" cy="4467939"/>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 typeface="Times New Roman" pitchFamily="16" charset="0"/>
              <a:buNone/>
              <a:defRPr/>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854075" y="744538"/>
            <a:ext cx="4960938" cy="3722687"/>
          </a:xfrm>
          <a:ln/>
        </p:spPr>
      </p:sp>
      <p:sp>
        <p:nvSpPr>
          <p:cNvPr id="778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b="1" i="1"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7B8F220B-5842-4313-A1D9-87A501324315}" type="slidenum">
              <a:rPr lang="en-GB" altLang="en-US" smtClean="0">
                <a:solidFill>
                  <a:prstClr val="white"/>
                </a:solidFill>
              </a:rPr>
              <a:pPr>
                <a:defRPr/>
              </a:pPr>
              <a:t>22</a:t>
            </a:fld>
            <a:endParaRPr lang="en-GB" altLang="en-US">
              <a:solidFill>
                <a:prstClr val="white"/>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854075" y="744538"/>
            <a:ext cx="4960938" cy="3722687"/>
          </a:xfrm>
          <a:ln/>
        </p:spPr>
      </p:sp>
      <p:sp>
        <p:nvSpPr>
          <p:cNvPr id="63491"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FB577CF9-062E-4422-A489-B9F8B604F63A}" type="slidenum">
              <a:rPr lang="en-GB" altLang="en-US" smtClean="0">
                <a:solidFill>
                  <a:prstClr val="white"/>
                </a:solidFill>
              </a:rPr>
              <a:pPr>
                <a:defRPr/>
              </a:pPr>
              <a:t>23</a:t>
            </a:fld>
            <a:endParaRPr lang="en-GB" altLang="en-US">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B477EF90-9AC7-45D2-9AAB-716E1AA061E5}" type="slidenum">
              <a:rPr lang="en-GB" altLang="en-US" smtClean="0">
                <a:latin typeface="Arial" charset="0"/>
              </a:rPr>
              <a:pPr eaLnBrk="1" hangingPunct="1">
                <a:spcBef>
                  <a:spcPct val="0"/>
                </a:spcBef>
              </a:pPr>
              <a:t>2</a:t>
            </a:fld>
            <a:endParaRPr lang="en-GB" altLang="en-US" smtClean="0">
              <a:latin typeface="Arial" charset="0"/>
            </a:endParaRPr>
          </a:p>
        </p:txBody>
      </p:sp>
      <p:sp>
        <p:nvSpPr>
          <p:cNvPr id="5632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a:p>
            <a:endParaRPr lang="en-US" alt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AAD891E-DD29-4091-AD76-84A0CAF19365}" type="slidenum">
              <a:rPr lang="en-GB" altLang="en-US" smtClean="0">
                <a:latin typeface="Arial" charset="0"/>
              </a:rPr>
              <a:pPr eaLnBrk="1" hangingPunct="1">
                <a:spcBef>
                  <a:spcPct val="0"/>
                </a:spcBef>
              </a:pPr>
              <a:t>24</a:t>
            </a:fld>
            <a:endParaRPr lang="en-GB" altLang="en-US" smtClean="0">
              <a:latin typeface="Arial" charset="0"/>
            </a:endParaRPr>
          </a:p>
        </p:txBody>
      </p:sp>
      <p:sp>
        <p:nvSpPr>
          <p:cNvPr id="7987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54075" y="744538"/>
            <a:ext cx="4960938" cy="3722687"/>
          </a:xfrm>
          <a:ln/>
        </p:spPr>
      </p:sp>
      <p:sp>
        <p:nvSpPr>
          <p:cNvPr id="88067"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buFont typeface="Times New Roman" pitchFamily="16" charset="0"/>
              <a:buNone/>
              <a:defRPr/>
            </a:pPr>
            <a:endParaRPr lang="fr-BE" altLang="en-US" dirty="0" smtClean="0"/>
          </a:p>
        </p:txBody>
      </p:sp>
      <p:sp>
        <p:nvSpPr>
          <p:cNvPr id="4" name="Slide Number Placeholder 3"/>
          <p:cNvSpPr>
            <a:spLocks noGrp="1"/>
          </p:cNvSpPr>
          <p:nvPr>
            <p:ph type="sldNum" sz="quarter"/>
          </p:nvPr>
        </p:nvSpPr>
        <p:spPr/>
        <p:txBody>
          <a:bodyPr/>
          <a:lstStyle/>
          <a:p>
            <a:pPr>
              <a:defRPr/>
            </a:pPr>
            <a:fld id="{7482549A-E813-4EDC-9A69-10A157E2588C}" type="slidenum">
              <a:rPr lang="en-GB" altLang="en-US" smtClean="0">
                <a:solidFill>
                  <a:prstClr val="white"/>
                </a:solidFill>
              </a:rPr>
              <a:pPr>
                <a:defRPr/>
              </a:pPr>
              <a:t>25</a:t>
            </a:fld>
            <a:endParaRPr lang="en-GB" altLang="en-US">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854075" y="744538"/>
            <a:ext cx="4960938" cy="3722687"/>
          </a:xfrm>
          <a:ln/>
        </p:spPr>
      </p:sp>
      <p:sp>
        <p:nvSpPr>
          <p:cNvPr id="819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8A7F8E1E-4581-4115-A962-2D7B18C66C0F}" type="slidenum">
              <a:rPr lang="en-GB" altLang="en-US" smtClean="0">
                <a:solidFill>
                  <a:prstClr val="white"/>
                </a:solidFill>
              </a:rPr>
              <a:pPr>
                <a:defRPr/>
              </a:pPr>
              <a:t>26</a:t>
            </a:fld>
            <a:endParaRPr lang="en-GB" altLang="en-US">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2D729AF-BE4E-4564-9179-00A1A9EF895C}" type="slidenum">
              <a:rPr lang="en-GB" altLang="en-US" smtClean="0">
                <a:latin typeface="Arial" charset="0"/>
              </a:rPr>
              <a:pPr eaLnBrk="1" hangingPunct="1">
                <a:spcBef>
                  <a:spcPct val="0"/>
                </a:spcBef>
              </a:pPr>
              <a:t>27</a:t>
            </a:fld>
            <a:endParaRPr lang="en-GB" altLang="en-US" smtClean="0">
              <a:latin typeface="Arial" charset="0"/>
            </a:endParaRPr>
          </a:p>
        </p:txBody>
      </p:sp>
      <p:sp>
        <p:nvSpPr>
          <p:cNvPr id="82947"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63B301DF-08DA-4647-BE6B-2935A8FDB3E8}" type="slidenum">
              <a:rPr lang="en-GB" altLang="en-US">
                <a:latin typeface="Arial" charset="0"/>
                <a:ea typeface="Microsoft YaHei" pitchFamily="34" charset="-122"/>
                <a:cs typeface="Arial" charset="0"/>
              </a:rPr>
              <a:pPr algn="r" defTabSz="449263" eaLnBrk="1" hangingPunct="1">
                <a:spcBef>
                  <a:spcPct val="0"/>
                </a:spcBef>
                <a:buSzPct val="100000"/>
              </a:pPr>
              <a:t>27</a:t>
            </a:fld>
            <a:endParaRPr lang="en-GB" altLang="en-US">
              <a:latin typeface="Arial" charset="0"/>
              <a:ea typeface="Microsoft YaHei" pitchFamily="34" charset="-122"/>
              <a:cs typeface="Arial" charset="0"/>
            </a:endParaRPr>
          </a:p>
        </p:txBody>
      </p:sp>
      <p:sp>
        <p:nvSpPr>
          <p:cNvPr id="82948"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70A5E10E-553F-4D2E-8BC7-CDFF9B25DE94}" type="slidenum">
              <a:rPr lang="en-GB" altLang="en-US" smtClean="0">
                <a:latin typeface="Arial" charset="0"/>
              </a:rPr>
              <a:pPr eaLnBrk="1" hangingPunct="1">
                <a:spcBef>
                  <a:spcPct val="0"/>
                </a:spcBef>
              </a:pPr>
              <a:t>28</a:t>
            </a:fld>
            <a:endParaRPr lang="en-GB" altLang="en-US" smtClean="0">
              <a:latin typeface="Arial" charset="0"/>
            </a:endParaRPr>
          </a:p>
        </p:txBody>
      </p:sp>
      <p:sp>
        <p:nvSpPr>
          <p:cNvPr id="83971"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Clr>
                <a:srgbClr val="000000"/>
              </a:buClr>
              <a:buSzPct val="100000"/>
              <a:buFont typeface="Times New Roman" pitchFamily="18" charset="0"/>
              <a:buNone/>
            </a:pPr>
            <a:fld id="{3FA6E9BE-6832-4718-949A-1B3000218290}" type="slidenum">
              <a:rPr lang="en-GB" altLang="en-US">
                <a:latin typeface="Arial" charset="0"/>
                <a:ea typeface="Microsoft YaHei" pitchFamily="34" charset="-122"/>
                <a:cs typeface="Arial" charset="0"/>
              </a:rPr>
              <a:pPr algn="r" defTabSz="449263" eaLnBrk="1" hangingPunct="1">
                <a:spcBef>
                  <a:spcPct val="0"/>
                </a:spcBef>
                <a:buClr>
                  <a:srgbClr val="000000"/>
                </a:buClr>
                <a:buSzPct val="100000"/>
                <a:buFont typeface="Times New Roman" pitchFamily="18" charset="0"/>
                <a:buNone/>
              </a:pPr>
              <a:t>28</a:t>
            </a:fld>
            <a:endParaRPr lang="en-GB" altLang="en-US">
              <a:latin typeface="Arial" charset="0"/>
              <a:ea typeface="Microsoft YaHei" pitchFamily="34" charset="-122"/>
              <a:cs typeface="Arial" charset="0"/>
            </a:endParaRPr>
          </a:p>
        </p:txBody>
      </p:sp>
      <p:sp>
        <p:nvSpPr>
          <p:cNvPr id="83972"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854075" y="744538"/>
            <a:ext cx="4960938" cy="3722687"/>
          </a:xfrm>
          <a:ln/>
        </p:spPr>
      </p:sp>
      <p:sp>
        <p:nvSpPr>
          <p:cNvPr id="8499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60C6311C-9F52-472E-9815-DC3BD62B5C50}" type="slidenum">
              <a:rPr lang="en-GB" altLang="en-US" smtClean="0">
                <a:solidFill>
                  <a:prstClr val="white"/>
                </a:solidFill>
              </a:rPr>
              <a:pPr>
                <a:defRPr/>
              </a:pPr>
              <a:t>29</a:t>
            </a:fld>
            <a:endParaRPr lang="en-GB" altLang="en-US">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C39FAB8-DB0D-4973-BA12-BC7EE78497DB}" type="slidenum">
              <a:rPr lang="en-GB" altLang="en-US" smtClean="0">
                <a:latin typeface="Arial" charset="0"/>
              </a:rPr>
              <a:pPr eaLnBrk="1" hangingPunct="1">
                <a:spcBef>
                  <a:spcPct val="0"/>
                </a:spcBef>
              </a:pPr>
              <a:t>30</a:t>
            </a:fld>
            <a:endParaRPr lang="en-GB" altLang="en-US" smtClean="0">
              <a:latin typeface="Arial" charset="0"/>
            </a:endParaRPr>
          </a:p>
        </p:txBody>
      </p:sp>
      <p:sp>
        <p:nvSpPr>
          <p:cNvPr id="86019"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ltLang="en-US" b="1"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ACAE4686-6631-4D39-8D88-8489307B5278}" type="slidenum">
              <a:rPr lang="en-GB" altLang="en-US" smtClean="0">
                <a:latin typeface="Arial" charset="0"/>
              </a:rPr>
              <a:pPr eaLnBrk="1" hangingPunct="1">
                <a:spcBef>
                  <a:spcPct val="0"/>
                </a:spcBef>
              </a:pPr>
              <a:t>31</a:t>
            </a:fld>
            <a:endParaRPr lang="en-GB" altLang="en-US" smtClean="0">
              <a:latin typeface="Arial" charset="0"/>
            </a:endParaRPr>
          </a:p>
        </p:txBody>
      </p:sp>
      <p:sp>
        <p:nvSpPr>
          <p:cNvPr id="87043"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8A8F1C9C-AF46-4055-A27E-F1197D9C88D9}" type="slidenum">
              <a:rPr lang="en-GB" altLang="en-US">
                <a:latin typeface="Arial" charset="0"/>
                <a:ea typeface="Microsoft YaHei" pitchFamily="34" charset="-122"/>
                <a:cs typeface="Arial" charset="0"/>
              </a:rPr>
              <a:pPr algn="r" defTabSz="449263" eaLnBrk="1" hangingPunct="1">
                <a:spcBef>
                  <a:spcPct val="0"/>
                </a:spcBef>
                <a:buSzPct val="100000"/>
              </a:pPr>
              <a:t>31</a:t>
            </a:fld>
            <a:endParaRPr lang="en-GB" altLang="en-US">
              <a:latin typeface="Arial" charset="0"/>
              <a:ea typeface="Microsoft YaHei" pitchFamily="34" charset="-122"/>
              <a:cs typeface="Arial" charset="0"/>
            </a:endParaRPr>
          </a:p>
        </p:txBody>
      </p:sp>
      <p:sp>
        <p:nvSpPr>
          <p:cNvPr id="87044"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854075" y="744538"/>
            <a:ext cx="4960938" cy="3722687"/>
          </a:xfrm>
          <a:ln/>
        </p:spPr>
      </p:sp>
      <p:sp>
        <p:nvSpPr>
          <p:cNvPr id="8806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F8637808-A5E0-484C-97BE-280D6568523B}" type="slidenum">
              <a:rPr lang="en-GB" altLang="en-US" smtClean="0">
                <a:solidFill>
                  <a:prstClr val="white"/>
                </a:solidFill>
              </a:rPr>
              <a:pPr>
                <a:defRPr/>
              </a:pPr>
              <a:t>32</a:t>
            </a:fld>
            <a:endParaRPr lang="en-GB" altLang="en-US">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854075" y="744538"/>
            <a:ext cx="4960938" cy="3722687"/>
          </a:xfrm>
          <a:ln/>
        </p:spPr>
      </p:sp>
      <p:sp>
        <p:nvSpPr>
          <p:cNvPr id="8909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216829F0-7DE1-4394-8E0D-D41552D41944}" type="slidenum">
              <a:rPr lang="en-GB" altLang="en-US" smtClean="0">
                <a:solidFill>
                  <a:prstClr val="white"/>
                </a:solidFill>
              </a:rPr>
              <a:pPr>
                <a:defRPr/>
              </a:pPr>
              <a:t>33</a:t>
            </a:fld>
            <a:endParaRPr lang="en-GB" altLang="en-US">
              <a:solidFill>
                <a:prstClr val="white"/>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98728B2-04C2-43A8-8423-FB82B73E4FAA}" type="slidenum">
              <a:rPr lang="en-GB" altLang="en-US" smtClean="0">
                <a:solidFill>
                  <a:prstClr val="white"/>
                </a:solidFill>
              </a:rPr>
              <a:pPr>
                <a:defRPr/>
              </a:pPr>
              <a:t>3</a:t>
            </a:fld>
            <a:endParaRPr lang="en-GB" altLang="en-US">
              <a:solidFill>
                <a:prstClr val="white"/>
              </a:solidFill>
            </a:endParaRPr>
          </a:p>
        </p:txBody>
      </p:sp>
    </p:spTree>
    <p:extLst>
      <p:ext uri="{BB962C8B-B14F-4D97-AF65-F5344CB8AC3E}">
        <p14:creationId xmlns:p14="http://schemas.microsoft.com/office/powerpoint/2010/main" val="4216531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854075" y="744538"/>
            <a:ext cx="4960938" cy="3722687"/>
          </a:xfrm>
          <a:ln/>
        </p:spPr>
      </p:sp>
      <p:sp>
        <p:nvSpPr>
          <p:cNvPr id="901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b="1"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A8F07C35-B238-43AE-AC03-3D0317F7D9E6}" type="slidenum">
              <a:rPr lang="en-GB" altLang="en-US" smtClean="0">
                <a:solidFill>
                  <a:prstClr val="white"/>
                </a:solidFill>
              </a:rPr>
              <a:pPr>
                <a:defRPr/>
              </a:pPr>
              <a:t>34</a:t>
            </a:fld>
            <a:endParaRPr lang="en-GB" altLang="en-US">
              <a:solidFill>
                <a:prstClr val="white"/>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F147E989-8E66-422E-9291-9629A9D1013B}" type="slidenum">
              <a:rPr lang="en-GB" altLang="en-US" smtClean="0">
                <a:latin typeface="Arial" charset="0"/>
              </a:rPr>
              <a:pPr eaLnBrk="1" hangingPunct="1">
                <a:spcBef>
                  <a:spcPct val="0"/>
                </a:spcBef>
              </a:pPr>
              <a:t>35</a:t>
            </a:fld>
            <a:endParaRPr lang="en-GB" altLang="en-US" smtClean="0">
              <a:latin typeface="Arial" charset="0"/>
            </a:endParaRPr>
          </a:p>
        </p:txBody>
      </p:sp>
      <p:sp>
        <p:nvSpPr>
          <p:cNvPr id="92163"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08F92517-05AC-4C28-881D-F6ED5A05290E}" type="slidenum">
              <a:rPr lang="en-GB" altLang="en-US">
                <a:latin typeface="Arial" charset="0"/>
                <a:ea typeface="Microsoft YaHei" pitchFamily="34" charset="-122"/>
                <a:cs typeface="Arial" charset="0"/>
              </a:rPr>
              <a:pPr algn="r" defTabSz="449263" eaLnBrk="1" hangingPunct="1">
                <a:spcBef>
                  <a:spcPct val="0"/>
                </a:spcBef>
                <a:buSzPct val="100000"/>
              </a:pPr>
              <a:t>35</a:t>
            </a:fld>
            <a:endParaRPr lang="en-GB" altLang="en-US">
              <a:latin typeface="Arial" charset="0"/>
              <a:ea typeface="Microsoft YaHei" pitchFamily="34" charset="-122"/>
              <a:cs typeface="Arial" charset="0"/>
            </a:endParaRPr>
          </a:p>
        </p:txBody>
      </p:sp>
      <p:sp>
        <p:nvSpPr>
          <p:cNvPr id="92164"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5"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854075" y="744538"/>
            <a:ext cx="4960938" cy="3722687"/>
          </a:xfrm>
          <a:ln/>
        </p:spPr>
      </p:sp>
      <p:sp>
        <p:nvSpPr>
          <p:cNvPr id="9421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A28B1295-080C-4563-8E73-A0B6F375D81D}" type="slidenum">
              <a:rPr lang="en-GB" altLang="en-US" smtClean="0">
                <a:solidFill>
                  <a:prstClr val="white"/>
                </a:solidFill>
              </a:rPr>
              <a:pPr>
                <a:defRPr/>
              </a:pPr>
              <a:t>36</a:t>
            </a:fld>
            <a:endParaRPr lang="en-GB" altLang="en-US">
              <a:solidFill>
                <a:prstClr val="white"/>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854075" y="744538"/>
            <a:ext cx="4960938" cy="3722687"/>
          </a:xfrm>
          <a:ln/>
        </p:spPr>
      </p:sp>
      <p:sp>
        <p:nvSpPr>
          <p:cNvPr id="9523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B79F003F-FB40-488A-B8FB-99DB658D09E9}" type="slidenum">
              <a:rPr lang="en-GB" altLang="en-US" smtClean="0">
                <a:solidFill>
                  <a:prstClr val="white"/>
                </a:solidFill>
              </a:rPr>
              <a:pPr>
                <a:defRPr/>
              </a:pPr>
              <a:t>37</a:t>
            </a:fld>
            <a:endParaRPr lang="en-GB" altLang="en-US">
              <a:solidFill>
                <a:prstClr val="white"/>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854075" y="744538"/>
            <a:ext cx="4960938" cy="3722687"/>
          </a:xfrm>
          <a:ln/>
        </p:spPr>
      </p:sp>
      <p:sp>
        <p:nvSpPr>
          <p:cNvPr id="9625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37269515-AF66-409B-9478-3336FA6F93CA}" type="slidenum">
              <a:rPr lang="en-GB" altLang="en-US" smtClean="0">
                <a:solidFill>
                  <a:prstClr val="white"/>
                </a:solidFill>
              </a:rPr>
              <a:pPr>
                <a:defRPr/>
              </a:pPr>
              <a:t>38</a:t>
            </a:fld>
            <a:endParaRPr lang="en-GB" altLang="en-US">
              <a:solidFill>
                <a:prstClr val="white"/>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854075" y="744538"/>
            <a:ext cx="4960938" cy="3722687"/>
          </a:xfrm>
          <a:ln/>
        </p:spPr>
      </p:sp>
      <p:sp>
        <p:nvSpPr>
          <p:cNvPr id="9830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85FFFD55-F3AC-46AC-885F-432DB4A11650}" type="slidenum">
              <a:rPr lang="en-GB" altLang="en-US" smtClean="0">
                <a:solidFill>
                  <a:prstClr val="white"/>
                </a:solidFill>
              </a:rPr>
              <a:pPr>
                <a:defRPr/>
              </a:pPr>
              <a:t>39</a:t>
            </a:fld>
            <a:endParaRPr lang="en-GB" altLang="en-US">
              <a:solidFill>
                <a:prstClr val="white"/>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854075" y="744538"/>
            <a:ext cx="4960938" cy="3722687"/>
          </a:xfrm>
          <a:ln/>
        </p:spPr>
      </p:sp>
      <p:sp>
        <p:nvSpPr>
          <p:cNvPr id="9933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B3DCC7C5-CBD1-442A-9EA1-994E334AA452}" type="slidenum">
              <a:rPr lang="en-GB" altLang="en-US" smtClean="0">
                <a:solidFill>
                  <a:prstClr val="white"/>
                </a:solidFill>
              </a:rPr>
              <a:pPr>
                <a:defRPr/>
              </a:pPr>
              <a:t>40</a:t>
            </a:fld>
            <a:endParaRPr lang="en-GB" altLang="en-US">
              <a:solidFill>
                <a:prstClr val="white"/>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854075" y="744538"/>
            <a:ext cx="4960938" cy="3722687"/>
          </a:xfrm>
          <a:ln/>
        </p:spPr>
      </p:sp>
      <p:sp>
        <p:nvSpPr>
          <p:cNvPr id="10137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A068C0F6-9F64-4E7C-B9AE-DC44612E846C}" type="slidenum">
              <a:rPr lang="en-GB" altLang="en-US" smtClean="0">
                <a:solidFill>
                  <a:prstClr val="white"/>
                </a:solidFill>
              </a:rPr>
              <a:pPr>
                <a:defRPr/>
              </a:pPr>
              <a:t>41</a:t>
            </a:fld>
            <a:endParaRPr lang="en-GB" altLang="en-US">
              <a:solidFill>
                <a:prstClr val="white"/>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6D461606-B0E8-472E-ABF6-65431431DD89}" type="slidenum">
              <a:rPr lang="en-GB" altLang="en-US" smtClean="0">
                <a:latin typeface="Arial" charset="0"/>
              </a:rPr>
              <a:pPr eaLnBrk="1" hangingPunct="1">
                <a:spcBef>
                  <a:spcPct val="0"/>
                </a:spcBef>
              </a:pPr>
              <a:t>42</a:t>
            </a:fld>
            <a:endParaRPr lang="en-GB" altLang="en-US" smtClean="0">
              <a:latin typeface="Arial" charset="0"/>
            </a:endParaRPr>
          </a:p>
        </p:txBody>
      </p:sp>
      <p:sp>
        <p:nvSpPr>
          <p:cNvPr id="10240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927BC285-B612-433B-9303-CDDA9763B656}" type="slidenum">
              <a:rPr lang="en-GB" altLang="en-US" smtClean="0">
                <a:latin typeface="Arial" charset="0"/>
              </a:rPr>
              <a:pPr eaLnBrk="1" hangingPunct="1">
                <a:spcBef>
                  <a:spcPct val="0"/>
                </a:spcBef>
              </a:pPr>
              <a:t>43</a:t>
            </a:fld>
            <a:endParaRPr lang="en-GB" altLang="en-US" smtClean="0">
              <a:latin typeface="Arial" charset="0"/>
            </a:endParaRPr>
          </a:p>
        </p:txBody>
      </p:sp>
      <p:sp>
        <p:nvSpPr>
          <p:cNvPr id="104451"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473A62D2-44AB-4990-B431-03B2106488D9}" type="slidenum">
              <a:rPr lang="en-GB" altLang="en-US">
                <a:latin typeface="Arial" charset="0"/>
                <a:ea typeface="Microsoft YaHei" pitchFamily="34" charset="-122"/>
                <a:cs typeface="Arial" charset="0"/>
              </a:rPr>
              <a:pPr algn="r" defTabSz="449263" eaLnBrk="1" hangingPunct="1">
                <a:spcBef>
                  <a:spcPct val="0"/>
                </a:spcBef>
                <a:buSzPct val="100000"/>
              </a:pPr>
              <a:t>43</a:t>
            </a:fld>
            <a:endParaRPr lang="en-GB" altLang="en-US">
              <a:latin typeface="Arial" charset="0"/>
              <a:ea typeface="Microsoft YaHei" pitchFamily="34" charset="-122"/>
              <a:cs typeface="Arial" charset="0"/>
            </a:endParaRPr>
          </a:p>
        </p:txBody>
      </p:sp>
      <p:sp>
        <p:nvSpPr>
          <p:cNvPr id="104452"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3"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C9656BA2-6D44-4E52-BDA7-D69864B02A86}" type="slidenum">
              <a:rPr lang="en-GB" altLang="en-US" smtClean="0">
                <a:latin typeface="Arial" charset="0"/>
              </a:rPr>
              <a:pPr eaLnBrk="1" hangingPunct="1">
                <a:spcBef>
                  <a:spcPct val="0"/>
                </a:spcBef>
              </a:pPr>
              <a:t>8</a:t>
            </a:fld>
            <a:endParaRPr lang="en-GB" altLang="en-US" smtClean="0">
              <a:latin typeface="Arial" charset="0"/>
            </a:endParaRPr>
          </a:p>
        </p:txBody>
      </p:sp>
      <p:sp>
        <p:nvSpPr>
          <p:cNvPr id="63491"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854075" y="744538"/>
            <a:ext cx="4960938" cy="3722687"/>
          </a:xfrm>
          <a:ln/>
        </p:spPr>
      </p:sp>
      <p:sp>
        <p:nvSpPr>
          <p:cNvPr id="10547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b="1"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2A613755-69C7-444A-B14F-DD2978E3DF9B}" type="slidenum">
              <a:rPr lang="en-GB" altLang="en-US" smtClean="0">
                <a:solidFill>
                  <a:prstClr val="white"/>
                </a:solidFill>
              </a:rPr>
              <a:pPr>
                <a:defRPr/>
              </a:pPr>
              <a:t>44</a:t>
            </a:fld>
            <a:endParaRPr lang="en-GB" altLang="en-US">
              <a:solidFill>
                <a:prstClr val="white"/>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854075" y="744538"/>
            <a:ext cx="4960938" cy="3722687"/>
          </a:xfrm>
          <a:ln/>
        </p:spPr>
      </p:sp>
      <p:sp>
        <p:nvSpPr>
          <p:cNvPr id="1075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9383A7A5-EA96-4BE0-865F-B98D1E812BB8}" type="slidenum">
              <a:rPr lang="en-GB" altLang="en-US" smtClean="0">
                <a:solidFill>
                  <a:prstClr val="white"/>
                </a:solidFill>
              </a:rPr>
              <a:pPr>
                <a:defRPr/>
              </a:pPr>
              <a:t>45</a:t>
            </a:fld>
            <a:endParaRPr lang="en-GB" altLang="en-US">
              <a:solidFill>
                <a:prstClr val="white"/>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6550" indent="-228600" eaLnBrk="0" hangingPunct="0">
              <a:spcBef>
                <a:spcPct val="30000"/>
              </a:spcBef>
              <a:defRPr sz="1200">
                <a:solidFill>
                  <a:schemeClr val="tx1"/>
                </a:solidFill>
                <a:latin typeface="Arial" charset="0"/>
              </a:defRPr>
            </a:lvl4pPr>
            <a:lvl5pPr marL="2063750" indent="-228600" eaLnBrk="0" hangingPunct="0">
              <a:spcBef>
                <a:spcPct val="30000"/>
              </a:spcBef>
              <a:defRPr sz="1200">
                <a:solidFill>
                  <a:schemeClr val="tx1"/>
                </a:solidFill>
                <a:latin typeface="Arial" charset="0"/>
              </a:defRPr>
            </a:lvl5pPr>
            <a:lvl6pPr marL="2520950" indent="-228600" eaLnBrk="0" fontAlgn="base" hangingPunct="0">
              <a:spcBef>
                <a:spcPct val="30000"/>
              </a:spcBef>
              <a:spcAft>
                <a:spcPct val="0"/>
              </a:spcAft>
              <a:defRPr sz="1200">
                <a:solidFill>
                  <a:schemeClr val="tx1"/>
                </a:solidFill>
                <a:latin typeface="Arial" charset="0"/>
              </a:defRPr>
            </a:lvl6pPr>
            <a:lvl7pPr marL="2978150" indent="-228600" eaLnBrk="0" fontAlgn="base" hangingPunct="0">
              <a:spcBef>
                <a:spcPct val="30000"/>
              </a:spcBef>
              <a:spcAft>
                <a:spcPct val="0"/>
              </a:spcAft>
              <a:defRPr sz="1200">
                <a:solidFill>
                  <a:schemeClr val="tx1"/>
                </a:solidFill>
                <a:latin typeface="Arial" charset="0"/>
              </a:defRPr>
            </a:lvl7pPr>
            <a:lvl8pPr marL="3435350" indent="-228600" eaLnBrk="0" fontAlgn="base" hangingPunct="0">
              <a:spcBef>
                <a:spcPct val="30000"/>
              </a:spcBef>
              <a:spcAft>
                <a:spcPct val="0"/>
              </a:spcAft>
              <a:defRPr sz="1200">
                <a:solidFill>
                  <a:schemeClr val="tx1"/>
                </a:solidFill>
                <a:latin typeface="Arial" charset="0"/>
              </a:defRPr>
            </a:lvl8pPr>
            <a:lvl9pPr marL="389255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C45D3C1-6437-4D66-A390-3EC168EAA8AE}" type="slidenum">
              <a:rPr lang="en-GB" altLang="en-US" smtClean="0">
                <a:solidFill>
                  <a:prstClr val="black"/>
                </a:solidFill>
              </a:rPr>
              <a:pPr eaLnBrk="1" hangingPunct="1">
                <a:spcBef>
                  <a:spcPct val="0"/>
                </a:spcBef>
                <a:defRPr/>
              </a:pPr>
              <a:t>46</a:t>
            </a:fld>
            <a:endParaRPr lang="en-GB" altLang="en-US" smtClean="0">
              <a:solidFill>
                <a:prstClr val="black"/>
              </a:solidFill>
            </a:endParaRPr>
          </a:p>
        </p:txBody>
      </p:sp>
      <p:sp>
        <p:nvSpPr>
          <p:cNvPr id="108547" name="Rectangle 2"/>
          <p:cNvSpPr>
            <a:spLocks noGrp="1" noRot="1" noChangeAspect="1" noChangeArrowheads="1" noTextEdit="1"/>
          </p:cNvSpPr>
          <p:nvPr>
            <p:ph type="sldImg"/>
          </p:nvPr>
        </p:nvSpPr>
        <p:spPr>
          <a:xfrm>
            <a:off x="854075" y="744538"/>
            <a:ext cx="4960938" cy="3722687"/>
          </a:xfrm>
          <a:ln/>
        </p:spPr>
      </p:sp>
      <p:sp>
        <p:nvSpPr>
          <p:cNvPr id="10854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6550" indent="-228600" eaLnBrk="0" hangingPunct="0">
              <a:spcBef>
                <a:spcPct val="30000"/>
              </a:spcBef>
              <a:defRPr sz="1200">
                <a:solidFill>
                  <a:schemeClr val="tx1"/>
                </a:solidFill>
                <a:latin typeface="Arial" charset="0"/>
              </a:defRPr>
            </a:lvl4pPr>
            <a:lvl5pPr marL="2063750" indent="-228600" eaLnBrk="0" hangingPunct="0">
              <a:spcBef>
                <a:spcPct val="30000"/>
              </a:spcBef>
              <a:defRPr sz="1200">
                <a:solidFill>
                  <a:schemeClr val="tx1"/>
                </a:solidFill>
                <a:latin typeface="Arial" charset="0"/>
              </a:defRPr>
            </a:lvl5pPr>
            <a:lvl6pPr marL="2520950" indent="-228600" eaLnBrk="0" fontAlgn="base" hangingPunct="0">
              <a:spcBef>
                <a:spcPct val="30000"/>
              </a:spcBef>
              <a:spcAft>
                <a:spcPct val="0"/>
              </a:spcAft>
              <a:defRPr sz="1200">
                <a:solidFill>
                  <a:schemeClr val="tx1"/>
                </a:solidFill>
                <a:latin typeface="Arial" charset="0"/>
              </a:defRPr>
            </a:lvl6pPr>
            <a:lvl7pPr marL="2978150" indent="-228600" eaLnBrk="0" fontAlgn="base" hangingPunct="0">
              <a:spcBef>
                <a:spcPct val="30000"/>
              </a:spcBef>
              <a:spcAft>
                <a:spcPct val="0"/>
              </a:spcAft>
              <a:defRPr sz="1200">
                <a:solidFill>
                  <a:schemeClr val="tx1"/>
                </a:solidFill>
                <a:latin typeface="Arial" charset="0"/>
              </a:defRPr>
            </a:lvl7pPr>
            <a:lvl8pPr marL="3435350" indent="-228600" eaLnBrk="0" fontAlgn="base" hangingPunct="0">
              <a:spcBef>
                <a:spcPct val="30000"/>
              </a:spcBef>
              <a:spcAft>
                <a:spcPct val="0"/>
              </a:spcAft>
              <a:defRPr sz="1200">
                <a:solidFill>
                  <a:schemeClr val="tx1"/>
                </a:solidFill>
                <a:latin typeface="Arial" charset="0"/>
              </a:defRPr>
            </a:lvl8pPr>
            <a:lvl9pPr marL="389255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308C2C0-A555-4641-B233-A48E6CD57019}" type="slidenum">
              <a:rPr lang="en-GB" altLang="en-US" smtClean="0">
                <a:solidFill>
                  <a:prstClr val="black"/>
                </a:solidFill>
              </a:rPr>
              <a:pPr eaLnBrk="1" hangingPunct="1">
                <a:spcBef>
                  <a:spcPct val="0"/>
                </a:spcBef>
                <a:defRPr/>
              </a:pPr>
              <a:t>47</a:t>
            </a:fld>
            <a:endParaRPr lang="en-GB" altLang="en-US" smtClean="0">
              <a:solidFill>
                <a:prstClr val="black"/>
              </a:solidFill>
            </a:endParaRPr>
          </a:p>
        </p:txBody>
      </p:sp>
      <p:sp>
        <p:nvSpPr>
          <p:cNvPr id="109571" name="Rectangle 2"/>
          <p:cNvSpPr>
            <a:spLocks noGrp="1" noRot="1" noChangeAspect="1" noChangeArrowheads="1" noTextEdit="1"/>
          </p:cNvSpPr>
          <p:nvPr>
            <p:ph type="sldImg"/>
          </p:nvPr>
        </p:nvSpPr>
        <p:spPr>
          <a:xfrm>
            <a:off x="854075" y="744538"/>
            <a:ext cx="4960938" cy="3722687"/>
          </a:xfrm>
          <a:ln/>
        </p:spPr>
      </p:sp>
      <p:sp>
        <p:nvSpPr>
          <p:cNvPr id="10957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D25004FF-255E-4061-89F4-3230FD524BD1}" type="slidenum">
              <a:rPr lang="en-GB" altLang="en-US" smtClean="0">
                <a:latin typeface="Arial" charset="0"/>
              </a:rPr>
              <a:pPr eaLnBrk="1" hangingPunct="1">
                <a:spcBef>
                  <a:spcPct val="0"/>
                </a:spcBef>
              </a:pPr>
              <a:t>48</a:t>
            </a:fld>
            <a:endParaRPr lang="en-GB" altLang="en-US" smtClean="0">
              <a:latin typeface="Arial" charset="0"/>
            </a:endParaRPr>
          </a:p>
        </p:txBody>
      </p:sp>
      <p:sp>
        <p:nvSpPr>
          <p:cNvPr id="110595"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F4A35061-2C0C-4F6B-83E6-FB98D0EFFB9D}" type="slidenum">
              <a:rPr lang="en-GB" altLang="en-US">
                <a:latin typeface="Arial" charset="0"/>
                <a:ea typeface="Microsoft YaHei" pitchFamily="34" charset="-122"/>
                <a:cs typeface="Arial" charset="0"/>
              </a:rPr>
              <a:pPr algn="r" defTabSz="449263" eaLnBrk="1" hangingPunct="1">
                <a:spcBef>
                  <a:spcPct val="0"/>
                </a:spcBef>
                <a:buSzPct val="100000"/>
              </a:pPr>
              <a:t>48</a:t>
            </a:fld>
            <a:endParaRPr lang="en-GB" altLang="en-US">
              <a:latin typeface="Arial" charset="0"/>
              <a:ea typeface="Microsoft YaHei" pitchFamily="34" charset="-122"/>
              <a:cs typeface="Arial" charset="0"/>
            </a:endParaRPr>
          </a:p>
        </p:txBody>
      </p:sp>
      <p:sp>
        <p:nvSpPr>
          <p:cNvPr id="110596"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854075" y="744538"/>
            <a:ext cx="4960938" cy="3722687"/>
          </a:xfrm>
          <a:ln/>
        </p:spPr>
      </p:sp>
      <p:sp>
        <p:nvSpPr>
          <p:cNvPr id="11161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fr-BE"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A442C140-5C8E-4C61-B9BB-6307C857127C}" type="slidenum">
              <a:rPr lang="en-GB" altLang="en-US" smtClean="0">
                <a:solidFill>
                  <a:prstClr val="white"/>
                </a:solidFill>
              </a:rPr>
              <a:pPr>
                <a:defRPr/>
              </a:pPr>
              <a:t>49</a:t>
            </a:fld>
            <a:endParaRPr lang="en-GB" altLang="en-US">
              <a:solidFill>
                <a:prstClr val="white"/>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D2164BB9-D622-444D-BB2B-E18C57B9F68A}" type="slidenum">
              <a:rPr lang="en-GB" altLang="en-US" smtClean="0">
                <a:latin typeface="Arial" charset="0"/>
              </a:rPr>
              <a:pPr eaLnBrk="1" hangingPunct="1">
                <a:spcBef>
                  <a:spcPct val="0"/>
                </a:spcBef>
              </a:pPr>
              <a:t>50</a:t>
            </a:fld>
            <a:endParaRPr lang="en-GB" altLang="en-US" smtClean="0">
              <a:latin typeface="Arial" charset="0"/>
            </a:endParaRPr>
          </a:p>
        </p:txBody>
      </p:sp>
      <p:sp>
        <p:nvSpPr>
          <p:cNvPr id="113667" name="Text Box 1"/>
          <p:cNvSpPr txBox="1">
            <a:spLocks noChangeArrowheads="1"/>
          </p:cNvSpPr>
          <p:nvPr/>
        </p:nvSpPr>
        <p:spPr bwMode="auto">
          <a:xfrm>
            <a:off x="3774520" y="9429673"/>
            <a:ext cx="2891481" cy="496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defTabSz="449263" eaLnBrk="1" hangingPunct="1">
              <a:spcBef>
                <a:spcPct val="0"/>
              </a:spcBef>
              <a:buSzPct val="100000"/>
            </a:pPr>
            <a:fld id="{A7890B78-F3AD-486D-A287-40FF9F5D9519}" type="slidenum">
              <a:rPr lang="en-GB" altLang="en-US">
                <a:latin typeface="Arial" charset="0"/>
                <a:ea typeface="Microsoft YaHei" pitchFamily="34" charset="-122"/>
                <a:cs typeface="Arial" charset="0"/>
              </a:rPr>
              <a:pPr algn="r" defTabSz="449263" eaLnBrk="1" hangingPunct="1">
                <a:spcBef>
                  <a:spcPct val="0"/>
                </a:spcBef>
                <a:buSzPct val="100000"/>
              </a:pPr>
              <a:t>50</a:t>
            </a:fld>
            <a:endParaRPr lang="en-GB" altLang="en-US">
              <a:latin typeface="Arial" charset="0"/>
              <a:ea typeface="Microsoft YaHei" pitchFamily="34" charset="-122"/>
              <a:cs typeface="Arial" charset="0"/>
            </a:endParaRPr>
          </a:p>
        </p:txBody>
      </p:sp>
      <p:sp>
        <p:nvSpPr>
          <p:cNvPr id="113668" name="Rectangle 2"/>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9" name="Rectangle 3"/>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1"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854075" y="744538"/>
            <a:ext cx="4960938" cy="3722687"/>
          </a:xfrm>
          <a:ln/>
        </p:spPr>
      </p:sp>
      <p:sp>
        <p:nvSpPr>
          <p:cNvPr id="1146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562AA08E-1F8F-4187-B735-2AAA6C1F85D0}" type="slidenum">
              <a:rPr lang="en-GB" smtClean="0">
                <a:solidFill>
                  <a:prstClr val="white"/>
                </a:solidFill>
              </a:rPr>
              <a:pPr>
                <a:defRPr/>
              </a:pPr>
              <a:t>51</a:t>
            </a:fld>
            <a:endParaRPr lang="en-GB">
              <a:solidFill>
                <a:prstClr val="white"/>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854075" y="744538"/>
            <a:ext cx="4960938" cy="3722687"/>
          </a:xfrm>
          <a:ln/>
        </p:spPr>
      </p:sp>
      <p:sp>
        <p:nvSpPr>
          <p:cNvPr id="1157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A2302FBF-05B5-434D-8FEA-86143D370D31}" type="slidenum">
              <a:rPr lang="en-GB" altLang="en-US" smtClean="0">
                <a:solidFill>
                  <a:prstClr val="white"/>
                </a:solidFill>
              </a:rPr>
              <a:pPr>
                <a:defRPr/>
              </a:pPr>
              <a:t>52</a:t>
            </a:fld>
            <a:endParaRPr lang="en-GB" altLang="en-US">
              <a:solidFill>
                <a:prstClr val="white"/>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FC7EA6AF-3BEF-4B24-B730-BDAD2F088879}" type="slidenum">
              <a:rPr lang="en-GB" altLang="en-US">
                <a:latin typeface="Arial" charset="0"/>
              </a:rPr>
              <a:pPr eaLnBrk="1" hangingPunct="1">
                <a:spcBef>
                  <a:spcPct val="0"/>
                </a:spcBef>
              </a:pPr>
              <a:t>53</a:t>
            </a:fld>
            <a:endParaRPr lang="en-GB" altLang="en-US">
              <a:latin typeface="Arial" charset="0"/>
            </a:endParaRPr>
          </a:p>
        </p:txBody>
      </p:sp>
      <p:sp>
        <p:nvSpPr>
          <p:cNvPr id="1024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854075" y="744538"/>
            <a:ext cx="4960938" cy="3722687"/>
          </a:xfrm>
          <a:ln/>
        </p:spPr>
      </p:sp>
      <p:sp>
        <p:nvSpPr>
          <p:cNvPr id="645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dirty="0"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079C2B3D-472A-468C-89E7-DDF8CE2D52EE}" type="slidenum">
              <a:rPr lang="en-GB" altLang="en-US" smtClean="0">
                <a:solidFill>
                  <a:prstClr val="white"/>
                </a:solidFill>
              </a:rPr>
              <a:pPr>
                <a:defRPr/>
              </a:pPr>
              <a:t>9</a:t>
            </a:fld>
            <a:endParaRPr lang="en-GB" altLang="en-US">
              <a:solidFill>
                <a:prstClr val="white"/>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FC7EA6AF-3BEF-4B24-B730-BDAD2F088879}" type="slidenum">
              <a:rPr lang="en-GB" altLang="en-US">
                <a:latin typeface="Arial" charset="0"/>
              </a:rPr>
              <a:pPr eaLnBrk="1" hangingPunct="1">
                <a:spcBef>
                  <a:spcPct val="0"/>
                </a:spcBef>
              </a:pPr>
              <a:t>54</a:t>
            </a:fld>
            <a:endParaRPr lang="en-GB" altLang="en-US">
              <a:latin typeface="Arial" charset="0"/>
            </a:endParaRPr>
          </a:p>
        </p:txBody>
      </p:sp>
      <p:sp>
        <p:nvSpPr>
          <p:cNvPr id="1024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2C866803-9B5D-408D-AE7A-AC1E97B35563}" type="slidenum">
              <a:rPr lang="en-GB" altLang="en-US" smtClean="0">
                <a:latin typeface="Arial" charset="0"/>
                <a:ea typeface="Microsoft YaHei" charset="-122"/>
              </a:rPr>
              <a:pPr eaLnBrk="1" hangingPunct="1">
                <a:spcBef>
                  <a:spcPct val="0"/>
                </a:spcBef>
              </a:pPr>
              <a:t>55</a:t>
            </a:fld>
            <a:endParaRPr lang="en-GB" altLang="en-US" smtClean="0">
              <a:latin typeface="Arial" charset="0"/>
              <a:ea typeface="Microsoft YaHei" charset="-122"/>
            </a:endParaRPr>
          </a:p>
        </p:txBody>
      </p:sp>
      <p:sp>
        <p:nvSpPr>
          <p:cNvPr id="3891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a:p>
            <a:endParaRPr lang="en-US" altLang="en-US" smtClean="0"/>
          </a:p>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03710CF3-4C84-47BB-837A-9899357F74A3}" type="slidenum">
              <a:rPr lang="en-GB" altLang="en-US" smtClean="0">
                <a:latin typeface="Arial" charset="0"/>
                <a:ea typeface="Microsoft YaHei" charset="-122"/>
              </a:rPr>
              <a:pPr eaLnBrk="1" hangingPunct="1">
                <a:spcBef>
                  <a:spcPct val="0"/>
                </a:spcBef>
              </a:pPr>
              <a:t>56</a:t>
            </a:fld>
            <a:endParaRPr lang="en-GB" altLang="en-US" smtClean="0">
              <a:latin typeface="Arial" charset="0"/>
              <a:ea typeface="Microsoft YaHei" charset="-122"/>
            </a:endParaRPr>
          </a:p>
        </p:txBody>
      </p:sp>
      <p:sp>
        <p:nvSpPr>
          <p:cNvPr id="39939"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b="1"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2C866803-9B5D-408D-AE7A-AC1E97B35563}" type="slidenum">
              <a:rPr lang="en-GB" altLang="en-US" smtClean="0">
                <a:latin typeface="Arial" charset="0"/>
                <a:ea typeface="Microsoft YaHei" charset="-122"/>
              </a:rPr>
              <a:pPr eaLnBrk="1" hangingPunct="1">
                <a:spcBef>
                  <a:spcPct val="0"/>
                </a:spcBef>
              </a:pPr>
              <a:t>57</a:t>
            </a:fld>
            <a:endParaRPr lang="en-GB" altLang="en-US" smtClean="0">
              <a:latin typeface="Arial" charset="0"/>
              <a:ea typeface="Microsoft YaHei" charset="-122"/>
            </a:endParaRPr>
          </a:p>
        </p:txBody>
      </p:sp>
      <p:sp>
        <p:nvSpPr>
          <p:cNvPr id="3891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a:p>
            <a:endParaRPr lang="en-US" altLang="en-US" smtClean="0"/>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854075" y="744538"/>
            <a:ext cx="4962525" cy="3722687"/>
          </a:xfrm>
          <a:ln/>
        </p:spPr>
      </p:sp>
      <p:sp>
        <p:nvSpPr>
          <p:cNvPr id="4198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48955581-4F6F-40BF-9B9B-BF02054A3DC2}" type="slidenum">
              <a:rPr lang="en-GB" altLang="en-US" smtClean="0"/>
              <a:pPr>
                <a:defRPr/>
              </a:pPr>
              <a:t>58</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7EE22C35-3767-495A-8F0E-9BA7D8D57D2F}" type="slidenum">
              <a:rPr lang="en-GB" altLang="en-US" smtClean="0">
                <a:latin typeface="Arial" charset="0"/>
                <a:ea typeface="Microsoft YaHei" charset="-122"/>
              </a:rPr>
              <a:pPr eaLnBrk="1" hangingPunct="1">
                <a:spcBef>
                  <a:spcPct val="0"/>
                </a:spcBef>
              </a:pPr>
              <a:t>59</a:t>
            </a:fld>
            <a:endParaRPr lang="en-GB" altLang="en-US" smtClean="0">
              <a:latin typeface="Arial" charset="0"/>
              <a:ea typeface="Microsoft YaHei" charset="-122"/>
            </a:endParaRPr>
          </a:p>
        </p:txBody>
      </p:sp>
      <p:sp>
        <p:nvSpPr>
          <p:cNvPr id="43011"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0555E2CB-796C-4F87-B24C-5764D18FA0F4}" type="slidenum">
              <a:rPr lang="en-GB" altLang="en-US" smtClean="0">
                <a:latin typeface="Arial" charset="0"/>
                <a:ea typeface="Microsoft YaHei" charset="-122"/>
              </a:rPr>
              <a:pPr eaLnBrk="1" hangingPunct="1">
                <a:spcBef>
                  <a:spcPct val="0"/>
                </a:spcBef>
              </a:pPr>
              <a:t>60</a:t>
            </a:fld>
            <a:endParaRPr lang="en-GB" altLang="en-US" smtClean="0">
              <a:latin typeface="Arial" charset="0"/>
              <a:ea typeface="Microsoft YaHei" charset="-122"/>
            </a:endParaRPr>
          </a:p>
        </p:txBody>
      </p:sp>
      <p:sp>
        <p:nvSpPr>
          <p:cNvPr id="4403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E6E2B48D-AC22-4081-9965-78604C8ED591}" type="slidenum">
              <a:rPr lang="en-GB" altLang="en-US" smtClean="0">
                <a:latin typeface="Arial" charset="0"/>
                <a:ea typeface="Microsoft YaHei" charset="-122"/>
              </a:rPr>
              <a:pPr eaLnBrk="1" hangingPunct="1">
                <a:spcBef>
                  <a:spcPct val="0"/>
                </a:spcBef>
              </a:pPr>
              <a:t>61</a:t>
            </a:fld>
            <a:endParaRPr lang="en-GB" altLang="en-US" smtClean="0">
              <a:latin typeface="Arial" charset="0"/>
              <a:ea typeface="Microsoft YaHei" charset="-122"/>
            </a:endParaRPr>
          </a:p>
        </p:txBody>
      </p:sp>
      <p:sp>
        <p:nvSpPr>
          <p:cNvPr id="45059"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74FB99E9-B4CB-4945-A1CE-E19B35D5CB6D}" type="slidenum">
              <a:rPr lang="en-GB" altLang="en-US" smtClean="0">
                <a:latin typeface="Arial" charset="0"/>
                <a:ea typeface="Microsoft YaHei" charset="-122"/>
              </a:rPr>
              <a:pPr eaLnBrk="1" hangingPunct="1">
                <a:spcBef>
                  <a:spcPct val="0"/>
                </a:spcBef>
              </a:pPr>
              <a:t>62</a:t>
            </a:fld>
            <a:endParaRPr lang="en-GB" altLang="en-US" smtClean="0">
              <a:latin typeface="Arial" charset="0"/>
              <a:ea typeface="Microsoft YaHei" charset="-122"/>
            </a:endParaRPr>
          </a:p>
        </p:txBody>
      </p:sp>
      <p:sp>
        <p:nvSpPr>
          <p:cNvPr id="4608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7DFEF154-9FE7-4958-9BB0-F995518D927B}" type="slidenum">
              <a:rPr lang="en-GB" altLang="en-US" smtClean="0">
                <a:latin typeface="Arial" charset="0"/>
                <a:ea typeface="Microsoft YaHei" charset="-122"/>
              </a:rPr>
              <a:pPr eaLnBrk="1" hangingPunct="1">
                <a:spcBef>
                  <a:spcPct val="0"/>
                </a:spcBef>
              </a:pPr>
              <a:t>63</a:t>
            </a:fld>
            <a:endParaRPr lang="en-GB" altLang="en-US" smtClean="0">
              <a:latin typeface="Arial" charset="0"/>
              <a:ea typeface="Microsoft YaHei" charset="-122"/>
            </a:endParaRPr>
          </a:p>
        </p:txBody>
      </p:sp>
      <p:sp>
        <p:nvSpPr>
          <p:cNvPr id="47107"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66750" y="4714877"/>
            <a:ext cx="5334000" cy="4468813"/>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defRPr/>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854075" y="744538"/>
            <a:ext cx="4960938" cy="3722687"/>
          </a:xfrm>
          <a:ln/>
        </p:spPr>
      </p:sp>
      <p:sp>
        <p:nvSpPr>
          <p:cNvPr id="6553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35620090-D735-4A9D-9510-41373A6AC5FD}" type="slidenum">
              <a:rPr lang="en-GB" altLang="en-US" smtClean="0">
                <a:solidFill>
                  <a:prstClr val="white"/>
                </a:solidFill>
              </a:rPr>
              <a:pPr>
                <a:defRPr/>
              </a:pPr>
              <a:t>10</a:t>
            </a:fld>
            <a:endParaRPr lang="en-GB" altLang="en-US">
              <a:solidFill>
                <a:prstClr val="white"/>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CA059A3D-0DB0-4AA8-8972-2E42BC07227F}" type="slidenum">
              <a:rPr lang="en-GB" altLang="en-US" smtClean="0">
                <a:latin typeface="Arial" charset="0"/>
                <a:ea typeface="Microsoft YaHei" charset="-122"/>
              </a:rPr>
              <a:pPr eaLnBrk="1" hangingPunct="1">
                <a:spcBef>
                  <a:spcPct val="0"/>
                </a:spcBef>
              </a:pPr>
              <a:t>64</a:t>
            </a:fld>
            <a:endParaRPr lang="en-GB" altLang="en-US" smtClean="0">
              <a:latin typeface="Arial" charset="0"/>
              <a:ea typeface="Microsoft YaHei" charset="-122"/>
            </a:endParaRPr>
          </a:p>
        </p:txBody>
      </p:sp>
      <p:sp>
        <p:nvSpPr>
          <p:cNvPr id="48131"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Lst>
              <a:defRPr sz="1200">
                <a:solidFill>
                  <a:srgbClr val="000000"/>
                </a:solidFill>
                <a:latin typeface="Times New Roman" pitchFamily="16" charset="0"/>
              </a:defRPr>
            </a:lvl9pPr>
          </a:lstStyle>
          <a:p>
            <a:pPr eaLnBrk="1" hangingPunct="1">
              <a:spcBef>
                <a:spcPct val="0"/>
              </a:spcBef>
            </a:pPr>
            <a:fld id="{97112CA5-17FE-4C47-A6C8-0EAC047106F2}" type="slidenum">
              <a:rPr lang="en-GB" altLang="en-US" smtClean="0">
                <a:latin typeface="Arial" charset="0"/>
                <a:ea typeface="Microsoft YaHei" charset="-122"/>
              </a:rPr>
              <a:pPr eaLnBrk="1" hangingPunct="1">
                <a:spcBef>
                  <a:spcPct val="0"/>
                </a:spcBef>
              </a:pPr>
              <a:t>65</a:t>
            </a:fld>
            <a:endParaRPr lang="en-GB" altLang="en-US" smtClean="0">
              <a:latin typeface="Arial" charset="0"/>
              <a:ea typeface="Microsoft YaHei" charset="-122"/>
            </a:endParaRPr>
          </a:p>
        </p:txBody>
      </p:sp>
      <p:sp>
        <p:nvSpPr>
          <p:cNvPr id="49155"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66750" y="4714877"/>
            <a:ext cx="5334000" cy="44688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54075" y="744538"/>
            <a:ext cx="4962525" cy="3722687"/>
          </a:xfrm>
          <a:ln/>
        </p:spPr>
      </p:sp>
      <p:sp>
        <p:nvSpPr>
          <p:cNvPr id="5017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smtClean="0"/>
          </a:p>
        </p:txBody>
      </p:sp>
      <p:sp>
        <p:nvSpPr>
          <p:cNvPr id="4" name="Slide Number Placeholder 3"/>
          <p:cNvSpPr>
            <a:spLocks noGrp="1"/>
          </p:cNvSpPr>
          <p:nvPr>
            <p:ph type="sldNum" sz="quarter"/>
          </p:nvPr>
        </p:nvSpPr>
        <p:spPr/>
        <p:txBody>
          <a:bodyPr/>
          <a:lstStyle/>
          <a:p>
            <a:pPr>
              <a:defRPr/>
            </a:pPr>
            <a:fld id="{5D67A40A-2BD8-4C6F-8872-97567269AA44}" type="slidenum">
              <a:rPr lang="en-GB" altLang="en-US" smtClean="0"/>
              <a:pPr>
                <a:defRPr/>
              </a:pPr>
              <a:t>66</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854075" y="744538"/>
            <a:ext cx="4962525" cy="3722687"/>
          </a:xfrm>
          <a:ln/>
        </p:spPr>
      </p:sp>
      <p:sp>
        <p:nvSpPr>
          <p:cNvPr id="5120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GB" altLang="en-US" smtClean="0"/>
          </a:p>
        </p:txBody>
      </p:sp>
      <p:sp>
        <p:nvSpPr>
          <p:cNvPr id="4" name="Slide Number Placeholder 3"/>
          <p:cNvSpPr>
            <a:spLocks noGrp="1"/>
          </p:cNvSpPr>
          <p:nvPr>
            <p:ph type="sldNum" sz="quarter"/>
          </p:nvPr>
        </p:nvSpPr>
        <p:spPr/>
        <p:txBody>
          <a:bodyPr/>
          <a:lstStyle/>
          <a:p>
            <a:pPr>
              <a:defRPr/>
            </a:pPr>
            <a:fld id="{1BAE68D0-A0A4-496A-9F2A-127B18B6EFE1}" type="slidenum">
              <a:rPr lang="en-GB" altLang="en-US" smtClean="0"/>
              <a:pPr>
                <a:defRPr/>
              </a:pPr>
              <a:t>67</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E524A1F2-69B2-4CCE-B466-886E3E54EDCE}" type="slidenum">
              <a:rPr lang="en-GB" altLang="en-US" smtClean="0">
                <a:latin typeface="Arial" charset="0"/>
                <a:ea typeface="Microsoft YaHei" pitchFamily="34" charset="-122"/>
              </a:rPr>
              <a:pPr eaLnBrk="1" hangingPunct="1">
                <a:spcBef>
                  <a:spcPct val="0"/>
                </a:spcBef>
              </a:pPr>
              <a:t>68</a:t>
            </a:fld>
            <a:endParaRPr lang="en-GB" altLang="en-US" dirty="0" smtClean="0">
              <a:latin typeface="Arial" charset="0"/>
              <a:ea typeface="Microsoft YaHei" pitchFamily="34" charset="-122"/>
            </a:endParaRPr>
          </a:p>
        </p:txBody>
      </p:sp>
      <p:sp>
        <p:nvSpPr>
          <p:cNvPr id="1024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854075" y="744538"/>
            <a:ext cx="4962525" cy="3722687"/>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dirty="0"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32363F-0DD0-417D-BA2A-DE3DB6C00444}" type="slidenum">
              <a:rPr lang="en-GB" altLang="en-US" smtClean="0"/>
              <a:pPr eaLnBrk="1" hangingPunct="1">
                <a:spcBef>
                  <a:spcPct val="0"/>
                </a:spcBef>
              </a:pPr>
              <a:t>69</a:t>
            </a:fld>
            <a:endParaRPr lang="en-GB"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854075" y="744538"/>
            <a:ext cx="4962525" cy="3722687"/>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FFFFFF"/>
              </a:buClr>
            </a:pPr>
            <a:endParaRPr lang="en-GB" altLang="en-US" b="0" dirty="0" smtClean="0">
              <a:solidFill>
                <a:srgbClr val="FF0000"/>
              </a:solidFill>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7F8793-27EC-4FC5-B1AA-D23BFB2B68C6}" type="slidenum">
              <a:rPr lang="en-GB" altLang="en-US" smtClean="0"/>
              <a:pPr eaLnBrk="1" hangingPunct="1">
                <a:spcBef>
                  <a:spcPct val="0"/>
                </a:spcBef>
              </a:pPr>
              <a:t>70</a:t>
            </a:fld>
            <a:endParaRPr lang="en-GB"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fr-BE" dirty="0" smtClean="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71</a:t>
            </a:fld>
            <a:endParaRPr lang="en-GB" altLang="en-US"/>
          </a:p>
        </p:txBody>
      </p:sp>
    </p:spTree>
    <p:extLst>
      <p:ext uri="{BB962C8B-B14F-4D97-AF65-F5344CB8AC3E}">
        <p14:creationId xmlns:p14="http://schemas.microsoft.com/office/powerpoint/2010/main" val="2014068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854075" y="744538"/>
            <a:ext cx="4962525" cy="3722687"/>
          </a:xfrm>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dirty="0" smtClean="0">
              <a:latin typeface="Calibri" pitchFamily="34" charset="0"/>
              <a:ea typeface="Calibri" pitchFamily="34" charset="0"/>
              <a:cs typeface="Times New Roman" pitchFamily="18"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3125FE-E932-470B-8B35-A2A7DC19CE52}" type="slidenum">
              <a:rPr lang="en-GB" altLang="en-US" smtClean="0"/>
              <a:pPr eaLnBrk="1" hangingPunct="1">
                <a:spcBef>
                  <a:spcPct val="0"/>
                </a:spcBef>
              </a:pPr>
              <a:t>72</a:t>
            </a:fld>
            <a:endParaRPr lang="en-GB"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854075" y="744538"/>
            <a:ext cx="4962525" cy="3722687"/>
          </a:xfrm>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E48B17-AF93-4119-B94A-7E465A2302FE}" type="slidenum">
              <a:rPr lang="en-GB" altLang="en-US" smtClean="0"/>
              <a:pPr eaLnBrk="1" hangingPunct="1">
                <a:spcBef>
                  <a:spcPct val="0"/>
                </a:spcBef>
              </a:pPr>
              <a:t>73</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39D985DB-3B1C-41F3-8ED5-895A6542755D}" type="slidenum">
              <a:rPr lang="en-GB" altLang="en-US" smtClean="0">
                <a:latin typeface="Arial" charset="0"/>
              </a:rPr>
              <a:pPr eaLnBrk="1" hangingPunct="1">
                <a:spcBef>
                  <a:spcPct val="0"/>
                </a:spcBef>
              </a:pPr>
              <a:t>11</a:t>
            </a:fld>
            <a:endParaRPr lang="en-GB" altLang="en-US" smtClean="0">
              <a:latin typeface="Arial" charset="0"/>
            </a:endParaRPr>
          </a:p>
        </p:txBody>
      </p:sp>
      <p:sp>
        <p:nvSpPr>
          <p:cNvPr id="66563"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b="1" dirty="0"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74</a:t>
            </a:fld>
            <a:endParaRPr lang="en-GB" altLang="en-US"/>
          </a:p>
        </p:txBody>
      </p:sp>
    </p:spTree>
    <p:extLst>
      <p:ext uri="{BB962C8B-B14F-4D97-AF65-F5344CB8AC3E}">
        <p14:creationId xmlns:p14="http://schemas.microsoft.com/office/powerpoint/2010/main" val="124504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75</a:t>
            </a:fld>
            <a:endParaRPr lang="en-GB" altLang="en-US"/>
          </a:p>
        </p:txBody>
      </p:sp>
    </p:spTree>
    <p:extLst>
      <p:ext uri="{BB962C8B-B14F-4D97-AF65-F5344CB8AC3E}">
        <p14:creationId xmlns:p14="http://schemas.microsoft.com/office/powerpoint/2010/main" val="41710790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854075" y="744538"/>
            <a:ext cx="4962525" cy="3722687"/>
          </a:xfrm>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Calibri" pitchFamily="34" charset="0"/>
              <a:cs typeface="Times New Roman" pitchFamily="18"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7A163D-61B0-4E89-9387-13D80F6F5D3C}" type="slidenum">
              <a:rPr lang="en-GB" altLang="en-US" smtClean="0"/>
              <a:pPr eaLnBrk="1" hangingPunct="1">
                <a:spcBef>
                  <a:spcPct val="0"/>
                </a:spcBef>
              </a:pPr>
              <a:t>76</a:t>
            </a:fld>
            <a:endParaRPr lang="en-GB"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77</a:t>
            </a:fld>
            <a:endParaRPr lang="en-GB" altLang="en-US"/>
          </a:p>
        </p:txBody>
      </p:sp>
    </p:spTree>
    <p:extLst>
      <p:ext uri="{BB962C8B-B14F-4D97-AF65-F5344CB8AC3E}">
        <p14:creationId xmlns:p14="http://schemas.microsoft.com/office/powerpoint/2010/main" val="835962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78</a:t>
            </a:fld>
            <a:endParaRPr lang="en-GB" altLang="en-US"/>
          </a:p>
        </p:txBody>
      </p:sp>
    </p:spTree>
    <p:extLst>
      <p:ext uri="{BB962C8B-B14F-4D97-AF65-F5344CB8AC3E}">
        <p14:creationId xmlns:p14="http://schemas.microsoft.com/office/powerpoint/2010/main" val="20531124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854075" y="744538"/>
            <a:ext cx="4962525" cy="3722687"/>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9BA764-B0C0-479B-89B0-4256DBBE4638}" type="slidenum">
              <a:rPr lang="en-GB" altLang="en-US" smtClean="0"/>
              <a:pPr eaLnBrk="1" hangingPunct="1">
                <a:spcBef>
                  <a:spcPct val="0"/>
                </a:spcBef>
              </a:pPr>
              <a:t>79</a:t>
            </a:fld>
            <a:endParaRPr lang="en-GB"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854075" y="744538"/>
            <a:ext cx="4962525" cy="3722687"/>
          </a:xfrm>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F000D2-984B-41DC-AD7C-2474A9CD80F0}" type="slidenum">
              <a:rPr lang="en-GB" altLang="en-US" smtClean="0"/>
              <a:pPr eaLnBrk="1" hangingPunct="1">
                <a:spcBef>
                  <a:spcPct val="0"/>
                </a:spcBef>
              </a:pPr>
              <a:t>80</a:t>
            </a:fld>
            <a:endParaRPr lang="en-GB"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854075" y="744538"/>
            <a:ext cx="4962525" cy="3722687"/>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796933-C317-4236-AD16-242270620305}" type="slidenum">
              <a:rPr lang="en-GB" altLang="en-US" smtClean="0"/>
              <a:pPr eaLnBrk="1" hangingPunct="1">
                <a:spcBef>
                  <a:spcPct val="0"/>
                </a:spcBef>
              </a:pPr>
              <a:t>81</a:t>
            </a:fld>
            <a:endParaRPr lang="en-GB"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54075" y="744538"/>
            <a:ext cx="4962525" cy="3722687"/>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2A3CA7-FFC4-4C73-876E-21CCE3AF28D4}" type="slidenum">
              <a:rPr lang="en-GB" altLang="en-US" smtClean="0"/>
              <a:pPr eaLnBrk="1" hangingPunct="1">
                <a:spcBef>
                  <a:spcPct val="0"/>
                </a:spcBef>
              </a:pPr>
              <a:t>82</a:t>
            </a:fld>
            <a:endParaRPr lang="en-GB"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854075" y="744538"/>
            <a:ext cx="4962525" cy="3722687"/>
          </a:xfrm>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5A86B0-D20A-435C-A5E9-45C0BD068F0C}" type="slidenum">
              <a:rPr lang="en-GB" altLang="en-US" smtClean="0"/>
              <a:pPr eaLnBrk="1" hangingPunct="1">
                <a:spcBef>
                  <a:spcPct val="0"/>
                </a:spcBef>
              </a:pPr>
              <a:t>83</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D144E1B4-E527-4A37-8957-B76D184F9CF3}" type="slidenum">
              <a:rPr lang="en-GB" altLang="en-US" smtClean="0">
                <a:latin typeface="Arial" charset="0"/>
              </a:rPr>
              <a:pPr eaLnBrk="1" hangingPunct="1">
                <a:spcBef>
                  <a:spcPct val="0"/>
                </a:spcBef>
              </a:pPr>
              <a:t>12</a:t>
            </a:fld>
            <a:endParaRPr lang="en-GB" altLang="en-US" smtClean="0">
              <a:latin typeface="Arial" charset="0"/>
            </a:endParaRPr>
          </a:p>
        </p:txBody>
      </p:sp>
      <p:sp>
        <p:nvSpPr>
          <p:cNvPr id="67587"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b="1" dirty="0"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84</a:t>
            </a:fld>
            <a:endParaRPr lang="en-GB" altLang="en-US"/>
          </a:p>
        </p:txBody>
      </p:sp>
    </p:spTree>
    <p:extLst>
      <p:ext uri="{BB962C8B-B14F-4D97-AF65-F5344CB8AC3E}">
        <p14:creationId xmlns:p14="http://schemas.microsoft.com/office/powerpoint/2010/main" val="35677793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85</a:t>
            </a:fld>
            <a:endParaRPr lang="en-GB" altLang="en-US"/>
          </a:p>
        </p:txBody>
      </p:sp>
    </p:spTree>
    <p:extLst>
      <p:ext uri="{BB962C8B-B14F-4D97-AF65-F5344CB8AC3E}">
        <p14:creationId xmlns:p14="http://schemas.microsoft.com/office/powerpoint/2010/main" val="14543770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854075" y="744538"/>
            <a:ext cx="4962525" cy="3722687"/>
          </a:xfrm>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Calibri" pitchFamily="34" charset="0"/>
              <a:cs typeface="Times New Roman" pitchFamily="18"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C0E5C8-0FD2-4BD4-BEFD-4C72C5C6C515}" type="slidenum">
              <a:rPr lang="en-GB" altLang="en-US" smtClean="0"/>
              <a:pPr eaLnBrk="1" hangingPunct="1">
                <a:spcBef>
                  <a:spcPct val="0"/>
                </a:spcBef>
              </a:pPr>
              <a:t>86</a:t>
            </a:fld>
            <a:endParaRPr lang="en-GB"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854075" y="744538"/>
            <a:ext cx="4962525" cy="3722687"/>
          </a:xfrm>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E48B17-AF93-4119-B94A-7E465A2302FE}" type="slidenum">
              <a:rPr lang="en-GB" altLang="en-US" smtClean="0"/>
              <a:pPr eaLnBrk="1" hangingPunct="1">
                <a:spcBef>
                  <a:spcPct val="0"/>
                </a:spcBef>
              </a:pPr>
              <a:t>87</a:t>
            </a:fld>
            <a:endParaRPr lang="en-GB"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854075" y="744538"/>
            <a:ext cx="4962525" cy="3722687"/>
          </a:xfrm>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82A1FF-3D73-42CD-A317-4327EE8053B8}" type="slidenum">
              <a:rPr lang="en-GB" altLang="en-US" smtClean="0"/>
              <a:pPr eaLnBrk="1" hangingPunct="1">
                <a:spcBef>
                  <a:spcPct val="0"/>
                </a:spcBef>
              </a:pPr>
              <a:t>88</a:t>
            </a:fld>
            <a:endParaRPr lang="en-GB"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854075" y="744538"/>
            <a:ext cx="4962525" cy="3722687"/>
          </a:xfrm>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0AE1FF-3971-4492-8E79-562134D68D3D}" type="slidenum">
              <a:rPr lang="en-GB" altLang="en-US" smtClean="0"/>
              <a:pPr eaLnBrk="1" hangingPunct="1">
                <a:spcBef>
                  <a:spcPct val="0"/>
                </a:spcBef>
              </a:pPr>
              <a:t>89</a:t>
            </a:fld>
            <a:endParaRPr lang="en-GB"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854075" y="744538"/>
            <a:ext cx="4962525" cy="3722687"/>
          </a:xfrm>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dirty="0"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5DD2AE-C912-4463-BB68-2FD9FDAD4310}" type="slidenum">
              <a:rPr lang="en-GB" altLang="en-US" smtClean="0"/>
              <a:pPr eaLnBrk="1" hangingPunct="1">
                <a:spcBef>
                  <a:spcPct val="0"/>
                </a:spcBef>
              </a:pPr>
              <a:t>90</a:t>
            </a:fld>
            <a:endParaRPr lang="en-GB"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91</a:t>
            </a:fld>
            <a:endParaRPr lang="en-GB" altLang="en-US"/>
          </a:p>
        </p:txBody>
      </p:sp>
    </p:spTree>
    <p:extLst>
      <p:ext uri="{BB962C8B-B14F-4D97-AF65-F5344CB8AC3E}">
        <p14:creationId xmlns:p14="http://schemas.microsoft.com/office/powerpoint/2010/main" val="36722706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92</a:t>
            </a:fld>
            <a:endParaRPr lang="en-GB" altLang="en-US"/>
          </a:p>
        </p:txBody>
      </p:sp>
    </p:spTree>
    <p:extLst>
      <p:ext uri="{BB962C8B-B14F-4D97-AF65-F5344CB8AC3E}">
        <p14:creationId xmlns:p14="http://schemas.microsoft.com/office/powerpoint/2010/main" val="15272845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93</a:t>
            </a:fld>
            <a:endParaRPr lang="en-GB" altLang="en-US"/>
          </a:p>
        </p:txBody>
      </p:sp>
    </p:spTree>
    <p:extLst>
      <p:ext uri="{BB962C8B-B14F-4D97-AF65-F5344CB8AC3E}">
        <p14:creationId xmlns:p14="http://schemas.microsoft.com/office/powerpoint/2010/main" val="307697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Lst>
              <a:defRPr sz="1200">
                <a:solidFill>
                  <a:srgbClr val="000000"/>
                </a:solidFill>
                <a:latin typeface="Times New Roman" pitchFamily="18" charset="0"/>
              </a:defRPr>
            </a:lvl9pPr>
          </a:lstStyle>
          <a:p>
            <a:pPr eaLnBrk="1" hangingPunct="1">
              <a:spcBef>
                <a:spcPct val="0"/>
              </a:spcBef>
            </a:pPr>
            <a:fld id="{75714039-928F-410E-8F17-A1876B2EC641}" type="slidenum">
              <a:rPr lang="en-GB" altLang="en-US" smtClean="0">
                <a:latin typeface="Arial" charset="0"/>
              </a:rPr>
              <a:pPr eaLnBrk="1" hangingPunct="1">
                <a:spcBef>
                  <a:spcPct val="0"/>
                </a:spcBef>
              </a:pPr>
              <a:t>13</a:t>
            </a:fld>
            <a:endParaRPr lang="en-GB" altLang="en-US" smtClean="0">
              <a:latin typeface="Arial" charset="0"/>
            </a:endParaRPr>
          </a:p>
        </p:txBody>
      </p:sp>
      <p:sp>
        <p:nvSpPr>
          <p:cNvPr id="68611" name="Rectangle 1"/>
          <p:cNvSpPr>
            <a:spLocks noGrp="1" noRot="1" noChangeAspect="1" noChangeArrowheads="1" noTextEdit="1"/>
          </p:cNvSpPr>
          <p:nvPr>
            <p:ph type="sldImg"/>
          </p:nvPr>
        </p:nvSpPr>
        <p:spPr>
          <a:xfrm>
            <a:off x="854075" y="744538"/>
            <a:ext cx="4960938"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666910" y="4715631"/>
            <a:ext cx="5333727" cy="44679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None/>
            </a:pPr>
            <a:endParaRPr lang="en-US" altLang="en-US" b="1" dirty="0"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94</a:t>
            </a:fld>
            <a:endParaRPr lang="en-GB" altLang="en-US"/>
          </a:p>
        </p:txBody>
      </p:sp>
    </p:spTree>
    <p:extLst>
      <p:ext uri="{BB962C8B-B14F-4D97-AF65-F5344CB8AC3E}">
        <p14:creationId xmlns:p14="http://schemas.microsoft.com/office/powerpoint/2010/main" val="19230623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95</a:t>
            </a:fld>
            <a:endParaRPr lang="en-GB" altLang="en-US"/>
          </a:p>
        </p:txBody>
      </p:sp>
    </p:spTree>
    <p:extLst>
      <p:ext uri="{BB962C8B-B14F-4D97-AF65-F5344CB8AC3E}">
        <p14:creationId xmlns:p14="http://schemas.microsoft.com/office/powerpoint/2010/main" val="9936377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96</a:t>
            </a:fld>
            <a:endParaRPr lang="en-GB" altLang="en-US"/>
          </a:p>
        </p:txBody>
      </p:sp>
    </p:spTree>
    <p:extLst>
      <p:ext uri="{BB962C8B-B14F-4D97-AF65-F5344CB8AC3E}">
        <p14:creationId xmlns:p14="http://schemas.microsoft.com/office/powerpoint/2010/main" val="35230259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97</a:t>
            </a:fld>
            <a:endParaRPr lang="en-GB" altLang="en-US"/>
          </a:p>
        </p:txBody>
      </p:sp>
    </p:spTree>
    <p:extLst>
      <p:ext uri="{BB962C8B-B14F-4D97-AF65-F5344CB8AC3E}">
        <p14:creationId xmlns:p14="http://schemas.microsoft.com/office/powerpoint/2010/main" val="17905622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fr-BE" dirty="0" smtClean="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98</a:t>
            </a:fld>
            <a:endParaRPr lang="en-GB" altLang="en-US"/>
          </a:p>
        </p:txBody>
      </p:sp>
    </p:spTree>
    <p:extLst>
      <p:ext uri="{BB962C8B-B14F-4D97-AF65-F5344CB8AC3E}">
        <p14:creationId xmlns:p14="http://schemas.microsoft.com/office/powerpoint/2010/main" val="36722706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99</a:t>
            </a:fld>
            <a:endParaRPr lang="en-GB" altLang="en-US"/>
          </a:p>
        </p:txBody>
      </p:sp>
    </p:spTree>
    <p:extLst>
      <p:ext uri="{BB962C8B-B14F-4D97-AF65-F5344CB8AC3E}">
        <p14:creationId xmlns:p14="http://schemas.microsoft.com/office/powerpoint/2010/main" val="34963647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100</a:t>
            </a:fld>
            <a:endParaRPr lang="en-GB" altLang="en-US"/>
          </a:p>
        </p:txBody>
      </p:sp>
    </p:spTree>
    <p:extLst>
      <p:ext uri="{BB962C8B-B14F-4D97-AF65-F5344CB8AC3E}">
        <p14:creationId xmlns:p14="http://schemas.microsoft.com/office/powerpoint/2010/main" val="24415787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solidFill>
                  <a:prstClr val="white"/>
                </a:solidFill>
              </a:rPr>
              <a:pPr>
                <a:defRPr/>
              </a:pPr>
              <a:t>101</a:t>
            </a:fld>
            <a:endParaRPr lang="en-GB" altLang="en-US">
              <a:solidFill>
                <a:prstClr val="white"/>
              </a:solidFill>
            </a:endParaRPr>
          </a:p>
        </p:txBody>
      </p:sp>
    </p:spTree>
    <p:extLst>
      <p:ext uri="{BB962C8B-B14F-4D97-AF65-F5344CB8AC3E}">
        <p14:creationId xmlns:p14="http://schemas.microsoft.com/office/powerpoint/2010/main" val="41710790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xfrm>
            <a:off x="854075" y="744538"/>
            <a:ext cx="4962525" cy="3722687"/>
          </a:xfrm>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Calibri" pitchFamily="34" charset="0"/>
              <a:cs typeface="Times New Roman" pitchFamily="18"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7713"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04ADD4-2459-4A90-B980-49B610FB97D8}" type="slidenum">
              <a:rPr lang="en-GB" altLang="en-US" smtClean="0"/>
              <a:pPr eaLnBrk="1" hangingPunct="1">
                <a:spcBef>
                  <a:spcPct val="0"/>
                </a:spcBef>
              </a:pPr>
              <a:t>102</a:t>
            </a:fld>
            <a:endParaRPr lang="en-GB"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B50CA5D-D46E-4568-8F16-35984ABA19E7}" type="slidenum">
              <a:rPr lang="en-GB" altLang="en-US" smtClean="0"/>
              <a:pPr>
                <a:defRPr/>
              </a:pPr>
              <a:t>103</a:t>
            </a:fld>
            <a:endParaRPr lang="en-GB" altLang="en-US"/>
          </a:p>
        </p:txBody>
      </p:sp>
    </p:spTree>
    <p:extLst>
      <p:ext uri="{BB962C8B-B14F-4D97-AF65-F5344CB8AC3E}">
        <p14:creationId xmlns:p14="http://schemas.microsoft.com/office/powerpoint/2010/main" val="167998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U:\01\Romuald delli Paoli\Branding\Talent Management\papi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
            <a:ext cx="9144000"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1938" y="298452"/>
            <a:ext cx="1185862"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338645" y="6659038"/>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Rectangle 5"/>
          <p:cNvSpPr>
            <a:spLocks noGrp="1" noChangeArrowheads="1"/>
          </p:cNvSpPr>
          <p:nvPr>
            <p:ph type="sldNum" idx="10"/>
          </p:nvPr>
        </p:nvSpPr>
        <p:spPr/>
        <p:txBody>
          <a:bodyPr/>
          <a:lstStyle>
            <a:lvl1pPr algn="r">
              <a:defRPr sz="1200"/>
            </a:lvl1pPr>
          </a:lstStyle>
          <a:p>
            <a:pPr>
              <a:defRPr/>
            </a:pPr>
            <a:fld id="{916BEDA7-9257-413E-8210-0387BE52AE5E}" type="slidenum">
              <a:rPr lang="en-GB" altLang="en-US"/>
              <a:pPr>
                <a:defRPr/>
              </a:pPr>
              <a:t>‹#›</a:t>
            </a:fld>
            <a:endParaRPr lang="en-GB" altLang="en-US"/>
          </a:p>
        </p:txBody>
      </p:sp>
    </p:spTree>
    <p:extLst>
      <p:ext uri="{BB962C8B-B14F-4D97-AF65-F5344CB8AC3E}">
        <p14:creationId xmlns:p14="http://schemas.microsoft.com/office/powerpoint/2010/main" val="139056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332526F7-7FAF-40A6-87AA-0EEB3C3FD408}" type="slidenum">
              <a:rPr lang="en-GB" altLang="en-US"/>
              <a:pPr>
                <a:defRPr/>
              </a:pPr>
              <a:t>‹#›</a:t>
            </a:fld>
            <a:endParaRPr lang="en-GB" altLang="en-US" dirty="0"/>
          </a:p>
        </p:txBody>
      </p:sp>
    </p:spTree>
    <p:extLst>
      <p:ext uri="{BB962C8B-B14F-4D97-AF65-F5344CB8AC3E}">
        <p14:creationId xmlns:p14="http://schemas.microsoft.com/office/powerpoint/2010/main" val="174732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40" y="1339852"/>
            <a:ext cx="2071687" cy="4678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2"/>
            <a:ext cx="6064250" cy="467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C05724AA-2EBE-46A4-A51C-E45D52F476DC}" type="slidenum">
              <a:rPr lang="en-GB" altLang="en-US"/>
              <a:pPr>
                <a:defRPr/>
              </a:pPr>
              <a:t>‹#›</a:t>
            </a:fld>
            <a:endParaRPr lang="en-GB" altLang="en-US" dirty="0"/>
          </a:p>
        </p:txBody>
      </p:sp>
    </p:spTree>
    <p:extLst>
      <p:ext uri="{BB962C8B-B14F-4D97-AF65-F5344CB8AC3E}">
        <p14:creationId xmlns:p14="http://schemas.microsoft.com/office/powerpoint/2010/main" val="22685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U:\01\Romuald delli Paoli\Branding\Talent Management\papi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144000"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71938" y="298452"/>
            <a:ext cx="1185862"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338643" y="6659037"/>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Rectangle 5"/>
          <p:cNvSpPr>
            <a:spLocks noGrp="1" noChangeArrowheads="1"/>
          </p:cNvSpPr>
          <p:nvPr>
            <p:ph type="sldNum" idx="10"/>
          </p:nvPr>
        </p:nvSpPr>
        <p:spPr/>
        <p:txBody>
          <a:bodyPr/>
          <a:lstStyle>
            <a:lvl1pPr algn="r">
              <a:defRPr sz="1200"/>
            </a:lvl1pPr>
          </a:lstStyle>
          <a:p>
            <a:pPr>
              <a:defRPr/>
            </a:pPr>
            <a:fld id="{DA73B3DA-4A7C-4324-B7E1-765495239D5C}" type="slidenum">
              <a:rPr lang="en-GB" altLang="en-US"/>
              <a:pPr>
                <a:defRPr/>
              </a:pPr>
              <a:t>‹#›</a:t>
            </a:fld>
            <a:endParaRPr lang="en-GB" altLang="en-US"/>
          </a:p>
        </p:txBody>
      </p:sp>
    </p:spTree>
    <p:extLst>
      <p:ext uri="{BB962C8B-B14F-4D97-AF65-F5344CB8AC3E}">
        <p14:creationId xmlns:p14="http://schemas.microsoft.com/office/powerpoint/2010/main" val="360152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A78E486D-0112-43F1-B0B7-B4C50FBD0351}" type="slidenum">
              <a:rPr lang="en-GB" altLang="en-US"/>
              <a:pPr>
                <a:defRPr/>
              </a:pPr>
              <a:t>‹#›</a:t>
            </a:fld>
            <a:endParaRPr lang="en-GB" altLang="en-US" dirty="0"/>
          </a:p>
        </p:txBody>
      </p:sp>
    </p:spTree>
    <p:extLst>
      <p:ext uri="{BB962C8B-B14F-4D97-AF65-F5344CB8AC3E}">
        <p14:creationId xmlns:p14="http://schemas.microsoft.com/office/powerpoint/2010/main" val="308566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6AF4BDF-3A01-4ACD-AF83-C9FF430CA517}" type="slidenum">
              <a:rPr lang="en-GB" altLang="en-US"/>
              <a:pPr>
                <a:defRPr/>
              </a:pPr>
              <a:t>‹#›</a:t>
            </a:fld>
            <a:endParaRPr lang="en-GB" altLang="en-US" dirty="0"/>
          </a:p>
        </p:txBody>
      </p:sp>
    </p:spTree>
    <p:extLst>
      <p:ext uri="{BB962C8B-B14F-4D97-AF65-F5344CB8AC3E}">
        <p14:creationId xmlns:p14="http://schemas.microsoft.com/office/powerpoint/2010/main" val="202362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4" y="2492378"/>
            <a:ext cx="4037013"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492378"/>
            <a:ext cx="4037012"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A096D6A2-A681-4E0B-941E-32C5127E690D}" type="slidenum">
              <a:rPr lang="en-GB" altLang="en-US"/>
              <a:pPr>
                <a:defRPr/>
              </a:pPr>
              <a:t>‹#›</a:t>
            </a:fld>
            <a:endParaRPr lang="en-GB" altLang="en-US" dirty="0"/>
          </a:p>
        </p:txBody>
      </p:sp>
    </p:spTree>
    <p:extLst>
      <p:ext uri="{BB962C8B-B14F-4D97-AF65-F5344CB8AC3E}">
        <p14:creationId xmlns:p14="http://schemas.microsoft.com/office/powerpoint/2010/main" val="341996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2BD75E99-170A-40D8-B53E-3704B7E525C4}" type="slidenum">
              <a:rPr lang="en-GB" altLang="en-US"/>
              <a:pPr>
                <a:defRPr/>
              </a:pPr>
              <a:t>‹#›</a:t>
            </a:fld>
            <a:endParaRPr lang="en-GB" altLang="en-US" dirty="0"/>
          </a:p>
        </p:txBody>
      </p:sp>
    </p:spTree>
    <p:extLst>
      <p:ext uri="{BB962C8B-B14F-4D97-AF65-F5344CB8AC3E}">
        <p14:creationId xmlns:p14="http://schemas.microsoft.com/office/powerpoint/2010/main" val="213578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0330ADA4-1077-4E2D-8093-474013301D17}" type="slidenum">
              <a:rPr lang="en-GB" altLang="en-US"/>
              <a:pPr>
                <a:defRPr/>
              </a:pPr>
              <a:t>‹#›</a:t>
            </a:fld>
            <a:endParaRPr lang="en-GB" altLang="en-US" dirty="0"/>
          </a:p>
        </p:txBody>
      </p:sp>
    </p:spTree>
    <p:extLst>
      <p:ext uri="{BB962C8B-B14F-4D97-AF65-F5344CB8AC3E}">
        <p14:creationId xmlns:p14="http://schemas.microsoft.com/office/powerpoint/2010/main" val="371670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604E989-FDFF-4C8E-B815-4BD94C4B9A39}" type="slidenum">
              <a:rPr lang="en-GB" altLang="en-US"/>
              <a:pPr>
                <a:defRPr/>
              </a:pPr>
              <a:t>‹#›</a:t>
            </a:fld>
            <a:endParaRPr lang="en-GB" altLang="en-US" dirty="0"/>
          </a:p>
        </p:txBody>
      </p:sp>
    </p:spTree>
    <p:extLst>
      <p:ext uri="{BB962C8B-B14F-4D97-AF65-F5344CB8AC3E}">
        <p14:creationId xmlns:p14="http://schemas.microsoft.com/office/powerpoint/2010/main" val="1786255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8C738E8-C2F9-4DAB-A1CC-392601D08A47}" type="slidenum">
              <a:rPr lang="en-GB" altLang="en-US"/>
              <a:pPr>
                <a:defRPr/>
              </a:pPr>
              <a:t>‹#›</a:t>
            </a:fld>
            <a:endParaRPr lang="en-GB" altLang="en-US" dirty="0"/>
          </a:p>
        </p:txBody>
      </p:sp>
    </p:spTree>
    <p:extLst>
      <p:ext uri="{BB962C8B-B14F-4D97-AF65-F5344CB8AC3E}">
        <p14:creationId xmlns:p14="http://schemas.microsoft.com/office/powerpoint/2010/main" val="258220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A877A01C-87EF-4882-8A9D-24368BB5DE0E}" type="slidenum">
              <a:rPr lang="en-GB" altLang="en-US"/>
              <a:pPr>
                <a:defRPr/>
              </a:pPr>
              <a:t>‹#›</a:t>
            </a:fld>
            <a:endParaRPr lang="en-GB" altLang="en-US" dirty="0"/>
          </a:p>
        </p:txBody>
      </p:sp>
    </p:spTree>
    <p:extLst>
      <p:ext uri="{BB962C8B-B14F-4D97-AF65-F5344CB8AC3E}">
        <p14:creationId xmlns:p14="http://schemas.microsoft.com/office/powerpoint/2010/main" val="1851283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0E67611-0BBF-4AD8-9912-B3F4E2078BBD}" type="slidenum">
              <a:rPr lang="en-GB" altLang="en-US"/>
              <a:pPr>
                <a:defRPr/>
              </a:pPr>
              <a:t>‹#›</a:t>
            </a:fld>
            <a:endParaRPr lang="en-GB" altLang="en-US" dirty="0"/>
          </a:p>
        </p:txBody>
      </p:sp>
    </p:spTree>
    <p:extLst>
      <p:ext uri="{BB962C8B-B14F-4D97-AF65-F5344CB8AC3E}">
        <p14:creationId xmlns:p14="http://schemas.microsoft.com/office/powerpoint/2010/main" val="4097370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43A2926-08F5-46C1-9B19-D4503A43DE2F}" type="slidenum">
              <a:rPr lang="en-GB" altLang="en-US"/>
              <a:pPr>
                <a:defRPr/>
              </a:pPr>
              <a:t>‹#›</a:t>
            </a:fld>
            <a:endParaRPr lang="en-GB" altLang="en-US" dirty="0"/>
          </a:p>
        </p:txBody>
      </p:sp>
    </p:spTree>
    <p:extLst>
      <p:ext uri="{BB962C8B-B14F-4D97-AF65-F5344CB8AC3E}">
        <p14:creationId xmlns:p14="http://schemas.microsoft.com/office/powerpoint/2010/main" val="224888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40" y="1339852"/>
            <a:ext cx="2071687" cy="4678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2"/>
            <a:ext cx="6064250" cy="467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F2F1523D-6713-4A10-93E0-7B06374906B7}" type="slidenum">
              <a:rPr lang="en-GB" altLang="en-US"/>
              <a:pPr>
                <a:defRPr/>
              </a:pPr>
              <a:t>‹#›</a:t>
            </a:fld>
            <a:endParaRPr lang="en-GB" altLang="en-US" dirty="0"/>
          </a:p>
        </p:txBody>
      </p:sp>
    </p:spTree>
    <p:extLst>
      <p:ext uri="{BB962C8B-B14F-4D97-AF65-F5344CB8AC3E}">
        <p14:creationId xmlns:p14="http://schemas.microsoft.com/office/powerpoint/2010/main" val="242659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U:\01\Romuald delli Paoli\Branding\Talent Management\papi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71938" y="298451"/>
            <a:ext cx="1185862" cy="10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338639" y="6659034"/>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Rectangle 5"/>
          <p:cNvSpPr>
            <a:spLocks noGrp="1" noChangeArrowheads="1"/>
          </p:cNvSpPr>
          <p:nvPr>
            <p:ph type="sldNum" idx="10"/>
          </p:nvPr>
        </p:nvSpPr>
        <p:spPr/>
        <p:txBody>
          <a:bodyPr/>
          <a:lstStyle>
            <a:lvl1pPr algn="r">
              <a:defRPr sz="1200"/>
            </a:lvl1pPr>
          </a:lstStyle>
          <a:p>
            <a:pPr>
              <a:defRPr/>
            </a:pPr>
            <a:fld id="{7B6659D2-CDA4-43A5-85B5-19B174523D94}" type="slidenum">
              <a:rPr lang="en-GB" altLang="en-US"/>
              <a:pPr>
                <a:defRPr/>
              </a:pPr>
              <a:t>‹#›</a:t>
            </a:fld>
            <a:endParaRPr lang="en-GB" altLang="en-US"/>
          </a:p>
        </p:txBody>
      </p:sp>
    </p:spTree>
    <p:extLst>
      <p:ext uri="{BB962C8B-B14F-4D97-AF65-F5344CB8AC3E}">
        <p14:creationId xmlns:p14="http://schemas.microsoft.com/office/powerpoint/2010/main" val="1470419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71BE1D2-905F-43CF-BC65-EFA6FEFB6571}" type="slidenum">
              <a:rPr lang="en-GB" altLang="en-US"/>
              <a:pPr>
                <a:defRPr/>
              </a:pPr>
              <a:t>‹#›</a:t>
            </a:fld>
            <a:endParaRPr lang="en-GB" altLang="en-US" dirty="0"/>
          </a:p>
        </p:txBody>
      </p:sp>
    </p:spTree>
    <p:extLst>
      <p:ext uri="{BB962C8B-B14F-4D97-AF65-F5344CB8AC3E}">
        <p14:creationId xmlns:p14="http://schemas.microsoft.com/office/powerpoint/2010/main" val="1852708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744E4B0-7C69-4496-A53D-DA7EF7CF32A5}" type="slidenum">
              <a:rPr lang="en-GB" altLang="en-US"/>
              <a:pPr>
                <a:defRPr/>
              </a:pPr>
              <a:t>‹#›</a:t>
            </a:fld>
            <a:endParaRPr lang="en-GB" altLang="en-US" dirty="0"/>
          </a:p>
        </p:txBody>
      </p:sp>
    </p:spTree>
    <p:extLst>
      <p:ext uri="{BB962C8B-B14F-4D97-AF65-F5344CB8AC3E}">
        <p14:creationId xmlns:p14="http://schemas.microsoft.com/office/powerpoint/2010/main" val="1007193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2492375"/>
            <a:ext cx="4037013"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492375"/>
            <a:ext cx="4037012"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A4855CAE-B84F-468C-98E8-171C4C1F3BBA}" type="slidenum">
              <a:rPr lang="en-GB" altLang="en-US"/>
              <a:pPr>
                <a:defRPr/>
              </a:pPr>
              <a:t>‹#›</a:t>
            </a:fld>
            <a:endParaRPr lang="en-GB" altLang="en-US" dirty="0"/>
          </a:p>
        </p:txBody>
      </p:sp>
    </p:spTree>
    <p:extLst>
      <p:ext uri="{BB962C8B-B14F-4D97-AF65-F5344CB8AC3E}">
        <p14:creationId xmlns:p14="http://schemas.microsoft.com/office/powerpoint/2010/main" val="143123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6121FDA5-3ED1-4DD6-BAEA-97D37AB6E857}" type="slidenum">
              <a:rPr lang="en-GB" altLang="en-US"/>
              <a:pPr>
                <a:defRPr/>
              </a:pPr>
              <a:t>‹#›</a:t>
            </a:fld>
            <a:endParaRPr lang="en-GB" altLang="en-US" dirty="0"/>
          </a:p>
        </p:txBody>
      </p:sp>
    </p:spTree>
    <p:extLst>
      <p:ext uri="{BB962C8B-B14F-4D97-AF65-F5344CB8AC3E}">
        <p14:creationId xmlns:p14="http://schemas.microsoft.com/office/powerpoint/2010/main" val="1839467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CCD5B1DC-C961-4A48-BC50-2719B8D7BC0E}" type="slidenum">
              <a:rPr lang="en-GB" altLang="en-US"/>
              <a:pPr>
                <a:defRPr/>
              </a:pPr>
              <a:t>‹#›</a:t>
            </a:fld>
            <a:endParaRPr lang="en-GB" altLang="en-US" dirty="0"/>
          </a:p>
        </p:txBody>
      </p:sp>
    </p:spTree>
    <p:extLst>
      <p:ext uri="{BB962C8B-B14F-4D97-AF65-F5344CB8AC3E}">
        <p14:creationId xmlns:p14="http://schemas.microsoft.com/office/powerpoint/2010/main" val="1550177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2BA6DC1-CD34-4BC7-B246-7199C9151A47}" type="slidenum">
              <a:rPr lang="en-GB" altLang="en-US"/>
              <a:pPr>
                <a:defRPr/>
              </a:pPr>
              <a:t>‹#›</a:t>
            </a:fld>
            <a:endParaRPr lang="en-GB" altLang="en-US" dirty="0"/>
          </a:p>
        </p:txBody>
      </p:sp>
    </p:spTree>
    <p:extLst>
      <p:ext uri="{BB962C8B-B14F-4D97-AF65-F5344CB8AC3E}">
        <p14:creationId xmlns:p14="http://schemas.microsoft.com/office/powerpoint/2010/main" val="224666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D8407838-0F03-4DB3-AE10-1B3331D76347}" type="slidenum">
              <a:rPr lang="en-GB" altLang="en-US"/>
              <a:pPr>
                <a:defRPr/>
              </a:pPr>
              <a:t>‹#›</a:t>
            </a:fld>
            <a:endParaRPr lang="en-GB" altLang="en-US" dirty="0"/>
          </a:p>
        </p:txBody>
      </p:sp>
    </p:spTree>
    <p:extLst>
      <p:ext uri="{BB962C8B-B14F-4D97-AF65-F5344CB8AC3E}">
        <p14:creationId xmlns:p14="http://schemas.microsoft.com/office/powerpoint/2010/main" val="1569274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2F95219-56B4-4295-952A-BD3A5BDED5A1}" type="slidenum">
              <a:rPr lang="en-GB" altLang="en-US"/>
              <a:pPr>
                <a:defRPr/>
              </a:pPr>
              <a:t>‹#›</a:t>
            </a:fld>
            <a:endParaRPr lang="en-GB" altLang="en-US" dirty="0"/>
          </a:p>
        </p:txBody>
      </p:sp>
    </p:spTree>
    <p:extLst>
      <p:ext uri="{BB962C8B-B14F-4D97-AF65-F5344CB8AC3E}">
        <p14:creationId xmlns:p14="http://schemas.microsoft.com/office/powerpoint/2010/main" val="309466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01746C6-EB68-47CA-9232-8809BD0AD692}" type="slidenum">
              <a:rPr lang="en-GB" altLang="en-US"/>
              <a:pPr>
                <a:defRPr/>
              </a:pPr>
              <a:t>‹#›</a:t>
            </a:fld>
            <a:endParaRPr lang="en-GB" altLang="en-US" dirty="0"/>
          </a:p>
        </p:txBody>
      </p:sp>
    </p:spTree>
    <p:extLst>
      <p:ext uri="{BB962C8B-B14F-4D97-AF65-F5344CB8AC3E}">
        <p14:creationId xmlns:p14="http://schemas.microsoft.com/office/powerpoint/2010/main" val="55463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C31E4785-AB9A-425E-9B73-D05BC9873DDC}" type="slidenum">
              <a:rPr lang="en-GB" altLang="en-US"/>
              <a:pPr>
                <a:defRPr/>
              </a:pPr>
              <a:t>‹#›</a:t>
            </a:fld>
            <a:endParaRPr lang="en-GB" altLang="en-US" dirty="0"/>
          </a:p>
        </p:txBody>
      </p:sp>
    </p:spTree>
    <p:extLst>
      <p:ext uri="{BB962C8B-B14F-4D97-AF65-F5344CB8AC3E}">
        <p14:creationId xmlns:p14="http://schemas.microsoft.com/office/powerpoint/2010/main" val="406873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40" y="1339851"/>
            <a:ext cx="2071687" cy="4678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1"/>
            <a:ext cx="6064250" cy="467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7FA8D715-817C-49B1-844E-3958854CE366}" type="slidenum">
              <a:rPr lang="en-GB" altLang="en-US"/>
              <a:pPr>
                <a:defRPr/>
              </a:pPr>
              <a:t>‹#›</a:t>
            </a:fld>
            <a:endParaRPr lang="en-GB" altLang="en-US" dirty="0"/>
          </a:p>
        </p:txBody>
      </p:sp>
    </p:spTree>
    <p:extLst>
      <p:ext uri="{BB962C8B-B14F-4D97-AF65-F5344CB8AC3E}">
        <p14:creationId xmlns:p14="http://schemas.microsoft.com/office/powerpoint/2010/main" val="355253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6285"/>
            <a:ext cx="2133600" cy="476249"/>
          </a:xfrm>
          <a:prstGeom prst="rect">
            <a:avLst/>
          </a:prstGeom>
        </p:spPr>
        <p:txBody>
          <a:bodyPr/>
          <a:lstStyle>
            <a:lvl1pPr>
              <a:buFont typeface="Times New Roman" pitchFamily="16" charset="0"/>
              <a:buNone/>
              <a:defRPr b="1">
                <a:solidFill>
                  <a:schemeClr val="tx1"/>
                </a:solidFill>
                <a:latin typeface="Verdana" pitchFamily="32" charset="0"/>
                <a:ea typeface="+mn-ea"/>
                <a:cs typeface="Arial" charset="0"/>
              </a:defRPr>
            </a:lvl1pPr>
          </a:lstStyle>
          <a:p>
            <a:pPr defTabSz="449263">
              <a:buClr>
                <a:srgbClr val="000000"/>
              </a:buClr>
              <a:buSzPct val="100000"/>
              <a:defRPr/>
            </a:pPr>
            <a:endParaRPr lang="en-GB" sz="7600">
              <a:solidFill>
                <a:srgbClr val="395A84"/>
              </a:solidFill>
            </a:endParaRPr>
          </a:p>
        </p:txBody>
      </p:sp>
      <p:sp>
        <p:nvSpPr>
          <p:cNvPr id="5" name="Footer Placeholder 4"/>
          <p:cNvSpPr>
            <a:spLocks noGrp="1"/>
          </p:cNvSpPr>
          <p:nvPr>
            <p:ph type="ftr" sz="quarter" idx="11"/>
          </p:nvPr>
        </p:nvSpPr>
        <p:spPr>
          <a:xfrm>
            <a:off x="3124200" y="6246285"/>
            <a:ext cx="2895600" cy="476249"/>
          </a:xfrm>
          <a:prstGeom prst="rect">
            <a:avLst/>
          </a:prstGeom>
        </p:spPr>
        <p:txBody>
          <a:bodyPr/>
          <a:lstStyle>
            <a:lvl1pPr>
              <a:buFont typeface="Times New Roman" pitchFamily="16" charset="0"/>
              <a:buNone/>
              <a:defRPr b="1">
                <a:solidFill>
                  <a:schemeClr val="tx1"/>
                </a:solidFill>
                <a:latin typeface="Verdana" pitchFamily="32" charset="0"/>
                <a:ea typeface="+mn-ea"/>
                <a:cs typeface="Arial" charset="0"/>
              </a:defRPr>
            </a:lvl1pPr>
          </a:lstStyle>
          <a:p>
            <a:pPr defTabSz="449263">
              <a:buClr>
                <a:srgbClr val="000000"/>
              </a:buClr>
              <a:buSzPct val="100000"/>
              <a:defRPr/>
            </a:pPr>
            <a:endParaRPr lang="en-US" sz="7600">
              <a:solidFill>
                <a:srgbClr val="395A84"/>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pPr>
              <a:defRPr/>
            </a:pPr>
            <a:fld id="{D392199E-8A59-43FD-9825-3BD3F2BF34BB}" type="slidenum">
              <a:rPr lang="en-GB">
                <a:solidFill>
                  <a:srgbClr val="395A84"/>
                </a:solidFill>
              </a:rPr>
              <a:pPr>
                <a:defRPr/>
              </a:pPr>
              <a:t>‹#›</a:t>
            </a:fld>
            <a:endParaRPr lang="en-GB" dirty="0">
              <a:solidFill>
                <a:srgbClr val="395A84"/>
              </a:solidFill>
            </a:endParaRPr>
          </a:p>
        </p:txBody>
      </p:sp>
    </p:spTree>
    <p:extLst>
      <p:ext uri="{BB962C8B-B14F-4D97-AF65-F5344CB8AC3E}">
        <p14:creationId xmlns:p14="http://schemas.microsoft.com/office/powerpoint/2010/main" val="1598544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9144000" cy="988484"/>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211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618"/>
            <a:ext cx="596900" cy="19896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
        <p:nvSpPr>
          <p:cNvPr id="2" name="Title 1"/>
          <p:cNvSpPr>
            <a:spLocks noGrp="1"/>
          </p:cNvSpPr>
          <p:nvPr>
            <p:ph type="title"/>
          </p:nvPr>
        </p:nvSpPr>
        <p:spPr>
          <a:xfrm>
            <a:off x="468313" y="1556273"/>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5"/>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xfrm>
            <a:off x="457200" y="6246285"/>
            <a:ext cx="2133600" cy="476249"/>
          </a:xfrm>
          <a:prstGeom prst="rect">
            <a:avLst/>
          </a:prstGeom>
        </p:spPr>
        <p:txBody>
          <a:bodyPr/>
          <a:lstStyle>
            <a:lvl1pPr>
              <a:buFont typeface="Times New Roman" pitchFamily="16" charset="0"/>
              <a:buNone/>
              <a:defRPr b="1">
                <a:solidFill>
                  <a:schemeClr val="tx1"/>
                </a:solidFill>
                <a:ea typeface="Microsoft YaHei" charset="-122"/>
                <a:cs typeface="+mn-cs"/>
              </a:defRPr>
            </a:lvl1pPr>
          </a:lstStyle>
          <a:p>
            <a:pPr defTabSz="449263">
              <a:buClr>
                <a:srgbClr val="000000"/>
              </a:buClr>
              <a:buSzPct val="100000"/>
              <a:defRPr/>
            </a:pPr>
            <a:endParaRPr lang="en-GB" sz="7600">
              <a:solidFill>
                <a:srgbClr val="395A84"/>
              </a:solidFill>
            </a:endParaRPr>
          </a:p>
        </p:txBody>
      </p:sp>
      <p:sp>
        <p:nvSpPr>
          <p:cNvPr id="8" name="Rectangle 5"/>
          <p:cNvSpPr>
            <a:spLocks noGrp="1" noChangeArrowheads="1"/>
          </p:cNvSpPr>
          <p:nvPr>
            <p:ph type="ftr" sz="quarter" idx="11"/>
          </p:nvPr>
        </p:nvSpPr>
        <p:spPr>
          <a:xfrm>
            <a:off x="3124200" y="6237818"/>
            <a:ext cx="2895600" cy="484716"/>
          </a:xfrm>
          <a:prstGeom prst="rect">
            <a:avLst/>
          </a:prstGeom>
        </p:spPr>
        <p:txBody>
          <a:bodyPr/>
          <a:lstStyle>
            <a:lvl1pPr>
              <a:buFont typeface="Times New Roman" pitchFamily="16" charset="0"/>
              <a:buNone/>
              <a:defRPr b="1">
                <a:solidFill>
                  <a:schemeClr val="tx1"/>
                </a:solidFill>
                <a:ea typeface="Microsoft YaHei" charset="-122"/>
                <a:cs typeface="+mn-cs"/>
              </a:defRPr>
            </a:lvl1pPr>
          </a:lstStyle>
          <a:p>
            <a:pPr defTabSz="449263">
              <a:buClr>
                <a:srgbClr val="000000"/>
              </a:buClr>
              <a:buSzPct val="100000"/>
              <a:defRPr/>
            </a:pPr>
            <a:endParaRPr lang="en-GB" sz="7600">
              <a:solidFill>
                <a:srgbClr val="395A84"/>
              </a:solidFill>
            </a:endParaRPr>
          </a:p>
        </p:txBody>
      </p:sp>
      <p:sp>
        <p:nvSpPr>
          <p:cNvPr id="9" name="Rectangle 6"/>
          <p:cNvSpPr>
            <a:spLocks noGrp="1" noChangeArrowheads="1"/>
          </p:cNvSpPr>
          <p:nvPr>
            <p:ph type="sldNum" sz="quarter" idx="12"/>
          </p:nvPr>
        </p:nvSpPr>
        <p:spPr/>
        <p:txBody>
          <a:bodyPr/>
          <a:lstStyle>
            <a:lvl1pPr>
              <a:defRPr b="1">
                <a:solidFill>
                  <a:schemeClr val="tx1"/>
                </a:solidFill>
              </a:defRPr>
            </a:lvl1pPr>
          </a:lstStyle>
          <a:p>
            <a:pPr>
              <a:defRPr/>
            </a:pPr>
            <a:fld id="{0B998574-5DF1-431A-888A-DAC6924CA187}" type="slidenum">
              <a:rPr lang="en-GB">
                <a:solidFill>
                  <a:srgbClr val="395A84"/>
                </a:solidFill>
              </a:rPr>
              <a:pPr>
                <a:defRPr/>
              </a:pPr>
              <a:t>‹#›</a:t>
            </a:fld>
            <a:endParaRPr lang="en-GB">
              <a:solidFill>
                <a:srgbClr val="395A84"/>
              </a:solidFill>
            </a:endParaRPr>
          </a:p>
        </p:txBody>
      </p:sp>
    </p:spTree>
    <p:extLst>
      <p:ext uri="{BB962C8B-B14F-4D97-AF65-F5344CB8AC3E}">
        <p14:creationId xmlns:p14="http://schemas.microsoft.com/office/powerpoint/2010/main" val="111794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7" y="2492379"/>
            <a:ext cx="4037013"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492379"/>
            <a:ext cx="4037012"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0037F5C4-5053-4818-BE57-764724B8DE8E}" type="slidenum">
              <a:rPr lang="en-GB" altLang="en-US"/>
              <a:pPr>
                <a:defRPr/>
              </a:pPr>
              <a:t>‹#›</a:t>
            </a:fld>
            <a:endParaRPr lang="en-GB" altLang="en-US" dirty="0"/>
          </a:p>
        </p:txBody>
      </p:sp>
    </p:spTree>
    <p:extLst>
      <p:ext uri="{BB962C8B-B14F-4D97-AF65-F5344CB8AC3E}">
        <p14:creationId xmlns:p14="http://schemas.microsoft.com/office/powerpoint/2010/main" val="284904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EEDD4751-B390-4BA7-ACE1-5A37EE23D66A}" type="slidenum">
              <a:rPr lang="en-GB" altLang="en-US"/>
              <a:pPr>
                <a:defRPr/>
              </a:pPr>
              <a:t>‹#›</a:t>
            </a:fld>
            <a:endParaRPr lang="en-GB" altLang="en-US" dirty="0"/>
          </a:p>
        </p:txBody>
      </p:sp>
    </p:spTree>
    <p:extLst>
      <p:ext uri="{BB962C8B-B14F-4D97-AF65-F5344CB8AC3E}">
        <p14:creationId xmlns:p14="http://schemas.microsoft.com/office/powerpoint/2010/main" val="27030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05C4D926-194A-416F-9801-2BDE088D1D22}" type="slidenum">
              <a:rPr lang="en-GB" altLang="en-US"/>
              <a:pPr>
                <a:defRPr/>
              </a:pPr>
              <a:t>‹#›</a:t>
            </a:fld>
            <a:endParaRPr lang="en-GB" altLang="en-US" dirty="0"/>
          </a:p>
        </p:txBody>
      </p:sp>
    </p:spTree>
    <p:extLst>
      <p:ext uri="{BB962C8B-B14F-4D97-AF65-F5344CB8AC3E}">
        <p14:creationId xmlns:p14="http://schemas.microsoft.com/office/powerpoint/2010/main" val="24320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3439E65-745F-4CB9-BC53-CF4E44FF481B}" type="slidenum">
              <a:rPr lang="en-GB" altLang="en-US"/>
              <a:pPr>
                <a:defRPr/>
              </a:pPr>
              <a:t>‹#›</a:t>
            </a:fld>
            <a:endParaRPr lang="en-GB" altLang="en-US" dirty="0"/>
          </a:p>
        </p:txBody>
      </p:sp>
    </p:spTree>
    <p:extLst>
      <p:ext uri="{BB962C8B-B14F-4D97-AF65-F5344CB8AC3E}">
        <p14:creationId xmlns:p14="http://schemas.microsoft.com/office/powerpoint/2010/main" val="352220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544453F-F118-466E-9F30-A280846D1567}" type="slidenum">
              <a:rPr lang="en-GB" altLang="en-US"/>
              <a:pPr>
                <a:defRPr/>
              </a:pPr>
              <a:t>‹#›</a:t>
            </a:fld>
            <a:endParaRPr lang="en-GB" altLang="en-US" dirty="0"/>
          </a:p>
        </p:txBody>
      </p:sp>
    </p:spTree>
    <p:extLst>
      <p:ext uri="{BB962C8B-B14F-4D97-AF65-F5344CB8AC3E}">
        <p14:creationId xmlns:p14="http://schemas.microsoft.com/office/powerpoint/2010/main" val="28637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0B0EA8A-7742-49AF-B6AF-6A62518782BC}" type="slidenum">
              <a:rPr lang="en-GB" altLang="en-US"/>
              <a:pPr>
                <a:defRPr/>
              </a:pPr>
              <a:t>‹#›</a:t>
            </a:fld>
            <a:endParaRPr lang="en-GB" altLang="en-US" dirty="0"/>
          </a:p>
        </p:txBody>
      </p:sp>
    </p:spTree>
    <p:extLst>
      <p:ext uri="{BB962C8B-B14F-4D97-AF65-F5344CB8AC3E}">
        <p14:creationId xmlns:p14="http://schemas.microsoft.com/office/powerpoint/2010/main" val="251482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4" descr="U:\01\Romuald delli Paoli\Branding\Talent Management\papier.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 y="5"/>
            <a:ext cx="9136063"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title"/>
          </p:nvPr>
        </p:nvSpPr>
        <p:spPr bwMode="auto">
          <a:xfrm>
            <a:off x="395295" y="1339856"/>
            <a:ext cx="8226425" cy="93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Cliquez pour éditer le format du texte-titre</a:t>
            </a:r>
          </a:p>
        </p:txBody>
      </p:sp>
      <p:sp>
        <p:nvSpPr>
          <p:cNvPr id="1028" name="Rectangle 2"/>
          <p:cNvSpPr>
            <a:spLocks noGrp="1" noChangeArrowheads="1"/>
          </p:cNvSpPr>
          <p:nvPr>
            <p:ph type="body" idx="1"/>
          </p:nvPr>
        </p:nvSpPr>
        <p:spPr bwMode="auto">
          <a:xfrm>
            <a:off x="457205" y="2491322"/>
            <a:ext cx="8226425" cy="3526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Cliquez pour éditer le format du plan de texte</a:t>
            </a:r>
          </a:p>
          <a:p>
            <a:pPr lvl="1"/>
            <a:r>
              <a:rPr lang="en-GB" altLang="en-US" smtClean="0"/>
              <a:t>Second niveau de plan</a:t>
            </a:r>
          </a:p>
          <a:p>
            <a:pPr lvl="2"/>
            <a:r>
              <a:rPr lang="en-GB" altLang="en-US" smtClean="0"/>
              <a:t>Troisième niveau de plan</a:t>
            </a:r>
          </a:p>
          <a:p>
            <a:pPr lvl="3"/>
            <a:r>
              <a:rPr lang="en-GB" altLang="en-US" smtClean="0"/>
              <a:t>Quatrième niveau de plan</a:t>
            </a:r>
          </a:p>
          <a:p>
            <a:pPr lvl="4"/>
            <a:r>
              <a:rPr lang="en-GB" altLang="en-US" smtClean="0"/>
              <a:t>Cinquième niveau de plan</a:t>
            </a:r>
          </a:p>
          <a:p>
            <a:pPr lvl="4"/>
            <a:r>
              <a:rPr lang="en-GB" altLang="en-US" smtClean="0"/>
              <a:t>Sixième niveau de plan</a:t>
            </a:r>
          </a:p>
          <a:p>
            <a:pPr lvl="4"/>
            <a:r>
              <a:rPr lang="en-GB" altLang="en-US" smtClean="0"/>
              <a:t>Septième niveau de plan</a:t>
            </a:r>
          </a:p>
          <a:p>
            <a:pPr lvl="4"/>
            <a:r>
              <a:rPr lang="en-GB" altLang="en-US" smtClean="0"/>
              <a:t>Huitième niveau de plan</a:t>
            </a:r>
          </a:p>
          <a:p>
            <a:pPr lvl="4"/>
            <a:r>
              <a:rPr lang="en-GB" altLang="en-US" smtClean="0"/>
              <a:t>Neuvième niveau de plan</a:t>
            </a:r>
          </a:p>
        </p:txBody>
      </p:sp>
      <p:sp>
        <p:nvSpPr>
          <p:cNvPr id="1029" name="Text Box 3"/>
          <p:cNvSpPr txBox="1">
            <a:spLocks noChangeArrowheads="1"/>
          </p:cNvSpPr>
          <p:nvPr/>
        </p:nvSpPr>
        <p:spPr bwMode="auto">
          <a:xfrm>
            <a:off x="457200" y="6246289"/>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endParaRPr>
          </a:p>
        </p:txBody>
      </p:sp>
      <p:sp>
        <p:nvSpPr>
          <p:cNvPr id="1030" name="Text Box 4"/>
          <p:cNvSpPr txBox="1">
            <a:spLocks noChangeArrowheads="1"/>
          </p:cNvSpPr>
          <p:nvPr/>
        </p:nvSpPr>
        <p:spPr bwMode="auto">
          <a:xfrm>
            <a:off x="3124200" y="6246289"/>
            <a:ext cx="2895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endParaRPr>
          </a:p>
        </p:txBody>
      </p:sp>
      <p:sp>
        <p:nvSpPr>
          <p:cNvPr id="2" name="Rectangle 5"/>
          <p:cNvSpPr>
            <a:spLocks noGrp="1" noChangeArrowheads="1"/>
          </p:cNvSpPr>
          <p:nvPr>
            <p:ph type="sldNum"/>
          </p:nvPr>
        </p:nvSpPr>
        <p:spPr bwMode="auto">
          <a:xfrm>
            <a:off x="6553207" y="6246284"/>
            <a:ext cx="2130425" cy="47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b="0">
                <a:solidFill>
                  <a:srgbClr val="002060"/>
                </a:solidFill>
                <a:latin typeface="EC Square Sans Cond Pro" panose="020B0506040000020004" pitchFamily="34" charset="0"/>
                <a:ea typeface="+mn-ea"/>
                <a:cs typeface="Arial" charset="0"/>
              </a:defRPr>
            </a:lvl1pPr>
          </a:lstStyle>
          <a:p>
            <a:pPr defTabSz="449263">
              <a:buSzPct val="100000"/>
              <a:defRPr/>
            </a:pPr>
            <a:fld id="{1A59B61A-6211-4DDD-A6FA-4FAA3C916309}" type="slidenum">
              <a:rPr lang="en-GB" altLang="en-US"/>
              <a:pPr defTabSz="449263">
                <a:buSzPct val="100000"/>
                <a:defRPr/>
              </a:pPr>
              <a:t>‹#›</a:t>
            </a:fld>
            <a:endParaRPr lang="en-GB" altLang="en-US" dirty="0"/>
          </a:p>
        </p:txBody>
      </p:sp>
      <p:pic>
        <p:nvPicPr>
          <p:cNvPr id="1032" name="Rectangle 6"/>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27517"/>
            <a:ext cx="9418638" cy="105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65607" y="275172"/>
            <a:ext cx="1050925" cy="9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4375157" y="6686555"/>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Tree>
    <p:extLst>
      <p:ext uri="{BB962C8B-B14F-4D97-AF65-F5344CB8AC3E}">
        <p14:creationId xmlns:p14="http://schemas.microsoft.com/office/powerpoint/2010/main" val="21613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anose="020B0506040000020004" pitchFamily="34" charset="0"/>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i="1">
          <a:solidFill>
            <a:srgbClr val="0F5494"/>
          </a:solidFill>
          <a:latin typeface="EC Square Sans Cond Pro" panose="020B0506040000020004" pitchFamily="34" charset="0"/>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b="1">
          <a:solidFill>
            <a:srgbClr val="0F5494"/>
          </a:solidFill>
          <a:latin typeface="EC Square Sans Cond Pro" panose="020B0506040000020004" pitchFamily="34" charset="0"/>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F5494"/>
          </a:solidFill>
          <a:latin typeface="EC Square Sans Cond Pro" panose="020B0506040000020004" pitchFamily="34" charset="0"/>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4" descr="U:\01\Romuald delli Paoli\Branding\Talent Management\papier.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 y="3"/>
            <a:ext cx="9136063"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title"/>
          </p:nvPr>
        </p:nvSpPr>
        <p:spPr bwMode="auto">
          <a:xfrm>
            <a:off x="395293" y="1339854"/>
            <a:ext cx="8226425" cy="93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Cliquez pour éditer le format du texte-titre</a:t>
            </a:r>
          </a:p>
        </p:txBody>
      </p:sp>
      <p:sp>
        <p:nvSpPr>
          <p:cNvPr id="1028" name="Rectangle 2"/>
          <p:cNvSpPr>
            <a:spLocks noGrp="1" noChangeArrowheads="1"/>
          </p:cNvSpPr>
          <p:nvPr>
            <p:ph type="body" idx="1"/>
          </p:nvPr>
        </p:nvSpPr>
        <p:spPr bwMode="auto">
          <a:xfrm>
            <a:off x="457204" y="2491321"/>
            <a:ext cx="8226425" cy="3526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Cliquez pour éditer le format du plan de texte</a:t>
            </a:r>
          </a:p>
          <a:p>
            <a:pPr lvl="1"/>
            <a:r>
              <a:rPr lang="en-GB" altLang="en-US" smtClean="0"/>
              <a:t>Second niveau de plan</a:t>
            </a:r>
          </a:p>
          <a:p>
            <a:pPr lvl="2"/>
            <a:r>
              <a:rPr lang="en-GB" altLang="en-US" smtClean="0"/>
              <a:t>Troisième niveau de plan</a:t>
            </a:r>
          </a:p>
          <a:p>
            <a:pPr lvl="3"/>
            <a:r>
              <a:rPr lang="en-GB" altLang="en-US" smtClean="0"/>
              <a:t>Quatrième niveau de plan</a:t>
            </a:r>
          </a:p>
          <a:p>
            <a:pPr lvl="4"/>
            <a:r>
              <a:rPr lang="en-GB" altLang="en-US" smtClean="0"/>
              <a:t>Cinquième niveau de plan</a:t>
            </a:r>
          </a:p>
          <a:p>
            <a:pPr lvl="4"/>
            <a:r>
              <a:rPr lang="en-GB" altLang="en-US" smtClean="0"/>
              <a:t>Sixième niveau de plan</a:t>
            </a:r>
          </a:p>
          <a:p>
            <a:pPr lvl="4"/>
            <a:r>
              <a:rPr lang="en-GB" altLang="en-US" smtClean="0"/>
              <a:t>Septième niveau de plan</a:t>
            </a:r>
          </a:p>
          <a:p>
            <a:pPr lvl="4"/>
            <a:r>
              <a:rPr lang="en-GB" altLang="en-US" smtClean="0"/>
              <a:t>Huitième niveau de plan</a:t>
            </a:r>
          </a:p>
          <a:p>
            <a:pPr lvl="4"/>
            <a:r>
              <a:rPr lang="en-GB" altLang="en-US" smtClean="0"/>
              <a:t>Neuvième niveau de plan</a:t>
            </a:r>
          </a:p>
        </p:txBody>
      </p:sp>
      <p:sp>
        <p:nvSpPr>
          <p:cNvPr id="1029" name="Text Box 3"/>
          <p:cNvSpPr txBox="1">
            <a:spLocks noChangeArrowheads="1"/>
          </p:cNvSpPr>
          <p:nvPr/>
        </p:nvSpPr>
        <p:spPr bwMode="auto">
          <a:xfrm>
            <a:off x="457200" y="6246288"/>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endParaRPr>
          </a:p>
        </p:txBody>
      </p:sp>
      <p:sp>
        <p:nvSpPr>
          <p:cNvPr id="1030" name="Text Box 4"/>
          <p:cNvSpPr txBox="1">
            <a:spLocks noChangeArrowheads="1"/>
          </p:cNvSpPr>
          <p:nvPr/>
        </p:nvSpPr>
        <p:spPr bwMode="auto">
          <a:xfrm>
            <a:off x="3124200" y="6246288"/>
            <a:ext cx="2895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endParaRPr>
          </a:p>
        </p:txBody>
      </p:sp>
      <p:sp>
        <p:nvSpPr>
          <p:cNvPr id="2" name="Rectangle 5"/>
          <p:cNvSpPr>
            <a:spLocks noGrp="1" noChangeArrowheads="1"/>
          </p:cNvSpPr>
          <p:nvPr>
            <p:ph type="sldNum"/>
          </p:nvPr>
        </p:nvSpPr>
        <p:spPr bwMode="auto">
          <a:xfrm>
            <a:off x="6553205" y="6246284"/>
            <a:ext cx="2130425" cy="47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b="0">
                <a:solidFill>
                  <a:srgbClr val="002060"/>
                </a:solidFill>
                <a:latin typeface="EC Square Sans Cond Pro" panose="020B0506040000020004" pitchFamily="34" charset="0"/>
                <a:ea typeface="+mn-ea"/>
                <a:cs typeface="Arial" charset="0"/>
              </a:defRPr>
            </a:lvl1pPr>
          </a:lstStyle>
          <a:p>
            <a:pPr defTabSz="449263">
              <a:buSzPct val="100000"/>
              <a:defRPr/>
            </a:pPr>
            <a:fld id="{33601138-9B8C-4E60-9672-3D4FF6F49DC3}" type="slidenum">
              <a:rPr lang="en-GB" altLang="en-US"/>
              <a:pPr defTabSz="449263">
                <a:buSzPct val="100000"/>
                <a:defRPr/>
              </a:pPr>
              <a:t>‹#›</a:t>
            </a:fld>
            <a:endParaRPr lang="en-GB" altLang="en-US" dirty="0"/>
          </a:p>
        </p:txBody>
      </p:sp>
      <p:pic>
        <p:nvPicPr>
          <p:cNvPr id="1032" name="Rectangle 6"/>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27517"/>
            <a:ext cx="9418638" cy="105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65605" y="275170"/>
            <a:ext cx="1050925" cy="9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4375155" y="6686554"/>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Tree>
    <p:extLst>
      <p:ext uri="{BB962C8B-B14F-4D97-AF65-F5344CB8AC3E}">
        <p14:creationId xmlns:p14="http://schemas.microsoft.com/office/powerpoint/2010/main" val="1577306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anose="020B0506040000020004" pitchFamily="34" charset="0"/>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i="1">
          <a:solidFill>
            <a:srgbClr val="0F5494"/>
          </a:solidFill>
          <a:latin typeface="EC Square Sans Cond Pro" panose="020B0506040000020004" pitchFamily="34" charset="0"/>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b="1">
          <a:solidFill>
            <a:srgbClr val="0F5494"/>
          </a:solidFill>
          <a:latin typeface="EC Square Sans Cond Pro" panose="020B0506040000020004" pitchFamily="34" charset="0"/>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F5494"/>
          </a:solidFill>
          <a:latin typeface="EC Square Sans Cond Pro" panose="020B0506040000020004" pitchFamily="34" charset="0"/>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4" descr="U:\01\Romuald delli Paoli\Branding\Talent Management\papier.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
            <a:ext cx="9136063"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title"/>
          </p:nvPr>
        </p:nvSpPr>
        <p:spPr bwMode="auto">
          <a:xfrm>
            <a:off x="395289" y="1339852"/>
            <a:ext cx="8226425" cy="93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Cliquez pour éditer le format du texte-titre</a:t>
            </a:r>
          </a:p>
        </p:txBody>
      </p:sp>
      <p:sp>
        <p:nvSpPr>
          <p:cNvPr id="1028" name="Rectangle 2"/>
          <p:cNvSpPr>
            <a:spLocks noGrp="1" noChangeArrowheads="1"/>
          </p:cNvSpPr>
          <p:nvPr>
            <p:ph type="body" idx="1"/>
          </p:nvPr>
        </p:nvSpPr>
        <p:spPr bwMode="auto">
          <a:xfrm>
            <a:off x="457201" y="2491318"/>
            <a:ext cx="8226425" cy="3526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Cliquez pour éditer le format du plan de texte</a:t>
            </a:r>
          </a:p>
          <a:p>
            <a:pPr lvl="1"/>
            <a:r>
              <a:rPr lang="en-GB" altLang="en-US" smtClean="0"/>
              <a:t>Second niveau de plan</a:t>
            </a:r>
          </a:p>
          <a:p>
            <a:pPr lvl="2"/>
            <a:r>
              <a:rPr lang="en-GB" altLang="en-US" smtClean="0"/>
              <a:t>Troisième niveau de plan</a:t>
            </a:r>
          </a:p>
          <a:p>
            <a:pPr lvl="3"/>
            <a:r>
              <a:rPr lang="en-GB" altLang="en-US" smtClean="0"/>
              <a:t>Quatrième niveau de plan</a:t>
            </a:r>
          </a:p>
          <a:p>
            <a:pPr lvl="4"/>
            <a:r>
              <a:rPr lang="en-GB" altLang="en-US" smtClean="0"/>
              <a:t>Cinquième niveau de plan</a:t>
            </a:r>
          </a:p>
          <a:p>
            <a:pPr lvl="4"/>
            <a:r>
              <a:rPr lang="en-GB" altLang="en-US" smtClean="0"/>
              <a:t>Sixième niveau de plan</a:t>
            </a:r>
          </a:p>
          <a:p>
            <a:pPr lvl="4"/>
            <a:r>
              <a:rPr lang="en-GB" altLang="en-US" smtClean="0"/>
              <a:t>Septième niveau de plan</a:t>
            </a:r>
          </a:p>
          <a:p>
            <a:pPr lvl="4"/>
            <a:r>
              <a:rPr lang="en-GB" altLang="en-US" smtClean="0"/>
              <a:t>Huitième niveau de plan</a:t>
            </a:r>
          </a:p>
          <a:p>
            <a:pPr lvl="4"/>
            <a:r>
              <a:rPr lang="en-GB" altLang="en-US" smtClean="0"/>
              <a:t>Neuvième niveau de plan</a:t>
            </a:r>
          </a:p>
        </p:txBody>
      </p:sp>
      <p:sp>
        <p:nvSpPr>
          <p:cNvPr id="1029" name="Text Box 3"/>
          <p:cNvSpPr txBox="1">
            <a:spLocks noChangeArrowheads="1"/>
          </p:cNvSpPr>
          <p:nvPr/>
        </p:nvSpPr>
        <p:spPr bwMode="auto">
          <a:xfrm>
            <a:off x="457200" y="6246285"/>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cs typeface="Arial" charset="0"/>
            </a:endParaRPr>
          </a:p>
        </p:txBody>
      </p:sp>
      <p:sp>
        <p:nvSpPr>
          <p:cNvPr id="1030" name="Text Box 4"/>
          <p:cNvSpPr txBox="1">
            <a:spLocks noChangeArrowheads="1"/>
          </p:cNvSpPr>
          <p:nvPr/>
        </p:nvSpPr>
        <p:spPr bwMode="auto">
          <a:xfrm>
            <a:off x="3124200" y="6246285"/>
            <a:ext cx="2895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buClr>
                <a:srgbClr val="000000"/>
              </a:buClr>
              <a:buSzPct val="100000"/>
              <a:buFont typeface="Times New Roman" pitchFamily="18" charset="0"/>
              <a:buNone/>
            </a:pPr>
            <a:endParaRPr lang="en-US" altLang="en-US" sz="7600" b="1">
              <a:solidFill>
                <a:srgbClr val="FFFFFF"/>
              </a:solidFill>
              <a:cs typeface="Arial" charset="0"/>
            </a:endParaRPr>
          </a:p>
        </p:txBody>
      </p:sp>
      <p:sp>
        <p:nvSpPr>
          <p:cNvPr id="2" name="Rectangle 5"/>
          <p:cNvSpPr>
            <a:spLocks noGrp="1" noChangeArrowheads="1"/>
          </p:cNvSpPr>
          <p:nvPr>
            <p:ph type="sldNum"/>
          </p:nvPr>
        </p:nvSpPr>
        <p:spPr bwMode="auto">
          <a:xfrm>
            <a:off x="6553201" y="6246284"/>
            <a:ext cx="2130425" cy="47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b="0">
                <a:solidFill>
                  <a:srgbClr val="002060"/>
                </a:solidFill>
                <a:latin typeface="EC Square Sans Cond Pro" panose="020B0506040000020004" pitchFamily="34" charset="0"/>
                <a:ea typeface="+mn-ea"/>
                <a:cs typeface="Arial" charset="0"/>
              </a:defRPr>
            </a:lvl1pPr>
          </a:lstStyle>
          <a:p>
            <a:pPr defTabSz="449263">
              <a:buSzPct val="100000"/>
              <a:defRPr/>
            </a:pPr>
            <a:fld id="{AC56E4BB-80B7-4AE7-96FD-7C9CDB84FBFF}" type="slidenum">
              <a:rPr lang="en-GB" altLang="en-US"/>
              <a:pPr defTabSz="449263">
                <a:buSzPct val="100000"/>
                <a:defRPr/>
              </a:pPr>
              <a:t>‹#›</a:t>
            </a:fld>
            <a:endParaRPr lang="en-GB" altLang="en-US" dirty="0"/>
          </a:p>
        </p:txBody>
      </p:sp>
      <p:pic>
        <p:nvPicPr>
          <p:cNvPr id="1032" name="Rectangle 6"/>
          <p:cNvPicPr>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27517"/>
            <a:ext cx="9418638" cy="105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165601" y="275168"/>
            <a:ext cx="1050925" cy="9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4375151" y="6686551"/>
            <a:ext cx="466725" cy="198967"/>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buClr>
                <a:srgbClr val="000000"/>
              </a:buClr>
              <a:buSzPct val="100000"/>
              <a:buFont typeface="Times New Roman" pitchFamily="16" charset="0"/>
              <a:buNone/>
              <a:defRPr/>
            </a:pPr>
            <a:endParaRPr lang="en-US" sz="1800" dirty="0">
              <a:solidFill>
                <a:srgbClr val="FFFFFF"/>
              </a:solidFill>
            </a:endParaRPr>
          </a:p>
        </p:txBody>
      </p:sp>
    </p:spTree>
    <p:extLst>
      <p:ext uri="{BB962C8B-B14F-4D97-AF65-F5344CB8AC3E}">
        <p14:creationId xmlns:p14="http://schemas.microsoft.com/office/powerpoint/2010/main" val="98516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sldNum="0"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anose="020B0506040000020004" pitchFamily="34" charset="0"/>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800" b="1">
          <a:solidFill>
            <a:srgbClr val="0F5494"/>
          </a:solidFill>
          <a:latin typeface="EC Square Sans Cond Pro" pitchFamily="34"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i="1">
          <a:solidFill>
            <a:srgbClr val="0F5494"/>
          </a:solidFill>
          <a:latin typeface="EC Square Sans Cond Pro" panose="020B0506040000020004" pitchFamily="34" charset="0"/>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b="1">
          <a:solidFill>
            <a:srgbClr val="0F5494"/>
          </a:solidFill>
          <a:latin typeface="EC Square Sans Cond Pro" panose="020B0506040000020004" pitchFamily="34" charset="0"/>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F5494"/>
          </a:solidFill>
          <a:latin typeface="EC Square Sans Cond Pro" panose="020B0506040000020004" pitchFamily="34" charset="0"/>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anose="020B0506040000020004" pitchFamily="34"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6.xml"/><Relationship Id="rId5" Type="http://schemas.openxmlformats.org/officeDocument/2006/relationships/slideLayout" Target="../slideLayouts/slideLayout34.xml"/><Relationship Id="rId4" Type="http://schemas.openxmlformats.org/officeDocument/2006/relationships/tags" Target="../tags/tag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69.xml"/><Relationship Id="rId7" Type="http://schemas.openxmlformats.org/officeDocument/2006/relationships/oleObject" Target="../embeddings/oleObject24.bin"/><Relationship Id="rId2" Type="http://schemas.openxmlformats.org/officeDocument/2006/relationships/tags" Target="../tags/tag68.xml"/><Relationship Id="rId1" Type="http://schemas.openxmlformats.org/officeDocument/2006/relationships/vmlDrawing" Target="../drawings/vmlDrawing23.vml"/><Relationship Id="rId6" Type="http://schemas.openxmlformats.org/officeDocument/2006/relationships/notesSlide" Target="../notesSlides/notesSlide100.xml"/><Relationship Id="rId5" Type="http://schemas.openxmlformats.org/officeDocument/2006/relationships/slideLayout" Target="../slideLayouts/slideLayout34.xml"/><Relationship Id="rId4" Type="http://schemas.openxmlformats.org/officeDocument/2006/relationships/tags" Target="../tags/tag7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tags" Target="../tags/tag72.xml"/><Relationship Id="rId7" Type="http://schemas.openxmlformats.org/officeDocument/2006/relationships/oleObject" Target="../embeddings/oleObject25.bin"/><Relationship Id="rId2" Type="http://schemas.openxmlformats.org/officeDocument/2006/relationships/tags" Target="../tags/tag71.xml"/><Relationship Id="rId1" Type="http://schemas.openxmlformats.org/officeDocument/2006/relationships/vmlDrawing" Target="../drawings/vmlDrawing24.vml"/><Relationship Id="rId6" Type="http://schemas.openxmlformats.org/officeDocument/2006/relationships/notesSlide" Target="../notesSlides/notesSlide103.xml"/><Relationship Id="rId5" Type="http://schemas.openxmlformats.org/officeDocument/2006/relationships/slideLayout" Target="../slideLayouts/slideLayout34.xml"/><Relationship Id="rId4" Type="http://schemas.openxmlformats.org/officeDocument/2006/relationships/tags" Target="../tags/tag7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12.xml"/><Relationship Id="rId5" Type="http://schemas.openxmlformats.org/officeDocument/2006/relationships/slideLayout" Target="../slideLayouts/slideLayout24.xml"/><Relationship Id="rId4"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9.xml"/><Relationship Id="rId7" Type="http://schemas.openxmlformats.org/officeDocument/2006/relationships/oleObject" Target="../embeddings/oleObject4.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notesSlide" Target="../notesSlides/notesSlide15.xml"/><Relationship Id="rId5" Type="http://schemas.openxmlformats.org/officeDocument/2006/relationships/slideLayout" Target="../slideLayouts/slideLayout34.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12.xml"/><Relationship Id="rId7" Type="http://schemas.openxmlformats.org/officeDocument/2006/relationships/oleObject" Target="../embeddings/oleObject5.bin"/><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notesSlide" Target="../notesSlides/notesSlide16.xml"/><Relationship Id="rId5" Type="http://schemas.openxmlformats.org/officeDocument/2006/relationships/slideLayout" Target="../slideLayouts/slideLayout34.xml"/><Relationship Id="rId4"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5.xml"/><Relationship Id="rId7" Type="http://schemas.openxmlformats.org/officeDocument/2006/relationships/oleObject" Target="../embeddings/oleObject6.bin"/><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notesSlide" Target="../notesSlides/notesSlide21.xml"/><Relationship Id="rId5" Type="http://schemas.openxmlformats.org/officeDocument/2006/relationships/slideLayout" Target="../slideLayouts/slideLayout24.xml"/><Relationship Id="rId4" Type="http://schemas.openxmlformats.org/officeDocument/2006/relationships/tags" Target="../tags/tag16.xml"/></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18.xml"/><Relationship Id="rId7" Type="http://schemas.openxmlformats.org/officeDocument/2006/relationships/oleObject" Target="../embeddings/oleObject7.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notesSlide" Target="../notesSlides/notesSlide22.xml"/><Relationship Id="rId5" Type="http://schemas.openxmlformats.org/officeDocument/2006/relationships/slideLayout" Target="../slideLayouts/slideLayout24.xml"/><Relationship Id="rId4"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21.xml"/><Relationship Id="rId7" Type="http://schemas.openxmlformats.org/officeDocument/2006/relationships/oleObject" Target="../embeddings/oleObject8.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notesSlide" Target="../notesSlides/notesSlide28.xml"/><Relationship Id="rId5" Type="http://schemas.openxmlformats.org/officeDocument/2006/relationships/slideLayout" Target="../slideLayouts/slideLayout24.xml"/><Relationship Id="rId4"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24.xml"/><Relationship Id="rId7" Type="http://schemas.openxmlformats.org/officeDocument/2006/relationships/oleObject" Target="../embeddings/oleObject9.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notesSlide" Target="../notesSlides/notesSlide32.xml"/><Relationship Id="rId5" Type="http://schemas.openxmlformats.org/officeDocument/2006/relationships/slideLayout" Target="../slideLayouts/slideLayout34.xml"/><Relationship Id="rId4"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27.xml"/><Relationship Id="rId7" Type="http://schemas.openxmlformats.org/officeDocument/2006/relationships/oleObject" Target="../embeddings/oleObject10.bin"/><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notesSlide" Target="../notesSlides/notesSlide37.xml"/><Relationship Id="rId5" Type="http://schemas.openxmlformats.org/officeDocument/2006/relationships/slideLayout" Target="../slideLayouts/slideLayout34.xml"/><Relationship Id="rId4" Type="http://schemas.openxmlformats.org/officeDocument/2006/relationships/tags" Target="../tags/tag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30.xml"/><Relationship Id="rId7" Type="http://schemas.openxmlformats.org/officeDocument/2006/relationships/oleObject" Target="../embeddings/oleObject11.bin"/><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notesSlide" Target="../notesSlides/notesSlide40.xml"/><Relationship Id="rId5" Type="http://schemas.openxmlformats.org/officeDocument/2006/relationships/slideLayout" Target="../slideLayouts/slideLayout34.xml"/><Relationship Id="rId4" Type="http://schemas.openxmlformats.org/officeDocument/2006/relationships/tags" Target="../tags/tag31.xml"/></Relationships>
</file>

<file path=ppt/slides/_rels/slide4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33.xml"/><Relationship Id="rId7" Type="http://schemas.openxmlformats.org/officeDocument/2006/relationships/oleObject" Target="../embeddings/oleObject12.bin"/><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notesSlide" Target="../notesSlides/notesSlide41.xml"/><Relationship Id="rId5" Type="http://schemas.openxmlformats.org/officeDocument/2006/relationships/slideLayout" Target="../slideLayouts/slideLayout34.xml"/><Relationship Id="rId4" Type="http://schemas.openxmlformats.org/officeDocument/2006/relationships/tags" Target="../tags/tag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36.xml"/><Relationship Id="rId7" Type="http://schemas.openxmlformats.org/officeDocument/2006/relationships/oleObject" Target="../embeddings/oleObject13.bin"/><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notesSlide" Target="../notesSlides/notesSlide45.xml"/><Relationship Id="rId5" Type="http://schemas.openxmlformats.org/officeDocument/2006/relationships/slideLayout" Target="../slideLayouts/slideLayout24.xml"/><Relationship Id="rId4" Type="http://schemas.openxmlformats.org/officeDocument/2006/relationships/tags" Target="../tags/tag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tags" Target="../tags/tag39.xml"/><Relationship Id="rId7" Type="http://schemas.openxmlformats.org/officeDocument/2006/relationships/oleObject" Target="../embeddings/oleObject14.bin"/><Relationship Id="rId2" Type="http://schemas.openxmlformats.org/officeDocument/2006/relationships/tags" Target="../tags/tag38.xml"/><Relationship Id="rId1" Type="http://schemas.openxmlformats.org/officeDocument/2006/relationships/vmlDrawing" Target="../drawings/vmlDrawing13.vml"/><Relationship Id="rId6" Type="http://schemas.openxmlformats.org/officeDocument/2006/relationships/notesSlide" Target="../notesSlides/notesSlide47.xml"/><Relationship Id="rId5" Type="http://schemas.openxmlformats.org/officeDocument/2006/relationships/slideLayout" Target="../slideLayouts/slideLayout34.xml"/><Relationship Id="rId4" Type="http://schemas.openxmlformats.org/officeDocument/2006/relationships/tags" Target="../tags/tag40.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42.xml"/><Relationship Id="rId7" Type="http://schemas.openxmlformats.org/officeDocument/2006/relationships/oleObject" Target="../embeddings/oleObject15.bin"/><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notesSlide" Target="../notesSlides/notesSlide54.xml"/><Relationship Id="rId5" Type="http://schemas.openxmlformats.org/officeDocument/2006/relationships/slideLayout" Target="../slideLayouts/slideLayout34.xml"/><Relationship Id="rId4" Type="http://schemas.openxmlformats.org/officeDocument/2006/relationships/tags" Target="../tags/tag4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45.xml"/><Relationship Id="rId7" Type="http://schemas.openxmlformats.org/officeDocument/2006/relationships/oleObject" Target="../embeddings/oleObject16.bin"/><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notesSlide" Target="../notesSlides/notesSlide69.xml"/><Relationship Id="rId5" Type="http://schemas.openxmlformats.org/officeDocument/2006/relationships/slideLayout" Target="../slideLayouts/slideLayout34.xml"/><Relationship Id="rId4" Type="http://schemas.openxmlformats.org/officeDocument/2006/relationships/tags" Target="../tags/tag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48.xml"/><Relationship Id="rId7" Type="http://schemas.openxmlformats.org/officeDocument/2006/relationships/oleObject" Target="../embeddings/oleObject17.bin"/><Relationship Id="rId2" Type="http://schemas.openxmlformats.org/officeDocument/2006/relationships/tags" Target="../tags/tag47.xml"/><Relationship Id="rId1" Type="http://schemas.openxmlformats.org/officeDocument/2006/relationships/vmlDrawing" Target="../drawings/vmlDrawing16.vml"/><Relationship Id="rId6" Type="http://schemas.openxmlformats.org/officeDocument/2006/relationships/notesSlide" Target="../notesSlides/notesSlide74.xml"/><Relationship Id="rId5" Type="http://schemas.openxmlformats.org/officeDocument/2006/relationships/slideLayout" Target="../slideLayouts/slideLayout34.xml"/><Relationship Id="rId4" Type="http://schemas.openxmlformats.org/officeDocument/2006/relationships/tags" Target="../tags/tag4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51.xml"/><Relationship Id="rId7" Type="http://schemas.openxmlformats.org/officeDocument/2006/relationships/oleObject" Target="../embeddings/oleObject18.bin"/><Relationship Id="rId2" Type="http://schemas.openxmlformats.org/officeDocument/2006/relationships/tags" Target="../tags/tag50.xml"/><Relationship Id="rId1" Type="http://schemas.openxmlformats.org/officeDocument/2006/relationships/vmlDrawing" Target="../drawings/vmlDrawing17.vml"/><Relationship Id="rId6" Type="http://schemas.openxmlformats.org/officeDocument/2006/relationships/notesSlide" Target="../notesSlides/notesSlide77.xml"/><Relationship Id="rId5" Type="http://schemas.openxmlformats.org/officeDocument/2006/relationships/slideLayout" Target="../slideLayouts/slideLayout34.xml"/><Relationship Id="rId4" Type="http://schemas.openxmlformats.org/officeDocument/2006/relationships/tags" Target="../tags/tag52.xml"/></Relationships>
</file>

<file path=ppt/slides/_rels/slide8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54.xml"/><Relationship Id="rId7" Type="http://schemas.openxmlformats.org/officeDocument/2006/relationships/oleObject" Target="../embeddings/oleObject19.bin"/><Relationship Id="rId2" Type="http://schemas.openxmlformats.org/officeDocument/2006/relationships/tags" Target="../tags/tag53.xml"/><Relationship Id="rId1" Type="http://schemas.openxmlformats.org/officeDocument/2006/relationships/vmlDrawing" Target="../drawings/vmlDrawing18.vml"/><Relationship Id="rId6" Type="http://schemas.openxmlformats.org/officeDocument/2006/relationships/notesSlide" Target="../notesSlides/notesSlide78.xml"/><Relationship Id="rId5" Type="http://schemas.openxmlformats.org/officeDocument/2006/relationships/slideLayout" Target="../slideLayouts/slideLayout34.xml"/><Relationship Id="rId4" Type="http://schemas.openxmlformats.org/officeDocument/2006/relationships/tags" Target="../tags/tag5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57.xml"/><Relationship Id="rId7" Type="http://schemas.openxmlformats.org/officeDocument/2006/relationships/oleObject" Target="../embeddings/oleObject20.bin"/><Relationship Id="rId2" Type="http://schemas.openxmlformats.org/officeDocument/2006/relationships/tags" Target="../tags/tag56.xml"/><Relationship Id="rId1" Type="http://schemas.openxmlformats.org/officeDocument/2006/relationships/vmlDrawing" Target="../drawings/vmlDrawing19.vml"/><Relationship Id="rId6" Type="http://schemas.openxmlformats.org/officeDocument/2006/relationships/notesSlide" Target="../notesSlides/notesSlide83.xml"/><Relationship Id="rId5" Type="http://schemas.openxmlformats.org/officeDocument/2006/relationships/slideLayout" Target="../slideLayouts/slideLayout34.xml"/><Relationship Id="rId4" Type="http://schemas.openxmlformats.org/officeDocument/2006/relationships/tags" Target="../tags/tag5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tags" Target="../tags/tag60.xml"/><Relationship Id="rId7" Type="http://schemas.openxmlformats.org/officeDocument/2006/relationships/oleObject" Target="../embeddings/oleObject21.bin"/><Relationship Id="rId2" Type="http://schemas.openxmlformats.org/officeDocument/2006/relationships/tags" Target="../tags/tag59.xml"/><Relationship Id="rId1" Type="http://schemas.openxmlformats.org/officeDocument/2006/relationships/vmlDrawing" Target="../drawings/vmlDrawing20.vml"/><Relationship Id="rId6" Type="http://schemas.openxmlformats.org/officeDocument/2006/relationships/notesSlide" Target="../notesSlides/notesSlide85.xml"/><Relationship Id="rId5" Type="http://schemas.openxmlformats.org/officeDocument/2006/relationships/slideLayout" Target="../slideLayouts/slideLayout34.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63.xml"/><Relationship Id="rId7" Type="http://schemas.openxmlformats.org/officeDocument/2006/relationships/oleObject" Target="../embeddings/oleObject22.bin"/><Relationship Id="rId2" Type="http://schemas.openxmlformats.org/officeDocument/2006/relationships/tags" Target="../tags/tag62.xml"/><Relationship Id="rId1" Type="http://schemas.openxmlformats.org/officeDocument/2006/relationships/vmlDrawing" Target="../drawings/vmlDrawing21.vml"/><Relationship Id="rId6" Type="http://schemas.openxmlformats.org/officeDocument/2006/relationships/notesSlide" Target="../notesSlides/notesSlide87.xml"/><Relationship Id="rId5" Type="http://schemas.openxmlformats.org/officeDocument/2006/relationships/slideLayout" Target="../slideLayouts/slideLayout34.xml"/><Relationship Id="rId4" Type="http://schemas.openxmlformats.org/officeDocument/2006/relationships/tags" Target="../tags/tag6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tags" Target="../tags/tag66.xml"/><Relationship Id="rId7" Type="http://schemas.openxmlformats.org/officeDocument/2006/relationships/oleObject" Target="../embeddings/oleObject23.bin"/><Relationship Id="rId2" Type="http://schemas.openxmlformats.org/officeDocument/2006/relationships/tags" Target="../tags/tag65.xml"/><Relationship Id="rId1" Type="http://schemas.openxmlformats.org/officeDocument/2006/relationships/vmlDrawing" Target="../drawings/vmlDrawing22.vml"/><Relationship Id="rId6" Type="http://schemas.openxmlformats.org/officeDocument/2006/relationships/notesSlide" Target="../notesSlides/notesSlide94.xml"/><Relationship Id="rId5" Type="http://schemas.openxmlformats.org/officeDocument/2006/relationships/slideLayout" Target="../slideLayouts/slideLayout34.xml"/><Relationship Id="rId4" Type="http://schemas.openxmlformats.org/officeDocument/2006/relationships/tags" Target="../tags/tag6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1797051"/>
            <a:ext cx="903605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algn="ctr" defTabSz="449263">
              <a:buClr>
                <a:srgbClr val="000000"/>
              </a:buClr>
              <a:buSzPct val="100000"/>
              <a:buFont typeface="Times New Roman" pitchFamily="18" charset="0"/>
              <a:buNone/>
            </a:pPr>
            <a:endParaRPr lang="en-GB" altLang="en-US" sz="3600" i="0" dirty="0">
              <a:solidFill>
                <a:srgbClr val="4D4D4D"/>
              </a:solidFill>
              <a:cs typeface="Arial" charset="0"/>
            </a:endParaRPr>
          </a:p>
          <a:p>
            <a:pPr algn="ctr" defTabSz="449263">
              <a:buClr>
                <a:srgbClr val="000000"/>
              </a:buClr>
              <a:buSzPct val="100000"/>
              <a:buFont typeface="Times New Roman" pitchFamily="18" charset="0"/>
              <a:buNone/>
            </a:pPr>
            <a:r>
              <a:rPr lang="en-GB" altLang="en-US" sz="3200" b="1" i="0" dirty="0">
                <a:solidFill>
                  <a:srgbClr val="A40000"/>
                </a:solidFill>
                <a:cs typeface="Arial" charset="0"/>
              </a:rPr>
              <a:t>IDOC </a:t>
            </a:r>
            <a:r>
              <a:rPr lang="en-GB" altLang="en-US" sz="3200" i="0" dirty="0">
                <a:solidFill>
                  <a:srgbClr val="4D4D4D"/>
                </a:solidFill>
                <a:cs typeface="Arial" charset="0"/>
              </a:rPr>
              <a:t>Conference on 'Breaches of Statutory Obligations:  </a:t>
            </a:r>
          </a:p>
          <a:p>
            <a:pPr algn="ctr" defTabSz="449263">
              <a:buClr>
                <a:srgbClr val="000000"/>
              </a:buClr>
              <a:buSzPct val="100000"/>
              <a:buFont typeface="Times New Roman" pitchFamily="18" charset="0"/>
              <a:buNone/>
            </a:pPr>
            <a:r>
              <a:rPr lang="en-GB" altLang="en-US" sz="3200" i="0" dirty="0">
                <a:solidFill>
                  <a:srgbClr val="4D4D4D"/>
                </a:solidFill>
                <a:cs typeface="Arial" charset="0"/>
              </a:rPr>
              <a:t>Actors and Procedures</a:t>
            </a:r>
            <a:r>
              <a:rPr lang="en-GB" altLang="en-US" sz="3600" i="0" dirty="0">
                <a:solidFill>
                  <a:srgbClr val="4D4D4D"/>
                </a:solidFill>
                <a:cs typeface="Arial" charset="0"/>
              </a:rPr>
              <a:t>'</a:t>
            </a:r>
          </a:p>
          <a:p>
            <a:pPr algn="ctr" defTabSz="449263">
              <a:buClr>
                <a:srgbClr val="000000"/>
              </a:buClr>
              <a:buSzPct val="100000"/>
              <a:buFont typeface="Times New Roman" pitchFamily="18" charset="0"/>
              <a:buNone/>
            </a:pPr>
            <a:endParaRPr lang="en-GB" altLang="en-US" sz="1800" i="0" dirty="0">
              <a:solidFill>
                <a:srgbClr val="4D4D4D"/>
              </a:solidFill>
              <a:cs typeface="Arial" charset="0"/>
            </a:endParaRPr>
          </a:p>
          <a:p>
            <a:pPr algn="ctr" defTabSz="449263">
              <a:buClr>
                <a:srgbClr val="000000"/>
              </a:buClr>
              <a:buSzPct val="100000"/>
              <a:buFont typeface="Times New Roman" pitchFamily="18" charset="0"/>
              <a:buNone/>
            </a:pPr>
            <a:r>
              <a:rPr lang="fr-BE" altLang="en-US" dirty="0" err="1">
                <a:solidFill>
                  <a:srgbClr val="4D4D4D"/>
                </a:solidFill>
                <a:cs typeface="Arial" charset="0"/>
              </a:rPr>
              <a:t>Introductory</a:t>
            </a:r>
            <a:r>
              <a:rPr lang="fr-BE" altLang="en-US" dirty="0">
                <a:solidFill>
                  <a:srgbClr val="4D4D4D"/>
                </a:solidFill>
                <a:cs typeface="Arial" charset="0"/>
              </a:rPr>
              <a:t> </a:t>
            </a:r>
            <a:r>
              <a:rPr lang="fr-BE" altLang="en-US" dirty="0" err="1">
                <a:solidFill>
                  <a:srgbClr val="4D4D4D"/>
                </a:solidFill>
                <a:cs typeface="Arial" charset="0"/>
              </a:rPr>
              <a:t>remarks</a:t>
            </a:r>
            <a:r>
              <a:rPr lang="fr-BE" altLang="en-US" dirty="0">
                <a:solidFill>
                  <a:srgbClr val="4D4D4D"/>
                </a:solidFill>
                <a:cs typeface="Arial" charset="0"/>
              </a:rPr>
              <a:t> by Ms Karen Williams</a:t>
            </a:r>
          </a:p>
          <a:p>
            <a:pPr algn="ctr" defTabSz="449263">
              <a:buClr>
                <a:srgbClr val="000000"/>
              </a:buClr>
              <a:buSzPct val="100000"/>
              <a:buFont typeface="Times New Roman" pitchFamily="18" charset="0"/>
              <a:buNone/>
            </a:pPr>
            <a:r>
              <a:rPr lang="fr-BE" altLang="en-US" dirty="0" err="1">
                <a:solidFill>
                  <a:srgbClr val="4D4D4D"/>
                </a:solidFill>
                <a:cs typeface="Arial" charset="0"/>
              </a:rPr>
              <a:t>Director</a:t>
            </a:r>
            <a:r>
              <a:rPr lang="fr-BE" altLang="en-US" dirty="0">
                <a:solidFill>
                  <a:srgbClr val="4D4D4D"/>
                </a:solidFill>
                <a:cs typeface="Arial" charset="0"/>
              </a:rPr>
              <a:t> of </a:t>
            </a:r>
            <a:r>
              <a:rPr lang="fr-BE" altLang="en-US" dirty="0" smtClean="0">
                <a:solidFill>
                  <a:srgbClr val="4D4D4D"/>
                </a:solidFill>
                <a:cs typeface="Arial" charset="0"/>
              </a:rPr>
              <a:t>IDOC</a:t>
            </a:r>
            <a:endParaRPr lang="en-GB" altLang="en-US" dirty="0">
              <a:solidFill>
                <a:srgbClr val="4D4D4D"/>
              </a:solidFill>
              <a:cs typeface="Arial" charset="0"/>
            </a:endParaRPr>
          </a:p>
        </p:txBody>
      </p:sp>
      <p:grpSp>
        <p:nvGrpSpPr>
          <p:cNvPr id="6147" name="Group 4"/>
          <p:cNvGrpSpPr>
            <a:grpSpLocks/>
          </p:cNvGrpSpPr>
          <p:nvPr/>
        </p:nvGrpSpPr>
        <p:grpSpPr bwMode="auto">
          <a:xfrm>
            <a:off x="1042994" y="4773087"/>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grpSp>
      <p:graphicFrame>
        <p:nvGraphicFramePr>
          <p:cNvPr id="6" name="Table 5"/>
          <p:cNvGraphicFramePr>
            <a:graphicFrameLocks noGrp="1"/>
          </p:cNvGraphicFramePr>
          <p:nvPr>
            <p:extLst>
              <p:ext uri="{D42A27DB-BD31-4B8C-83A1-F6EECF244321}">
                <p14:modId xmlns:p14="http://schemas.microsoft.com/office/powerpoint/2010/main" val="500050827"/>
              </p:ext>
            </p:extLst>
          </p:nvPr>
        </p:nvGraphicFramePr>
        <p:xfrm>
          <a:off x="2266957" y="5541437"/>
          <a:ext cx="6824663" cy="1219521"/>
        </p:xfrm>
        <a:graphic>
          <a:graphicData uri="http://schemas.openxmlformats.org/drawingml/2006/table">
            <a:tbl>
              <a:tblPr firstRow="1" bandRow="1">
                <a:tableStyleId>{5C22544A-7EE6-4342-B048-85BDC9FD1C3A}</a:tableStyleId>
              </a:tblPr>
              <a:tblGrid>
                <a:gridCol w="6824663"/>
              </a:tblGrid>
              <a:tr h="1219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
        <p:nvSpPr>
          <p:cNvPr id="6162" name="Text Box 1"/>
          <p:cNvSpPr txBox="1">
            <a:spLocks noChangeArrowheads="1"/>
          </p:cNvSpPr>
          <p:nvPr/>
        </p:nvSpPr>
        <p:spPr bwMode="auto">
          <a:xfrm>
            <a:off x="2268538" y="4972057"/>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endParaRPr lang="en-GB" altLang="en-US" sz="1200" i="0">
              <a:solidFill>
                <a:srgbClr val="333333"/>
              </a:solidFill>
              <a:cs typeface="Arial" charset="0"/>
            </a:endParaRPr>
          </a:p>
          <a:p>
            <a:pPr defTabSz="449263" eaLnBrk="1" hangingPunct="1">
              <a:spcBef>
                <a:spcPct val="0"/>
              </a:spcBef>
              <a:buSzPct val="100000"/>
            </a:pPr>
            <a:r>
              <a:rPr lang="en-GB" altLang="en-US" sz="1200" i="0">
                <a:solidFill>
                  <a:srgbClr val="333333"/>
                </a:solidFill>
                <a:cs typeface="Arial" charset="0"/>
              </a:rPr>
              <a:t>10 November 2017</a:t>
            </a:r>
            <a:endParaRPr lang="en-GB" altLang="en-US" sz="2000" i="0">
              <a:cs typeface="Arial" charset="0"/>
            </a:endParaRPr>
          </a:p>
        </p:txBody>
      </p:sp>
    </p:spTree>
    <p:extLst>
      <p:ext uri="{BB962C8B-B14F-4D97-AF65-F5344CB8AC3E}">
        <p14:creationId xmlns:p14="http://schemas.microsoft.com/office/powerpoint/2010/main" val="24883523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PQuestion"/>
          <p:cNvSpPr>
            <a:spLocks noGrp="1"/>
          </p:cNvSpPr>
          <p:nvPr>
            <p:ph type="title"/>
          </p:nvPr>
        </p:nvSpPr>
        <p:spPr>
          <a:xfrm>
            <a:off x="395291" y="1195917"/>
            <a:ext cx="7870825" cy="3672416"/>
          </a:xfrm>
        </p:spPr>
        <p:txBody>
          <a:bodyPr/>
          <a:lstStyle/>
          <a:p>
            <a:r>
              <a:rPr lang="fr-BE" altLang="en-US" sz="3200" b="0" dirty="0" smtClean="0">
                <a:solidFill>
                  <a:srgbClr val="4D4D4D"/>
                </a:solidFill>
              </a:rPr>
              <a:t>…</a:t>
            </a:r>
            <a:r>
              <a:rPr lang="en-US" altLang="en-US" sz="3200" b="0" dirty="0" smtClean="0">
                <a:solidFill>
                  <a:srgbClr val="A40000"/>
                </a:solidFill>
              </a:rPr>
              <a:t>An EXXONMOBIL limousine stops by, and its driver proposes to take you to your hotel…</a:t>
            </a:r>
            <a:r>
              <a:rPr lang="fr-BE" altLang="en-US" sz="3200" b="0" dirty="0" smtClean="0">
                <a:solidFill>
                  <a:srgbClr val="A40000"/>
                </a:solidFill>
              </a:rPr>
              <a:t/>
            </a:r>
            <a:br>
              <a:rPr lang="fr-BE" altLang="en-US" sz="3200" b="0" dirty="0" smtClean="0">
                <a:solidFill>
                  <a:srgbClr val="A40000"/>
                </a:solidFill>
              </a:rPr>
            </a:br>
            <a:r>
              <a:rPr lang="fr-BE" altLang="en-US" sz="3200" b="0" dirty="0" smtClean="0">
                <a:solidFill>
                  <a:srgbClr val="A40000"/>
                </a:solidFill>
              </a:rPr>
              <a:t/>
            </a:r>
            <a:br>
              <a:rPr lang="fr-BE" altLang="en-US" sz="3200" b="0" dirty="0" smtClean="0">
                <a:solidFill>
                  <a:srgbClr val="A40000"/>
                </a:solidFill>
              </a:rPr>
            </a:br>
            <a:r>
              <a:rPr lang="fr-BE" altLang="en-US" sz="3600" dirty="0" smtClean="0">
                <a:solidFill>
                  <a:srgbClr val="4D4D4D"/>
                </a:solidFill>
              </a:rPr>
              <a:t>So, do </a:t>
            </a:r>
            <a:r>
              <a:rPr lang="fr-BE" altLang="en-US" sz="3600" dirty="0" err="1" smtClean="0">
                <a:solidFill>
                  <a:srgbClr val="4D4D4D"/>
                </a:solidFill>
              </a:rPr>
              <a:t>you</a:t>
            </a:r>
            <a:r>
              <a:rPr lang="fr-BE" altLang="en-US" sz="3600" dirty="0" smtClean="0">
                <a:solidFill>
                  <a:srgbClr val="4D4D4D"/>
                </a:solidFill>
              </a:rPr>
              <a:t> </a:t>
            </a:r>
            <a:r>
              <a:rPr lang="fr-BE" altLang="en-US" sz="3600" dirty="0" err="1" smtClean="0">
                <a:solidFill>
                  <a:srgbClr val="4D4D4D"/>
                </a:solidFill>
              </a:rPr>
              <a:t>get</a:t>
            </a:r>
            <a:r>
              <a:rPr lang="fr-BE" altLang="en-US" sz="3600" dirty="0" smtClean="0">
                <a:solidFill>
                  <a:srgbClr val="4D4D4D"/>
                </a:solidFill>
              </a:rPr>
              <a:t> in the </a:t>
            </a:r>
            <a:r>
              <a:rPr lang="fr-BE" altLang="en-US" sz="3600" dirty="0" err="1" smtClean="0">
                <a:solidFill>
                  <a:srgbClr val="4D4D4D"/>
                </a:solidFill>
              </a:rPr>
              <a:t>limo</a:t>
            </a:r>
            <a:r>
              <a:rPr lang="fr-BE" altLang="en-US" sz="3600" dirty="0" smtClean="0">
                <a:solidFill>
                  <a:srgbClr val="4D4D4D"/>
                </a:solidFill>
              </a:rPr>
              <a:t>?</a:t>
            </a:r>
          </a:p>
        </p:txBody>
      </p:sp>
      <p:sp>
        <p:nvSpPr>
          <p:cNvPr id="10243" name="TPAnswers"/>
          <p:cNvSpPr>
            <a:spLocks noGrp="1"/>
          </p:cNvSpPr>
          <p:nvPr>
            <p:ph type="body" idx="1"/>
            <p:custDataLst>
              <p:tags r:id="rId3"/>
            </p:custDataLst>
          </p:nvPr>
        </p:nvSpPr>
        <p:spPr>
          <a:xfrm>
            <a:off x="179388" y="4965700"/>
            <a:ext cx="3744912" cy="1534584"/>
          </a:xfrm>
        </p:spPr>
        <p:txBody>
          <a:bodyPr/>
          <a:lstStyle/>
          <a:p>
            <a:pPr marL="514350" indent="-514350">
              <a:buFontTx/>
              <a:buAutoNum type="alphaUcPeriod"/>
            </a:pPr>
            <a:r>
              <a:rPr lang="fr-BE" altLang="en-US" sz="3200" b="1" smtClean="0">
                <a:solidFill>
                  <a:srgbClr val="4D4D4D"/>
                </a:solidFill>
              </a:rPr>
              <a:t>Yes</a:t>
            </a:r>
          </a:p>
          <a:p>
            <a:pPr marL="514350" indent="-514350">
              <a:buFontTx/>
              <a:buAutoNum type="alphaUcPeriod"/>
            </a:pPr>
            <a:r>
              <a:rPr lang="fr-BE" altLang="en-US" sz="3200" b="1" smtClean="0">
                <a:solidFill>
                  <a:srgbClr val="4D4D4D"/>
                </a:solidFill>
              </a:rPr>
              <a:t>No</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989869777"/>
              </p:ext>
            </p:extLst>
          </p:nvPr>
        </p:nvGraphicFramePr>
        <p:xfrm>
          <a:off x="6127753" y="3812119"/>
          <a:ext cx="2606675" cy="2931583"/>
        </p:xfrm>
        <a:graphic>
          <a:graphicData uri="http://schemas.openxmlformats.org/presentationml/2006/ole">
            <mc:AlternateContent xmlns:mc="http://schemas.openxmlformats.org/markup-compatibility/2006">
              <mc:Choice xmlns:v="urn:schemas-microsoft-com:vml" Requires="v">
                <p:oleObj spid="_x0000_s89114"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127753" y="3812119"/>
                        <a:ext cx="2606675" cy="293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18186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68313" y="1412877"/>
            <a:ext cx="8229600" cy="576263"/>
          </a:xfrm>
        </p:spPr>
        <p:txBody>
          <a:bodyPr/>
          <a:lstStyle/>
          <a:p>
            <a:pPr algn="ctr"/>
            <a:r>
              <a:rPr lang="en-GB" altLang="en-US" sz="3600" b="0" dirty="0">
                <a:solidFill>
                  <a:srgbClr val="A40000"/>
                </a:solidFill>
              </a:rPr>
              <a:t>H</a:t>
            </a:r>
            <a:r>
              <a:rPr lang="en-GB" altLang="en-US" sz="3600" b="0" dirty="0" smtClean="0">
                <a:solidFill>
                  <a:srgbClr val="A40000"/>
                </a:solidFill>
              </a:rPr>
              <a:t>earing before the Appointing Authority </a:t>
            </a:r>
          </a:p>
        </p:txBody>
      </p:sp>
      <p:sp>
        <p:nvSpPr>
          <p:cNvPr id="152579" name="Content Placeholder 2"/>
          <p:cNvSpPr>
            <a:spLocks noGrp="1"/>
          </p:cNvSpPr>
          <p:nvPr>
            <p:ph idx="1"/>
          </p:nvPr>
        </p:nvSpPr>
        <p:spPr>
          <a:xfrm>
            <a:off x="251520" y="2636912"/>
            <a:ext cx="8229600" cy="3994151"/>
          </a:xfrm>
        </p:spPr>
        <p:txBody>
          <a:bodyPr/>
          <a:lstStyle/>
          <a:p>
            <a:pPr lvl="0">
              <a:buClr>
                <a:srgbClr val="C00000"/>
              </a:buClr>
              <a:buFontTx/>
              <a:buChar char="•"/>
            </a:pPr>
            <a:r>
              <a:rPr lang="en-GB" altLang="en-US" dirty="0" smtClean="0">
                <a:solidFill>
                  <a:srgbClr val="333333"/>
                </a:solidFill>
              </a:rPr>
              <a:t>Before the </a:t>
            </a:r>
            <a:r>
              <a:rPr lang="en-GB" altLang="en-US" dirty="0">
                <a:solidFill>
                  <a:srgbClr val="333333"/>
                </a:solidFill>
              </a:rPr>
              <a:t>Appointing Authority </a:t>
            </a:r>
            <a:r>
              <a:rPr lang="en-GB" altLang="en-US" dirty="0" smtClean="0">
                <a:solidFill>
                  <a:srgbClr val="333333"/>
                </a:solidFill>
              </a:rPr>
              <a:t>takes its decision</a:t>
            </a:r>
            <a:endParaRPr lang="en-GB" altLang="en-US" dirty="0">
              <a:solidFill>
                <a:srgbClr val="333333"/>
              </a:solidFill>
            </a:endParaRPr>
          </a:p>
          <a:p>
            <a:pPr>
              <a:buClr>
                <a:srgbClr val="C00000"/>
              </a:buClr>
              <a:buFontTx/>
              <a:buChar char="•"/>
            </a:pPr>
            <a:r>
              <a:rPr lang="fr-BE" altLang="en-US" dirty="0" smtClean="0">
                <a:solidFill>
                  <a:srgbClr val="333333"/>
                </a:solidFill>
              </a:rPr>
              <a:t>For </a:t>
            </a:r>
            <a:r>
              <a:rPr lang="fr-BE" altLang="en-US" dirty="0" err="1" smtClean="0">
                <a:solidFill>
                  <a:srgbClr val="333333"/>
                </a:solidFill>
              </a:rPr>
              <a:t>procedures</a:t>
            </a:r>
            <a:r>
              <a:rPr lang="fr-BE" altLang="en-US" dirty="0" smtClean="0">
                <a:solidFill>
                  <a:srgbClr val="333333"/>
                </a:solidFill>
              </a:rPr>
              <a:t> </a:t>
            </a:r>
            <a:r>
              <a:rPr lang="fr-BE" altLang="en-US" dirty="0" err="1" smtClean="0">
                <a:solidFill>
                  <a:srgbClr val="333333"/>
                </a:solidFill>
              </a:rPr>
              <a:t>with</a:t>
            </a:r>
            <a:r>
              <a:rPr lang="fr-BE" altLang="en-US" dirty="0" smtClean="0">
                <a:solidFill>
                  <a:srgbClr val="333333"/>
                </a:solidFill>
              </a:rPr>
              <a:t> and </a:t>
            </a:r>
            <a:r>
              <a:rPr lang="fr-BE" altLang="en-US" dirty="0" err="1" smtClean="0">
                <a:solidFill>
                  <a:srgbClr val="333333"/>
                </a:solidFill>
              </a:rPr>
              <a:t>without</a:t>
            </a:r>
            <a:r>
              <a:rPr lang="fr-BE" altLang="en-US" dirty="0" smtClean="0">
                <a:solidFill>
                  <a:srgbClr val="333333"/>
                </a:solidFill>
              </a:rPr>
              <a:t> </a:t>
            </a:r>
            <a:r>
              <a:rPr lang="fr-BE" altLang="en-US" dirty="0" err="1" smtClean="0">
                <a:solidFill>
                  <a:srgbClr val="333333"/>
                </a:solidFill>
              </a:rPr>
              <a:t>referral</a:t>
            </a:r>
            <a:r>
              <a:rPr lang="fr-BE" altLang="en-US" dirty="0" smtClean="0">
                <a:solidFill>
                  <a:srgbClr val="333333"/>
                </a:solidFill>
              </a:rPr>
              <a:t> to the </a:t>
            </a:r>
            <a:r>
              <a:rPr lang="fr-BE" altLang="en-US" dirty="0" err="1" smtClean="0">
                <a:solidFill>
                  <a:srgbClr val="333333"/>
                </a:solidFill>
              </a:rPr>
              <a:t>Disciplinary</a:t>
            </a:r>
            <a:r>
              <a:rPr lang="fr-BE" altLang="en-US" dirty="0" smtClean="0">
                <a:solidFill>
                  <a:srgbClr val="333333"/>
                </a:solidFill>
              </a:rPr>
              <a:t> </a:t>
            </a:r>
            <a:r>
              <a:rPr lang="fr-BE" altLang="en-US" dirty="0" err="1" smtClean="0">
                <a:solidFill>
                  <a:srgbClr val="333333"/>
                </a:solidFill>
              </a:rPr>
              <a:t>Board</a:t>
            </a:r>
            <a:endParaRPr lang="en-GB" altLang="en-US" dirty="0" smtClean="0">
              <a:solidFill>
                <a:srgbClr val="333333"/>
              </a:solidFill>
            </a:endParaRPr>
          </a:p>
          <a:p>
            <a:pPr>
              <a:buClr>
                <a:srgbClr val="C00000"/>
              </a:buClr>
              <a:buFontTx/>
              <a:buChar char="•"/>
            </a:pPr>
            <a:r>
              <a:rPr lang="en-GB" altLang="en-US" dirty="0" smtClean="0">
                <a:solidFill>
                  <a:srgbClr val="333333"/>
                </a:solidFill>
              </a:rPr>
              <a:t>Opportunity for the person concerned to comment on the facts and circumstances of the case</a:t>
            </a:r>
          </a:p>
          <a:p>
            <a:pPr>
              <a:buClr>
                <a:srgbClr val="C00000"/>
              </a:buClr>
              <a:buFontTx/>
              <a:buChar char="•"/>
            </a:pPr>
            <a:r>
              <a:rPr lang="en-GB" altLang="en-US" dirty="0" smtClean="0">
                <a:solidFill>
                  <a:srgbClr val="333333"/>
                </a:solidFill>
              </a:rPr>
              <a:t>Possibility for the person concerned to be accompanied or represented at the hearing</a:t>
            </a:r>
          </a:p>
        </p:txBody>
      </p:sp>
    </p:spTree>
    <p:extLst>
      <p:ext uri="{BB962C8B-B14F-4D97-AF65-F5344CB8AC3E}">
        <p14:creationId xmlns:p14="http://schemas.microsoft.com/office/powerpoint/2010/main" val="17361068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467544" y="3140968"/>
            <a:ext cx="8229600" cy="2879824"/>
          </a:xfrm>
        </p:spPr>
        <p:txBody>
          <a:bodyPr/>
          <a:lstStyle/>
          <a:p>
            <a:pPr marL="0" indent="0" algn="ctr">
              <a:buFontTx/>
              <a:buNone/>
            </a:pPr>
            <a:r>
              <a:rPr lang="fr-BE" altLang="en-US" sz="4400" dirty="0" smtClean="0">
                <a:solidFill>
                  <a:srgbClr val="A40000"/>
                </a:solidFill>
              </a:rPr>
              <a:t>Phase 5: Final </a:t>
            </a:r>
            <a:r>
              <a:rPr lang="fr-BE" altLang="en-US" sz="4400" dirty="0" err="1" smtClean="0">
                <a:solidFill>
                  <a:srgbClr val="A40000"/>
                </a:solidFill>
              </a:rPr>
              <a:t>Decision</a:t>
            </a:r>
            <a:endParaRPr lang="en-GB" altLang="en-US" sz="4400" i="1" dirty="0" smtClean="0">
              <a:solidFill>
                <a:srgbClr val="A40000"/>
              </a:solidFill>
            </a:endParaRPr>
          </a:p>
        </p:txBody>
      </p:sp>
    </p:spTree>
    <p:extLst>
      <p:ext uri="{BB962C8B-B14F-4D97-AF65-F5344CB8AC3E}">
        <p14:creationId xmlns:p14="http://schemas.microsoft.com/office/powerpoint/2010/main" val="2803325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395288" y="1700809"/>
            <a:ext cx="8229600" cy="936625"/>
          </a:xfrm>
        </p:spPr>
        <p:txBody>
          <a:bodyPr/>
          <a:lstStyle/>
          <a:p>
            <a:r>
              <a:rPr lang="en-GB" altLang="en-US" sz="3600" b="0" dirty="0" smtClean="0">
                <a:solidFill>
                  <a:srgbClr val="A40000"/>
                </a:solidFill>
              </a:rPr>
              <a:t>What to take into account when deciding on a disciplinary sanction?</a:t>
            </a:r>
          </a:p>
        </p:txBody>
      </p:sp>
      <p:sp>
        <p:nvSpPr>
          <p:cNvPr id="96259" name="Content Placeholder 2"/>
          <p:cNvSpPr>
            <a:spLocks noGrp="1"/>
          </p:cNvSpPr>
          <p:nvPr>
            <p:ph idx="1"/>
          </p:nvPr>
        </p:nvSpPr>
        <p:spPr>
          <a:xfrm>
            <a:off x="323528" y="3332990"/>
            <a:ext cx="8229600" cy="2784705"/>
          </a:xfrm>
        </p:spPr>
        <p:txBody>
          <a:bodyPr/>
          <a:lstStyle/>
          <a:p>
            <a:pPr eaLnBrk="1" hangingPunct="1">
              <a:buClr>
                <a:srgbClr val="C00000"/>
              </a:buClr>
              <a:buFontTx/>
              <a:buChar char="•"/>
              <a:defRPr/>
            </a:pPr>
            <a:r>
              <a:rPr lang="de-DE" dirty="0" err="1" smtClean="0">
                <a:solidFill>
                  <a:srgbClr val="4D4D4D"/>
                </a:solidFill>
              </a:rPr>
              <a:t>Criteria</a:t>
            </a:r>
            <a:r>
              <a:rPr lang="de-DE" dirty="0" smtClean="0">
                <a:solidFill>
                  <a:srgbClr val="4D4D4D"/>
                </a:solidFill>
              </a:rPr>
              <a:t> </a:t>
            </a:r>
            <a:r>
              <a:rPr lang="de-DE" dirty="0" err="1" smtClean="0">
                <a:solidFill>
                  <a:srgbClr val="4D4D4D"/>
                </a:solidFill>
              </a:rPr>
              <a:t>set</a:t>
            </a:r>
            <a:r>
              <a:rPr lang="de-DE" dirty="0" smtClean="0">
                <a:solidFill>
                  <a:srgbClr val="4D4D4D"/>
                </a:solidFill>
              </a:rPr>
              <a:t> out in </a:t>
            </a:r>
            <a:r>
              <a:rPr lang="de-DE" dirty="0" err="1" smtClean="0">
                <a:solidFill>
                  <a:srgbClr val="4D4D4D"/>
                </a:solidFill>
              </a:rPr>
              <a:t>Article</a:t>
            </a:r>
            <a:r>
              <a:rPr lang="de-DE" dirty="0" smtClean="0">
                <a:solidFill>
                  <a:srgbClr val="4D4D4D"/>
                </a:solidFill>
              </a:rPr>
              <a:t> 10 </a:t>
            </a:r>
            <a:r>
              <a:rPr lang="de-DE" dirty="0" err="1" smtClean="0">
                <a:solidFill>
                  <a:srgbClr val="4D4D4D"/>
                </a:solidFill>
              </a:rPr>
              <a:t>of</a:t>
            </a:r>
            <a:r>
              <a:rPr lang="de-DE" dirty="0" smtClean="0">
                <a:solidFill>
                  <a:srgbClr val="4D4D4D"/>
                </a:solidFill>
              </a:rPr>
              <a:t> Annex IX </a:t>
            </a:r>
            <a:r>
              <a:rPr lang="de-DE" dirty="0" err="1" smtClean="0">
                <a:solidFill>
                  <a:srgbClr val="4D4D4D"/>
                </a:solidFill>
              </a:rPr>
              <a:t>to</a:t>
            </a:r>
            <a:r>
              <a:rPr lang="de-DE" dirty="0" smtClean="0">
                <a:solidFill>
                  <a:srgbClr val="4D4D4D"/>
                </a:solidFill>
              </a:rPr>
              <a:t> </a:t>
            </a:r>
            <a:r>
              <a:rPr lang="de-DE" dirty="0" err="1" smtClean="0">
                <a:solidFill>
                  <a:srgbClr val="4D4D4D"/>
                </a:solidFill>
              </a:rPr>
              <a:t>the</a:t>
            </a:r>
            <a:r>
              <a:rPr lang="de-DE" dirty="0" smtClean="0">
                <a:solidFill>
                  <a:srgbClr val="4D4D4D"/>
                </a:solidFill>
              </a:rPr>
              <a:t> SR (e.g. </a:t>
            </a:r>
            <a:r>
              <a:rPr lang="de-DE" dirty="0" err="1" smtClean="0">
                <a:solidFill>
                  <a:srgbClr val="4D4D4D"/>
                </a:solidFill>
              </a:rPr>
              <a:t>nature</a:t>
            </a:r>
            <a:r>
              <a:rPr lang="de-DE" dirty="0" smtClean="0">
                <a:solidFill>
                  <a:srgbClr val="4D4D4D"/>
                </a:solidFill>
              </a:rPr>
              <a:t> </a:t>
            </a:r>
            <a:r>
              <a:rPr lang="de-DE" dirty="0" err="1" smtClean="0">
                <a:solidFill>
                  <a:srgbClr val="4D4D4D"/>
                </a:solidFill>
              </a:rPr>
              <a:t>of</a:t>
            </a:r>
            <a:r>
              <a:rPr lang="de-DE" dirty="0" smtClean="0">
                <a:solidFill>
                  <a:srgbClr val="4D4D4D"/>
                </a:solidFill>
              </a:rPr>
              <a:t> </a:t>
            </a:r>
            <a:r>
              <a:rPr lang="de-DE" dirty="0" err="1" smtClean="0">
                <a:solidFill>
                  <a:srgbClr val="4D4D4D"/>
                </a:solidFill>
              </a:rPr>
              <a:t>misconduct</a:t>
            </a:r>
            <a:r>
              <a:rPr lang="de-DE" dirty="0" smtClean="0">
                <a:solidFill>
                  <a:srgbClr val="4D4D4D"/>
                </a:solidFill>
              </a:rPr>
              <a:t>, </a:t>
            </a:r>
            <a:r>
              <a:rPr lang="de-DE" dirty="0" err="1" smtClean="0">
                <a:solidFill>
                  <a:srgbClr val="4D4D4D"/>
                </a:solidFill>
              </a:rPr>
              <a:t>effect</a:t>
            </a:r>
            <a:r>
              <a:rPr lang="de-DE" dirty="0" smtClean="0">
                <a:solidFill>
                  <a:srgbClr val="4D4D4D"/>
                </a:solidFill>
              </a:rPr>
              <a:t> on </a:t>
            </a:r>
            <a:r>
              <a:rPr lang="de-DE" dirty="0" err="1" smtClean="0">
                <a:solidFill>
                  <a:srgbClr val="4D4D4D"/>
                </a:solidFill>
              </a:rPr>
              <a:t>reputation</a:t>
            </a:r>
            <a:r>
              <a:rPr lang="de-DE" dirty="0" smtClean="0">
                <a:solidFill>
                  <a:srgbClr val="4D4D4D"/>
                </a:solidFill>
              </a:rPr>
              <a:t> </a:t>
            </a:r>
            <a:r>
              <a:rPr lang="de-DE" dirty="0" err="1" smtClean="0">
                <a:solidFill>
                  <a:srgbClr val="4D4D4D"/>
                </a:solidFill>
              </a:rPr>
              <a:t>of</a:t>
            </a:r>
            <a:r>
              <a:rPr lang="de-DE" dirty="0" smtClean="0">
                <a:solidFill>
                  <a:srgbClr val="4D4D4D"/>
                </a:solidFill>
              </a:rPr>
              <a:t> </a:t>
            </a:r>
            <a:r>
              <a:rPr lang="de-DE" dirty="0" err="1" smtClean="0">
                <a:solidFill>
                  <a:srgbClr val="4D4D4D"/>
                </a:solidFill>
              </a:rPr>
              <a:t>institution</a:t>
            </a:r>
            <a:r>
              <a:rPr lang="de-DE" dirty="0" smtClean="0">
                <a:solidFill>
                  <a:srgbClr val="4D4D4D"/>
                </a:solidFill>
              </a:rPr>
              <a:t>, </a:t>
            </a:r>
            <a:r>
              <a:rPr lang="de-DE" dirty="0" err="1" smtClean="0">
                <a:solidFill>
                  <a:srgbClr val="4D4D4D"/>
                </a:solidFill>
              </a:rPr>
              <a:t>official's</a:t>
            </a:r>
            <a:r>
              <a:rPr lang="de-DE" dirty="0" smtClean="0">
                <a:solidFill>
                  <a:srgbClr val="4D4D4D"/>
                </a:solidFill>
              </a:rPr>
              <a:t> grade …)</a:t>
            </a:r>
          </a:p>
          <a:p>
            <a:pPr eaLnBrk="1" hangingPunct="1">
              <a:buClr>
                <a:srgbClr val="C00000"/>
              </a:buClr>
              <a:buFontTx/>
              <a:buChar char="•"/>
              <a:defRPr/>
            </a:pPr>
            <a:r>
              <a:rPr lang="de-DE" dirty="0" err="1" smtClean="0">
                <a:solidFill>
                  <a:srgbClr val="4D4D4D"/>
                </a:solidFill>
              </a:rPr>
              <a:t>When</a:t>
            </a:r>
            <a:r>
              <a:rPr lang="de-DE" dirty="0" smtClean="0">
                <a:solidFill>
                  <a:srgbClr val="4D4D4D"/>
                </a:solidFill>
              </a:rPr>
              <a:t> relevant, </a:t>
            </a:r>
            <a:r>
              <a:rPr lang="de-DE" dirty="0" err="1" smtClean="0">
                <a:solidFill>
                  <a:srgbClr val="4D4D4D"/>
                </a:solidFill>
              </a:rPr>
              <a:t>opinion</a:t>
            </a:r>
            <a:r>
              <a:rPr lang="de-DE" dirty="0" smtClean="0">
                <a:solidFill>
                  <a:srgbClr val="4D4D4D"/>
                </a:solidFill>
              </a:rPr>
              <a:t> </a:t>
            </a:r>
            <a:r>
              <a:rPr lang="de-DE" dirty="0" err="1" smtClean="0">
                <a:solidFill>
                  <a:srgbClr val="4D4D4D"/>
                </a:solidFill>
              </a:rPr>
              <a:t>of</a:t>
            </a:r>
            <a:r>
              <a:rPr lang="de-DE" dirty="0" smtClean="0">
                <a:solidFill>
                  <a:srgbClr val="4D4D4D"/>
                </a:solidFill>
              </a:rPr>
              <a:t> </a:t>
            </a:r>
            <a:r>
              <a:rPr lang="de-DE" dirty="0" err="1" smtClean="0">
                <a:solidFill>
                  <a:srgbClr val="4D4D4D"/>
                </a:solidFill>
              </a:rPr>
              <a:t>the</a:t>
            </a:r>
            <a:r>
              <a:rPr lang="de-DE" dirty="0" smtClean="0">
                <a:solidFill>
                  <a:srgbClr val="4D4D4D"/>
                </a:solidFill>
              </a:rPr>
              <a:t> </a:t>
            </a:r>
            <a:r>
              <a:rPr lang="de-DE" dirty="0" err="1" smtClean="0">
                <a:solidFill>
                  <a:srgbClr val="4D4D4D"/>
                </a:solidFill>
              </a:rPr>
              <a:t>Disciplinary</a:t>
            </a:r>
            <a:r>
              <a:rPr lang="de-DE" dirty="0" smtClean="0">
                <a:solidFill>
                  <a:srgbClr val="4D4D4D"/>
                </a:solidFill>
              </a:rPr>
              <a:t> Board but…</a:t>
            </a:r>
            <a:r>
              <a:rPr lang="de-DE" dirty="0">
                <a:solidFill>
                  <a:srgbClr val="4D4D4D"/>
                </a:solidFill>
              </a:rPr>
              <a:t> </a:t>
            </a:r>
            <a:r>
              <a:rPr lang="de-DE" dirty="0" err="1" smtClean="0">
                <a:solidFill>
                  <a:srgbClr val="4D4D4D"/>
                </a:solidFill>
              </a:rPr>
              <a:t>discretionary</a:t>
            </a:r>
            <a:r>
              <a:rPr lang="de-DE" dirty="0" smtClean="0">
                <a:solidFill>
                  <a:srgbClr val="4D4D4D"/>
                </a:solidFill>
              </a:rPr>
              <a:t> power </a:t>
            </a:r>
            <a:r>
              <a:rPr lang="de-DE" dirty="0" err="1" smtClean="0">
                <a:solidFill>
                  <a:srgbClr val="4D4D4D"/>
                </a:solidFill>
              </a:rPr>
              <a:t>of</a:t>
            </a:r>
            <a:r>
              <a:rPr lang="de-DE" dirty="0" smtClean="0">
                <a:solidFill>
                  <a:srgbClr val="4D4D4D"/>
                </a:solidFill>
              </a:rPr>
              <a:t> </a:t>
            </a:r>
            <a:r>
              <a:rPr lang="de-DE" dirty="0" err="1" smtClean="0">
                <a:solidFill>
                  <a:srgbClr val="4D4D4D"/>
                </a:solidFill>
              </a:rPr>
              <a:t>the</a:t>
            </a:r>
            <a:r>
              <a:rPr lang="de-DE" dirty="0" smtClean="0">
                <a:solidFill>
                  <a:srgbClr val="4D4D4D"/>
                </a:solidFill>
              </a:rPr>
              <a:t> </a:t>
            </a:r>
            <a:r>
              <a:rPr lang="de-DE" dirty="0" err="1" smtClean="0">
                <a:solidFill>
                  <a:srgbClr val="4D4D4D"/>
                </a:solidFill>
              </a:rPr>
              <a:t>Appointing</a:t>
            </a:r>
            <a:r>
              <a:rPr lang="de-DE" dirty="0" smtClean="0">
                <a:solidFill>
                  <a:srgbClr val="4D4D4D"/>
                </a:solidFill>
              </a:rPr>
              <a:t> Authority (</a:t>
            </a:r>
            <a:r>
              <a:rPr lang="de-DE" dirty="0" err="1" smtClean="0">
                <a:solidFill>
                  <a:srgbClr val="4D4D4D"/>
                </a:solidFill>
              </a:rPr>
              <a:t>necessity</a:t>
            </a:r>
            <a:r>
              <a:rPr lang="de-DE" dirty="0" smtClean="0">
                <a:solidFill>
                  <a:srgbClr val="4D4D4D"/>
                </a:solidFill>
              </a:rPr>
              <a:t> </a:t>
            </a:r>
            <a:r>
              <a:rPr lang="de-DE" dirty="0" err="1" smtClean="0">
                <a:solidFill>
                  <a:srgbClr val="4D4D4D"/>
                </a:solidFill>
              </a:rPr>
              <a:t>to</a:t>
            </a:r>
            <a:r>
              <a:rPr lang="de-DE" dirty="0" smtClean="0">
                <a:solidFill>
                  <a:srgbClr val="4D4D4D"/>
                </a:solidFill>
              </a:rPr>
              <a:t> </a:t>
            </a:r>
            <a:r>
              <a:rPr lang="de-DE" dirty="0" err="1" smtClean="0">
                <a:solidFill>
                  <a:srgbClr val="4D4D4D"/>
                </a:solidFill>
              </a:rPr>
              <a:t>provide</a:t>
            </a:r>
            <a:r>
              <a:rPr lang="de-DE" dirty="0" smtClean="0">
                <a:solidFill>
                  <a:srgbClr val="4D4D4D"/>
                </a:solidFill>
              </a:rPr>
              <a:t> </a:t>
            </a:r>
            <a:r>
              <a:rPr lang="de-DE" dirty="0" err="1" smtClean="0">
                <a:solidFill>
                  <a:srgbClr val="4D4D4D"/>
                </a:solidFill>
              </a:rPr>
              <a:t>justification</a:t>
            </a:r>
            <a:r>
              <a:rPr lang="de-DE" dirty="0" smtClean="0">
                <a:solidFill>
                  <a:srgbClr val="4D4D4D"/>
                </a:solidFill>
              </a:rPr>
              <a:t> </a:t>
            </a:r>
            <a:r>
              <a:rPr lang="de-DE" dirty="0" err="1" smtClean="0">
                <a:solidFill>
                  <a:srgbClr val="4D4D4D"/>
                </a:solidFill>
              </a:rPr>
              <a:t>when</a:t>
            </a:r>
            <a:r>
              <a:rPr lang="de-DE" dirty="0" smtClean="0">
                <a:solidFill>
                  <a:srgbClr val="4D4D4D"/>
                </a:solidFill>
              </a:rPr>
              <a:t> </a:t>
            </a:r>
            <a:r>
              <a:rPr lang="de-DE" dirty="0" err="1" smtClean="0">
                <a:solidFill>
                  <a:srgbClr val="4D4D4D"/>
                </a:solidFill>
              </a:rPr>
              <a:t>the</a:t>
            </a:r>
            <a:r>
              <a:rPr lang="de-DE" dirty="0" smtClean="0">
                <a:solidFill>
                  <a:srgbClr val="4D4D4D"/>
                </a:solidFill>
              </a:rPr>
              <a:t> </a:t>
            </a:r>
            <a:r>
              <a:rPr lang="de-DE" dirty="0" err="1" smtClean="0">
                <a:solidFill>
                  <a:srgbClr val="4D4D4D"/>
                </a:solidFill>
              </a:rPr>
              <a:t>penalty</a:t>
            </a:r>
            <a:r>
              <a:rPr lang="de-DE" dirty="0" smtClean="0">
                <a:solidFill>
                  <a:srgbClr val="4D4D4D"/>
                </a:solidFill>
              </a:rPr>
              <a:t> </a:t>
            </a:r>
            <a:r>
              <a:rPr lang="de-DE" dirty="0" err="1" smtClean="0">
                <a:solidFill>
                  <a:srgbClr val="4D4D4D"/>
                </a:solidFill>
              </a:rPr>
              <a:t>is</a:t>
            </a:r>
            <a:r>
              <a:rPr lang="de-DE" dirty="0" smtClean="0">
                <a:solidFill>
                  <a:srgbClr val="4D4D4D"/>
                </a:solidFill>
              </a:rPr>
              <a:t> </a:t>
            </a:r>
            <a:r>
              <a:rPr lang="de-DE" dirty="0" err="1" smtClean="0">
                <a:solidFill>
                  <a:srgbClr val="4D4D4D"/>
                </a:solidFill>
              </a:rPr>
              <a:t>heavier</a:t>
            </a:r>
            <a:r>
              <a:rPr lang="de-DE" dirty="0" smtClean="0">
                <a:solidFill>
                  <a:srgbClr val="4D4D4D"/>
                </a:solidFill>
              </a:rPr>
              <a:t> </a:t>
            </a:r>
            <a:r>
              <a:rPr lang="de-DE" dirty="0" err="1" smtClean="0">
                <a:solidFill>
                  <a:srgbClr val="4D4D4D"/>
                </a:solidFill>
              </a:rPr>
              <a:t>than</a:t>
            </a:r>
            <a:r>
              <a:rPr lang="de-DE" dirty="0" smtClean="0">
                <a:solidFill>
                  <a:srgbClr val="4D4D4D"/>
                </a:solidFill>
              </a:rPr>
              <a:t> </a:t>
            </a:r>
            <a:r>
              <a:rPr lang="de-DE" dirty="0" err="1" smtClean="0">
                <a:solidFill>
                  <a:srgbClr val="4D4D4D"/>
                </a:solidFill>
              </a:rPr>
              <a:t>the</a:t>
            </a:r>
            <a:r>
              <a:rPr lang="de-DE" dirty="0" smtClean="0">
                <a:solidFill>
                  <a:srgbClr val="4D4D4D"/>
                </a:solidFill>
              </a:rPr>
              <a:t> </a:t>
            </a:r>
            <a:r>
              <a:rPr lang="de-DE" dirty="0" err="1" smtClean="0">
                <a:solidFill>
                  <a:srgbClr val="4D4D4D"/>
                </a:solidFill>
              </a:rPr>
              <a:t>one</a:t>
            </a:r>
            <a:r>
              <a:rPr lang="de-DE" dirty="0" smtClean="0">
                <a:solidFill>
                  <a:srgbClr val="4D4D4D"/>
                </a:solidFill>
              </a:rPr>
              <a:t> </a:t>
            </a:r>
            <a:r>
              <a:rPr lang="de-DE" dirty="0" err="1" smtClean="0">
                <a:solidFill>
                  <a:srgbClr val="4D4D4D"/>
                </a:solidFill>
              </a:rPr>
              <a:t>recommended</a:t>
            </a:r>
            <a:r>
              <a:rPr lang="de-DE" dirty="0" smtClean="0">
                <a:solidFill>
                  <a:srgbClr val="4D4D4D"/>
                </a:solidFill>
              </a:rPr>
              <a:t> </a:t>
            </a:r>
            <a:r>
              <a:rPr lang="de-DE" dirty="0" err="1" smtClean="0">
                <a:solidFill>
                  <a:srgbClr val="4D4D4D"/>
                </a:solidFill>
              </a:rPr>
              <a:t>by</a:t>
            </a:r>
            <a:r>
              <a:rPr lang="de-DE" dirty="0" smtClean="0">
                <a:solidFill>
                  <a:srgbClr val="4D4D4D"/>
                </a:solidFill>
              </a:rPr>
              <a:t> </a:t>
            </a:r>
            <a:r>
              <a:rPr lang="de-DE" dirty="0" err="1" smtClean="0">
                <a:solidFill>
                  <a:srgbClr val="4D4D4D"/>
                </a:solidFill>
              </a:rPr>
              <a:t>the</a:t>
            </a:r>
            <a:r>
              <a:rPr lang="de-DE" dirty="0" smtClean="0">
                <a:solidFill>
                  <a:srgbClr val="4D4D4D"/>
                </a:solidFill>
              </a:rPr>
              <a:t> </a:t>
            </a:r>
            <a:r>
              <a:rPr lang="de-DE" dirty="0" err="1" smtClean="0">
                <a:solidFill>
                  <a:srgbClr val="4D4D4D"/>
                </a:solidFill>
              </a:rPr>
              <a:t>Disciplinary</a:t>
            </a:r>
            <a:r>
              <a:rPr lang="de-DE" dirty="0" smtClean="0">
                <a:solidFill>
                  <a:srgbClr val="4D4D4D"/>
                </a:solidFill>
              </a:rPr>
              <a:t> Board)</a:t>
            </a:r>
          </a:p>
        </p:txBody>
      </p:sp>
      <p:cxnSp>
        <p:nvCxnSpPr>
          <p:cNvPr id="156676" name="Straight Arrow Connector 6"/>
          <p:cNvCxnSpPr>
            <a:cxnSpLocks noChangeShapeType="1"/>
          </p:cNvCxnSpPr>
          <p:nvPr/>
        </p:nvCxnSpPr>
        <p:spPr bwMode="auto">
          <a:xfrm flipH="1">
            <a:off x="1547813" y="3644900"/>
            <a:ext cx="21590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677" name="Smiley Face 9"/>
          <p:cNvSpPr>
            <a:spLocks noChangeArrowheads="1"/>
          </p:cNvSpPr>
          <p:nvPr/>
        </p:nvSpPr>
        <p:spPr bwMode="auto">
          <a:xfrm>
            <a:off x="395288" y="3644900"/>
            <a:ext cx="914400" cy="914400"/>
          </a:xfrm>
          <a:prstGeom prst="smileyFace">
            <a:avLst>
              <a:gd name="adj" fmla="val 465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b="0" i="0"/>
          </a:p>
        </p:txBody>
      </p:sp>
    </p:spTree>
    <p:extLst>
      <p:ext uri="{BB962C8B-B14F-4D97-AF65-F5344CB8AC3E}">
        <p14:creationId xmlns:p14="http://schemas.microsoft.com/office/powerpoint/2010/main" val="1606011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539552" y="1604798"/>
            <a:ext cx="8229600" cy="936625"/>
          </a:xfrm>
        </p:spPr>
        <p:txBody>
          <a:bodyPr/>
          <a:lstStyle/>
          <a:p>
            <a:pPr algn="ctr" eaLnBrk="1" hangingPunct="1"/>
            <a:r>
              <a:rPr lang="fr-BE" altLang="en-US" sz="3600" b="0" dirty="0" err="1" smtClean="0">
                <a:solidFill>
                  <a:srgbClr val="A40000"/>
                </a:solidFill>
              </a:rPr>
              <a:t>Decisions</a:t>
            </a:r>
            <a:r>
              <a:rPr lang="fr-BE" altLang="en-US" sz="3600" b="0" dirty="0" smtClean="0">
                <a:solidFill>
                  <a:srgbClr val="A40000"/>
                </a:solidFill>
              </a:rPr>
              <a:t> : no sanction</a:t>
            </a:r>
            <a:endParaRPr lang="en-GB" altLang="en-US" sz="3600" b="0" dirty="0" smtClean="0">
              <a:solidFill>
                <a:srgbClr val="A40000"/>
              </a:solidFill>
            </a:endParaRPr>
          </a:p>
        </p:txBody>
      </p:sp>
      <p:sp>
        <p:nvSpPr>
          <p:cNvPr id="95235" name="Content Placeholder 2"/>
          <p:cNvSpPr>
            <a:spLocks noGrp="1"/>
          </p:cNvSpPr>
          <p:nvPr>
            <p:ph idx="1"/>
          </p:nvPr>
        </p:nvSpPr>
        <p:spPr>
          <a:xfrm>
            <a:off x="467544" y="3236979"/>
            <a:ext cx="8229600" cy="2136509"/>
          </a:xfrm>
        </p:spPr>
        <p:txBody>
          <a:bodyPr/>
          <a:lstStyle/>
          <a:p>
            <a:pPr>
              <a:lnSpc>
                <a:spcPct val="150000"/>
              </a:lnSpc>
              <a:buClr>
                <a:srgbClr val="C00000"/>
              </a:buClr>
              <a:buFontTx/>
              <a:buChar char="•"/>
              <a:defRPr/>
            </a:pPr>
            <a:r>
              <a:rPr lang="en-US" altLang="en-US" sz="2800" dirty="0" smtClean="0">
                <a:solidFill>
                  <a:srgbClr val="4D4D4D"/>
                </a:solidFill>
              </a:rPr>
              <a:t>Closing the case without follow-up</a:t>
            </a:r>
          </a:p>
          <a:p>
            <a:pPr>
              <a:lnSpc>
                <a:spcPct val="150000"/>
              </a:lnSpc>
              <a:buClr>
                <a:srgbClr val="C00000"/>
              </a:buClr>
              <a:buFontTx/>
              <a:buChar char="•"/>
              <a:defRPr/>
            </a:pPr>
            <a:r>
              <a:rPr lang="en-US" altLang="en-US" sz="2800" dirty="0" smtClean="0">
                <a:solidFill>
                  <a:srgbClr val="4D4D4D"/>
                </a:solidFill>
              </a:rPr>
              <a:t>Non-disciplinary </a:t>
            </a:r>
            <a:r>
              <a:rPr lang="en-US" altLang="en-US" sz="2800" dirty="0">
                <a:solidFill>
                  <a:srgbClr val="4D4D4D"/>
                </a:solidFill>
              </a:rPr>
              <a:t>w</a:t>
            </a:r>
            <a:r>
              <a:rPr lang="en-US" altLang="en-US" sz="2800" dirty="0" smtClean="0">
                <a:solidFill>
                  <a:srgbClr val="4D4D4D"/>
                </a:solidFill>
              </a:rPr>
              <a:t>arning (</a:t>
            </a:r>
            <a:r>
              <a:rPr lang="en-US" altLang="en-US" sz="2800" i="1" dirty="0" err="1" smtClean="0">
                <a:solidFill>
                  <a:srgbClr val="4D4D4D"/>
                </a:solidFill>
              </a:rPr>
              <a:t>mise</a:t>
            </a:r>
            <a:r>
              <a:rPr lang="en-US" altLang="en-US" sz="2800" i="1" dirty="0" smtClean="0">
                <a:solidFill>
                  <a:srgbClr val="4D4D4D"/>
                </a:solidFill>
              </a:rPr>
              <a:t> </a:t>
            </a:r>
            <a:r>
              <a:rPr lang="en-US" altLang="en-US" sz="2800" i="1" dirty="0" err="1" smtClean="0">
                <a:solidFill>
                  <a:srgbClr val="4D4D4D"/>
                </a:solidFill>
              </a:rPr>
              <a:t>en</a:t>
            </a:r>
            <a:r>
              <a:rPr lang="en-US" altLang="en-US" sz="2800" i="1" dirty="0" smtClean="0">
                <a:solidFill>
                  <a:srgbClr val="4D4D4D"/>
                </a:solidFill>
              </a:rPr>
              <a:t> </a:t>
            </a:r>
            <a:r>
              <a:rPr lang="en-US" altLang="en-US" sz="2800" i="1" dirty="0" err="1" smtClean="0">
                <a:solidFill>
                  <a:srgbClr val="4D4D4D"/>
                </a:solidFill>
              </a:rPr>
              <a:t>gard</a:t>
            </a:r>
            <a:r>
              <a:rPr lang="en-US" altLang="en-US" sz="2800" dirty="0" err="1" smtClean="0">
                <a:solidFill>
                  <a:srgbClr val="4D4D4D"/>
                </a:solidFill>
              </a:rPr>
              <a:t>e</a:t>
            </a:r>
            <a:r>
              <a:rPr lang="en-US" altLang="en-US" sz="2800" dirty="0" smtClean="0">
                <a:solidFill>
                  <a:srgbClr val="4D4D4D"/>
                </a:solidFill>
              </a:rPr>
              <a:t>)</a:t>
            </a:r>
          </a:p>
        </p:txBody>
      </p:sp>
    </p:spTree>
    <p:extLst>
      <p:ext uri="{BB962C8B-B14F-4D97-AF65-F5344CB8AC3E}">
        <p14:creationId xmlns:p14="http://schemas.microsoft.com/office/powerpoint/2010/main" val="9069816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PAnswers"/>
          <p:cNvSpPr>
            <a:spLocks noGrp="1"/>
          </p:cNvSpPr>
          <p:nvPr>
            <p:ph type="body" idx="1"/>
            <p:custDataLst>
              <p:tags r:id="rId3"/>
            </p:custDataLst>
          </p:nvPr>
        </p:nvSpPr>
        <p:spPr>
          <a:xfrm>
            <a:off x="250825" y="3573463"/>
            <a:ext cx="6192838" cy="2927879"/>
          </a:xfrm>
        </p:spPr>
        <p:txBody>
          <a:bodyPr/>
          <a:lstStyle/>
          <a:p>
            <a:pPr marL="457200" indent="-457200">
              <a:buClr>
                <a:srgbClr val="C00000"/>
              </a:buClr>
              <a:buAutoNum type="alphaUcPeriod"/>
            </a:pPr>
            <a:r>
              <a:rPr lang="en-GB" altLang="en-US" i="0" dirty="0" smtClean="0">
                <a:solidFill>
                  <a:srgbClr val="4D4D4D"/>
                </a:solidFill>
              </a:rPr>
              <a:t>Issue a written warning or reprimand</a:t>
            </a:r>
          </a:p>
          <a:p>
            <a:pPr marL="457200" indent="-457200">
              <a:buClr>
                <a:srgbClr val="C00000"/>
              </a:buClr>
              <a:buAutoNum type="alphaUcPeriod"/>
            </a:pPr>
            <a:r>
              <a:rPr lang="en-GB" altLang="en-US" i="0" dirty="0" smtClean="0">
                <a:solidFill>
                  <a:srgbClr val="4D4D4D"/>
                </a:solidFill>
              </a:rPr>
              <a:t>Refer the case to the Disciplinary Board</a:t>
            </a:r>
          </a:p>
          <a:p>
            <a:pPr marL="457200" indent="-457200">
              <a:buClr>
                <a:srgbClr val="C00000"/>
              </a:buClr>
              <a:buAutoNum type="alphaUcPeriod"/>
            </a:pPr>
            <a:r>
              <a:rPr lang="en-GB" altLang="en-US" i="0" dirty="0" smtClean="0">
                <a:solidFill>
                  <a:srgbClr val="4D4D4D"/>
                </a:solidFill>
              </a:rPr>
              <a:t>Issue a non-disciplinary warning </a:t>
            </a:r>
          </a:p>
          <a:p>
            <a:pPr marL="457200" indent="-457200">
              <a:buClr>
                <a:srgbClr val="C00000"/>
              </a:buClr>
              <a:buAutoNum type="alphaUcPeriod"/>
            </a:pPr>
            <a:r>
              <a:rPr lang="en-GB" altLang="en-US" i="0" dirty="0" smtClean="0">
                <a:solidFill>
                  <a:srgbClr val="4D4D4D"/>
                </a:solidFill>
              </a:rPr>
              <a:t>Close the case without follow-up</a:t>
            </a:r>
          </a:p>
          <a:p>
            <a:pPr marL="457200" indent="-457200">
              <a:buClr>
                <a:srgbClr val="C00000"/>
              </a:buClr>
              <a:buAutoNum type="alphaUcPeriod"/>
            </a:pPr>
            <a:r>
              <a:rPr lang="fr-BE" altLang="en-US" i="0" dirty="0" err="1" smtClean="0">
                <a:solidFill>
                  <a:srgbClr val="4D4D4D"/>
                </a:solidFill>
              </a:rPr>
              <a:t>Any</a:t>
            </a:r>
            <a:r>
              <a:rPr lang="fr-BE" altLang="en-US" i="0" dirty="0" smtClean="0">
                <a:solidFill>
                  <a:srgbClr val="4D4D4D"/>
                </a:solidFill>
              </a:rPr>
              <a:t> of </a:t>
            </a:r>
            <a:r>
              <a:rPr lang="fr-BE" altLang="en-US" i="0" dirty="0" err="1" smtClean="0">
                <a:solidFill>
                  <a:srgbClr val="4D4D4D"/>
                </a:solidFill>
              </a:rPr>
              <a:t>them</a:t>
            </a:r>
            <a:endParaRPr lang="fr-BE" altLang="en-US" i="0" dirty="0" smtClean="0">
              <a:solidFill>
                <a:srgbClr val="4D4D4D"/>
              </a:solidFill>
            </a:endParaRPr>
          </a:p>
        </p:txBody>
      </p:sp>
      <p:graphicFrame>
        <p:nvGraphicFramePr>
          <p:cNvPr id="90116" name="TPChart"/>
          <p:cNvGraphicFramePr>
            <a:graphicFrameLocks noChangeAspect="1"/>
          </p:cNvGraphicFramePr>
          <p:nvPr>
            <p:custDataLst>
              <p:tags r:id="rId4"/>
            </p:custDataLst>
            <p:extLst>
              <p:ext uri="{D42A27DB-BD31-4B8C-83A1-F6EECF244321}">
                <p14:modId xmlns:p14="http://schemas.microsoft.com/office/powerpoint/2010/main" val="4258587883"/>
              </p:ext>
            </p:extLst>
          </p:nvPr>
        </p:nvGraphicFramePr>
        <p:xfrm>
          <a:off x="6570665" y="3789365"/>
          <a:ext cx="2562225" cy="2884487"/>
        </p:xfrm>
        <a:graphic>
          <a:graphicData uri="http://schemas.openxmlformats.org/presentationml/2006/ole">
            <mc:AlternateContent xmlns:mc="http://schemas.openxmlformats.org/markup-compatibility/2006">
              <mc:Choice xmlns:v="urn:schemas-microsoft-com:vml" Requires="v">
                <p:oleObj spid="_x0000_s12289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70665" y="3789365"/>
                        <a:ext cx="2562225"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7700" name="Rectangle 4"/>
          <p:cNvSpPr>
            <a:spLocks noChangeArrowheads="1"/>
          </p:cNvSpPr>
          <p:nvPr/>
        </p:nvSpPr>
        <p:spPr bwMode="auto">
          <a:xfrm>
            <a:off x="395536" y="1341439"/>
            <a:ext cx="8424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3600" b="0" i="0" dirty="0" err="1" smtClean="0">
                <a:solidFill>
                  <a:srgbClr val="A40000"/>
                </a:solidFill>
                <a:latin typeface="EC Square Sans Cond Pro" panose="020B0506040000020004" pitchFamily="34" charset="0"/>
              </a:rPr>
              <a:t>Decision</a:t>
            </a:r>
            <a:r>
              <a:rPr lang="fr-BE" altLang="en-US" sz="3600" b="0" i="0" dirty="0" smtClean="0">
                <a:solidFill>
                  <a:srgbClr val="A40000"/>
                </a:solidFill>
                <a:latin typeface="EC Square Sans Cond Pro" panose="020B0506040000020004" pitchFamily="34" charset="0"/>
              </a:rPr>
              <a:t> </a:t>
            </a:r>
            <a:r>
              <a:rPr lang="fr-BE" altLang="en-US" sz="3600" b="0" i="0" dirty="0">
                <a:solidFill>
                  <a:srgbClr val="A40000"/>
                </a:solidFill>
                <a:latin typeface="EC Square Sans Cond Pro" panose="020B0506040000020004" pitchFamily="34" charset="0"/>
              </a:rPr>
              <a:t>of the </a:t>
            </a:r>
            <a:r>
              <a:rPr lang="fr-BE" altLang="en-US" sz="3600" b="0" i="0" dirty="0" err="1">
                <a:solidFill>
                  <a:srgbClr val="A40000"/>
                </a:solidFill>
                <a:latin typeface="EC Square Sans Cond Pro" panose="020B0506040000020004" pitchFamily="34" charset="0"/>
              </a:rPr>
              <a:t>Appointing</a:t>
            </a:r>
            <a:r>
              <a:rPr lang="fr-BE" altLang="en-US" sz="3600" b="0" i="0" dirty="0">
                <a:solidFill>
                  <a:srgbClr val="A40000"/>
                </a:solidFill>
                <a:latin typeface="EC Square Sans Cond Pro" panose="020B0506040000020004" pitchFamily="34" charset="0"/>
              </a:rPr>
              <a:t> </a:t>
            </a:r>
            <a:r>
              <a:rPr lang="fr-BE" altLang="en-US" sz="3600" b="0" i="0" dirty="0" err="1">
                <a:solidFill>
                  <a:srgbClr val="A40000"/>
                </a:solidFill>
                <a:latin typeface="EC Square Sans Cond Pro" panose="020B0506040000020004" pitchFamily="34" charset="0"/>
              </a:rPr>
              <a:t>Authority</a:t>
            </a:r>
            <a:r>
              <a:rPr lang="fr-BE" altLang="en-US" sz="3600" b="0" i="0" dirty="0">
                <a:solidFill>
                  <a:srgbClr val="A40000"/>
                </a:solidFill>
                <a:latin typeface="EC Square Sans Cond Pro" panose="020B0506040000020004" pitchFamily="34" charset="0"/>
              </a:rPr>
              <a:t> </a:t>
            </a:r>
            <a:endParaRPr lang="en-GB" altLang="en-US" sz="3600" b="0" i="0" dirty="0">
              <a:solidFill>
                <a:srgbClr val="A40000"/>
              </a:solidFill>
              <a:latin typeface="EC Square Sans Cond Pro" panose="020B0506040000020004" pitchFamily="34" charset="0"/>
            </a:endParaRPr>
          </a:p>
        </p:txBody>
      </p:sp>
      <p:sp>
        <p:nvSpPr>
          <p:cNvPr id="157702" name="TPQuestion"/>
          <p:cNvSpPr>
            <a:spLocks noGrp="1"/>
          </p:cNvSpPr>
          <p:nvPr>
            <p:ph type="title"/>
          </p:nvPr>
        </p:nvSpPr>
        <p:spPr>
          <a:xfrm>
            <a:off x="250825" y="2492377"/>
            <a:ext cx="8229600" cy="936625"/>
          </a:xfrm>
        </p:spPr>
        <p:txBody>
          <a:bodyPr/>
          <a:lstStyle/>
          <a:p>
            <a:r>
              <a:rPr lang="en-GB" altLang="en-US" sz="2400" b="0" dirty="0" smtClean="0">
                <a:solidFill>
                  <a:srgbClr val="4D4D4D"/>
                </a:solidFill>
              </a:rPr>
              <a:t>What are the options available to the Appointing Authority in a procedure without referral to the Disciplinary Board?</a:t>
            </a:r>
          </a:p>
        </p:txBody>
      </p:sp>
    </p:spTree>
    <p:custDataLst>
      <p:tags r:id="rId2"/>
    </p:custDataLst>
    <p:extLst>
      <p:ext uri="{BB962C8B-B14F-4D97-AF65-F5344CB8AC3E}">
        <p14:creationId xmlns:p14="http://schemas.microsoft.com/office/powerpoint/2010/main" val="85575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01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539750" y="1125540"/>
            <a:ext cx="8229600" cy="936625"/>
          </a:xfrm>
        </p:spPr>
        <p:txBody>
          <a:bodyPr/>
          <a:lstStyle/>
          <a:p>
            <a:pPr algn="ctr" eaLnBrk="1" hangingPunct="1"/>
            <a:r>
              <a:rPr lang="fr-BE" altLang="en-US" sz="3600" b="0" dirty="0" err="1" smtClean="0">
                <a:solidFill>
                  <a:srgbClr val="A40000"/>
                </a:solidFill>
              </a:rPr>
              <a:t>Decisions</a:t>
            </a:r>
            <a:r>
              <a:rPr lang="fr-BE" altLang="en-US" sz="3600" b="0" dirty="0" smtClean="0">
                <a:solidFill>
                  <a:srgbClr val="A40000"/>
                </a:solidFill>
              </a:rPr>
              <a:t>: </a:t>
            </a:r>
            <a:r>
              <a:rPr lang="fr-BE" altLang="en-US" sz="3600" b="0" dirty="0" err="1" smtClean="0">
                <a:solidFill>
                  <a:srgbClr val="A40000"/>
                </a:solidFill>
              </a:rPr>
              <a:t>disciplinary</a:t>
            </a:r>
            <a:r>
              <a:rPr lang="fr-BE" altLang="en-US" sz="3600" b="0" smtClean="0">
                <a:solidFill>
                  <a:srgbClr val="A40000"/>
                </a:solidFill>
              </a:rPr>
              <a:t> sanctions</a:t>
            </a:r>
            <a:endParaRPr lang="en-GB" altLang="en-US" sz="3600" b="0" dirty="0" smtClean="0">
              <a:solidFill>
                <a:srgbClr val="A40000"/>
              </a:solidFill>
            </a:endParaRPr>
          </a:p>
        </p:txBody>
      </p:sp>
      <p:sp>
        <p:nvSpPr>
          <p:cNvPr id="95235" name="Content Placeholder 2"/>
          <p:cNvSpPr>
            <a:spLocks noGrp="1"/>
          </p:cNvSpPr>
          <p:nvPr>
            <p:ph idx="1"/>
          </p:nvPr>
        </p:nvSpPr>
        <p:spPr>
          <a:xfrm>
            <a:off x="467544" y="1892830"/>
            <a:ext cx="8229600" cy="4440765"/>
          </a:xfrm>
        </p:spPr>
        <p:txBody>
          <a:bodyPr/>
          <a:lstStyle/>
          <a:p>
            <a:pPr>
              <a:buClr>
                <a:srgbClr val="C00000"/>
              </a:buClr>
              <a:buFont typeface="Courier New" panose="02070309020205020404" pitchFamily="49" charset="0"/>
              <a:buChar char="o"/>
              <a:defRPr/>
            </a:pPr>
            <a:r>
              <a:rPr lang="en-US" altLang="en-US" dirty="0" smtClean="0">
                <a:solidFill>
                  <a:srgbClr val="4D4D4D"/>
                </a:solidFill>
              </a:rPr>
              <a:t>Written warning or reprimand</a:t>
            </a:r>
          </a:p>
          <a:p>
            <a:pPr>
              <a:buClr>
                <a:srgbClr val="C00000"/>
              </a:buClr>
              <a:buFont typeface="Courier New" panose="02070309020205020404" pitchFamily="49" charset="0"/>
              <a:buChar char="o"/>
              <a:defRPr/>
            </a:pPr>
            <a:r>
              <a:rPr lang="en-US" altLang="en-US" dirty="0" smtClean="0">
                <a:solidFill>
                  <a:srgbClr val="4D4D4D"/>
                </a:solidFill>
              </a:rPr>
              <a:t>Financial sanctions:</a:t>
            </a:r>
          </a:p>
          <a:p>
            <a:pPr>
              <a:buClr>
                <a:srgbClr val="C00000"/>
              </a:buClr>
              <a:defRPr/>
            </a:pPr>
            <a:r>
              <a:rPr lang="en-GB" altLang="en-US" dirty="0" smtClean="0">
                <a:solidFill>
                  <a:srgbClr val="4D4D4D"/>
                </a:solidFill>
              </a:rPr>
              <a:t>Deferment of advancement to higher step (1-23 months)</a:t>
            </a:r>
          </a:p>
          <a:p>
            <a:pPr>
              <a:buClr>
                <a:srgbClr val="C00000"/>
              </a:buClr>
              <a:defRPr/>
            </a:pPr>
            <a:r>
              <a:rPr lang="fr-BE" altLang="en-US" dirty="0" err="1" smtClean="0">
                <a:solidFill>
                  <a:srgbClr val="4D4D4D"/>
                </a:solidFill>
              </a:rPr>
              <a:t>Relegation</a:t>
            </a:r>
            <a:r>
              <a:rPr lang="fr-BE" altLang="en-US" dirty="0" smtClean="0">
                <a:solidFill>
                  <a:srgbClr val="4D4D4D"/>
                </a:solidFill>
              </a:rPr>
              <a:t> in </a:t>
            </a:r>
            <a:r>
              <a:rPr lang="fr-BE" altLang="en-US" dirty="0" err="1" smtClean="0">
                <a:solidFill>
                  <a:srgbClr val="4D4D4D"/>
                </a:solidFill>
              </a:rPr>
              <a:t>step</a:t>
            </a:r>
            <a:endParaRPr lang="fr-BE" altLang="en-US" dirty="0" smtClean="0">
              <a:solidFill>
                <a:srgbClr val="4D4D4D"/>
              </a:solidFill>
            </a:endParaRPr>
          </a:p>
          <a:p>
            <a:pPr>
              <a:buClr>
                <a:srgbClr val="C00000"/>
              </a:buClr>
              <a:defRPr/>
            </a:pPr>
            <a:r>
              <a:rPr lang="fr-BE" altLang="en-US" dirty="0" err="1" smtClean="0">
                <a:solidFill>
                  <a:srgbClr val="4D4D4D"/>
                </a:solidFill>
              </a:rPr>
              <a:t>Temporary</a:t>
            </a:r>
            <a:r>
              <a:rPr lang="fr-BE" altLang="en-US" dirty="0" smtClean="0">
                <a:solidFill>
                  <a:srgbClr val="4D4D4D"/>
                </a:solidFill>
              </a:rPr>
              <a:t> </a:t>
            </a:r>
            <a:r>
              <a:rPr lang="fr-BE" altLang="en-US" dirty="0" err="1" smtClean="0">
                <a:solidFill>
                  <a:srgbClr val="4D4D4D"/>
                </a:solidFill>
              </a:rPr>
              <a:t>downgrading</a:t>
            </a:r>
            <a:r>
              <a:rPr lang="fr-BE" altLang="en-US" dirty="0" smtClean="0">
                <a:solidFill>
                  <a:srgbClr val="4D4D4D"/>
                </a:solidFill>
              </a:rPr>
              <a:t> (15 days-1 </a:t>
            </a:r>
            <a:r>
              <a:rPr lang="fr-BE" altLang="en-US" dirty="0" err="1" smtClean="0">
                <a:solidFill>
                  <a:srgbClr val="4D4D4D"/>
                </a:solidFill>
              </a:rPr>
              <a:t>year</a:t>
            </a:r>
            <a:r>
              <a:rPr lang="fr-BE" altLang="en-US" dirty="0" smtClean="0">
                <a:solidFill>
                  <a:srgbClr val="4D4D4D"/>
                </a:solidFill>
              </a:rPr>
              <a:t>)</a:t>
            </a:r>
          </a:p>
          <a:p>
            <a:pPr>
              <a:buClr>
                <a:srgbClr val="C00000"/>
              </a:buClr>
              <a:defRPr/>
            </a:pPr>
            <a:r>
              <a:rPr lang="fr-BE" altLang="en-US" dirty="0" err="1" smtClean="0">
                <a:solidFill>
                  <a:srgbClr val="4D4D4D"/>
                </a:solidFill>
              </a:rPr>
              <a:t>Downgrading</a:t>
            </a:r>
            <a:r>
              <a:rPr lang="fr-BE" altLang="en-US" dirty="0" smtClean="0">
                <a:solidFill>
                  <a:srgbClr val="4D4D4D"/>
                </a:solidFill>
              </a:rPr>
              <a:t> in </a:t>
            </a:r>
            <a:r>
              <a:rPr lang="fr-BE" altLang="en-US" dirty="0" err="1" smtClean="0">
                <a:solidFill>
                  <a:srgbClr val="4D4D4D"/>
                </a:solidFill>
              </a:rPr>
              <a:t>same</a:t>
            </a:r>
            <a:r>
              <a:rPr lang="fr-BE" altLang="en-US" dirty="0" smtClean="0">
                <a:solidFill>
                  <a:srgbClr val="4D4D4D"/>
                </a:solidFill>
              </a:rPr>
              <a:t> </a:t>
            </a:r>
            <a:r>
              <a:rPr lang="fr-BE" altLang="en-US" dirty="0" err="1" smtClean="0">
                <a:solidFill>
                  <a:srgbClr val="4D4D4D"/>
                </a:solidFill>
              </a:rPr>
              <a:t>function</a:t>
            </a:r>
            <a:r>
              <a:rPr lang="fr-BE" altLang="en-US" dirty="0" smtClean="0">
                <a:solidFill>
                  <a:srgbClr val="4D4D4D"/>
                </a:solidFill>
              </a:rPr>
              <a:t> group</a:t>
            </a:r>
          </a:p>
          <a:p>
            <a:pPr>
              <a:buClr>
                <a:srgbClr val="C00000"/>
              </a:buClr>
              <a:defRPr/>
            </a:pPr>
            <a:r>
              <a:rPr lang="en-GB" altLang="en-US" dirty="0" smtClean="0">
                <a:solidFill>
                  <a:srgbClr val="4D4D4D"/>
                </a:solidFill>
              </a:rPr>
              <a:t>Classification in lower function group, with or without downgrading</a:t>
            </a:r>
          </a:p>
          <a:p>
            <a:pPr>
              <a:buClr>
                <a:srgbClr val="C00000"/>
              </a:buClr>
              <a:defRPr/>
            </a:pPr>
            <a:r>
              <a:rPr lang="fr-BE" altLang="en-US" dirty="0" err="1" smtClean="0">
                <a:solidFill>
                  <a:srgbClr val="4D4D4D"/>
                </a:solidFill>
              </a:rPr>
              <a:t>Removal</a:t>
            </a:r>
            <a:r>
              <a:rPr lang="fr-BE" altLang="en-US" dirty="0" smtClean="0">
                <a:solidFill>
                  <a:srgbClr val="4D4D4D"/>
                </a:solidFill>
              </a:rPr>
              <a:t> </a:t>
            </a:r>
            <a:r>
              <a:rPr lang="fr-BE" altLang="en-US" dirty="0" err="1" smtClean="0">
                <a:solidFill>
                  <a:srgbClr val="4D4D4D"/>
                </a:solidFill>
              </a:rPr>
              <a:t>from</a:t>
            </a:r>
            <a:r>
              <a:rPr lang="fr-BE" altLang="en-US" dirty="0" smtClean="0">
                <a:solidFill>
                  <a:srgbClr val="4D4D4D"/>
                </a:solidFill>
              </a:rPr>
              <a:t> post and, </a:t>
            </a:r>
            <a:r>
              <a:rPr lang="fr-BE" altLang="en-US" dirty="0" err="1" smtClean="0">
                <a:solidFill>
                  <a:srgbClr val="4D4D4D"/>
                </a:solidFill>
              </a:rPr>
              <a:t>where</a:t>
            </a:r>
            <a:r>
              <a:rPr lang="fr-BE" altLang="en-US" dirty="0" smtClean="0">
                <a:solidFill>
                  <a:srgbClr val="4D4D4D"/>
                </a:solidFill>
              </a:rPr>
              <a:t> </a:t>
            </a:r>
            <a:r>
              <a:rPr lang="fr-BE" altLang="en-US" dirty="0" err="1" smtClean="0">
                <a:solidFill>
                  <a:srgbClr val="4D4D4D"/>
                </a:solidFill>
              </a:rPr>
              <a:t>appropriate</a:t>
            </a:r>
            <a:r>
              <a:rPr lang="fr-BE" altLang="en-US" dirty="0" smtClean="0">
                <a:solidFill>
                  <a:srgbClr val="4D4D4D"/>
                </a:solidFill>
              </a:rPr>
              <a:t>, </a:t>
            </a:r>
            <a:r>
              <a:rPr lang="en-GB" altLang="en-US" dirty="0" smtClean="0">
                <a:solidFill>
                  <a:srgbClr val="4D4D4D"/>
                </a:solidFill>
              </a:rPr>
              <a:t>reduction pro tempore of pension or withholding of an amount from invalidity allowance</a:t>
            </a:r>
            <a:endParaRPr lang="fr-BE" altLang="en-US" dirty="0" smtClean="0">
              <a:solidFill>
                <a:srgbClr val="4D4D4D"/>
              </a:solidFill>
            </a:endParaRPr>
          </a:p>
        </p:txBody>
      </p:sp>
    </p:spTree>
    <p:extLst>
      <p:ext uri="{BB962C8B-B14F-4D97-AF65-F5344CB8AC3E}">
        <p14:creationId xmlns:p14="http://schemas.microsoft.com/office/powerpoint/2010/main" val="26582377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395536" y="1412776"/>
            <a:ext cx="8229600" cy="1152723"/>
          </a:xfrm>
        </p:spPr>
        <p:txBody>
          <a:bodyPr/>
          <a:lstStyle/>
          <a:p>
            <a:pPr algn="ctr"/>
            <a:r>
              <a:rPr lang="en-GB" altLang="en-US" sz="3600" b="0" dirty="0" smtClean="0">
                <a:solidFill>
                  <a:srgbClr val="A40000"/>
                </a:solidFill>
              </a:rPr>
              <a:t>What happens in case of parallel criminal proceedings?</a:t>
            </a:r>
          </a:p>
        </p:txBody>
      </p:sp>
      <p:sp>
        <p:nvSpPr>
          <p:cNvPr id="154627" name="Content Placeholder 2"/>
          <p:cNvSpPr>
            <a:spLocks noGrp="1"/>
          </p:cNvSpPr>
          <p:nvPr>
            <p:ph idx="1"/>
          </p:nvPr>
        </p:nvSpPr>
        <p:spPr>
          <a:xfrm>
            <a:off x="467544" y="2948947"/>
            <a:ext cx="8229600" cy="3144871"/>
          </a:xfrm>
        </p:spPr>
        <p:txBody>
          <a:bodyPr/>
          <a:lstStyle/>
          <a:p>
            <a:pPr>
              <a:buClr>
                <a:srgbClr val="C00000"/>
              </a:buClr>
              <a:buFontTx/>
              <a:buChar char="•"/>
            </a:pPr>
            <a:r>
              <a:rPr lang="en-GB" altLang="en-US" sz="2800" dirty="0" smtClean="0">
                <a:solidFill>
                  <a:srgbClr val="4D4D4D"/>
                </a:solidFill>
              </a:rPr>
              <a:t>The principle: suspension of the disciplinary procedure (Article 25 of Annex IX to the SR)</a:t>
            </a:r>
          </a:p>
          <a:p>
            <a:pPr>
              <a:buClr>
                <a:srgbClr val="C00000"/>
              </a:buClr>
              <a:buFontTx/>
              <a:buChar char="•"/>
            </a:pPr>
            <a:endParaRPr lang="de-DE" altLang="en-US" sz="2800" dirty="0" smtClean="0">
              <a:solidFill>
                <a:srgbClr val="4D4D4D"/>
              </a:solidFill>
            </a:endParaRPr>
          </a:p>
          <a:p>
            <a:pPr>
              <a:buClr>
                <a:srgbClr val="C00000"/>
              </a:buClr>
              <a:buFontTx/>
              <a:buChar char="•"/>
            </a:pPr>
            <a:r>
              <a:rPr lang="de-DE" altLang="en-US" sz="2800" dirty="0" smtClean="0">
                <a:solidFill>
                  <a:srgbClr val="4D4D4D"/>
                </a:solidFill>
              </a:rPr>
              <a:t>The rationale: </a:t>
            </a:r>
            <a:r>
              <a:rPr lang="de-DE" altLang="en-US" sz="2800" dirty="0" err="1" smtClean="0">
                <a:solidFill>
                  <a:srgbClr val="4D4D4D"/>
                </a:solidFill>
              </a:rPr>
              <a:t>stronger</a:t>
            </a:r>
            <a:r>
              <a:rPr lang="de-DE" altLang="en-US" sz="2800" dirty="0" smtClean="0">
                <a:solidFill>
                  <a:srgbClr val="4D4D4D"/>
                </a:solidFill>
              </a:rPr>
              <a:t> investigative </a:t>
            </a:r>
            <a:r>
              <a:rPr lang="de-DE" altLang="en-US" sz="2800" dirty="0" err="1" smtClean="0">
                <a:solidFill>
                  <a:srgbClr val="4D4D4D"/>
                </a:solidFill>
              </a:rPr>
              <a:t>powers</a:t>
            </a:r>
            <a:r>
              <a:rPr lang="de-DE" altLang="en-US" sz="2800" dirty="0" smtClean="0">
                <a:solidFill>
                  <a:srgbClr val="4D4D4D"/>
                </a:solidFill>
              </a:rPr>
              <a:t> </a:t>
            </a:r>
            <a:r>
              <a:rPr lang="de-DE" altLang="en-US" sz="2800" dirty="0" err="1" smtClean="0">
                <a:solidFill>
                  <a:srgbClr val="4D4D4D"/>
                </a:solidFill>
              </a:rPr>
              <a:t>of</a:t>
            </a:r>
            <a:r>
              <a:rPr lang="de-DE" altLang="en-US" sz="2800" dirty="0" smtClean="0">
                <a:solidFill>
                  <a:srgbClr val="4D4D4D"/>
                </a:solidFill>
              </a:rPr>
              <a:t> national </a:t>
            </a:r>
            <a:r>
              <a:rPr lang="de-DE" altLang="en-US" sz="2800" dirty="0" err="1" smtClean="0">
                <a:solidFill>
                  <a:srgbClr val="4D4D4D"/>
                </a:solidFill>
              </a:rPr>
              <a:t>authorities</a:t>
            </a:r>
            <a:endParaRPr lang="de-DE" altLang="en-US" sz="2800" dirty="0" smtClean="0">
              <a:solidFill>
                <a:srgbClr val="4D4D4D"/>
              </a:solidFill>
            </a:endParaRPr>
          </a:p>
        </p:txBody>
      </p:sp>
    </p:spTree>
    <p:extLst>
      <p:ext uri="{BB962C8B-B14F-4D97-AF65-F5344CB8AC3E}">
        <p14:creationId xmlns:p14="http://schemas.microsoft.com/office/powerpoint/2010/main" val="7820092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PAnswers"/>
          <p:cNvSpPr>
            <a:spLocks noGrp="1"/>
          </p:cNvSpPr>
          <p:nvPr>
            <p:ph type="body" idx="1"/>
            <p:custDataLst>
              <p:tags r:id="rId3"/>
            </p:custDataLst>
          </p:nvPr>
        </p:nvSpPr>
        <p:spPr>
          <a:xfrm>
            <a:off x="107504" y="3973110"/>
            <a:ext cx="6192838" cy="2927879"/>
          </a:xfrm>
        </p:spPr>
        <p:txBody>
          <a:bodyPr/>
          <a:lstStyle/>
          <a:p>
            <a:pPr marL="457200" indent="-457200">
              <a:buClr>
                <a:srgbClr val="C00000"/>
              </a:buClr>
              <a:buAutoNum type="alphaUcPeriod"/>
            </a:pPr>
            <a:r>
              <a:rPr lang="en-GB" altLang="en-US" i="0" dirty="0">
                <a:solidFill>
                  <a:srgbClr val="4D4D4D"/>
                </a:solidFill>
              </a:rPr>
              <a:t>The procedure can go on. The administrative and judicial procedures are </a:t>
            </a:r>
            <a:r>
              <a:rPr lang="en-GB" altLang="en-US" i="0" dirty="0" smtClean="0">
                <a:solidFill>
                  <a:srgbClr val="4D4D4D"/>
                </a:solidFill>
              </a:rPr>
              <a:t>independent</a:t>
            </a:r>
            <a:endParaRPr lang="en-GB" altLang="en-US" i="0" dirty="0">
              <a:solidFill>
                <a:srgbClr val="4D4D4D"/>
              </a:solidFill>
            </a:endParaRPr>
          </a:p>
          <a:p>
            <a:pPr marL="457200" lvl="0" indent="-457200">
              <a:buClr>
                <a:srgbClr val="C00000"/>
              </a:buClr>
              <a:buFont typeface="Times New Roman" pitchFamily="18" charset="0"/>
              <a:buAutoNum type="alphaUcPeriod"/>
            </a:pPr>
            <a:r>
              <a:rPr lang="en-GB" altLang="en-US" i="0" dirty="0" smtClean="0">
                <a:solidFill>
                  <a:srgbClr val="4D4D4D"/>
                </a:solidFill>
              </a:rPr>
              <a:t>A </a:t>
            </a:r>
            <a:r>
              <a:rPr lang="en-GB" altLang="en-US" i="0" dirty="0">
                <a:solidFill>
                  <a:srgbClr val="4D4D4D"/>
                </a:solidFill>
              </a:rPr>
              <a:t>new inquiry must be opened to take into account the facts that will be established by the </a:t>
            </a:r>
            <a:r>
              <a:rPr lang="en-GB" altLang="en-US" i="0" dirty="0" smtClean="0">
                <a:solidFill>
                  <a:srgbClr val="4D4D4D"/>
                </a:solidFill>
              </a:rPr>
              <a:t>court</a:t>
            </a:r>
            <a:endParaRPr lang="en-GB" altLang="en-US" i="0" dirty="0">
              <a:solidFill>
                <a:srgbClr val="4D4D4D"/>
              </a:solidFill>
            </a:endParaRPr>
          </a:p>
          <a:p>
            <a:pPr marL="457200" indent="-457200">
              <a:buClr>
                <a:srgbClr val="C00000"/>
              </a:buClr>
              <a:buAutoNum type="alphaUcPeriod"/>
            </a:pPr>
            <a:r>
              <a:rPr lang="en-GB" altLang="en-US" i="0" dirty="0">
                <a:solidFill>
                  <a:srgbClr val="4D4D4D"/>
                </a:solidFill>
              </a:rPr>
              <a:t>The procedure must be </a:t>
            </a:r>
            <a:r>
              <a:rPr lang="en-GB" altLang="en-US" i="0" dirty="0" smtClean="0">
                <a:solidFill>
                  <a:srgbClr val="4D4D4D"/>
                </a:solidFill>
              </a:rPr>
              <a:t>suspended</a:t>
            </a:r>
            <a:endParaRPr lang="en-GB" altLang="en-US" i="0" dirty="0">
              <a:solidFill>
                <a:srgbClr val="4D4D4D"/>
              </a:solidFill>
            </a:endParaRPr>
          </a:p>
        </p:txBody>
      </p:sp>
      <p:graphicFrame>
        <p:nvGraphicFramePr>
          <p:cNvPr id="90116" name="TPChart"/>
          <p:cNvGraphicFramePr>
            <a:graphicFrameLocks noChangeAspect="1"/>
          </p:cNvGraphicFramePr>
          <p:nvPr>
            <p:custDataLst>
              <p:tags r:id="rId4"/>
            </p:custDataLst>
            <p:extLst>
              <p:ext uri="{D42A27DB-BD31-4B8C-83A1-F6EECF244321}">
                <p14:modId xmlns:p14="http://schemas.microsoft.com/office/powerpoint/2010/main" val="2705779502"/>
              </p:ext>
            </p:extLst>
          </p:nvPr>
        </p:nvGraphicFramePr>
        <p:xfrm>
          <a:off x="6588225" y="3809133"/>
          <a:ext cx="2544665" cy="2864719"/>
        </p:xfrm>
        <a:graphic>
          <a:graphicData uri="http://schemas.openxmlformats.org/presentationml/2006/ole">
            <mc:AlternateContent xmlns:mc="http://schemas.openxmlformats.org/markup-compatibility/2006">
              <mc:Choice xmlns:v="urn:schemas-microsoft-com:vml" Requires="v">
                <p:oleObj spid="_x0000_s123921"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88225" y="3809133"/>
                        <a:ext cx="2544665" cy="2864719"/>
                      </a:xfrm>
                      <a:prstGeom prst="rect">
                        <a:avLst/>
                      </a:prstGeom>
                      <a:noFill/>
                      <a:ln>
                        <a:noFill/>
                      </a:ln>
                      <a:extLst/>
                    </p:spPr>
                  </p:pic>
                </p:oleObj>
              </mc:Fallback>
            </mc:AlternateContent>
          </a:graphicData>
        </a:graphic>
      </p:graphicFrame>
      <p:sp>
        <p:nvSpPr>
          <p:cNvPr id="157700" name="Rectangle 4"/>
          <p:cNvSpPr>
            <a:spLocks noChangeArrowheads="1"/>
          </p:cNvSpPr>
          <p:nvPr/>
        </p:nvSpPr>
        <p:spPr bwMode="auto">
          <a:xfrm>
            <a:off x="393507" y="1283448"/>
            <a:ext cx="84249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3000" b="0" i="0" dirty="0">
                <a:solidFill>
                  <a:srgbClr val="A40000"/>
                </a:solidFill>
                <a:latin typeface="EC Square Sans Cond Pro" panose="020B0506040000020004" pitchFamily="34" charset="0"/>
              </a:rPr>
              <a:t>Parallel criminal proceedings at the end of the procedure</a:t>
            </a:r>
          </a:p>
        </p:txBody>
      </p:sp>
      <p:sp>
        <p:nvSpPr>
          <p:cNvPr id="157702" name="TPQuestion"/>
          <p:cNvSpPr>
            <a:spLocks noGrp="1"/>
          </p:cNvSpPr>
          <p:nvPr>
            <p:ph type="title"/>
          </p:nvPr>
        </p:nvSpPr>
        <p:spPr>
          <a:xfrm>
            <a:off x="179513" y="2022112"/>
            <a:ext cx="8638931" cy="2016224"/>
          </a:xfrm>
        </p:spPr>
        <p:txBody>
          <a:bodyPr/>
          <a:lstStyle/>
          <a:p>
            <a:r>
              <a:rPr lang="en-GB" altLang="en-US" sz="2400" b="0" dirty="0">
                <a:solidFill>
                  <a:srgbClr val="4D4D4D"/>
                </a:solidFill>
              </a:rPr>
              <a:t>B</a:t>
            </a:r>
            <a:r>
              <a:rPr lang="en-GB" altLang="en-US" sz="2400" b="0" dirty="0" smtClean="0">
                <a:solidFill>
                  <a:srgbClr val="4D4D4D"/>
                </a:solidFill>
              </a:rPr>
              <a:t>efore </a:t>
            </a:r>
            <a:r>
              <a:rPr lang="en-GB" altLang="en-US" sz="2400" b="0" dirty="0">
                <a:solidFill>
                  <a:srgbClr val="4D4D4D"/>
                </a:solidFill>
              </a:rPr>
              <a:t>the Appointing Authority issues its decision in </a:t>
            </a:r>
            <a:r>
              <a:rPr lang="en-GB" altLang="en-US" sz="2400" b="0" dirty="0" smtClean="0">
                <a:solidFill>
                  <a:srgbClr val="4D4D4D"/>
                </a:solidFill>
              </a:rPr>
              <a:t>Mr A's case, Mr </a:t>
            </a:r>
            <a:r>
              <a:rPr lang="en-GB" altLang="en-US" sz="2400" b="0" dirty="0">
                <a:solidFill>
                  <a:srgbClr val="4D4D4D"/>
                </a:solidFill>
              </a:rPr>
              <a:t>A</a:t>
            </a:r>
            <a:r>
              <a:rPr lang="en-GB" altLang="en-US" sz="2400" b="0" dirty="0" smtClean="0">
                <a:solidFill>
                  <a:srgbClr val="4D4D4D"/>
                </a:solidFill>
              </a:rPr>
              <a:t> </a:t>
            </a:r>
            <a:r>
              <a:rPr lang="en-GB" altLang="en-US" sz="2400" b="0" dirty="0">
                <a:solidFill>
                  <a:srgbClr val="4D4D4D"/>
                </a:solidFill>
              </a:rPr>
              <a:t>sends a letter to IDOC </a:t>
            </a:r>
            <a:r>
              <a:rPr lang="en-GB" altLang="en-US" sz="2400" b="0" dirty="0" smtClean="0">
                <a:solidFill>
                  <a:srgbClr val="4D4D4D"/>
                </a:solidFill>
              </a:rPr>
              <a:t>informing that </a:t>
            </a:r>
            <a:r>
              <a:rPr lang="en-GB" altLang="en-US" sz="2400" b="0" dirty="0">
                <a:solidFill>
                  <a:srgbClr val="4D4D4D"/>
                </a:solidFill>
              </a:rPr>
              <a:t>he </a:t>
            </a:r>
            <a:r>
              <a:rPr lang="en-GB" altLang="en-US" sz="2400" b="0" dirty="0" smtClean="0">
                <a:solidFill>
                  <a:srgbClr val="4D4D4D"/>
                </a:solidFill>
              </a:rPr>
              <a:t>is being </a:t>
            </a:r>
            <a:r>
              <a:rPr lang="en-GB" altLang="en-US" sz="2400" b="0" dirty="0">
                <a:solidFill>
                  <a:srgbClr val="4D4D4D"/>
                </a:solidFill>
              </a:rPr>
              <a:t>prosecuted and invited to a court hearing. </a:t>
            </a:r>
            <a:r>
              <a:rPr lang="en-GB" altLang="en-US" sz="2400" b="0" dirty="0" smtClean="0">
                <a:solidFill>
                  <a:srgbClr val="4D4D4D"/>
                </a:solidFill>
              </a:rPr>
              <a:t>Which consequence </a:t>
            </a:r>
            <a:r>
              <a:rPr lang="en-GB" altLang="en-US" sz="2400" b="0" dirty="0">
                <a:solidFill>
                  <a:srgbClr val="4D4D4D"/>
                </a:solidFill>
              </a:rPr>
              <a:t>shall be drawn by the </a:t>
            </a:r>
            <a:r>
              <a:rPr lang="en-GB" altLang="en-US" sz="2400" b="0" dirty="0" smtClean="0">
                <a:solidFill>
                  <a:srgbClr val="4D4D4D"/>
                </a:solidFill>
              </a:rPr>
              <a:t>Commission? </a:t>
            </a:r>
            <a:endParaRPr lang="en-GB" altLang="en-US" sz="2400" b="0" dirty="0">
              <a:solidFill>
                <a:srgbClr val="4D4D4D"/>
              </a:solidFill>
            </a:endParaRPr>
          </a:p>
        </p:txBody>
      </p:sp>
    </p:spTree>
    <p:custDataLst>
      <p:tags r:id="rId2"/>
    </p:custDataLst>
    <p:extLst>
      <p:ext uri="{BB962C8B-B14F-4D97-AF65-F5344CB8AC3E}">
        <p14:creationId xmlns:p14="http://schemas.microsoft.com/office/powerpoint/2010/main" val="313293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011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468313" y="1555752"/>
            <a:ext cx="8229600" cy="936625"/>
          </a:xfrm>
        </p:spPr>
        <p:txBody>
          <a:bodyPr/>
          <a:lstStyle/>
          <a:p>
            <a:pPr algn="ctr"/>
            <a:r>
              <a:rPr lang="fr-BE" altLang="en-US" sz="3600" b="0" dirty="0" smtClean="0">
                <a:solidFill>
                  <a:srgbClr val="A40000"/>
                </a:solidFill>
              </a:rPr>
              <a:t>End of a case</a:t>
            </a:r>
            <a:endParaRPr lang="en-GB" altLang="en-US" sz="3600" b="0" dirty="0" smtClean="0">
              <a:solidFill>
                <a:srgbClr val="A40000"/>
              </a:solidFill>
            </a:endParaRPr>
          </a:p>
        </p:txBody>
      </p:sp>
      <p:sp>
        <p:nvSpPr>
          <p:cNvPr id="172035" name="Content Placeholder 2"/>
          <p:cNvSpPr>
            <a:spLocks noGrp="1"/>
          </p:cNvSpPr>
          <p:nvPr>
            <p:ph idx="1"/>
          </p:nvPr>
        </p:nvSpPr>
        <p:spPr>
          <a:xfrm>
            <a:off x="457200" y="2565401"/>
            <a:ext cx="8229600" cy="3633788"/>
          </a:xfrm>
        </p:spPr>
        <p:txBody>
          <a:bodyPr/>
          <a:lstStyle/>
          <a:p>
            <a:pPr>
              <a:buClr>
                <a:srgbClr val="C00000"/>
              </a:buClr>
              <a:buFontTx/>
              <a:buChar char="•"/>
              <a:defRPr/>
            </a:pPr>
            <a:r>
              <a:rPr lang="en-US" altLang="en-US" sz="2800" dirty="0" smtClean="0">
                <a:solidFill>
                  <a:srgbClr val="4D4D4D"/>
                </a:solidFill>
              </a:rPr>
              <a:t>Sanction to be drafted, signed by the Appointing Authority and notified to the person concerned </a:t>
            </a:r>
          </a:p>
          <a:p>
            <a:pPr marL="0" indent="0">
              <a:buClr>
                <a:srgbClr val="C00000"/>
              </a:buClr>
              <a:buFont typeface="Arial" pitchFamily="34" charset="0"/>
              <a:buNone/>
              <a:defRPr/>
            </a:pPr>
            <a:endParaRPr lang="en-US" altLang="en-US" sz="2800" dirty="0" smtClean="0">
              <a:solidFill>
                <a:srgbClr val="4D4D4D"/>
              </a:solidFill>
            </a:endParaRPr>
          </a:p>
          <a:p>
            <a:pPr>
              <a:buClr>
                <a:srgbClr val="C00000"/>
              </a:buClr>
              <a:buFontTx/>
              <a:buChar char="•"/>
              <a:defRPr/>
            </a:pPr>
            <a:r>
              <a:rPr lang="en-US" altLang="en-US" sz="2800" dirty="0" smtClean="0">
                <a:solidFill>
                  <a:srgbClr val="4D4D4D"/>
                </a:solidFill>
              </a:rPr>
              <a:t>Various services </a:t>
            </a:r>
            <a:r>
              <a:rPr lang="en-US" altLang="en-US" sz="2800" dirty="0">
                <a:solidFill>
                  <a:srgbClr val="4D4D4D"/>
                </a:solidFill>
              </a:rPr>
              <a:t>informed </a:t>
            </a:r>
            <a:r>
              <a:rPr lang="en-US" altLang="en-US" sz="2800" dirty="0" smtClean="0">
                <a:solidFill>
                  <a:srgbClr val="4D4D4D"/>
                </a:solidFill>
              </a:rPr>
              <a:t>(PMO, AMC/BC, personal files unit, Legal Service…) + when relevant </a:t>
            </a:r>
            <a:r>
              <a:rPr lang="en-US" altLang="en-US" sz="2800" dirty="0">
                <a:solidFill>
                  <a:srgbClr val="4D4D4D"/>
                </a:solidFill>
              </a:rPr>
              <a:t>OLAF, Disciplinary </a:t>
            </a:r>
            <a:r>
              <a:rPr lang="en-US" altLang="en-US" sz="2800" dirty="0" smtClean="0">
                <a:solidFill>
                  <a:srgbClr val="4D4D4D"/>
                </a:solidFill>
              </a:rPr>
              <a:t>Board, HR.E.2</a:t>
            </a:r>
          </a:p>
        </p:txBody>
      </p:sp>
    </p:spTree>
    <p:extLst>
      <p:ext uri="{BB962C8B-B14F-4D97-AF65-F5344CB8AC3E}">
        <p14:creationId xmlns:p14="http://schemas.microsoft.com/office/powerpoint/2010/main" val="28200138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67544" y="1412776"/>
            <a:ext cx="8229600" cy="1056117"/>
          </a:xfrm>
        </p:spPr>
        <p:txBody>
          <a:bodyPr/>
          <a:lstStyle/>
          <a:p>
            <a:pPr algn="ctr"/>
            <a:r>
              <a:rPr lang="en-GB" altLang="en-US" sz="3600" b="0" dirty="0" smtClean="0">
                <a:solidFill>
                  <a:srgbClr val="A40000"/>
                </a:solidFill>
              </a:rPr>
              <a:t>Suspension</a:t>
            </a:r>
            <a:r>
              <a:rPr lang="en-GB" altLang="en-US" sz="3600" dirty="0" smtClean="0"/>
              <a:t/>
            </a:r>
            <a:br>
              <a:rPr lang="en-GB" altLang="en-US" sz="3600" dirty="0" smtClean="0"/>
            </a:br>
            <a:r>
              <a:rPr lang="en-GB" altLang="en-US" sz="2000" b="0" dirty="0" smtClean="0">
                <a:solidFill>
                  <a:srgbClr val="333333"/>
                </a:solidFill>
              </a:rPr>
              <a:t>Articles 23-24 of Annex IX</a:t>
            </a:r>
          </a:p>
        </p:txBody>
      </p:sp>
      <p:sp>
        <p:nvSpPr>
          <p:cNvPr id="131075" name="Content Placeholder 2"/>
          <p:cNvSpPr>
            <a:spLocks noGrp="1"/>
          </p:cNvSpPr>
          <p:nvPr>
            <p:ph idx="1"/>
          </p:nvPr>
        </p:nvSpPr>
        <p:spPr>
          <a:xfrm>
            <a:off x="467544" y="2996952"/>
            <a:ext cx="8229600" cy="3528219"/>
          </a:xfrm>
        </p:spPr>
        <p:txBody>
          <a:bodyPr/>
          <a:lstStyle/>
          <a:p>
            <a:pPr marL="0" indent="0" eaLnBrk="1" hangingPunct="1">
              <a:buFont typeface="Arial" pitchFamily="34" charset="0"/>
              <a:buNone/>
              <a:defRPr/>
            </a:pPr>
            <a:r>
              <a:rPr lang="nl-BE" dirty="0" err="1" smtClean="0">
                <a:solidFill>
                  <a:srgbClr val="333333"/>
                </a:solidFill>
              </a:rPr>
              <a:t>Allegations</a:t>
            </a:r>
            <a:r>
              <a:rPr lang="nl-BE" dirty="0" smtClean="0">
                <a:solidFill>
                  <a:srgbClr val="333333"/>
                </a:solidFill>
              </a:rPr>
              <a:t> of </a:t>
            </a:r>
            <a:r>
              <a:rPr lang="nl-BE" dirty="0" err="1" smtClean="0">
                <a:solidFill>
                  <a:srgbClr val="333333"/>
                </a:solidFill>
              </a:rPr>
              <a:t>serious</a:t>
            </a:r>
            <a:r>
              <a:rPr lang="nl-BE" dirty="0" smtClean="0">
                <a:solidFill>
                  <a:srgbClr val="333333"/>
                </a:solidFill>
              </a:rPr>
              <a:t> </a:t>
            </a:r>
            <a:r>
              <a:rPr lang="nl-BE" dirty="0" err="1" smtClean="0">
                <a:solidFill>
                  <a:srgbClr val="333333"/>
                </a:solidFill>
              </a:rPr>
              <a:t>misconduct</a:t>
            </a:r>
            <a:r>
              <a:rPr lang="nl-BE" dirty="0" smtClean="0">
                <a:solidFill>
                  <a:srgbClr val="333333"/>
                </a:solidFill>
              </a:rPr>
              <a:t> </a:t>
            </a:r>
          </a:p>
          <a:p>
            <a:pPr marL="0" indent="0" eaLnBrk="1" hangingPunct="1">
              <a:buFont typeface="Arial" pitchFamily="34" charset="0"/>
              <a:buNone/>
              <a:defRPr/>
            </a:pPr>
            <a:r>
              <a:rPr lang="nl-BE" dirty="0">
                <a:solidFill>
                  <a:srgbClr val="333333"/>
                </a:solidFill>
              </a:rPr>
              <a:t>H</a:t>
            </a:r>
            <a:r>
              <a:rPr lang="nl-BE" dirty="0" smtClean="0">
                <a:solidFill>
                  <a:srgbClr val="333333"/>
                </a:solidFill>
              </a:rPr>
              <a:t>earing of the person </a:t>
            </a:r>
            <a:r>
              <a:rPr lang="nl-BE" dirty="0" err="1" smtClean="0">
                <a:solidFill>
                  <a:srgbClr val="333333"/>
                </a:solidFill>
              </a:rPr>
              <a:t>concerned</a:t>
            </a:r>
            <a:endParaRPr lang="nl-BE" dirty="0" smtClean="0">
              <a:solidFill>
                <a:srgbClr val="333333"/>
              </a:solidFill>
            </a:endParaRPr>
          </a:p>
          <a:p>
            <a:pPr marL="0" indent="0" eaLnBrk="1" hangingPunct="1">
              <a:buFont typeface="Arial" pitchFamily="34" charset="0"/>
              <a:buNone/>
              <a:defRPr/>
            </a:pPr>
            <a:r>
              <a:rPr lang="nl-BE" dirty="0" err="1" smtClean="0">
                <a:solidFill>
                  <a:srgbClr val="333333"/>
                </a:solidFill>
              </a:rPr>
              <a:t>Can</a:t>
            </a:r>
            <a:r>
              <a:rPr lang="nl-BE" dirty="0" smtClean="0">
                <a:solidFill>
                  <a:srgbClr val="333333"/>
                </a:solidFill>
              </a:rPr>
              <a:t> </a:t>
            </a:r>
            <a:r>
              <a:rPr lang="nl-BE" dirty="0" err="1" smtClean="0">
                <a:solidFill>
                  <a:srgbClr val="333333"/>
                </a:solidFill>
              </a:rPr>
              <a:t>be</a:t>
            </a:r>
            <a:r>
              <a:rPr lang="nl-BE" dirty="0" smtClean="0">
                <a:solidFill>
                  <a:srgbClr val="333333"/>
                </a:solidFill>
              </a:rPr>
              <a:t> </a:t>
            </a:r>
            <a:r>
              <a:rPr lang="nl-BE" dirty="0" err="1" smtClean="0">
                <a:solidFill>
                  <a:srgbClr val="333333"/>
                </a:solidFill>
              </a:rPr>
              <a:t>for</a:t>
            </a:r>
            <a:r>
              <a:rPr lang="nl-BE" dirty="0" smtClean="0">
                <a:solidFill>
                  <a:srgbClr val="333333"/>
                </a:solidFill>
              </a:rPr>
              <a:t> </a:t>
            </a:r>
            <a:r>
              <a:rPr lang="nl-BE" dirty="0" err="1" smtClean="0">
                <a:solidFill>
                  <a:srgbClr val="333333"/>
                </a:solidFill>
              </a:rPr>
              <a:t>an</a:t>
            </a:r>
            <a:r>
              <a:rPr lang="nl-BE" dirty="0" smtClean="0">
                <a:solidFill>
                  <a:srgbClr val="333333"/>
                </a:solidFill>
              </a:rPr>
              <a:t> </a:t>
            </a:r>
            <a:r>
              <a:rPr lang="nl-BE" dirty="0" err="1" smtClean="0">
                <a:solidFill>
                  <a:srgbClr val="333333"/>
                </a:solidFill>
              </a:rPr>
              <a:t>indefinite</a:t>
            </a:r>
            <a:r>
              <a:rPr lang="nl-BE" dirty="0" smtClean="0">
                <a:solidFill>
                  <a:srgbClr val="333333"/>
                </a:solidFill>
              </a:rPr>
              <a:t> </a:t>
            </a:r>
            <a:r>
              <a:rPr lang="nl-BE" dirty="0" err="1" smtClean="0">
                <a:solidFill>
                  <a:srgbClr val="333333"/>
                </a:solidFill>
              </a:rPr>
              <a:t>period</a:t>
            </a:r>
            <a:endParaRPr lang="nl-BE" dirty="0" smtClean="0">
              <a:solidFill>
                <a:srgbClr val="333333"/>
              </a:solidFill>
            </a:endParaRPr>
          </a:p>
        </p:txBody>
      </p:sp>
    </p:spTree>
    <p:extLst>
      <p:ext uri="{BB962C8B-B14F-4D97-AF65-F5344CB8AC3E}">
        <p14:creationId xmlns:p14="http://schemas.microsoft.com/office/powerpoint/2010/main" val="373680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07950" y="1989668"/>
            <a:ext cx="7804150" cy="4707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defTabSz="449263" eaLnBrk="1" hangingPunct="1">
              <a:spcBef>
                <a:spcPts val="500"/>
              </a:spcBef>
              <a:spcAft>
                <a:spcPts val="600"/>
              </a:spcAft>
              <a:buClr>
                <a:srgbClr val="000000"/>
              </a:buClr>
              <a:buSzPct val="100000"/>
              <a:buFont typeface="Times New Roman" pitchFamily="18" charset="0"/>
              <a:buNone/>
            </a:pPr>
            <a:endParaRPr lang="en-GB" altLang="en-US" sz="1400" b="1" i="0" dirty="0">
              <a:solidFill>
                <a:srgbClr val="4D4D4D"/>
              </a:solidFill>
              <a:cs typeface="Arial" charset="0"/>
            </a:endParaRPr>
          </a:p>
          <a:p>
            <a:pPr defTabSz="449263" eaLnBrk="1" hangingPunct="1">
              <a:spcBef>
                <a:spcPts val="500"/>
              </a:spcBef>
              <a:spcAft>
                <a:spcPts val="600"/>
              </a:spcAft>
              <a:buClr>
                <a:srgbClr val="000000"/>
              </a:buClr>
              <a:buSzPct val="100000"/>
              <a:buFont typeface="Times New Roman" pitchFamily="18" charset="0"/>
              <a:buNone/>
            </a:pPr>
            <a:r>
              <a:rPr lang="en-GB" altLang="en-US" sz="2000" b="1" i="0" dirty="0">
                <a:solidFill>
                  <a:srgbClr val="4D4D4D"/>
                </a:solidFill>
                <a:cs typeface="Arial" charset="0"/>
              </a:rPr>
              <a:t>TFEU - Article 339</a:t>
            </a:r>
          </a:p>
          <a:p>
            <a:pPr algn="just" defTabSz="449263" eaLnBrk="1" hangingPunct="1">
              <a:spcBef>
                <a:spcPts val="500"/>
              </a:spcBef>
              <a:spcAft>
                <a:spcPts val="600"/>
              </a:spcAft>
              <a:buClr>
                <a:srgbClr val="000000"/>
              </a:buClr>
              <a:buSzPct val="100000"/>
              <a:buFont typeface="Times New Roman" pitchFamily="18" charset="0"/>
              <a:buNone/>
            </a:pPr>
            <a:endParaRPr lang="en-GB" altLang="en-US" sz="1800" i="0" dirty="0">
              <a:solidFill>
                <a:srgbClr val="4D4D4D"/>
              </a:solidFill>
              <a:cs typeface="Arial" charset="0"/>
            </a:endParaRPr>
          </a:p>
          <a:p>
            <a:pPr defTabSz="449263" eaLnBrk="1" hangingPunct="1">
              <a:spcBef>
                <a:spcPts val="500"/>
              </a:spcBef>
              <a:spcAft>
                <a:spcPts val="600"/>
              </a:spcAft>
              <a:buClr>
                <a:srgbClr val="000000"/>
              </a:buClr>
              <a:buSzPct val="100000"/>
              <a:buFont typeface="Times New Roman" pitchFamily="18" charset="0"/>
              <a:buNone/>
            </a:pPr>
            <a:r>
              <a:rPr lang="en-GB" altLang="en-US" sz="1800" i="0" dirty="0">
                <a:solidFill>
                  <a:srgbClr val="4D4D4D"/>
                </a:solidFill>
                <a:cs typeface="Arial" charset="0"/>
              </a:rPr>
              <a:t>"</a:t>
            </a:r>
            <a:r>
              <a:rPr lang="en-GB" altLang="en-US" sz="1800" dirty="0">
                <a:solidFill>
                  <a:srgbClr val="4D4D4D"/>
                </a:solidFill>
                <a:cs typeface="Arial" charset="0"/>
              </a:rPr>
              <a:t>The members of the institutions of the Union, the members of committees,</a:t>
            </a:r>
          </a:p>
          <a:p>
            <a:pPr defTabSz="449263" eaLnBrk="1" hangingPunct="1">
              <a:spcBef>
                <a:spcPts val="500"/>
              </a:spcBef>
              <a:spcAft>
                <a:spcPts val="600"/>
              </a:spcAft>
              <a:buClr>
                <a:srgbClr val="000000"/>
              </a:buClr>
              <a:buSzPct val="100000"/>
              <a:buFont typeface="Times New Roman" pitchFamily="18" charset="0"/>
              <a:buNone/>
            </a:pPr>
            <a:r>
              <a:rPr lang="en-GB" altLang="en-US" sz="1800" dirty="0">
                <a:solidFill>
                  <a:srgbClr val="4D4D4D"/>
                </a:solidFill>
                <a:cs typeface="Arial" charset="0"/>
              </a:rPr>
              <a:t>and the officials and other servants of the Union shall be required, even after their duties </a:t>
            </a:r>
          </a:p>
          <a:p>
            <a:pPr defTabSz="449263" eaLnBrk="1" hangingPunct="1">
              <a:spcBef>
                <a:spcPts val="500"/>
              </a:spcBef>
              <a:spcAft>
                <a:spcPts val="600"/>
              </a:spcAft>
              <a:buClr>
                <a:srgbClr val="000000"/>
              </a:buClr>
              <a:buSzPct val="100000"/>
              <a:buFont typeface="Times New Roman" pitchFamily="18" charset="0"/>
              <a:buNone/>
            </a:pPr>
            <a:r>
              <a:rPr lang="en-GB" altLang="en-US" sz="1800" dirty="0">
                <a:solidFill>
                  <a:srgbClr val="4D4D4D"/>
                </a:solidFill>
                <a:cs typeface="Arial" charset="0"/>
              </a:rPr>
              <a:t>have ceased, </a:t>
            </a:r>
            <a:r>
              <a:rPr lang="en-GB" altLang="en-US" sz="1800" u="sng" dirty="0">
                <a:solidFill>
                  <a:srgbClr val="4D4D4D"/>
                </a:solidFill>
                <a:cs typeface="Arial" charset="0"/>
              </a:rPr>
              <a:t>not to disclose information </a:t>
            </a:r>
            <a:r>
              <a:rPr lang="en-GB" altLang="en-US" sz="1800" dirty="0">
                <a:solidFill>
                  <a:srgbClr val="4D4D4D"/>
                </a:solidFill>
                <a:cs typeface="Arial" charset="0"/>
              </a:rPr>
              <a:t>of the kind </a:t>
            </a:r>
            <a:r>
              <a:rPr lang="en-GB" altLang="en-US" sz="1800" u="sng" dirty="0">
                <a:solidFill>
                  <a:srgbClr val="4D4D4D"/>
                </a:solidFill>
                <a:cs typeface="Arial" charset="0"/>
              </a:rPr>
              <a:t>covered by the obligation of </a:t>
            </a:r>
          </a:p>
          <a:p>
            <a:pPr defTabSz="449263" eaLnBrk="1" hangingPunct="1">
              <a:spcBef>
                <a:spcPts val="500"/>
              </a:spcBef>
              <a:spcAft>
                <a:spcPts val="600"/>
              </a:spcAft>
              <a:buClr>
                <a:srgbClr val="000000"/>
              </a:buClr>
              <a:buSzPct val="100000"/>
              <a:buFont typeface="Times New Roman" pitchFamily="18" charset="0"/>
              <a:buNone/>
            </a:pPr>
            <a:r>
              <a:rPr lang="en-GB" altLang="en-US" sz="1800" u="sng" dirty="0">
                <a:solidFill>
                  <a:srgbClr val="4D4D4D"/>
                </a:solidFill>
                <a:cs typeface="Arial" charset="0"/>
              </a:rPr>
              <a:t>professional secrecy</a:t>
            </a:r>
            <a:r>
              <a:rPr lang="en-GB" altLang="en-US" sz="1800" dirty="0">
                <a:solidFill>
                  <a:srgbClr val="4D4D4D"/>
                </a:solidFill>
                <a:cs typeface="Arial" charset="0"/>
              </a:rPr>
              <a:t>, in particular information about undertakings, their business </a:t>
            </a:r>
          </a:p>
          <a:p>
            <a:pPr defTabSz="449263" eaLnBrk="1" hangingPunct="1">
              <a:spcBef>
                <a:spcPts val="500"/>
              </a:spcBef>
              <a:spcAft>
                <a:spcPts val="600"/>
              </a:spcAft>
              <a:buClr>
                <a:srgbClr val="000000"/>
              </a:buClr>
              <a:buSzPct val="100000"/>
              <a:buFont typeface="Times New Roman" pitchFamily="18" charset="0"/>
              <a:buNone/>
            </a:pPr>
            <a:r>
              <a:rPr lang="en-GB" altLang="en-US" sz="1800" dirty="0">
                <a:solidFill>
                  <a:srgbClr val="4D4D4D"/>
                </a:solidFill>
                <a:cs typeface="Arial" charset="0"/>
              </a:rPr>
              <a:t>relations or their cost components</a:t>
            </a:r>
            <a:r>
              <a:rPr lang="en-GB" altLang="en-US" sz="1800" i="0" dirty="0">
                <a:solidFill>
                  <a:srgbClr val="4D4D4D"/>
                </a:solidFill>
                <a:cs typeface="Arial" charset="0"/>
              </a:rPr>
              <a:t>."</a:t>
            </a:r>
          </a:p>
          <a:p>
            <a:pPr defTabSz="449263" eaLnBrk="1" hangingPunct="1">
              <a:spcBef>
                <a:spcPts val="500"/>
              </a:spcBef>
              <a:spcAft>
                <a:spcPts val="600"/>
              </a:spcAft>
              <a:buClr>
                <a:srgbClr val="000000"/>
              </a:buClr>
              <a:buSzPct val="100000"/>
              <a:buFont typeface="Times New Roman" pitchFamily="18" charset="0"/>
              <a:buNone/>
            </a:pPr>
            <a:r>
              <a:rPr lang="fr-BE" altLang="en-US" sz="1600" i="0" dirty="0">
                <a:solidFill>
                  <a:srgbClr val="4D4D4D"/>
                </a:solidFill>
                <a:cs typeface="Arial" charset="0"/>
              </a:rPr>
              <a:t> </a:t>
            </a:r>
          </a:p>
          <a:p>
            <a:pPr defTabSz="449263" eaLnBrk="1" hangingPunct="1">
              <a:spcBef>
                <a:spcPts val="500"/>
              </a:spcBef>
              <a:spcAft>
                <a:spcPts val="600"/>
              </a:spcAft>
              <a:buClr>
                <a:srgbClr val="000000"/>
              </a:buClr>
              <a:buSzPct val="100000"/>
              <a:buFont typeface="Times New Roman" pitchFamily="18" charset="0"/>
              <a:buNone/>
            </a:pPr>
            <a:endParaRPr lang="en-GB" altLang="en-US" sz="1600" dirty="0">
              <a:solidFill>
                <a:srgbClr val="4D4D4D"/>
              </a:solidFill>
              <a:cs typeface="Arial" charset="0"/>
            </a:endParaRPr>
          </a:p>
        </p:txBody>
      </p:sp>
      <p:sp>
        <p:nvSpPr>
          <p:cNvPr id="11267" name="Text Box 2"/>
          <p:cNvSpPr txBox="1">
            <a:spLocks noChangeArrowheads="1"/>
          </p:cNvSpPr>
          <p:nvPr/>
        </p:nvSpPr>
        <p:spPr bwMode="auto">
          <a:xfrm>
            <a:off x="179391" y="1289053"/>
            <a:ext cx="8643937"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fr-BE" altLang="en-US" sz="3200" b="1" i="0">
                <a:solidFill>
                  <a:srgbClr val="A40000"/>
                </a:solidFill>
                <a:cs typeface="Arial" charset="0"/>
              </a:rPr>
              <a:t>ETHICAL</a:t>
            </a:r>
            <a:r>
              <a:rPr lang="fr-BE" altLang="en-US" sz="3200" b="1" i="0">
                <a:solidFill>
                  <a:srgbClr val="C00000"/>
                </a:solidFill>
                <a:cs typeface="Arial" charset="0"/>
              </a:rPr>
              <a:t> </a:t>
            </a:r>
            <a:r>
              <a:rPr lang="fr-BE" altLang="en-US" sz="3200" i="0">
                <a:solidFill>
                  <a:srgbClr val="4D4D4D"/>
                </a:solidFill>
                <a:cs typeface="Arial" charset="0"/>
              </a:rPr>
              <a:t>OBLIGATIONS</a:t>
            </a:r>
          </a:p>
        </p:txBody>
      </p:sp>
      <p:grpSp>
        <p:nvGrpSpPr>
          <p:cNvPr id="5" name="Group 4"/>
          <p:cNvGrpSpPr/>
          <p:nvPr/>
        </p:nvGrpSpPr>
        <p:grpSpPr>
          <a:xfrm>
            <a:off x="7495119" y="1288307"/>
            <a:ext cx="1269576" cy="1694845"/>
            <a:chOff x="2072559" y="3439003"/>
            <a:chExt cx="1080000" cy="1080120"/>
          </a:xfrm>
          <a:effectLst>
            <a:outerShdw blurRad="50800" dist="38100" dir="8100000" algn="tr" rotWithShape="0">
              <a:prstClr val="black">
                <a:alpha val="40000"/>
              </a:prstClr>
            </a:outerShdw>
          </a:effectLst>
        </p:grpSpPr>
        <p:sp>
          <p:nvSpPr>
            <p:cNvPr id="6" name="Oval 5"/>
            <p:cNvSpPr/>
            <p:nvPr/>
          </p:nvSpPr>
          <p:spPr bwMode="auto">
            <a:xfrm>
              <a:off x="2072559" y="3439003"/>
              <a:ext cx="1080000" cy="1080120"/>
            </a:xfrm>
            <a:prstGeom prst="ellipse">
              <a:avLst/>
            </a:prstGeom>
            <a:solidFill>
              <a:schemeClr val="bg1"/>
            </a:solidFill>
            <a:ln w="28575" cap="flat" cmpd="sng" algn="ctr">
              <a:solidFill>
                <a:srgbClr val="C00000"/>
              </a:solidFill>
              <a:prstDash val="solid"/>
              <a:round/>
              <a:headEnd type="none" w="med" len="med"/>
              <a:tailEnd type="none" w="med" len="med"/>
            </a:ln>
            <a:effectLst/>
            <a:extLst/>
          </p:spPr>
          <p:txBody>
            <a:bodyPr anchor="ctr"/>
            <a:lstStyle/>
            <a:p>
              <a:pPr marL="3175">
                <a:defRPr/>
              </a:pPr>
              <a:endParaRPr lang="en-GB">
                <a:cs typeface="Arial"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293" y="4266151"/>
              <a:ext cx="214807"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13861" y="3752996"/>
              <a:ext cx="288032" cy="144016"/>
            </a:xfrm>
            <a:prstGeom prst="rect">
              <a:avLst/>
            </a:prstGeom>
            <a:solidFill>
              <a:srgbClr val="C00000"/>
            </a:solidFill>
            <a:ln>
              <a:noFill/>
            </a:ln>
            <a:effectLst/>
            <a:extLst/>
          </p:spPr>
          <p:txBody>
            <a:bodyPr anchor="ctr"/>
            <a:lstStyle/>
            <a:p>
              <a:pPr marL="3175">
                <a:defRPr/>
              </a:pPr>
              <a:endParaRPr lang="en-GB">
                <a:cs typeface="Arial" charset="0"/>
              </a:endParaRPr>
            </a:p>
          </p:txBody>
        </p:sp>
        <p:grpSp>
          <p:nvGrpSpPr>
            <p:cNvPr id="9" name="Group 8"/>
            <p:cNvGrpSpPr/>
            <p:nvPr/>
          </p:nvGrpSpPr>
          <p:grpSpPr>
            <a:xfrm>
              <a:off x="2126559" y="3493063"/>
              <a:ext cx="972000" cy="972000"/>
              <a:chOff x="2126559" y="3493063"/>
              <a:chExt cx="972000" cy="972000"/>
            </a:xfrm>
          </p:grpSpPr>
          <p:sp>
            <p:nvSpPr>
              <p:cNvPr id="10" name="Oval 9"/>
              <p:cNvSpPr/>
              <p:nvPr/>
            </p:nvSpPr>
            <p:spPr bwMode="auto">
              <a:xfrm>
                <a:off x="2126559" y="3493063"/>
                <a:ext cx="972000" cy="972000"/>
              </a:xfrm>
              <a:prstGeom prst="ellipse">
                <a:avLst/>
              </a:prstGeom>
              <a:noFill/>
              <a:ln w="28575" cap="flat" cmpd="sng" algn="ctr">
                <a:solidFill>
                  <a:srgbClr val="777777"/>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defRPr/>
                </a:pPr>
                <a:endParaRPr lang="en-GB">
                  <a:cs typeface="Arial"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677" y="3667626"/>
                <a:ext cx="697482" cy="63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218612502"/>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215901" y="1773767"/>
            <a:ext cx="8748713"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spcBef>
                <a:spcPts val="600"/>
              </a:spcBef>
              <a:defRPr sz="2400" i="1">
                <a:solidFill>
                  <a:srgbClr val="0F5494"/>
                </a:solidFill>
                <a:latin typeface="EC Square Sans Cond Pro" pitchFamily="34" charset="0"/>
                <a:ea typeface="Microsoft YaHei" pitchFamily="34" charset="-122"/>
              </a:defRPr>
            </a:lvl1pPr>
            <a:lvl2pPr eaLnBrk="0" hangingPunct="0">
              <a:spcBef>
                <a:spcPts val="500"/>
              </a:spcBef>
              <a:defRPr sz="2000" b="1">
                <a:solidFill>
                  <a:srgbClr val="0F5494"/>
                </a:solidFill>
                <a:latin typeface="EC Square Sans Cond Pro" pitchFamily="34" charset="0"/>
                <a:ea typeface="Microsoft YaHei" pitchFamily="34" charset="-122"/>
              </a:defRPr>
            </a:lvl2pPr>
            <a:lvl3pPr eaLnBrk="0" hangingPunct="0">
              <a:spcBef>
                <a:spcPts val="350"/>
              </a:spcBef>
              <a:defRPr sz="1400">
                <a:solidFill>
                  <a:srgbClr val="0F5494"/>
                </a:solidFill>
                <a:latin typeface="EC Square Sans Cond Pro" pitchFamily="34" charset="0"/>
                <a:ea typeface="Microsoft YaHei" pitchFamily="34" charset="-122"/>
              </a:defRPr>
            </a:lvl3pPr>
            <a:lvl4pPr eaLnBrk="0" hangingPunct="0">
              <a:spcBef>
                <a:spcPts val="500"/>
              </a:spcBef>
              <a:defRPr sz="2000">
                <a:solidFill>
                  <a:srgbClr val="000000"/>
                </a:solidFill>
                <a:latin typeface="EC Square Sans Cond Pro" pitchFamily="34" charset="0"/>
                <a:ea typeface="Microsoft YaHei" pitchFamily="34" charset="-122"/>
              </a:defRPr>
            </a:lvl4pPr>
            <a:lvl5pPr eaLnBrk="0" hangingPunct="0">
              <a:spcBef>
                <a:spcPts val="500"/>
              </a:spcBef>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9pPr>
          </a:lstStyle>
          <a:p>
            <a:pPr algn="ctr" eaLnBrk="1" hangingPunct="1">
              <a:spcBef>
                <a:spcPct val="0"/>
              </a:spcBef>
              <a:buClrTx/>
              <a:buFontTx/>
              <a:buNone/>
            </a:pPr>
            <a:r>
              <a:rPr lang="en-US" altLang="en-US" sz="2800" i="0" dirty="0">
                <a:solidFill>
                  <a:srgbClr val="A40000"/>
                </a:solidFill>
              </a:rPr>
              <a:t>THANK YOU </a:t>
            </a:r>
            <a:r>
              <a:rPr lang="en-US" altLang="en-US" sz="2800" b="0" i="0" dirty="0">
                <a:solidFill>
                  <a:srgbClr val="4D4D4D"/>
                </a:solidFill>
              </a:rPr>
              <a:t>FOR YOUR ATTENTION</a:t>
            </a:r>
          </a:p>
        </p:txBody>
      </p:sp>
      <p:pic>
        <p:nvPicPr>
          <p:cNvPr id="8195" name="Picture 4" descr="C:\Users\ohridm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471334"/>
            <a:ext cx="2087736" cy="21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011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67544" y="1916832"/>
            <a:ext cx="8461375" cy="223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defTabSz="449263">
              <a:buClr>
                <a:srgbClr val="000000"/>
              </a:buClr>
              <a:buSzPct val="100000"/>
              <a:buFont typeface="Times New Roman" pitchFamily="18" charset="0"/>
              <a:buNone/>
            </a:pPr>
            <a:r>
              <a:rPr lang="en-GB" altLang="en-US" sz="4800" b="1" i="0" dirty="0" smtClean="0">
                <a:solidFill>
                  <a:srgbClr val="A40000"/>
                </a:solidFill>
                <a:latin typeface="EC Square Sans Cond Pro Medium" panose="020B0606000000020004" pitchFamily="34" charset="0"/>
                <a:cs typeface="Arial" charset="0"/>
              </a:rPr>
              <a:t>LUNCH</a:t>
            </a:r>
            <a:r>
              <a:rPr lang="en-GB" altLang="en-US" sz="4800" b="1" i="0" dirty="0" smtClean="0">
                <a:solidFill>
                  <a:srgbClr val="A40000"/>
                </a:solidFill>
                <a:latin typeface="EC Square Sans Cond Pro Thin" panose="020B0506020000020004" pitchFamily="34" charset="0"/>
                <a:cs typeface="Arial" charset="0"/>
              </a:rPr>
              <a:t> </a:t>
            </a:r>
            <a:r>
              <a:rPr lang="en-GB" altLang="en-US" sz="4800" b="1" i="0" dirty="0" smtClean="0">
                <a:solidFill>
                  <a:srgbClr val="4D4D4D"/>
                </a:solidFill>
                <a:latin typeface="EC Square Sans Cond Pro Thin" panose="020B0506020000020004" pitchFamily="34" charset="0"/>
                <a:cs typeface="Arial" charset="0"/>
              </a:rPr>
              <a:t>BREAK</a:t>
            </a:r>
          </a:p>
          <a:p>
            <a:pPr algn="ctr" defTabSz="449263">
              <a:buClr>
                <a:srgbClr val="000000"/>
              </a:buClr>
              <a:buSzPct val="100000"/>
              <a:buFont typeface="Times New Roman" pitchFamily="18" charset="0"/>
              <a:buNone/>
            </a:pPr>
            <a:endParaRPr lang="en-GB" altLang="en-US" b="1" i="0" dirty="0">
              <a:solidFill>
                <a:srgbClr val="A40000"/>
              </a:solidFill>
              <a:latin typeface="EC Square Sans Cond Pro Thin" panose="020B0506020000020004" pitchFamily="34" charset="0"/>
              <a:cs typeface="Arial" charset="0"/>
            </a:endParaRPr>
          </a:p>
          <a:p>
            <a:pPr algn="ctr" defTabSz="449263">
              <a:buClr>
                <a:srgbClr val="000000"/>
              </a:buClr>
              <a:buSzPct val="100000"/>
              <a:buFont typeface="Times New Roman" pitchFamily="18" charset="0"/>
              <a:buNone/>
            </a:pPr>
            <a:r>
              <a:rPr lang="en-GB" altLang="en-US" b="1" i="0" dirty="0" smtClean="0">
                <a:solidFill>
                  <a:srgbClr val="A40000"/>
                </a:solidFill>
                <a:latin typeface="EC Square Sans Cond Pro Thin" panose="020B0506020000020004" pitchFamily="34" charset="0"/>
                <a:cs typeface="Arial" charset="0"/>
              </a:rPr>
              <a:t>IDOC </a:t>
            </a:r>
            <a:r>
              <a:rPr lang="en-GB" altLang="en-US" b="1" i="0" dirty="0">
                <a:solidFill>
                  <a:srgbClr val="4D4D4D"/>
                </a:solidFill>
                <a:latin typeface="EC Square Sans Cond Pro Thin" panose="020B0506020000020004" pitchFamily="34" charset="0"/>
                <a:cs typeface="Arial" charset="0"/>
              </a:rPr>
              <a:t>Conference on 'Breaches of Statutory Obligations:  </a:t>
            </a:r>
          </a:p>
          <a:p>
            <a:pPr algn="ctr" defTabSz="449263">
              <a:buClr>
                <a:srgbClr val="000000"/>
              </a:buClr>
              <a:buSzPct val="100000"/>
              <a:buFont typeface="Times New Roman" pitchFamily="18" charset="0"/>
              <a:buNone/>
            </a:pPr>
            <a:r>
              <a:rPr lang="en-GB" altLang="en-US" b="1" i="0" dirty="0">
                <a:solidFill>
                  <a:srgbClr val="4D4D4D"/>
                </a:solidFill>
                <a:latin typeface="EC Square Sans Cond Pro Thin" panose="020B0506020000020004" pitchFamily="34" charset="0"/>
                <a:cs typeface="Arial" charset="0"/>
              </a:rPr>
              <a:t>Actors and Procedures'</a:t>
            </a:r>
          </a:p>
        </p:txBody>
      </p:sp>
      <p:grpSp>
        <p:nvGrpSpPr>
          <p:cNvPr id="6147" name="Group 4"/>
          <p:cNvGrpSpPr>
            <a:grpSpLocks/>
          </p:cNvGrpSpPr>
          <p:nvPr/>
        </p:nvGrpSpPr>
        <p:grpSpPr bwMode="auto">
          <a:xfrm>
            <a:off x="1042989" y="4773085"/>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grpSp>
    </p:spTree>
    <p:extLst>
      <p:ext uri="{BB962C8B-B14F-4D97-AF65-F5344CB8AC3E}">
        <p14:creationId xmlns:p14="http://schemas.microsoft.com/office/powerpoint/2010/main" val="16867787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63633" y="1670053"/>
            <a:ext cx="8461375" cy="223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eaLnBrk="1" hangingPunct="1">
              <a:spcBef>
                <a:spcPct val="0"/>
              </a:spcBef>
              <a:buClrTx/>
              <a:buFontTx/>
              <a:buNone/>
              <a:defRPr/>
            </a:pPr>
            <a:r>
              <a:rPr lang="fr-BE" altLang="en-US" sz="4400" i="0" dirty="0">
                <a:solidFill>
                  <a:srgbClr val="A40000"/>
                </a:solidFill>
                <a:latin typeface="EC Square Sans Cond Pro" panose="020B0506040000020004" pitchFamily="34" charset="0"/>
                <a:cs typeface="Arial" charset="0"/>
              </a:rPr>
              <a:t>IDOC</a:t>
            </a:r>
            <a:r>
              <a:rPr lang="fr-BE" altLang="en-US" sz="3200" i="0" spc="200" dirty="0">
                <a:solidFill>
                  <a:srgbClr val="4D4D4D"/>
                </a:solidFill>
                <a:latin typeface="EC Square Sans Cond Pro" panose="020B0506040000020004" pitchFamily="34" charset="0"/>
                <a:cs typeface="Arial" charset="0"/>
              </a:rPr>
              <a:t> </a:t>
            </a:r>
            <a:r>
              <a:rPr lang="fr-BE" altLang="en-US" sz="4400" i="0" dirty="0">
                <a:solidFill>
                  <a:srgbClr val="4D4D4D"/>
                </a:solidFill>
                <a:latin typeface="EC Square Sans Cond Pro" panose="020B0506040000020004" pitchFamily="34" charset="0"/>
                <a:cs typeface="Arial" charset="0"/>
              </a:rPr>
              <a:t>and the </a:t>
            </a:r>
            <a:r>
              <a:rPr lang="fr-BE" altLang="en-US" sz="4400" i="0" dirty="0" err="1">
                <a:solidFill>
                  <a:srgbClr val="4D4D4D"/>
                </a:solidFill>
                <a:latin typeface="EC Square Sans Cond Pro" panose="020B0506040000020004" pitchFamily="34" charset="0"/>
                <a:cs typeface="Arial" charset="0"/>
              </a:rPr>
              <a:t>Stakeholders</a:t>
            </a:r>
            <a:endParaRPr lang="en-GB" altLang="en-US" sz="4400" i="0" dirty="0">
              <a:solidFill>
                <a:srgbClr val="4D4D4D"/>
              </a:solidFill>
              <a:latin typeface="EC Square Sans Cond Pro" panose="020B0506040000020004" pitchFamily="34" charset="0"/>
              <a:cs typeface="Arial" charset="0"/>
            </a:endParaRPr>
          </a:p>
        </p:txBody>
      </p:sp>
      <p:grpSp>
        <p:nvGrpSpPr>
          <p:cNvPr id="8195" name="Group 4"/>
          <p:cNvGrpSpPr>
            <a:grpSpLocks/>
          </p:cNvGrpSpPr>
          <p:nvPr/>
        </p:nvGrpSpPr>
        <p:grpSpPr bwMode="auto">
          <a:xfrm>
            <a:off x="790572" y="4777433"/>
            <a:ext cx="973137" cy="1297516"/>
            <a:chOff x="1681963" y="3939902"/>
            <a:chExt cx="634503" cy="693526"/>
          </a:xfrm>
        </p:grpSpPr>
        <p:sp>
          <p:nvSpPr>
            <p:cNvPr id="8211"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sp>
          <p:nvSpPr>
            <p:cNvPr id="8212"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grpSp>
      <p:graphicFrame>
        <p:nvGraphicFramePr>
          <p:cNvPr id="6" name="Table 5"/>
          <p:cNvGraphicFramePr>
            <a:graphicFrameLocks noGrp="1"/>
          </p:cNvGraphicFramePr>
          <p:nvPr>
            <p:extLst>
              <p:ext uri="{D42A27DB-BD31-4B8C-83A1-F6EECF244321}">
                <p14:modId xmlns:p14="http://schemas.microsoft.com/office/powerpoint/2010/main" val="4095490670"/>
              </p:ext>
            </p:extLst>
          </p:nvPr>
        </p:nvGraphicFramePr>
        <p:xfrm>
          <a:off x="1763710" y="5223933"/>
          <a:ext cx="7327909" cy="1097280"/>
        </p:xfrm>
        <a:graphic>
          <a:graphicData uri="http://schemas.openxmlformats.org/drawingml/2006/table">
            <a:tbl>
              <a:tblPr firstRow="1" bandRow="1">
                <a:tableStyleId>{5C22544A-7EE6-4342-B048-85BDC9FD1C3A}</a:tableStyleId>
              </a:tblPr>
              <a:tblGrid>
                <a:gridCol w="1512146"/>
                <a:gridCol w="1152128"/>
                <a:gridCol w="4663635"/>
              </a:tblGrid>
              <a:tr h="248803">
                <a:tc row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333333"/>
                          </a:solidFill>
                          <a:latin typeface="EC Square Sans Cond Pro" panose="020B0506040000020004" pitchFamily="34" charset="0"/>
                          <a:ea typeface="+mn-ea"/>
                          <a:cs typeface="+mn-cs"/>
                        </a:rPr>
                        <a:t>Marc </a:t>
                      </a:r>
                      <a:r>
                        <a:rPr lang="fr-BE" sz="1600" b="0" i="0" kern="1200" noProof="0" dirty="0" smtClean="0">
                          <a:solidFill>
                            <a:srgbClr val="A40000"/>
                          </a:solidFill>
                          <a:latin typeface="EC Square Sans Cond Pro" panose="020B0506040000020004" pitchFamily="34" charset="0"/>
                          <a:ea typeface="+mn-ea"/>
                          <a:cs typeface="+mn-cs"/>
                        </a:rPr>
                        <a:t>ARVAULT</a:t>
                      </a:r>
                      <a:endParaRPr lang="fr-BE" sz="1600" b="0" i="0" kern="1200" noProof="0" dirty="0" smtClean="0">
                        <a:solidFill>
                          <a:srgbClr val="333333"/>
                        </a:solidFill>
                        <a:latin typeface="EC Square Sans Cond Pro" panose="020B0506040000020004" pitchFamily="34" charset="0"/>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333333"/>
                          </a:solidFill>
                          <a:latin typeface="EC Square Sans Cond Pro" panose="020B0506040000020004" pitchFamily="34" charset="0"/>
                          <a:ea typeface="+mn-ea"/>
                          <a:cs typeface="+mn-cs"/>
                        </a:rPr>
                        <a:t>Arthur </a:t>
                      </a:r>
                      <a:r>
                        <a:rPr lang="fr-BE" sz="1600" b="0" i="0" kern="1200" noProof="0" dirty="0" smtClean="0">
                          <a:solidFill>
                            <a:srgbClr val="A40000"/>
                          </a:solidFill>
                          <a:latin typeface="EC Square Sans Cond Pro" panose="020B0506040000020004" pitchFamily="34" charset="0"/>
                          <a:ea typeface="+mn-ea"/>
                          <a:cs typeface="+mn-cs"/>
                        </a:rPr>
                        <a:t>LOPIAN</a:t>
                      </a:r>
                    </a:p>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333333"/>
                          </a:solidFill>
                          <a:latin typeface="EC Square Sans Cond Pro" panose="020B0506040000020004" pitchFamily="34" charset="0"/>
                          <a:ea typeface="+mn-ea"/>
                          <a:cs typeface="+mn-cs"/>
                        </a:rPr>
                        <a:t>Luminita </a:t>
                      </a:r>
                      <a:r>
                        <a:rPr lang="fr-BE" sz="1600" b="0" i="0" kern="1200" noProof="0" dirty="0" smtClean="0">
                          <a:solidFill>
                            <a:srgbClr val="A40000"/>
                          </a:solidFill>
                          <a:latin typeface="EC Square Sans Cond Pro" panose="020B0506040000020004" pitchFamily="34" charset="0"/>
                          <a:ea typeface="+mn-ea"/>
                          <a:cs typeface="+mn-cs"/>
                        </a:rPr>
                        <a:t>NICOLAIE</a:t>
                      </a:r>
                      <a:endParaRPr lang="en-GB" sz="1600" b="0" i="0" kern="1200" noProof="0" dirty="0">
                        <a:solidFill>
                          <a:srgbClr val="A40000"/>
                        </a:solidFill>
                        <a:latin typeface="EC Square Sans Cond Pro" panose="020B0506040000020004" pitchFamily="34" charset="0"/>
                        <a:ea typeface="+mn-ea"/>
                        <a:cs typeface="+mn-cs"/>
                      </a:endParaRPr>
                    </a:p>
                  </a:txBody>
                  <a:tcPr marL="72013" marR="7201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333333"/>
                          </a:solidFill>
                          <a:latin typeface="EC Square Sans Cond Pro" panose="020B0506040000020004" pitchFamily="34" charset="0"/>
                          <a:ea typeface="+mn-ea"/>
                          <a:cs typeface="+mn-cs"/>
                        </a:rPr>
                        <a:t>Case-</a:t>
                      </a:r>
                      <a:r>
                        <a:rPr lang="fr-BE" sz="1600" b="0" i="0" kern="1200" noProof="0" dirty="0" err="1" smtClean="0">
                          <a:solidFill>
                            <a:srgbClr val="333333"/>
                          </a:solidFill>
                          <a:latin typeface="EC Square Sans Cond Pro" panose="020B0506040000020004" pitchFamily="34" charset="0"/>
                          <a:ea typeface="+mn-ea"/>
                          <a:cs typeface="+mn-cs"/>
                        </a:rPr>
                        <a:t>handler</a:t>
                      </a:r>
                      <a:endParaRPr lang="en-GB" sz="1600" b="0" i="0" kern="1200" noProof="0" dirty="0" smtClean="0">
                        <a:solidFill>
                          <a:srgbClr val="333333"/>
                        </a:solidFill>
                        <a:latin typeface="EC Square Sans Cond Pro" panose="020B0506040000020004" pitchFamily="34" charset="0"/>
                        <a:ea typeface="+mn-ea"/>
                        <a:cs typeface="+mn-cs"/>
                      </a:endParaRPr>
                    </a:p>
                  </a:txBody>
                  <a:tcPr marL="72013" marR="7201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13" marR="7201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243840">
                <a:tc vMerge="1">
                  <a:txBody>
                    <a:bodyPr/>
                    <a:lstStyle/>
                    <a:p>
                      <a:endParaRPr lang="en-GB"/>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333333"/>
                          </a:solidFill>
                          <a:latin typeface="EC Square Sans Cond Pro" panose="020B0506040000020004" pitchFamily="34" charset="0"/>
                          <a:ea typeface="+mn-ea"/>
                          <a:cs typeface="+mn-cs"/>
                        </a:rPr>
                        <a:t>Case-</a:t>
                      </a:r>
                      <a:r>
                        <a:rPr lang="fr-BE" sz="1600" b="0" i="0" kern="1200" noProof="0" dirty="0" err="1" smtClean="0">
                          <a:solidFill>
                            <a:srgbClr val="333333"/>
                          </a:solidFill>
                          <a:latin typeface="EC Square Sans Cond Pro" panose="020B0506040000020004" pitchFamily="34" charset="0"/>
                          <a:ea typeface="+mn-ea"/>
                          <a:cs typeface="+mn-cs"/>
                        </a:rPr>
                        <a:t>handler</a:t>
                      </a:r>
                      <a:endParaRPr lang="en-GB" sz="1600" b="0" i="0" kern="1200" noProof="0" dirty="0" smtClean="0">
                        <a:solidFill>
                          <a:srgbClr val="333333"/>
                        </a:solidFill>
                        <a:latin typeface="EC Square Sans Cond Pro" panose="020B0506040000020004" pitchFamily="34" charset="0"/>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fr-BE" sz="1600" b="0" i="0" kern="1200" noProof="0" dirty="0" smtClean="0">
                          <a:solidFill>
                            <a:srgbClr val="4D4D4D"/>
                          </a:solidFill>
                          <a:latin typeface="EC Square Sans Cond Pro" panose="020B0506040000020004" pitchFamily="34" charset="0"/>
                          <a:ea typeface="+mn-ea"/>
                          <a:cs typeface="+mn-cs"/>
                        </a:rPr>
                        <a:t>Head of Unit</a:t>
                      </a:r>
                      <a:endParaRPr lang="en-GB" sz="1600" b="0" i="0" kern="1200" noProof="0" dirty="0">
                        <a:solidFill>
                          <a:srgbClr val="4D4D4D"/>
                        </a:solidFill>
                        <a:latin typeface="EC Square Sans Cond Pro" panose="020B0506040000020004" pitchFamily="34" charset="0"/>
                        <a:ea typeface="+mn-ea"/>
                        <a:cs typeface="+mn-cs"/>
                      </a:endParaRPr>
                    </a:p>
                  </a:txBody>
                  <a:tcPr marL="72013" marR="7201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8210" name="Text Box 1"/>
          <p:cNvSpPr txBox="1">
            <a:spLocks noChangeArrowheads="1"/>
          </p:cNvSpPr>
          <p:nvPr/>
        </p:nvSpPr>
        <p:spPr bwMode="auto">
          <a:xfrm>
            <a:off x="2147888" y="4614338"/>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1200" i="0">
                <a:solidFill>
                  <a:srgbClr val="333333"/>
                </a:solidFill>
                <a:cs typeface="Arial" charset="0"/>
              </a:rPr>
              <a:t>10 November 2017</a:t>
            </a:r>
            <a:endParaRPr lang="en-GB" altLang="en-US" sz="2000" i="0">
              <a:cs typeface="Arial" charset="0"/>
            </a:endParaRPr>
          </a:p>
        </p:txBody>
      </p:sp>
    </p:spTree>
    <p:extLst>
      <p:ext uri="{BB962C8B-B14F-4D97-AF65-F5344CB8AC3E}">
        <p14:creationId xmlns:p14="http://schemas.microsoft.com/office/powerpoint/2010/main" val="37305887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210734"/>
            <a:ext cx="8801100" cy="624417"/>
          </a:xfrm>
        </p:spPr>
        <p:txBody>
          <a:bodyPr/>
          <a:lstStyle/>
          <a:p>
            <a:pPr algn="ctr"/>
            <a:r>
              <a:rPr lang="en-US" altLang="en-US" sz="4400" b="0" smtClean="0">
                <a:solidFill>
                  <a:srgbClr val="A40000"/>
                </a:solidFill>
              </a:rPr>
              <a:t>IDOC and the Stakeholders</a:t>
            </a:r>
          </a:p>
        </p:txBody>
      </p:sp>
      <p:grpSp>
        <p:nvGrpSpPr>
          <p:cNvPr id="7171" name="Group 163"/>
          <p:cNvGrpSpPr>
            <a:grpSpLocks noChangeAspect="1"/>
          </p:cNvGrpSpPr>
          <p:nvPr/>
        </p:nvGrpSpPr>
        <p:grpSpPr bwMode="auto">
          <a:xfrm>
            <a:off x="971551" y="1771650"/>
            <a:ext cx="7046913" cy="4671483"/>
            <a:chOff x="1418" y="1970"/>
            <a:chExt cx="13860" cy="8280"/>
          </a:xfrm>
        </p:grpSpPr>
        <p:sp>
          <p:nvSpPr>
            <p:cNvPr id="7172" name="AutoShape 164"/>
            <p:cNvSpPr>
              <a:spLocks noChangeAspect="1" noChangeArrowheads="1"/>
            </p:cNvSpPr>
            <p:nvPr/>
          </p:nvSpPr>
          <p:spPr bwMode="auto">
            <a:xfrm>
              <a:off x="1418" y="1970"/>
              <a:ext cx="13860" cy="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3" name="Rectangle 165"/>
            <p:cNvSpPr>
              <a:spLocks noChangeArrowheads="1"/>
            </p:cNvSpPr>
            <p:nvPr/>
          </p:nvSpPr>
          <p:spPr bwMode="auto">
            <a:xfrm>
              <a:off x="7538" y="5930"/>
              <a:ext cx="2879" cy="1081"/>
            </a:xfrm>
            <a:prstGeom prst="rect">
              <a:avLst/>
            </a:prstGeom>
            <a:solidFill>
              <a:srgbClr val="FFFF99"/>
            </a:solidFill>
            <a:ln w="9525">
              <a:solidFill>
                <a:srgbClr val="000000"/>
              </a:solidFill>
              <a:miter lim="800000"/>
              <a:headEnd/>
              <a:tailEnd/>
            </a:ln>
          </p:spPr>
          <p:txBody>
            <a:bodyPr/>
            <a:lstStyle/>
            <a:p>
              <a:pPr algn="ctr">
                <a:spcBef>
                  <a:spcPts val="600"/>
                </a:spcBef>
                <a:spcAft>
                  <a:spcPts val="600"/>
                </a:spcAft>
              </a:pPr>
              <a:r>
                <a:rPr lang="en-GB" altLang="en-US" sz="2400">
                  <a:solidFill>
                    <a:srgbClr val="C00000"/>
                  </a:solidFill>
                  <a:latin typeface="EC Square Sans Cond Pro" pitchFamily="34" charset="0"/>
                </a:rPr>
                <a:t>IDOC</a:t>
              </a:r>
              <a:endParaRPr lang="sv-SE" altLang="en-US" sz="2400">
                <a:solidFill>
                  <a:srgbClr val="C00000"/>
                </a:solidFill>
                <a:latin typeface="EC Square Sans Cond Pro" pitchFamily="34" charset="0"/>
              </a:endParaRPr>
            </a:p>
          </p:txBody>
        </p:sp>
        <p:sp>
          <p:nvSpPr>
            <p:cNvPr id="7174" name="Rectangle 166"/>
            <p:cNvSpPr>
              <a:spLocks noChangeArrowheads="1"/>
            </p:cNvSpPr>
            <p:nvPr/>
          </p:nvSpPr>
          <p:spPr bwMode="auto">
            <a:xfrm>
              <a:off x="3448" y="3284"/>
              <a:ext cx="3190" cy="1191"/>
            </a:xfrm>
            <a:prstGeom prst="rect">
              <a:avLst/>
            </a:prstGeom>
            <a:solidFill>
              <a:srgbClr val="FFCC99"/>
            </a:solidFill>
            <a:ln w="9525">
              <a:solidFill>
                <a:srgbClr val="000000"/>
              </a:solidFill>
              <a:miter lim="800000"/>
              <a:headEnd/>
              <a:tailEnd/>
            </a:ln>
          </p:spPr>
          <p:txBody>
            <a:bodyPr/>
            <a:lstStyle/>
            <a:p>
              <a:r>
                <a:rPr lang="en-GB" altLang="en-US" sz="1200">
                  <a:solidFill>
                    <a:srgbClr val="333333"/>
                  </a:solidFill>
                  <a:latin typeface="EC Square Sans Cond Pro" pitchFamily="34" charset="0"/>
                </a:rPr>
                <a:t>Commission Mediator: </a:t>
              </a:r>
            </a:p>
            <a:p>
              <a:r>
                <a:rPr lang="en-GB" altLang="en-US" sz="1200" b="0">
                  <a:solidFill>
                    <a:srgbClr val="333333"/>
                  </a:solidFill>
                  <a:latin typeface="EC Square Sans Cond Pro" pitchFamily="34" charset="0"/>
                </a:rPr>
                <a:t>Coordination of cases</a:t>
              </a:r>
              <a:endParaRPr lang="sv-SE" altLang="en-US" sz="1200" b="0">
                <a:solidFill>
                  <a:srgbClr val="333333"/>
                </a:solidFill>
                <a:latin typeface="EC Square Sans Cond Pro" pitchFamily="34" charset="0"/>
              </a:endParaRPr>
            </a:p>
          </p:txBody>
        </p:sp>
        <p:sp>
          <p:nvSpPr>
            <p:cNvPr id="7175" name="Rectangle 167"/>
            <p:cNvSpPr>
              <a:spLocks noChangeArrowheads="1"/>
            </p:cNvSpPr>
            <p:nvPr/>
          </p:nvSpPr>
          <p:spPr bwMode="auto">
            <a:xfrm>
              <a:off x="1691" y="5570"/>
              <a:ext cx="3867" cy="1441"/>
            </a:xfrm>
            <a:prstGeom prst="rect">
              <a:avLst/>
            </a:prstGeom>
            <a:solidFill>
              <a:srgbClr val="66FFFF"/>
            </a:solidFill>
            <a:ln w="9525">
              <a:solidFill>
                <a:srgbClr val="000000"/>
              </a:solidFill>
              <a:miter lim="800000"/>
              <a:headEnd/>
              <a:tailEnd/>
            </a:ln>
          </p:spPr>
          <p:txBody>
            <a:bodyPr/>
            <a:lstStyle/>
            <a:p>
              <a:r>
                <a:rPr lang="en-GB" altLang="en-US" sz="1200" b="0">
                  <a:solidFill>
                    <a:srgbClr val="333333"/>
                  </a:solidFill>
                  <a:latin typeface="EC Square Sans Cond Pro" pitchFamily="34" charset="0"/>
                </a:rPr>
                <a:t>EEAS, Executive Agencies, EDPS</a:t>
              </a:r>
            </a:p>
            <a:p>
              <a:r>
                <a:rPr lang="en-GB" altLang="en-US" sz="1200">
                  <a:solidFill>
                    <a:srgbClr val="333333"/>
                  </a:solidFill>
                  <a:latin typeface="EC Square Sans Cond Pro" pitchFamily="34" charset="0"/>
                </a:rPr>
                <a:t>(SLA)</a:t>
              </a:r>
              <a:endParaRPr lang="sv-SE" altLang="en-US">
                <a:solidFill>
                  <a:srgbClr val="333333"/>
                </a:solidFill>
                <a:latin typeface="EC Square Sans Cond Pro" pitchFamily="34" charset="0"/>
              </a:endParaRPr>
            </a:p>
          </p:txBody>
        </p:sp>
        <p:sp>
          <p:nvSpPr>
            <p:cNvPr id="7176" name="Rectangle 168"/>
            <p:cNvSpPr>
              <a:spLocks noChangeArrowheads="1"/>
            </p:cNvSpPr>
            <p:nvPr/>
          </p:nvSpPr>
          <p:spPr bwMode="auto">
            <a:xfrm>
              <a:off x="3533" y="8484"/>
              <a:ext cx="3348" cy="1310"/>
            </a:xfrm>
            <a:prstGeom prst="rect">
              <a:avLst/>
            </a:prstGeom>
            <a:solidFill>
              <a:srgbClr val="FFCC00"/>
            </a:solidFill>
            <a:ln w="9525">
              <a:solidFill>
                <a:srgbClr val="000000"/>
              </a:solidFill>
              <a:miter lim="800000"/>
              <a:headEnd/>
              <a:tailEnd/>
            </a:ln>
          </p:spPr>
          <p:txBody>
            <a:bodyPr/>
            <a:lstStyle/>
            <a:p>
              <a:r>
                <a:rPr lang="en-GB" altLang="en-US" sz="1200">
                  <a:solidFill>
                    <a:srgbClr val="C00000"/>
                  </a:solidFill>
                  <a:latin typeface="EC Square Sans Cond Pro" pitchFamily="34" charset="0"/>
                </a:rPr>
                <a:t>Regulatory Agencies:</a:t>
              </a:r>
            </a:p>
            <a:p>
              <a:r>
                <a:rPr lang="en-GB" altLang="en-US" sz="1200" b="0">
                  <a:solidFill>
                    <a:srgbClr val="C00000"/>
                  </a:solidFill>
                  <a:latin typeface="EC Square Sans Cond Pro" pitchFamily="34" charset="0"/>
                </a:rPr>
                <a:t>Help desk function</a:t>
              </a:r>
              <a:endParaRPr lang="sv-SE" altLang="en-US" b="0">
                <a:solidFill>
                  <a:srgbClr val="C00000"/>
                </a:solidFill>
                <a:latin typeface="EC Square Sans Cond Pro" pitchFamily="34" charset="0"/>
              </a:endParaRPr>
            </a:p>
          </p:txBody>
        </p:sp>
        <p:sp>
          <p:nvSpPr>
            <p:cNvPr id="7177" name="Rectangle 169"/>
            <p:cNvSpPr>
              <a:spLocks noChangeArrowheads="1"/>
            </p:cNvSpPr>
            <p:nvPr/>
          </p:nvSpPr>
          <p:spPr bwMode="auto">
            <a:xfrm>
              <a:off x="8587" y="8029"/>
              <a:ext cx="5139" cy="2221"/>
            </a:xfrm>
            <a:prstGeom prst="rect">
              <a:avLst/>
            </a:prstGeom>
            <a:solidFill>
              <a:schemeClr val="accent4">
                <a:lumMod val="40000"/>
                <a:lumOff val="60000"/>
              </a:schemeClr>
            </a:solidFill>
            <a:ln w="9525">
              <a:solidFill>
                <a:srgbClr val="000000"/>
              </a:solidFill>
              <a:miter lim="800000"/>
              <a:headEnd/>
              <a:tailEnd/>
            </a:ln>
          </p:spPr>
          <p:txBody>
            <a:bodyPr/>
            <a:lstStyle/>
            <a:p>
              <a:pPr>
                <a:defRPr/>
              </a:pPr>
              <a:r>
                <a:rPr lang="en-GB" altLang="en-US" sz="1200" dirty="0">
                  <a:solidFill>
                    <a:srgbClr val="333333"/>
                  </a:solidFill>
                  <a:latin typeface="EC Square Sans Cond Pro" panose="020B0506040000020004" pitchFamily="34" charset="0"/>
                  <a:cs typeface="Arial" charset="0"/>
                </a:rPr>
                <a:t>DGs &amp; services, notably AMCs and BCs</a:t>
              </a:r>
            </a:p>
            <a:p>
              <a:pPr>
                <a:buFont typeface="Symbol" pitchFamily="18" charset="2"/>
                <a:buChar char="·"/>
                <a:defRPr/>
              </a:pPr>
              <a:r>
                <a:rPr lang="en-GB" altLang="en-US" sz="1200" b="0" dirty="0">
                  <a:solidFill>
                    <a:srgbClr val="333333"/>
                  </a:solidFill>
                  <a:latin typeface="EC Square Sans Cond Pro" panose="020B0506040000020004" pitchFamily="34" charset="0"/>
                  <a:cs typeface="Arial" charset="0"/>
                </a:rPr>
                <a:t>Main clients</a:t>
              </a:r>
            </a:p>
            <a:p>
              <a:pPr>
                <a:buFont typeface="Symbol" pitchFamily="18" charset="2"/>
                <a:buChar char="·"/>
                <a:defRPr/>
              </a:pPr>
              <a:r>
                <a:rPr lang="en-GB" altLang="en-US" sz="1200" b="0" dirty="0">
                  <a:solidFill>
                    <a:srgbClr val="333333"/>
                  </a:solidFill>
                  <a:latin typeface="EC Square Sans Cond Pro" panose="020B0506040000020004" pitchFamily="34" charset="0"/>
                  <a:cs typeface="Arial" charset="0"/>
                </a:rPr>
                <a:t>Support, guidance and information</a:t>
              </a:r>
            </a:p>
            <a:p>
              <a:pPr>
                <a:buFont typeface="Symbol" pitchFamily="18" charset="2"/>
                <a:buChar char="·"/>
                <a:defRPr/>
              </a:pPr>
              <a:r>
                <a:rPr lang="fr-BE" altLang="en-US" sz="1200" b="0" dirty="0">
                  <a:solidFill>
                    <a:srgbClr val="333333"/>
                  </a:solidFill>
                  <a:latin typeface="EC Square Sans Cond Pro" panose="020B0506040000020004" pitchFamily="34" charset="0"/>
                  <a:cs typeface="Arial" charset="0"/>
                </a:rPr>
                <a:t>Security </a:t>
              </a:r>
              <a:r>
                <a:rPr lang="fr-BE" altLang="en-US" sz="1200" b="0" dirty="0" err="1">
                  <a:solidFill>
                    <a:srgbClr val="333333"/>
                  </a:solidFill>
                  <a:latin typeface="EC Square Sans Cond Pro" panose="020B0506040000020004" pitchFamily="34" charset="0"/>
                  <a:cs typeface="Arial" charset="0"/>
                </a:rPr>
                <a:t>matters</a:t>
              </a:r>
              <a:endParaRPr lang="en-GB" altLang="en-US" sz="1200" b="0" dirty="0">
                <a:solidFill>
                  <a:srgbClr val="333333"/>
                </a:solidFill>
                <a:latin typeface="EC Square Sans Cond Pro" panose="020B0506040000020004" pitchFamily="34" charset="0"/>
                <a:cs typeface="Arial" charset="0"/>
              </a:endParaRPr>
            </a:p>
            <a:p>
              <a:pPr>
                <a:defRPr/>
              </a:pPr>
              <a:endParaRPr lang="sv-SE" altLang="en-US" sz="1200" b="0" dirty="0">
                <a:solidFill>
                  <a:srgbClr val="333333"/>
                </a:solidFill>
                <a:latin typeface="EC Square Sans Cond Pro" panose="020B0506040000020004" pitchFamily="34" charset="0"/>
                <a:cs typeface="Arial" charset="0"/>
              </a:endParaRPr>
            </a:p>
          </p:txBody>
        </p:sp>
        <p:sp>
          <p:nvSpPr>
            <p:cNvPr id="7178" name="Rectangle 171"/>
            <p:cNvSpPr>
              <a:spLocks noChangeArrowheads="1"/>
            </p:cNvSpPr>
            <p:nvPr/>
          </p:nvSpPr>
          <p:spPr bwMode="auto">
            <a:xfrm>
              <a:off x="10806" y="3284"/>
              <a:ext cx="4057" cy="1972"/>
            </a:xfrm>
            <a:prstGeom prst="rect">
              <a:avLst/>
            </a:prstGeom>
            <a:solidFill>
              <a:srgbClr val="FF6600"/>
            </a:solidFill>
            <a:ln w="9525">
              <a:solidFill>
                <a:srgbClr val="000000"/>
              </a:solidFill>
              <a:miter lim="800000"/>
              <a:headEnd/>
              <a:tailEnd/>
            </a:ln>
          </p:spPr>
          <p:txBody>
            <a:bodyPr/>
            <a:lstStyle/>
            <a:p>
              <a:r>
                <a:rPr lang="en-GB" altLang="en-US" sz="1200">
                  <a:solidFill>
                    <a:srgbClr val="333333"/>
                  </a:solidFill>
                  <a:latin typeface="EC Square Sans Cond Pro" pitchFamily="34" charset="0"/>
                </a:rPr>
                <a:t>OLAF:</a:t>
              </a:r>
            </a:p>
            <a:p>
              <a:pPr>
                <a:buFont typeface="Symbol" pitchFamily="18" charset="2"/>
                <a:buChar char="·"/>
              </a:pPr>
              <a:r>
                <a:rPr lang="en-GB" altLang="en-US" sz="1200" b="0">
                  <a:solidFill>
                    <a:srgbClr val="333333"/>
                  </a:solidFill>
                  <a:latin typeface="EC Square Sans Cond Pro" pitchFamily="34" charset="0"/>
                </a:rPr>
                <a:t>Investigation collaboration</a:t>
              </a:r>
            </a:p>
            <a:p>
              <a:pPr>
                <a:buFont typeface="Symbol" pitchFamily="18" charset="2"/>
                <a:buChar char="·"/>
              </a:pPr>
              <a:r>
                <a:rPr lang="en-GB" altLang="en-US" sz="1200" b="0">
                  <a:solidFill>
                    <a:srgbClr val="333333"/>
                  </a:solidFill>
                  <a:latin typeface="EC Square Sans Cond Pro" pitchFamily="34" charset="0"/>
                </a:rPr>
                <a:t>Disciplinary follow-up of cases</a:t>
              </a:r>
              <a:endParaRPr lang="sv-SE" altLang="en-US" sz="1200" b="0">
                <a:solidFill>
                  <a:srgbClr val="333333"/>
                </a:solidFill>
                <a:latin typeface="EC Square Sans Cond Pro" pitchFamily="34" charset="0"/>
              </a:endParaRPr>
            </a:p>
          </p:txBody>
        </p:sp>
        <p:sp>
          <p:nvSpPr>
            <p:cNvPr id="7179" name="Rectangle 172"/>
            <p:cNvSpPr>
              <a:spLocks noChangeArrowheads="1"/>
            </p:cNvSpPr>
            <p:nvPr/>
          </p:nvSpPr>
          <p:spPr bwMode="auto">
            <a:xfrm>
              <a:off x="7608" y="3284"/>
              <a:ext cx="2360" cy="1587"/>
            </a:xfrm>
            <a:prstGeom prst="rect">
              <a:avLst/>
            </a:prstGeom>
            <a:solidFill>
              <a:srgbClr val="CCFFFF"/>
            </a:solidFill>
            <a:ln w="9525">
              <a:solidFill>
                <a:srgbClr val="000000"/>
              </a:solidFill>
              <a:miter lim="800000"/>
              <a:headEnd/>
              <a:tailEnd/>
            </a:ln>
          </p:spPr>
          <p:txBody>
            <a:bodyPr/>
            <a:lstStyle/>
            <a:p>
              <a:r>
                <a:rPr lang="en-GB" altLang="en-US" sz="1200">
                  <a:solidFill>
                    <a:srgbClr val="333333"/>
                  </a:solidFill>
                  <a:latin typeface="EC Square Sans Cond Pro" pitchFamily="34" charset="0"/>
                </a:rPr>
                <a:t>Secretariat General:</a:t>
              </a:r>
            </a:p>
            <a:p>
              <a:r>
                <a:rPr lang="en-GB" altLang="en-US" sz="1000" b="0">
                  <a:solidFill>
                    <a:srgbClr val="333333"/>
                  </a:solidFill>
                  <a:latin typeface="EC Square Sans Cond Pro" pitchFamily="34" charset="0"/>
                </a:rPr>
                <a:t>Co-AA for inquiries</a:t>
              </a:r>
              <a:endParaRPr lang="sv-SE" altLang="en-US" b="0">
                <a:solidFill>
                  <a:srgbClr val="333333"/>
                </a:solidFill>
                <a:latin typeface="EC Square Sans Cond Pro" pitchFamily="34" charset="0"/>
              </a:endParaRPr>
            </a:p>
          </p:txBody>
        </p:sp>
        <p:sp>
          <p:nvSpPr>
            <p:cNvPr id="7180" name="Line 173"/>
            <p:cNvSpPr>
              <a:spLocks noChangeShapeType="1"/>
            </p:cNvSpPr>
            <p:nvPr/>
          </p:nvSpPr>
          <p:spPr bwMode="auto">
            <a:xfrm>
              <a:off x="6638" y="4454"/>
              <a:ext cx="1080" cy="14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1" name="Line 174"/>
            <p:cNvSpPr>
              <a:spLocks noChangeShapeType="1"/>
            </p:cNvSpPr>
            <p:nvPr/>
          </p:nvSpPr>
          <p:spPr bwMode="auto">
            <a:xfrm>
              <a:off x="9339" y="4850"/>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2" name="Line 177"/>
            <p:cNvSpPr>
              <a:spLocks noChangeShapeType="1"/>
            </p:cNvSpPr>
            <p:nvPr/>
          </p:nvSpPr>
          <p:spPr bwMode="auto">
            <a:xfrm flipH="1">
              <a:off x="10356" y="5256"/>
              <a:ext cx="1603" cy="6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3" name="Line 178"/>
            <p:cNvSpPr>
              <a:spLocks noChangeShapeType="1"/>
            </p:cNvSpPr>
            <p:nvPr/>
          </p:nvSpPr>
          <p:spPr bwMode="auto">
            <a:xfrm flipH="1" flipV="1">
              <a:off x="9518" y="7011"/>
              <a:ext cx="0" cy="10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4" name="Line 179"/>
            <p:cNvSpPr>
              <a:spLocks noChangeShapeType="1"/>
            </p:cNvSpPr>
            <p:nvPr/>
          </p:nvSpPr>
          <p:spPr bwMode="auto">
            <a:xfrm flipV="1">
              <a:off x="6082" y="7011"/>
              <a:ext cx="1456" cy="147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5" name="Line 180"/>
            <p:cNvSpPr>
              <a:spLocks noChangeShapeType="1"/>
            </p:cNvSpPr>
            <p:nvPr/>
          </p:nvSpPr>
          <p:spPr bwMode="auto">
            <a:xfrm>
              <a:off x="5558" y="6110"/>
              <a:ext cx="19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6" name="Line 181"/>
            <p:cNvSpPr>
              <a:spLocks noChangeShapeType="1"/>
            </p:cNvSpPr>
            <p:nvPr/>
          </p:nvSpPr>
          <p:spPr bwMode="auto">
            <a:xfrm flipH="1">
              <a:off x="10417" y="6380"/>
              <a:ext cx="1739" cy="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7" name="Text Box 182"/>
            <p:cNvSpPr txBox="1">
              <a:spLocks noChangeArrowheads="1"/>
            </p:cNvSpPr>
            <p:nvPr/>
          </p:nvSpPr>
          <p:spPr bwMode="auto">
            <a:xfrm>
              <a:off x="12249" y="5812"/>
              <a:ext cx="2339" cy="1201"/>
            </a:xfrm>
            <a:prstGeom prst="rect">
              <a:avLst/>
            </a:prstGeom>
            <a:solidFill>
              <a:schemeClr val="accent1">
                <a:lumMod val="40000"/>
                <a:lumOff val="60000"/>
              </a:schemeClr>
            </a:solidFill>
            <a:ln w="9525">
              <a:solidFill>
                <a:schemeClr val="accent1"/>
              </a:solidFill>
              <a:miter lim="800000"/>
              <a:headEnd/>
              <a:tailEnd/>
            </a:ln>
          </p:spPr>
          <p:txBody>
            <a:bodyPr/>
            <a:lstStyle/>
            <a:p>
              <a:pPr>
                <a:defRPr/>
              </a:pPr>
              <a:r>
                <a:rPr lang="en-GB" altLang="en-US" sz="1200">
                  <a:solidFill>
                    <a:srgbClr val="333333"/>
                  </a:solidFill>
                  <a:latin typeface="EC Square Sans Cond Pro" pitchFamily="34" charset="0"/>
                </a:rPr>
                <a:t>Legal Service</a:t>
              </a:r>
              <a:r>
                <a:rPr lang="en-GB" altLang="en-US" sz="1200" b="0">
                  <a:solidFill>
                    <a:srgbClr val="333333"/>
                  </a:solidFill>
                  <a:latin typeface="EC Square Sans Cond Pro" pitchFamily="34" charset="0"/>
                </a:rPr>
                <a:t>:</a:t>
              </a:r>
            </a:p>
            <a:p>
              <a:pPr>
                <a:defRPr/>
              </a:pPr>
              <a:r>
                <a:rPr lang="en-GB" altLang="en-US" sz="1200" b="0">
                  <a:solidFill>
                    <a:srgbClr val="333333"/>
                  </a:solidFill>
                  <a:latin typeface="EC Square Sans Cond Pro" pitchFamily="34" charset="0"/>
                </a:rPr>
                <a:t>Legal advice</a:t>
              </a:r>
              <a:endParaRPr lang="sv-SE" altLang="en-US" b="0">
                <a:solidFill>
                  <a:srgbClr val="333333"/>
                </a:solidFill>
                <a:latin typeface="EC Square Sans Cond Pro" pitchFamily="34" charset="0"/>
              </a:endParaRPr>
            </a:p>
          </p:txBody>
        </p:sp>
      </p:grpSp>
    </p:spTree>
    <p:extLst>
      <p:ext uri="{BB962C8B-B14F-4D97-AF65-F5344CB8AC3E}">
        <p14:creationId xmlns:p14="http://schemas.microsoft.com/office/powerpoint/2010/main" val="29206606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68314" y="1892301"/>
            <a:ext cx="8226425" cy="3526367"/>
          </a:xfrm>
        </p:spPr>
        <p:txBody>
          <a:bodyPr/>
          <a:lstStyle/>
          <a:p>
            <a:endParaRPr lang="en-US" altLang="en-US" smtClean="0">
              <a:solidFill>
                <a:srgbClr val="A40000"/>
              </a:solidFill>
            </a:endParaRPr>
          </a:p>
          <a:p>
            <a:pPr algn="ctr"/>
            <a:r>
              <a:rPr lang="en-US" altLang="en-US" sz="4400" i="0" smtClean="0">
                <a:solidFill>
                  <a:srgbClr val="A40000"/>
                </a:solidFill>
              </a:rPr>
              <a:t>Cooperation with OLAF</a:t>
            </a:r>
          </a:p>
          <a:p>
            <a:pPr algn="ctr"/>
            <a:endParaRPr lang="en-US" altLang="en-US" sz="2000" i="0" smtClean="0">
              <a:solidFill>
                <a:srgbClr val="A40000"/>
              </a:solidFill>
            </a:endParaRPr>
          </a:p>
          <a:p>
            <a:pPr algn="ctr"/>
            <a:r>
              <a:rPr lang="en-US" altLang="en-US" sz="3200" smtClean="0">
                <a:solidFill>
                  <a:srgbClr val="A40000"/>
                </a:solidFill>
              </a:rPr>
              <a:t>Mr Stefaan ROELS, Investigator</a:t>
            </a:r>
            <a:endParaRPr lang="en-GB" altLang="en-US" sz="3200" smtClean="0">
              <a:solidFill>
                <a:srgbClr val="A40000"/>
              </a:solidFill>
            </a:endParaRPr>
          </a:p>
          <a:p>
            <a:pPr algn="ctr"/>
            <a:endParaRPr lang="en-GB" altLang="en-US" smtClean="0"/>
          </a:p>
        </p:txBody>
      </p:sp>
    </p:spTree>
    <p:extLst>
      <p:ext uri="{BB962C8B-B14F-4D97-AF65-F5344CB8AC3E}">
        <p14:creationId xmlns:p14="http://schemas.microsoft.com/office/powerpoint/2010/main" val="31026981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OLAF</a:t>
            </a:r>
          </a:p>
        </p:txBody>
      </p:sp>
      <p:sp>
        <p:nvSpPr>
          <p:cNvPr id="9219" name="Content Placeholder 2"/>
          <p:cNvSpPr>
            <a:spLocks noGrp="1"/>
          </p:cNvSpPr>
          <p:nvPr>
            <p:ph idx="1"/>
          </p:nvPr>
        </p:nvSpPr>
        <p:spPr>
          <a:xfrm>
            <a:off x="539552" y="2924944"/>
            <a:ext cx="8158162" cy="2547011"/>
          </a:xfrm>
        </p:spPr>
        <p:txBody>
          <a:bodyPr/>
          <a:lstStyle/>
          <a:p>
            <a:pPr algn="ctr"/>
            <a:endParaRPr lang="en-GB" altLang="en-US" dirty="0" smtClean="0"/>
          </a:p>
          <a:p>
            <a:pPr algn="ctr"/>
            <a:r>
              <a:rPr lang="en-GB" altLang="en-US" sz="3200" i="0" dirty="0" smtClean="0">
                <a:solidFill>
                  <a:srgbClr val="4D4D4D"/>
                </a:solidFill>
              </a:rPr>
              <a:t>Could you explain the distinction between the Selection Unit (01) and the Investigation Unit (A1) in OLAF?</a:t>
            </a:r>
            <a:endParaRPr lang="en-US" altLang="en-US" sz="3200" i="0" dirty="0" smtClean="0">
              <a:solidFill>
                <a:srgbClr val="4D4D4D"/>
              </a:solidFill>
            </a:endParaRPr>
          </a:p>
        </p:txBody>
      </p:sp>
    </p:spTree>
    <p:extLst>
      <p:ext uri="{BB962C8B-B14F-4D97-AF65-F5344CB8AC3E}">
        <p14:creationId xmlns:p14="http://schemas.microsoft.com/office/powerpoint/2010/main" val="30213875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67544" y="3212976"/>
            <a:ext cx="8226425" cy="2280186"/>
          </a:xfrm>
        </p:spPr>
        <p:txBody>
          <a:bodyPr/>
          <a:lstStyle/>
          <a:p>
            <a:pPr algn="ctr"/>
            <a:endParaRPr lang="en-GB" altLang="en-US" sz="3200" dirty="0" smtClean="0"/>
          </a:p>
          <a:p>
            <a:pPr algn="ctr"/>
            <a:r>
              <a:rPr lang="en-GB" altLang="en-US" sz="3200" i="0" dirty="0" smtClean="0">
                <a:solidFill>
                  <a:srgbClr val="4D4D4D"/>
                </a:solidFill>
              </a:rPr>
              <a:t>Further to an inquiry, which are the possible options?  </a:t>
            </a:r>
          </a:p>
          <a:p>
            <a:pPr algn="ctr"/>
            <a:endParaRPr lang="en-GB" altLang="en-US" sz="3200" dirty="0" smtClean="0"/>
          </a:p>
          <a:p>
            <a:endParaRPr lang="en-GB" altLang="en-US" dirty="0" smtClean="0"/>
          </a:p>
        </p:txBody>
      </p:sp>
      <p:sp>
        <p:nvSpPr>
          <p:cNvPr id="10243"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OLAF</a:t>
            </a:r>
          </a:p>
        </p:txBody>
      </p:sp>
    </p:spTree>
    <p:extLst>
      <p:ext uri="{BB962C8B-B14F-4D97-AF65-F5344CB8AC3E}">
        <p14:creationId xmlns:p14="http://schemas.microsoft.com/office/powerpoint/2010/main" val="24930706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67544" y="3429000"/>
            <a:ext cx="8226425" cy="2017802"/>
          </a:xfrm>
        </p:spPr>
        <p:txBody>
          <a:bodyPr/>
          <a:lstStyle/>
          <a:p>
            <a:pPr algn="ctr"/>
            <a:endParaRPr lang="en-GB" altLang="en-US" dirty="0" smtClean="0"/>
          </a:p>
          <a:p>
            <a:pPr algn="ctr"/>
            <a:r>
              <a:rPr lang="en-GB" altLang="en-US" sz="3200" i="0" dirty="0" smtClean="0">
                <a:solidFill>
                  <a:srgbClr val="4D4D4D"/>
                </a:solidFill>
              </a:rPr>
              <a:t>In case of disciplinary recommendations, what's the interaction/cooperation with </a:t>
            </a:r>
            <a:r>
              <a:rPr lang="en-GB" altLang="en-US" sz="3200" i="0" dirty="0" smtClean="0">
                <a:solidFill>
                  <a:srgbClr val="C00000"/>
                </a:solidFill>
              </a:rPr>
              <a:t>IDOC</a:t>
            </a:r>
            <a:r>
              <a:rPr lang="en-GB" altLang="en-US" sz="3200" i="0" dirty="0" smtClean="0">
                <a:solidFill>
                  <a:srgbClr val="4D4D4D"/>
                </a:solidFill>
              </a:rPr>
              <a:t>? </a:t>
            </a:r>
          </a:p>
          <a:p>
            <a:endParaRPr lang="en-GB" altLang="en-US" sz="3200" dirty="0" smtClean="0"/>
          </a:p>
        </p:txBody>
      </p:sp>
      <p:sp>
        <p:nvSpPr>
          <p:cNvPr id="11267" name="Title 1"/>
          <p:cNvSpPr>
            <a:spLocks noGrp="1"/>
          </p:cNvSpPr>
          <p:nvPr>
            <p:ph type="title"/>
          </p:nvPr>
        </p:nvSpPr>
        <p:spPr/>
        <p:txBody>
          <a:bodyPr/>
          <a:lstStyle/>
          <a:p>
            <a:pPr algn="ctr"/>
            <a:r>
              <a:rPr lang="en-US" altLang="en-US" sz="4400" b="0" smtClean="0">
                <a:solidFill>
                  <a:srgbClr val="A40000"/>
                </a:solidFill>
              </a:rPr>
              <a:t>Cooperation with OLAF</a:t>
            </a:r>
          </a:p>
        </p:txBody>
      </p:sp>
    </p:spTree>
    <p:extLst>
      <p:ext uri="{BB962C8B-B14F-4D97-AF65-F5344CB8AC3E}">
        <p14:creationId xmlns:p14="http://schemas.microsoft.com/office/powerpoint/2010/main" val="25794783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9552" y="2924944"/>
            <a:ext cx="8353425" cy="3144282"/>
          </a:xfrm>
        </p:spPr>
        <p:txBody>
          <a:bodyPr/>
          <a:lstStyle/>
          <a:p>
            <a:pPr algn="ctr"/>
            <a:endParaRPr lang="en-GB" altLang="en-US" dirty="0" smtClean="0"/>
          </a:p>
          <a:p>
            <a:pPr algn="ctr"/>
            <a:r>
              <a:rPr lang="en-GB" altLang="en-US" sz="3200" i="0" dirty="0" smtClean="0">
                <a:solidFill>
                  <a:srgbClr val="4D4D4D"/>
                </a:solidFill>
              </a:rPr>
              <a:t>What impact have the decisions taken by the disciplinary Appointing Authority, further to an OLAF recommendation, on the work of OLAF? Is there any monitoring or lessons-learnt system that OLAF put in place to this end? </a:t>
            </a:r>
          </a:p>
        </p:txBody>
      </p:sp>
      <p:sp>
        <p:nvSpPr>
          <p:cNvPr id="12291"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OLAF</a:t>
            </a:r>
          </a:p>
        </p:txBody>
      </p:sp>
    </p:spTree>
    <p:extLst>
      <p:ext uri="{BB962C8B-B14F-4D97-AF65-F5344CB8AC3E}">
        <p14:creationId xmlns:p14="http://schemas.microsoft.com/office/powerpoint/2010/main" val="30902232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68314" y="1701800"/>
            <a:ext cx="8226425" cy="4320117"/>
          </a:xfrm>
        </p:spPr>
        <p:txBody>
          <a:bodyPr/>
          <a:lstStyle/>
          <a:p>
            <a:pPr algn="ctr"/>
            <a:r>
              <a:rPr lang="en-US" altLang="en-US" sz="4000" i="0" smtClean="0">
                <a:solidFill>
                  <a:srgbClr val="A40000"/>
                </a:solidFill>
              </a:rPr>
              <a:t>Cooperation with the </a:t>
            </a:r>
          </a:p>
          <a:p>
            <a:pPr algn="ctr"/>
            <a:r>
              <a:rPr lang="en-US" altLang="en-US" sz="4000" i="0" smtClean="0">
                <a:solidFill>
                  <a:srgbClr val="A40000"/>
                </a:solidFill>
              </a:rPr>
              <a:t>Security Directorate (DS)</a:t>
            </a:r>
          </a:p>
          <a:p>
            <a:pPr algn="ctr"/>
            <a:r>
              <a:rPr lang="en-US" altLang="en-US" sz="4000" i="0" smtClean="0">
                <a:solidFill>
                  <a:srgbClr val="A40000"/>
                </a:solidFill>
              </a:rPr>
              <a:t>of DG HR  </a:t>
            </a:r>
          </a:p>
          <a:p>
            <a:pPr algn="ctr"/>
            <a:endParaRPr lang="en-US" altLang="en-US" sz="2000" i="0" smtClean="0">
              <a:solidFill>
                <a:srgbClr val="A40000"/>
              </a:solidFill>
            </a:endParaRPr>
          </a:p>
          <a:p>
            <a:pPr algn="ctr"/>
            <a:r>
              <a:rPr lang="en-US" altLang="en-US" sz="3200" smtClean="0">
                <a:solidFill>
                  <a:srgbClr val="A40000"/>
                </a:solidFill>
              </a:rPr>
              <a:t>Mr Axel POELS, Security </a:t>
            </a:r>
            <a:r>
              <a:rPr lang="fr-BE" altLang="en-US" sz="3200" smtClean="0">
                <a:solidFill>
                  <a:srgbClr val="A40000"/>
                </a:solidFill>
              </a:rPr>
              <a:t>Investigator, Team Leader</a:t>
            </a:r>
            <a:endParaRPr lang="en-GB" altLang="en-US" sz="3200" smtClean="0"/>
          </a:p>
          <a:p>
            <a:endParaRPr lang="en-GB" altLang="en-US" smtClean="0"/>
          </a:p>
        </p:txBody>
      </p:sp>
    </p:spTree>
    <p:extLst>
      <p:ext uri="{BB962C8B-B14F-4D97-AF65-F5344CB8AC3E}">
        <p14:creationId xmlns:p14="http://schemas.microsoft.com/office/powerpoint/2010/main" val="1038077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9399" y="2250019"/>
            <a:ext cx="7732712" cy="454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marL="0" indent="0" defTabSz="449263" eaLnBrk="1" hangingPunct="1">
              <a:spcBef>
                <a:spcPts val="500"/>
              </a:spcBef>
              <a:spcAft>
                <a:spcPts val="600"/>
              </a:spcAft>
              <a:buClr>
                <a:srgbClr val="000000"/>
              </a:buClr>
              <a:buSzPct val="100000"/>
              <a:buFont typeface="Times New Roman" pitchFamily="16" charset="0"/>
              <a:buNone/>
              <a:defRPr/>
            </a:pPr>
            <a:r>
              <a:rPr lang="fr-BE" altLang="en-US" sz="1800" b="1" i="0" dirty="0" smtClean="0">
                <a:solidFill>
                  <a:srgbClr val="4D4D4D"/>
                </a:solidFill>
                <a:latin typeface="EC Square Sans Cond Pro" panose="020B0506040000020004" pitchFamily="34" charset="0"/>
                <a:cs typeface="Arial" charset="0"/>
              </a:rPr>
              <a:t>STAFF REGULATIONS - </a:t>
            </a:r>
            <a:r>
              <a:rPr lang="fr-BE" altLang="en-US" sz="1800" b="1" i="0" dirty="0">
                <a:solidFill>
                  <a:srgbClr val="4D4D4D"/>
                </a:solidFill>
                <a:latin typeface="EC Square Sans Cond Pro" panose="020B0506040000020004" pitchFamily="34" charset="0"/>
                <a:cs typeface="Arial" charset="0"/>
              </a:rPr>
              <a:t>Articles 11 to </a:t>
            </a:r>
            <a:r>
              <a:rPr lang="fr-BE" altLang="en-US" sz="1800" b="1" i="0" dirty="0" smtClean="0">
                <a:solidFill>
                  <a:srgbClr val="4D4D4D"/>
                </a:solidFill>
                <a:latin typeface="EC Square Sans Cond Pro" panose="020B0506040000020004" pitchFamily="34" charset="0"/>
                <a:cs typeface="Arial" charset="0"/>
              </a:rPr>
              <a:t>26 ("</a:t>
            </a:r>
            <a:r>
              <a:rPr lang="fr-BE" altLang="en-US" sz="1800" b="1" i="0" dirty="0" err="1" smtClean="0">
                <a:solidFill>
                  <a:srgbClr val="4D4D4D"/>
                </a:solidFill>
                <a:latin typeface="EC Square Sans Cond Pro" panose="020B0506040000020004" pitchFamily="34" charset="0"/>
                <a:cs typeface="Arial" charset="0"/>
              </a:rPr>
              <a:t>Rights</a:t>
            </a:r>
            <a:r>
              <a:rPr lang="fr-BE" altLang="en-US" sz="1800" b="1" i="0" dirty="0" smtClean="0">
                <a:solidFill>
                  <a:srgbClr val="4D4D4D"/>
                </a:solidFill>
                <a:latin typeface="EC Square Sans Cond Pro" panose="020B0506040000020004" pitchFamily="34" charset="0"/>
                <a:cs typeface="Arial" charset="0"/>
              </a:rPr>
              <a:t> and Obligations")</a:t>
            </a:r>
          </a:p>
          <a:p>
            <a:pPr marL="0" indent="0" defTabSz="449263" eaLnBrk="1" hangingPunct="1">
              <a:spcBef>
                <a:spcPts val="500"/>
              </a:spcBef>
              <a:spcAft>
                <a:spcPts val="600"/>
              </a:spcAft>
              <a:buClr>
                <a:srgbClr val="000000"/>
              </a:buClr>
              <a:buSzPct val="100000"/>
              <a:buFont typeface="Times New Roman" pitchFamily="16" charset="0"/>
              <a:buNone/>
              <a:defRPr/>
            </a:pPr>
            <a:endParaRPr lang="fr-BE" altLang="en-US" sz="1800" b="1" i="0" dirty="0" smtClean="0">
              <a:solidFill>
                <a:srgbClr val="4D4D4D"/>
              </a:solidFill>
              <a:latin typeface="EC Square Sans Cond Pro" panose="020B0506040000020004" pitchFamily="34" charset="0"/>
              <a:cs typeface="Arial" charset="0"/>
            </a:endParaRPr>
          </a:p>
          <a:p>
            <a:pPr marL="177800" indent="-177800" defTabSz="449263">
              <a:buClr>
                <a:srgbClr val="C00000"/>
              </a:buClr>
              <a:buSzPct val="100000"/>
              <a:buFont typeface="Arial" panose="020B0604020202020204" pitchFamily="34" charset="0"/>
              <a:buChar char="•"/>
              <a:defRPr/>
            </a:pPr>
            <a:r>
              <a:rPr lang="en-GB" sz="2000" i="0" dirty="0" smtClean="0">
                <a:solidFill>
                  <a:srgbClr val="4D4D4D"/>
                </a:solidFill>
                <a:latin typeface="EC Square Sans Cond Pro" panose="020B0506040000020004" pitchFamily="34" charset="0"/>
                <a:cs typeface="Arial" charset="0"/>
              </a:rPr>
              <a:t>To carry one's </a:t>
            </a:r>
            <a:r>
              <a:rPr lang="en-GB" sz="2000" i="0" dirty="0">
                <a:solidFill>
                  <a:srgbClr val="4D4D4D"/>
                </a:solidFill>
                <a:latin typeface="EC Square Sans Cond Pro" panose="020B0506040000020004" pitchFamily="34" charset="0"/>
                <a:cs typeface="Arial" charset="0"/>
              </a:rPr>
              <a:t>duties objectively, </a:t>
            </a:r>
            <a:r>
              <a:rPr lang="en-GB" sz="2000" i="0" dirty="0" smtClean="0">
                <a:solidFill>
                  <a:srgbClr val="4D4D4D"/>
                </a:solidFill>
                <a:latin typeface="EC Square Sans Cond Pro" panose="020B0506040000020004" pitchFamily="34" charset="0"/>
                <a:cs typeface="Arial" charset="0"/>
              </a:rPr>
              <a:t>independently, impartially </a:t>
            </a:r>
            <a:r>
              <a:rPr lang="en-GB" sz="2000" i="0" dirty="0">
                <a:solidFill>
                  <a:srgbClr val="4D4D4D"/>
                </a:solidFill>
                <a:latin typeface="EC Square Sans Cond Pro" panose="020B0506040000020004" pitchFamily="34" charset="0"/>
                <a:cs typeface="Arial" charset="0"/>
              </a:rPr>
              <a:t>and </a:t>
            </a:r>
            <a:r>
              <a:rPr lang="en-GB" sz="2000" i="0" dirty="0" smtClean="0">
                <a:solidFill>
                  <a:srgbClr val="4D4D4D"/>
                </a:solidFill>
                <a:latin typeface="EC Square Sans Cond Pro" panose="020B0506040000020004" pitchFamily="34" charset="0"/>
                <a:cs typeface="Arial" charset="0"/>
              </a:rPr>
              <a:t>to conduct oneself </a:t>
            </a:r>
            <a:r>
              <a:rPr lang="en-GB" sz="2000" i="0" dirty="0">
                <a:solidFill>
                  <a:srgbClr val="4D4D4D"/>
                </a:solidFill>
                <a:latin typeface="EC Square Sans Cond Pro" panose="020B0506040000020004" pitchFamily="34" charset="0"/>
                <a:cs typeface="Arial" charset="0"/>
              </a:rPr>
              <a:t>solely with the interest of the Union in mind (duty of loyalty</a:t>
            </a:r>
            <a:r>
              <a:rPr lang="en-GB" sz="2000" i="0" dirty="0" smtClean="0">
                <a:solidFill>
                  <a:srgbClr val="4D4D4D"/>
                </a:solidFill>
                <a:latin typeface="EC Square Sans Cond Pro" panose="020B0506040000020004" pitchFamily="34" charset="0"/>
                <a:cs typeface="Arial" charset="0"/>
              </a:rPr>
              <a:t>) (Article 11)</a:t>
            </a:r>
            <a:endParaRPr lang="en-GB" sz="2000" i="0" dirty="0">
              <a:solidFill>
                <a:srgbClr val="4D4D4D"/>
              </a:solidFill>
              <a:latin typeface="EC Square Sans Cond Pro" panose="020B0506040000020004" pitchFamily="34" charset="0"/>
              <a:cs typeface="Arial" charset="0"/>
            </a:endParaRPr>
          </a:p>
          <a:p>
            <a:pPr marL="177800" indent="-177800" defTabSz="449263">
              <a:buClr>
                <a:srgbClr val="C00000"/>
              </a:buClr>
              <a:buSzPct val="100000"/>
              <a:buFont typeface="Arial" panose="020B0604020202020204" pitchFamily="34" charset="0"/>
              <a:buChar char="•"/>
              <a:defRPr/>
            </a:pPr>
            <a:r>
              <a:rPr lang="en-GB" sz="2000" i="0" dirty="0" smtClean="0">
                <a:solidFill>
                  <a:srgbClr val="4D4D4D"/>
                </a:solidFill>
                <a:latin typeface="EC Square Sans Cond Pro" panose="020B0506040000020004" pitchFamily="34" charset="0"/>
                <a:cs typeface="Arial" charset="0"/>
              </a:rPr>
              <a:t>To refrain </a:t>
            </a:r>
            <a:r>
              <a:rPr lang="en-GB" sz="2000" i="0" dirty="0">
                <a:solidFill>
                  <a:srgbClr val="4D4D4D"/>
                </a:solidFill>
                <a:latin typeface="EC Square Sans Cond Pro" panose="020B0506040000020004" pitchFamily="34" charset="0"/>
                <a:cs typeface="Arial" charset="0"/>
              </a:rPr>
              <a:t>from any action or behaviour which might reflect negatively upon their position and/or the </a:t>
            </a:r>
            <a:r>
              <a:rPr lang="en-GB" sz="2000" i="0" dirty="0" smtClean="0">
                <a:solidFill>
                  <a:srgbClr val="4D4D4D"/>
                </a:solidFill>
                <a:latin typeface="EC Square Sans Cond Pro" panose="020B0506040000020004" pitchFamily="34" charset="0"/>
                <a:cs typeface="Arial" charset="0"/>
              </a:rPr>
              <a:t>institution (Article 12</a:t>
            </a:r>
            <a:r>
              <a:rPr lang="en-GB" sz="2000" i="0" dirty="0">
                <a:solidFill>
                  <a:srgbClr val="4D4D4D"/>
                </a:solidFill>
                <a:latin typeface="EC Square Sans Cond Pro" panose="020B0506040000020004" pitchFamily="34" charset="0"/>
                <a:cs typeface="Arial" charset="0"/>
              </a:rPr>
              <a:t>), and from </a:t>
            </a:r>
            <a:r>
              <a:rPr lang="en-GB" sz="2000" i="0" dirty="0" smtClean="0">
                <a:solidFill>
                  <a:srgbClr val="4D4D4D"/>
                </a:solidFill>
                <a:latin typeface="EC Square Sans Cond Pro" panose="020B0506040000020004" pitchFamily="34" charset="0"/>
                <a:cs typeface="Arial" charset="0"/>
              </a:rPr>
              <a:t>any </a:t>
            </a:r>
            <a:r>
              <a:rPr lang="en-GB" sz="2000" i="0" dirty="0">
                <a:solidFill>
                  <a:srgbClr val="4D4D4D"/>
                </a:solidFill>
                <a:latin typeface="EC Square Sans Cond Pro" panose="020B0506040000020004" pitchFamily="34" charset="0"/>
                <a:cs typeface="Arial" charset="0"/>
              </a:rPr>
              <a:t>form of psychological or sexual </a:t>
            </a:r>
            <a:r>
              <a:rPr lang="en-GB" sz="2000" i="0" dirty="0" smtClean="0">
                <a:solidFill>
                  <a:srgbClr val="4D4D4D"/>
                </a:solidFill>
                <a:latin typeface="EC Square Sans Cond Pro" panose="020B0506040000020004" pitchFamily="34" charset="0"/>
                <a:cs typeface="Arial" charset="0"/>
              </a:rPr>
              <a:t>harassment (Article 12a)</a:t>
            </a:r>
            <a:endParaRPr lang="en-GB" sz="2000" i="0" dirty="0">
              <a:solidFill>
                <a:srgbClr val="4D4D4D"/>
              </a:solidFill>
              <a:latin typeface="EC Square Sans Cond Pro" panose="020B0506040000020004" pitchFamily="34" charset="0"/>
              <a:cs typeface="Arial" charset="0"/>
            </a:endParaRPr>
          </a:p>
          <a:p>
            <a:pPr marL="177800" indent="-177800" defTabSz="449263">
              <a:buClr>
                <a:srgbClr val="C00000"/>
              </a:buClr>
              <a:buSzPct val="100000"/>
              <a:buFont typeface="Arial" panose="020B0604020202020204" pitchFamily="34" charset="0"/>
              <a:buChar char="•"/>
              <a:defRPr/>
            </a:pPr>
            <a:r>
              <a:rPr lang="en-GB" sz="2000" i="0" dirty="0" smtClean="0">
                <a:solidFill>
                  <a:srgbClr val="4D4D4D"/>
                </a:solidFill>
                <a:latin typeface="EC Square Sans Cond Pro" panose="020B0506040000020004" pitchFamily="34" charset="0"/>
                <a:cs typeface="Arial" charset="0"/>
              </a:rPr>
              <a:t>To exercise the </a:t>
            </a:r>
            <a:r>
              <a:rPr lang="en-GB" sz="2000" i="0" dirty="0">
                <a:solidFill>
                  <a:srgbClr val="4D4D4D"/>
                </a:solidFill>
                <a:latin typeface="EC Square Sans Cond Pro" panose="020B0506040000020004" pitchFamily="34" charset="0"/>
                <a:cs typeface="Arial" charset="0"/>
              </a:rPr>
              <a:t>right of freedom of </a:t>
            </a:r>
            <a:r>
              <a:rPr lang="en-GB" sz="2000" i="0" dirty="0" smtClean="0">
                <a:solidFill>
                  <a:srgbClr val="4D4D4D"/>
                </a:solidFill>
                <a:latin typeface="EC Square Sans Cond Pro" panose="020B0506040000020004" pitchFamily="34" charset="0"/>
                <a:cs typeface="Arial" charset="0"/>
              </a:rPr>
              <a:t>expression </a:t>
            </a:r>
            <a:r>
              <a:rPr lang="en-GB" sz="2000" i="0" dirty="0">
                <a:solidFill>
                  <a:srgbClr val="4D4D4D"/>
                </a:solidFill>
                <a:latin typeface="EC Square Sans Cond Pro" panose="020B0506040000020004" pitchFamily="34" charset="0"/>
                <a:cs typeface="Arial" charset="0"/>
              </a:rPr>
              <a:t>with </a:t>
            </a:r>
            <a:r>
              <a:rPr lang="en-GB" sz="2000" i="0" dirty="0" smtClean="0">
                <a:solidFill>
                  <a:srgbClr val="4D4D4D"/>
                </a:solidFill>
                <a:latin typeface="EC Square Sans Cond Pro" panose="020B0506040000020004" pitchFamily="34" charset="0"/>
                <a:cs typeface="Arial" charset="0"/>
              </a:rPr>
              <a:t>circumspection, as well as impartiality </a:t>
            </a:r>
            <a:r>
              <a:rPr lang="en-GB" sz="2000" i="0" dirty="0">
                <a:solidFill>
                  <a:srgbClr val="4D4D4D"/>
                </a:solidFill>
                <a:latin typeface="EC Square Sans Cond Pro" panose="020B0506040000020004" pitchFamily="34" charset="0"/>
                <a:cs typeface="Arial" charset="0"/>
              </a:rPr>
              <a:t>and </a:t>
            </a:r>
            <a:r>
              <a:rPr lang="en-GB" sz="2000" i="0" dirty="0" smtClean="0">
                <a:solidFill>
                  <a:srgbClr val="4D4D4D"/>
                </a:solidFill>
                <a:latin typeface="EC Square Sans Cond Pro" panose="020B0506040000020004" pitchFamily="34" charset="0"/>
                <a:cs typeface="Arial" charset="0"/>
              </a:rPr>
              <a:t>loyalty to </a:t>
            </a:r>
            <a:r>
              <a:rPr lang="en-GB" sz="2000" i="0" dirty="0">
                <a:solidFill>
                  <a:srgbClr val="4D4D4D"/>
                </a:solidFill>
                <a:latin typeface="EC Square Sans Cond Pro" panose="020B0506040000020004" pitchFamily="34" charset="0"/>
                <a:cs typeface="Arial" charset="0"/>
              </a:rPr>
              <a:t>the </a:t>
            </a:r>
            <a:r>
              <a:rPr lang="en-GB" sz="2000" i="0" dirty="0" smtClean="0">
                <a:solidFill>
                  <a:srgbClr val="4D4D4D"/>
                </a:solidFill>
                <a:latin typeface="EC Square Sans Cond Pro" panose="020B0506040000020004" pitchFamily="34" charset="0"/>
                <a:cs typeface="Arial" charset="0"/>
              </a:rPr>
              <a:t>Union (Article 17a)</a:t>
            </a:r>
          </a:p>
          <a:p>
            <a:pPr marL="177800" indent="-177800" defTabSz="449263">
              <a:buClr>
                <a:srgbClr val="C00000"/>
              </a:buClr>
              <a:buSzPct val="100000"/>
              <a:buFont typeface="Arial" panose="020B0604020202020204" pitchFamily="34" charset="0"/>
              <a:buChar char="•"/>
              <a:defRPr/>
            </a:pPr>
            <a:r>
              <a:rPr lang="en-GB" sz="2000" i="0" dirty="0" smtClean="0">
                <a:solidFill>
                  <a:srgbClr val="4D4D4D"/>
                </a:solidFill>
                <a:latin typeface="EC Square Sans Cond Pro" panose="020B0506040000020004" pitchFamily="34" charset="0"/>
                <a:cs typeface="Arial" charset="0"/>
              </a:rPr>
              <a:t>To report </a:t>
            </a:r>
            <a:r>
              <a:rPr lang="en-GB" sz="2000" i="0" dirty="0">
                <a:solidFill>
                  <a:srgbClr val="4D4D4D"/>
                </a:solidFill>
                <a:latin typeface="EC Square Sans Cond Pro" panose="020B0506040000020004" pitchFamily="34" charset="0"/>
                <a:cs typeface="Arial" charset="0"/>
              </a:rPr>
              <a:t>facts pointing to the existence of fraud, corruption or serious </a:t>
            </a:r>
            <a:r>
              <a:rPr lang="en-GB" sz="2000" i="0" dirty="0" smtClean="0">
                <a:solidFill>
                  <a:srgbClr val="4D4D4D"/>
                </a:solidFill>
                <a:latin typeface="EC Square Sans Cond Pro" panose="020B0506040000020004" pitchFamily="34" charset="0"/>
                <a:cs typeface="Arial" charset="0"/>
              </a:rPr>
              <a:t>irregularity (Article 22a)</a:t>
            </a:r>
          </a:p>
        </p:txBody>
      </p:sp>
      <p:sp>
        <p:nvSpPr>
          <p:cNvPr id="12291" name="Text Box 2"/>
          <p:cNvSpPr txBox="1">
            <a:spLocks noChangeArrowheads="1"/>
          </p:cNvSpPr>
          <p:nvPr/>
        </p:nvSpPr>
        <p:spPr bwMode="auto">
          <a:xfrm>
            <a:off x="179391" y="1214969"/>
            <a:ext cx="8643937"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fr-BE" altLang="en-US" sz="3200" b="1" i="0" dirty="0">
                <a:solidFill>
                  <a:srgbClr val="A40000"/>
                </a:solidFill>
                <a:cs typeface="Arial" charset="0"/>
              </a:rPr>
              <a:t>ETHICAL</a:t>
            </a:r>
            <a:r>
              <a:rPr lang="fr-BE" altLang="en-US" sz="3200" b="1" i="0" dirty="0">
                <a:solidFill>
                  <a:srgbClr val="C00000"/>
                </a:solidFill>
                <a:cs typeface="Arial" charset="0"/>
              </a:rPr>
              <a:t> </a:t>
            </a:r>
            <a:r>
              <a:rPr lang="fr-BE" altLang="en-US" sz="3200" i="0" dirty="0">
                <a:solidFill>
                  <a:srgbClr val="4D4D4D"/>
                </a:solidFill>
                <a:cs typeface="Arial" charset="0"/>
              </a:rPr>
              <a:t>OBLIGATIONS</a:t>
            </a:r>
          </a:p>
        </p:txBody>
      </p:sp>
      <p:grpSp>
        <p:nvGrpSpPr>
          <p:cNvPr id="5" name="Group 4"/>
          <p:cNvGrpSpPr/>
          <p:nvPr/>
        </p:nvGrpSpPr>
        <p:grpSpPr>
          <a:xfrm>
            <a:off x="7575078" y="1214967"/>
            <a:ext cx="1269576" cy="1694845"/>
            <a:chOff x="2072559" y="3439003"/>
            <a:chExt cx="1080000" cy="1080120"/>
          </a:xfrm>
          <a:effectLst>
            <a:outerShdw blurRad="50800" dist="38100" dir="8100000" algn="tr" rotWithShape="0">
              <a:prstClr val="black">
                <a:alpha val="40000"/>
              </a:prstClr>
            </a:outerShdw>
          </a:effectLst>
        </p:grpSpPr>
        <p:sp>
          <p:nvSpPr>
            <p:cNvPr id="6" name="Oval 5"/>
            <p:cNvSpPr/>
            <p:nvPr/>
          </p:nvSpPr>
          <p:spPr bwMode="auto">
            <a:xfrm>
              <a:off x="2072559" y="3439003"/>
              <a:ext cx="1080000" cy="1080120"/>
            </a:xfrm>
            <a:prstGeom prst="ellipse">
              <a:avLst/>
            </a:prstGeom>
            <a:solidFill>
              <a:schemeClr val="bg1"/>
            </a:solidFill>
            <a:ln w="28575" cap="flat" cmpd="sng" algn="ctr">
              <a:solidFill>
                <a:srgbClr val="C00000"/>
              </a:solidFill>
              <a:prstDash val="solid"/>
              <a:round/>
              <a:headEnd type="none" w="med" len="med"/>
              <a:tailEnd type="none" w="med" len="med"/>
            </a:ln>
            <a:effectLst/>
            <a:extLst/>
          </p:spPr>
          <p:txBody>
            <a:bodyPr anchor="ctr"/>
            <a:lstStyle/>
            <a:p>
              <a:pPr marL="3175">
                <a:defRPr/>
              </a:pPr>
              <a:endParaRPr lang="en-GB">
                <a:cs typeface="Arial"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293" y="4266151"/>
              <a:ext cx="214807"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13861" y="3752996"/>
              <a:ext cx="288032" cy="144016"/>
            </a:xfrm>
            <a:prstGeom prst="rect">
              <a:avLst/>
            </a:prstGeom>
            <a:solidFill>
              <a:srgbClr val="C00000"/>
            </a:solidFill>
            <a:ln>
              <a:noFill/>
            </a:ln>
            <a:effectLst/>
            <a:extLst/>
          </p:spPr>
          <p:txBody>
            <a:bodyPr anchor="ctr"/>
            <a:lstStyle/>
            <a:p>
              <a:pPr marL="3175">
                <a:defRPr/>
              </a:pPr>
              <a:endParaRPr lang="en-GB">
                <a:cs typeface="Arial" charset="0"/>
              </a:endParaRPr>
            </a:p>
          </p:txBody>
        </p:sp>
        <p:grpSp>
          <p:nvGrpSpPr>
            <p:cNvPr id="9" name="Group 8"/>
            <p:cNvGrpSpPr/>
            <p:nvPr/>
          </p:nvGrpSpPr>
          <p:grpSpPr>
            <a:xfrm>
              <a:off x="2126559" y="3493063"/>
              <a:ext cx="972000" cy="972000"/>
              <a:chOff x="2126559" y="3493063"/>
              <a:chExt cx="972000" cy="972000"/>
            </a:xfrm>
          </p:grpSpPr>
          <p:sp>
            <p:nvSpPr>
              <p:cNvPr id="10" name="Oval 9"/>
              <p:cNvSpPr/>
              <p:nvPr/>
            </p:nvSpPr>
            <p:spPr bwMode="auto">
              <a:xfrm>
                <a:off x="2126559" y="3493063"/>
                <a:ext cx="972000" cy="972000"/>
              </a:xfrm>
              <a:prstGeom prst="ellipse">
                <a:avLst/>
              </a:prstGeom>
              <a:noFill/>
              <a:ln w="28575" cap="flat" cmpd="sng" algn="ctr">
                <a:solidFill>
                  <a:srgbClr val="777777"/>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defRPr/>
                </a:pPr>
                <a:endParaRPr lang="en-GB">
                  <a:cs typeface="Arial"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677" y="3667626"/>
                <a:ext cx="697482" cy="63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556505328"/>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8314" y="2180167"/>
            <a:ext cx="8226425" cy="3526367"/>
          </a:xfrm>
        </p:spPr>
        <p:txBody>
          <a:bodyPr/>
          <a:lstStyle/>
          <a:p>
            <a:pPr algn="ctr"/>
            <a:endParaRPr lang="en-GB" altLang="en-US" sz="3200" smtClean="0"/>
          </a:p>
          <a:p>
            <a:pPr algn="ctr"/>
            <a:r>
              <a:rPr lang="fr-BE" altLang="en-US" sz="3200" i="0" smtClean="0">
                <a:solidFill>
                  <a:srgbClr val="4D4D4D"/>
                </a:solidFill>
              </a:rPr>
              <a:t>La DS a la compétence d'ouvrir et de mener des enquêtes de sécurité. La DS a-t-elle une compétence exclusive dans certains domaines et si oui, lesquels / quelle en est la raison ?</a:t>
            </a:r>
            <a:endParaRPr lang="en-GB" altLang="en-US" sz="3200" smtClean="0"/>
          </a:p>
        </p:txBody>
      </p:sp>
      <p:sp>
        <p:nvSpPr>
          <p:cNvPr id="14339"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DS</a:t>
            </a:r>
          </a:p>
        </p:txBody>
      </p:sp>
    </p:spTree>
    <p:extLst>
      <p:ext uri="{BB962C8B-B14F-4D97-AF65-F5344CB8AC3E}">
        <p14:creationId xmlns:p14="http://schemas.microsoft.com/office/powerpoint/2010/main" val="27383906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endParaRPr lang="en-GB" altLang="en-US" sz="3200" dirty="0" smtClean="0"/>
          </a:p>
          <a:p>
            <a:pPr algn="ctr"/>
            <a:r>
              <a:rPr lang="fr-BE" altLang="en-US" sz="3200" i="0" dirty="0" smtClean="0">
                <a:solidFill>
                  <a:srgbClr val="4D4D4D"/>
                </a:solidFill>
              </a:rPr>
              <a:t>De quelle manière la DS collabore-t-elle avec </a:t>
            </a:r>
            <a:r>
              <a:rPr lang="fr-BE" altLang="en-US" sz="3200" i="0" dirty="0" smtClean="0">
                <a:solidFill>
                  <a:srgbClr val="C00000"/>
                </a:solidFill>
              </a:rPr>
              <a:t>IDOC</a:t>
            </a:r>
            <a:r>
              <a:rPr lang="fr-BE" altLang="en-US" sz="3200" i="0" dirty="0" smtClean="0">
                <a:solidFill>
                  <a:srgbClr val="4D4D4D"/>
                </a:solidFill>
              </a:rPr>
              <a:t> - quelques exemples?</a:t>
            </a:r>
            <a:endParaRPr lang="en-GB" altLang="en-US" sz="3200" i="0" dirty="0" smtClean="0">
              <a:solidFill>
                <a:srgbClr val="4D4D4D"/>
              </a:solidFill>
            </a:endParaRPr>
          </a:p>
        </p:txBody>
      </p:sp>
      <p:sp>
        <p:nvSpPr>
          <p:cNvPr id="15363"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DS</a:t>
            </a:r>
          </a:p>
        </p:txBody>
      </p:sp>
    </p:spTree>
    <p:extLst>
      <p:ext uri="{BB962C8B-B14F-4D97-AF65-F5344CB8AC3E}">
        <p14:creationId xmlns:p14="http://schemas.microsoft.com/office/powerpoint/2010/main" val="35704418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algn="ctr"/>
            <a:endParaRPr lang="en-GB" altLang="en-US" smtClean="0"/>
          </a:p>
          <a:p>
            <a:pPr algn="ctr"/>
            <a:r>
              <a:rPr lang="fr-BE" altLang="en-US" sz="3200" i="0" smtClean="0">
                <a:solidFill>
                  <a:srgbClr val="4D4D4D"/>
                </a:solidFill>
              </a:rPr>
              <a:t>La DS a-t-elle compétence pour contacter les autorités judiciaires nationales? </a:t>
            </a:r>
            <a:endParaRPr lang="en-GB" altLang="en-US" sz="3200" smtClean="0"/>
          </a:p>
        </p:txBody>
      </p:sp>
      <p:sp>
        <p:nvSpPr>
          <p:cNvPr id="16387"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DS</a:t>
            </a:r>
          </a:p>
        </p:txBody>
      </p:sp>
    </p:spTree>
    <p:extLst>
      <p:ext uri="{BB962C8B-B14F-4D97-AF65-F5344CB8AC3E}">
        <p14:creationId xmlns:p14="http://schemas.microsoft.com/office/powerpoint/2010/main" val="3854152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68314" y="1701801"/>
            <a:ext cx="8226425" cy="4415367"/>
          </a:xfrm>
        </p:spPr>
        <p:txBody>
          <a:bodyPr/>
          <a:lstStyle/>
          <a:p>
            <a:pPr algn="ctr"/>
            <a:r>
              <a:rPr lang="fr-BE" altLang="en-US" sz="4000" i="0" smtClean="0">
                <a:solidFill>
                  <a:srgbClr val="A40000"/>
                </a:solidFill>
              </a:rPr>
              <a:t>Cooperation with </a:t>
            </a:r>
          </a:p>
          <a:p>
            <a:pPr algn="ctr"/>
            <a:r>
              <a:rPr lang="fr-BE" altLang="en-US" sz="4000" i="0" smtClean="0">
                <a:solidFill>
                  <a:srgbClr val="A40000"/>
                </a:solidFill>
              </a:rPr>
              <a:t>Unit 'Appeals and Case Monitoring' </a:t>
            </a:r>
          </a:p>
          <a:p>
            <a:pPr algn="ctr"/>
            <a:r>
              <a:rPr lang="fr-BE" altLang="en-US" sz="4000" i="0" smtClean="0">
                <a:solidFill>
                  <a:srgbClr val="A40000"/>
                </a:solidFill>
              </a:rPr>
              <a:t>(Unit HR E.2)</a:t>
            </a:r>
          </a:p>
          <a:p>
            <a:pPr algn="ctr"/>
            <a:endParaRPr lang="fr-BE" altLang="en-US" sz="2000" i="0" smtClean="0">
              <a:solidFill>
                <a:srgbClr val="A40000"/>
              </a:solidFill>
            </a:endParaRPr>
          </a:p>
          <a:p>
            <a:pPr algn="ctr"/>
            <a:r>
              <a:rPr lang="fr-BE" altLang="en-US" sz="3200" smtClean="0">
                <a:solidFill>
                  <a:srgbClr val="A40000"/>
                </a:solidFill>
              </a:rPr>
              <a:t>Mr Lars ALBATH, Head of Unit</a:t>
            </a:r>
            <a:endParaRPr lang="en-GB" altLang="en-US" sz="3200" smtClean="0"/>
          </a:p>
        </p:txBody>
      </p:sp>
    </p:spTree>
    <p:extLst>
      <p:ext uri="{BB962C8B-B14F-4D97-AF65-F5344CB8AC3E}">
        <p14:creationId xmlns:p14="http://schemas.microsoft.com/office/powerpoint/2010/main" val="19029178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algn="ctr">
              <a:defRPr/>
            </a:pPr>
            <a:endParaRPr lang="en-GB" altLang="en-US" sz="3200" dirty="0" smtClean="0"/>
          </a:p>
          <a:p>
            <a:pPr marL="0" indent="0" algn="ctr">
              <a:defRPr/>
            </a:pPr>
            <a:r>
              <a:rPr lang="en-GB" altLang="en-US" sz="3200" i="0" dirty="0" smtClean="0">
                <a:solidFill>
                  <a:srgbClr val="4D4D4D"/>
                </a:solidFill>
              </a:rPr>
              <a:t>Is Unit E2 concerned in any way by a disciplinary procedure? If yes, how exactly/in which context? </a:t>
            </a:r>
          </a:p>
        </p:txBody>
      </p:sp>
      <p:sp>
        <p:nvSpPr>
          <p:cNvPr id="18435" name="Title 1"/>
          <p:cNvSpPr>
            <a:spLocks noGrp="1"/>
          </p:cNvSpPr>
          <p:nvPr>
            <p:ph type="title"/>
          </p:nvPr>
        </p:nvSpPr>
        <p:spPr/>
        <p:txBody>
          <a:bodyPr/>
          <a:lstStyle/>
          <a:p>
            <a:pPr algn="ctr"/>
            <a:r>
              <a:rPr lang="en-US" altLang="en-US" sz="4400" b="0" smtClean="0">
                <a:solidFill>
                  <a:srgbClr val="A40000"/>
                </a:solidFill>
              </a:rPr>
              <a:t>Cooperation with Unit HR E.2</a:t>
            </a:r>
          </a:p>
        </p:txBody>
      </p:sp>
    </p:spTree>
    <p:extLst>
      <p:ext uri="{BB962C8B-B14F-4D97-AF65-F5344CB8AC3E}">
        <p14:creationId xmlns:p14="http://schemas.microsoft.com/office/powerpoint/2010/main" val="20297137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a:endParaRPr lang="en-GB" altLang="en-US" dirty="0" smtClean="0"/>
          </a:p>
          <a:p>
            <a:pPr algn="ctr"/>
            <a:r>
              <a:rPr lang="en-GB" altLang="en-US" sz="3200" i="0" dirty="0" smtClean="0">
                <a:solidFill>
                  <a:srgbClr val="4D4D4D"/>
                </a:solidFill>
              </a:rPr>
              <a:t>What is the interaction between Unit HR E2 and </a:t>
            </a:r>
            <a:r>
              <a:rPr lang="en-GB" altLang="en-US" sz="3200" i="0" dirty="0" smtClean="0">
                <a:solidFill>
                  <a:srgbClr val="C00000"/>
                </a:solidFill>
              </a:rPr>
              <a:t>IDOC</a:t>
            </a:r>
            <a:r>
              <a:rPr lang="en-GB" altLang="en-US" sz="3200" i="0" dirty="0" smtClean="0">
                <a:solidFill>
                  <a:srgbClr val="4D4D4D"/>
                </a:solidFill>
              </a:rPr>
              <a:t> in the context of a request for assistance for allegations of harassment? </a:t>
            </a:r>
          </a:p>
          <a:p>
            <a:endParaRPr lang="en-GB" altLang="en-US" sz="3200" dirty="0" smtClean="0"/>
          </a:p>
        </p:txBody>
      </p:sp>
      <p:sp>
        <p:nvSpPr>
          <p:cNvPr id="19459" name="Title 1"/>
          <p:cNvSpPr>
            <a:spLocks noGrp="1"/>
          </p:cNvSpPr>
          <p:nvPr>
            <p:ph type="title"/>
          </p:nvPr>
        </p:nvSpPr>
        <p:spPr/>
        <p:txBody>
          <a:bodyPr/>
          <a:lstStyle/>
          <a:p>
            <a:pPr algn="ctr"/>
            <a:r>
              <a:rPr lang="en-US" altLang="en-US" sz="4400" b="0" smtClean="0">
                <a:solidFill>
                  <a:srgbClr val="A40000"/>
                </a:solidFill>
              </a:rPr>
              <a:t>Cooperation with Unit HR E.2</a:t>
            </a:r>
          </a:p>
        </p:txBody>
      </p:sp>
    </p:spTree>
    <p:extLst>
      <p:ext uri="{BB962C8B-B14F-4D97-AF65-F5344CB8AC3E}">
        <p14:creationId xmlns:p14="http://schemas.microsoft.com/office/powerpoint/2010/main" val="40125627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algn="ctr"/>
            <a:r>
              <a:rPr lang="en-GB" altLang="en-US" sz="3200" i="0" smtClean="0">
                <a:solidFill>
                  <a:srgbClr val="4D4D4D"/>
                </a:solidFill>
              </a:rPr>
              <a:t>When the Appointing Authority decides not to open an inquiry in a case of alleged harassment, how do you ensure the respect of the right to be heard of the alleged victim? </a:t>
            </a:r>
          </a:p>
          <a:p>
            <a:endParaRPr lang="en-GB" altLang="en-US" sz="3200" smtClean="0"/>
          </a:p>
        </p:txBody>
      </p:sp>
      <p:sp>
        <p:nvSpPr>
          <p:cNvPr id="20483" name="Title 1"/>
          <p:cNvSpPr>
            <a:spLocks noGrp="1"/>
          </p:cNvSpPr>
          <p:nvPr>
            <p:ph type="title"/>
          </p:nvPr>
        </p:nvSpPr>
        <p:spPr/>
        <p:txBody>
          <a:bodyPr/>
          <a:lstStyle/>
          <a:p>
            <a:pPr algn="ctr"/>
            <a:r>
              <a:rPr lang="en-US" altLang="en-US" sz="4400" b="0" smtClean="0">
                <a:solidFill>
                  <a:srgbClr val="A40000"/>
                </a:solidFill>
              </a:rPr>
              <a:t>Cooperation with Unit HR E.2</a:t>
            </a:r>
          </a:p>
        </p:txBody>
      </p:sp>
    </p:spTree>
    <p:extLst>
      <p:ext uri="{BB962C8B-B14F-4D97-AF65-F5344CB8AC3E}">
        <p14:creationId xmlns:p14="http://schemas.microsoft.com/office/powerpoint/2010/main" val="69229000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68314" y="1989667"/>
            <a:ext cx="8226425" cy="3526367"/>
          </a:xfrm>
        </p:spPr>
        <p:txBody>
          <a:bodyPr/>
          <a:lstStyle/>
          <a:p>
            <a:pPr algn="ctr"/>
            <a:r>
              <a:rPr lang="fr-BE" altLang="en-US" sz="4400" i="0" smtClean="0">
                <a:solidFill>
                  <a:srgbClr val="A40000"/>
                </a:solidFill>
              </a:rPr>
              <a:t>Cooperation with </a:t>
            </a:r>
          </a:p>
          <a:p>
            <a:pPr algn="ctr"/>
            <a:r>
              <a:rPr lang="fr-BE" altLang="en-US" sz="4400" i="0" smtClean="0">
                <a:solidFill>
                  <a:srgbClr val="A40000"/>
                </a:solidFill>
              </a:rPr>
              <a:t>Business Correspondants (BC)</a:t>
            </a:r>
          </a:p>
          <a:p>
            <a:pPr algn="ctr"/>
            <a:endParaRPr lang="fr-BE" altLang="en-US" sz="2000" i="0" smtClean="0">
              <a:solidFill>
                <a:srgbClr val="A40000"/>
              </a:solidFill>
            </a:endParaRPr>
          </a:p>
          <a:p>
            <a:pPr algn="ctr"/>
            <a:r>
              <a:rPr lang="fr-BE" altLang="en-US" sz="3200" smtClean="0">
                <a:solidFill>
                  <a:srgbClr val="A40000"/>
                </a:solidFill>
              </a:rPr>
              <a:t>Mr Benjamin DESURMONT, BC/DG COMP</a:t>
            </a:r>
            <a:endParaRPr lang="en-GB" altLang="en-US" sz="3200" smtClean="0"/>
          </a:p>
        </p:txBody>
      </p:sp>
    </p:spTree>
    <p:extLst>
      <p:ext uri="{BB962C8B-B14F-4D97-AF65-F5344CB8AC3E}">
        <p14:creationId xmlns:p14="http://schemas.microsoft.com/office/powerpoint/2010/main" val="36152361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algn="ctr"/>
            <a:endParaRPr lang="fr-BE" altLang="en-US" smtClean="0"/>
          </a:p>
          <a:p>
            <a:pPr algn="ctr"/>
            <a:r>
              <a:rPr lang="fr-BE" altLang="en-US" sz="3200" i="0" smtClean="0">
                <a:solidFill>
                  <a:srgbClr val="4D4D4D"/>
                </a:solidFill>
              </a:rPr>
              <a:t>Qu'est-ce que vous faites quand vous avez des indices qu'un membre du personnel de votre DG aurait commis une violation des règles statutaires?  </a:t>
            </a:r>
            <a:endParaRPr lang="en-GB" altLang="en-US" sz="3200" i="0" smtClean="0">
              <a:solidFill>
                <a:srgbClr val="4D4D4D"/>
              </a:solidFill>
            </a:endParaRPr>
          </a:p>
          <a:p>
            <a:endParaRPr lang="en-GB" altLang="en-US" smtClean="0"/>
          </a:p>
        </p:txBody>
      </p:sp>
      <p:sp>
        <p:nvSpPr>
          <p:cNvPr id="22531" name="Title 1"/>
          <p:cNvSpPr>
            <a:spLocks noGrp="1"/>
          </p:cNvSpPr>
          <p:nvPr>
            <p:ph type="title"/>
          </p:nvPr>
        </p:nvSpPr>
        <p:spPr>
          <a:xfrm>
            <a:off x="468314" y="1316567"/>
            <a:ext cx="8226425" cy="933451"/>
          </a:xfrm>
        </p:spPr>
        <p:txBody>
          <a:bodyPr/>
          <a:lstStyle/>
          <a:p>
            <a:pPr algn="ctr"/>
            <a:r>
              <a:rPr lang="en-US" altLang="en-US" sz="4400" b="0" smtClean="0">
                <a:solidFill>
                  <a:srgbClr val="A40000"/>
                </a:solidFill>
              </a:rPr>
              <a:t>Cooperation with BC</a:t>
            </a:r>
          </a:p>
        </p:txBody>
      </p:sp>
    </p:spTree>
    <p:extLst>
      <p:ext uri="{BB962C8B-B14F-4D97-AF65-F5344CB8AC3E}">
        <p14:creationId xmlns:p14="http://schemas.microsoft.com/office/powerpoint/2010/main" val="360119476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algn="ctr"/>
            <a:endParaRPr lang="fr-BE" altLang="en-US" sz="3200" smtClean="0"/>
          </a:p>
          <a:p>
            <a:pPr algn="ctr"/>
            <a:r>
              <a:rPr lang="fr-BE" altLang="en-US" sz="3200" i="0" smtClean="0">
                <a:solidFill>
                  <a:srgbClr val="4D4D4D"/>
                </a:solidFill>
              </a:rPr>
              <a:t>Avez-vous une 'check-list' avec la procédure à suivre dans ce type de situation? </a:t>
            </a:r>
            <a:endParaRPr lang="en-GB" altLang="en-US" sz="3200" i="0" smtClean="0">
              <a:solidFill>
                <a:srgbClr val="4D4D4D"/>
              </a:solidFill>
            </a:endParaRPr>
          </a:p>
        </p:txBody>
      </p:sp>
      <p:sp>
        <p:nvSpPr>
          <p:cNvPr id="23555"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BC</a:t>
            </a:r>
          </a:p>
        </p:txBody>
      </p:sp>
    </p:spTree>
    <p:extLst>
      <p:ext uri="{BB962C8B-B14F-4D97-AF65-F5344CB8AC3E}">
        <p14:creationId xmlns:p14="http://schemas.microsoft.com/office/powerpoint/2010/main" val="1974504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92767" y="2512867"/>
            <a:ext cx="7732712" cy="383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marL="0" indent="0" defTabSz="449263" eaLnBrk="1" hangingPunct="1">
              <a:spcBef>
                <a:spcPts val="1200"/>
              </a:spcBef>
              <a:spcAft>
                <a:spcPts val="600"/>
              </a:spcAft>
              <a:buClr>
                <a:srgbClr val="000000"/>
              </a:buClr>
              <a:buSzPct val="100000"/>
              <a:buFont typeface="Times New Roman" pitchFamily="16" charset="0"/>
              <a:buNone/>
              <a:defRPr/>
            </a:pPr>
            <a:endParaRPr lang="fr-BE" altLang="en-US" sz="1800" b="1" i="0" dirty="0" smtClean="0">
              <a:solidFill>
                <a:srgbClr val="4D4D4D"/>
              </a:solidFill>
              <a:latin typeface="EC Square Sans Cond Pro" panose="020B0506040000020004" pitchFamily="34" charset="0"/>
              <a:cs typeface="Arial" charset="0"/>
            </a:endParaRPr>
          </a:p>
          <a:p>
            <a:pPr marL="0" indent="0" defTabSz="449263" eaLnBrk="1" hangingPunct="1">
              <a:spcBef>
                <a:spcPts val="1200"/>
              </a:spcBef>
              <a:spcAft>
                <a:spcPts val="600"/>
              </a:spcAft>
              <a:buClr>
                <a:srgbClr val="000000"/>
              </a:buClr>
              <a:buSzPct val="100000"/>
              <a:buFont typeface="Times New Roman" pitchFamily="16" charset="0"/>
              <a:buNone/>
              <a:defRPr/>
            </a:pPr>
            <a:r>
              <a:rPr lang="fr-BE" altLang="en-US" b="1" i="0" dirty="0" smtClean="0">
                <a:solidFill>
                  <a:srgbClr val="4D4D4D"/>
                </a:solidFill>
                <a:latin typeface="EC Square Sans Cond Pro" panose="020B0506040000020004" pitchFamily="34" charset="0"/>
                <a:cs typeface="Arial" charset="0"/>
              </a:rPr>
              <a:t>SPECIFIC IMPLEMENTING DECISIONS </a:t>
            </a:r>
          </a:p>
          <a:p>
            <a:pPr marL="0" indent="0" defTabSz="449263" eaLnBrk="1" hangingPunct="1">
              <a:spcBef>
                <a:spcPts val="0"/>
              </a:spcBef>
              <a:spcAft>
                <a:spcPts val="600"/>
              </a:spcAft>
              <a:buClr>
                <a:srgbClr val="000000"/>
              </a:buClr>
              <a:buSzPct val="100000"/>
              <a:buFont typeface="Times New Roman" pitchFamily="18" charset="0"/>
              <a:buNone/>
              <a:defRPr/>
            </a:pPr>
            <a:endParaRPr lang="fr-BE" altLang="en-US" sz="1800" i="0" dirty="0">
              <a:solidFill>
                <a:srgbClr val="4D4D4D"/>
              </a:solidFill>
              <a:latin typeface="EC Square Sans Cond Pro" panose="020B0506040000020004" pitchFamily="34" charset="0"/>
              <a:cs typeface="Arial" charset="0"/>
            </a:endParaRPr>
          </a:p>
          <a:p>
            <a:pPr marL="285750" indent="-285750" defTabSz="449263" eaLnBrk="1" hangingPunct="1">
              <a:spcBef>
                <a:spcPts val="0"/>
              </a:spcBef>
              <a:spcAft>
                <a:spcPts val="600"/>
              </a:spcAft>
              <a:buClr>
                <a:srgbClr val="C00000"/>
              </a:buClr>
              <a:buSzPct val="100000"/>
              <a:buFont typeface="Arial" panose="020B0604020202020204" pitchFamily="34" charset="0"/>
              <a:buChar char="•"/>
              <a:defRPr/>
            </a:pPr>
            <a:r>
              <a:rPr lang="fr-BE" altLang="en-US" i="0" dirty="0" smtClean="0">
                <a:solidFill>
                  <a:srgbClr val="4D4D4D"/>
                </a:solidFill>
                <a:latin typeface="EC Square Sans Cond Pro" panose="020B0506040000020004" pitchFamily="34" charset="0"/>
                <a:cs typeface="Arial" charset="0"/>
              </a:rPr>
              <a:t>Commission </a:t>
            </a:r>
            <a:r>
              <a:rPr lang="fr-BE" altLang="en-US" i="0" dirty="0" err="1" smtClean="0">
                <a:solidFill>
                  <a:srgbClr val="4D4D4D"/>
                </a:solidFill>
                <a:latin typeface="EC Square Sans Cond Pro" panose="020B0506040000020004" pitchFamily="34" charset="0"/>
                <a:cs typeface="Arial" charset="0"/>
              </a:rPr>
              <a:t>Decision</a:t>
            </a:r>
            <a:r>
              <a:rPr lang="fr-BE" altLang="en-US" i="0" dirty="0" smtClean="0">
                <a:solidFill>
                  <a:srgbClr val="4D4D4D"/>
                </a:solidFill>
                <a:latin typeface="EC Square Sans Cond Pro" panose="020B0506040000020004" pitchFamily="34" charset="0"/>
                <a:cs typeface="Arial" charset="0"/>
              </a:rPr>
              <a:t> on </a:t>
            </a:r>
            <a:r>
              <a:rPr lang="fr-BE" altLang="en-US" i="0" dirty="0" err="1" smtClean="0">
                <a:solidFill>
                  <a:srgbClr val="4D4D4D"/>
                </a:solidFill>
                <a:latin typeface="EC Square Sans Cond Pro" panose="020B0506040000020004" pitchFamily="34" charset="0"/>
                <a:cs typeface="Arial" charset="0"/>
              </a:rPr>
              <a:t>outside</a:t>
            </a:r>
            <a:r>
              <a:rPr lang="fr-BE" altLang="en-US" i="0" dirty="0" smtClean="0">
                <a:solidFill>
                  <a:srgbClr val="4D4D4D"/>
                </a:solidFill>
                <a:latin typeface="EC Square Sans Cond Pro" panose="020B0506040000020004" pitchFamily="34" charset="0"/>
                <a:cs typeface="Arial" charset="0"/>
              </a:rPr>
              <a:t> </a:t>
            </a:r>
            <a:r>
              <a:rPr lang="fr-BE" altLang="en-US" i="0" dirty="0" err="1" smtClean="0">
                <a:solidFill>
                  <a:srgbClr val="4D4D4D"/>
                </a:solidFill>
                <a:latin typeface="EC Square Sans Cond Pro" panose="020B0506040000020004" pitchFamily="34" charset="0"/>
                <a:cs typeface="Arial" charset="0"/>
              </a:rPr>
              <a:t>activities</a:t>
            </a:r>
            <a:r>
              <a:rPr lang="fr-BE" altLang="en-US" i="0" dirty="0" smtClean="0">
                <a:solidFill>
                  <a:srgbClr val="4D4D4D"/>
                </a:solidFill>
                <a:latin typeface="EC Square Sans Cond Pro" panose="020B0506040000020004" pitchFamily="34" charset="0"/>
                <a:cs typeface="Arial" charset="0"/>
              </a:rPr>
              <a:t> </a:t>
            </a:r>
          </a:p>
          <a:p>
            <a:pPr marL="285750" indent="-285750" defTabSz="449263" eaLnBrk="1" hangingPunct="1">
              <a:spcBef>
                <a:spcPts val="0"/>
              </a:spcBef>
              <a:spcAft>
                <a:spcPts val="600"/>
              </a:spcAft>
              <a:buClr>
                <a:srgbClr val="C00000"/>
              </a:buClr>
              <a:buSzPct val="100000"/>
              <a:buFont typeface="Arial" panose="020B0604020202020204" pitchFamily="34" charset="0"/>
              <a:buChar char="•"/>
              <a:defRPr/>
            </a:pPr>
            <a:r>
              <a:rPr lang="fr-BE" altLang="en-US" i="0" dirty="0" smtClean="0">
                <a:solidFill>
                  <a:srgbClr val="4D4D4D"/>
                </a:solidFill>
                <a:latin typeface="EC Square Sans Cond Pro" panose="020B0506040000020004" pitchFamily="34" charset="0"/>
                <a:cs typeface="Arial" charset="0"/>
              </a:rPr>
              <a:t>Guidelines on </a:t>
            </a:r>
            <a:r>
              <a:rPr lang="fr-BE" altLang="en-US" i="0" dirty="0" err="1" smtClean="0">
                <a:solidFill>
                  <a:srgbClr val="4D4D4D"/>
                </a:solidFill>
                <a:latin typeface="EC Square Sans Cond Pro" panose="020B0506040000020004" pitchFamily="34" charset="0"/>
                <a:cs typeface="Arial" charset="0"/>
              </a:rPr>
              <a:t>whistleblowing</a:t>
            </a:r>
            <a:endParaRPr lang="fr-BE" altLang="en-US" i="0" dirty="0" smtClean="0">
              <a:solidFill>
                <a:srgbClr val="4D4D4D"/>
              </a:solidFill>
              <a:latin typeface="EC Square Sans Cond Pro" panose="020B0506040000020004" pitchFamily="34" charset="0"/>
              <a:cs typeface="Arial" charset="0"/>
            </a:endParaRPr>
          </a:p>
          <a:p>
            <a:pPr marL="285750" indent="-285750" defTabSz="449263" eaLnBrk="1" hangingPunct="1">
              <a:spcBef>
                <a:spcPts val="0"/>
              </a:spcBef>
              <a:spcAft>
                <a:spcPts val="600"/>
              </a:spcAft>
              <a:buClr>
                <a:srgbClr val="C00000"/>
              </a:buClr>
              <a:buSzPct val="100000"/>
              <a:buFont typeface="Arial" panose="020B0604020202020204" pitchFamily="34" charset="0"/>
              <a:buChar char="•"/>
              <a:defRPr/>
            </a:pPr>
            <a:r>
              <a:rPr lang="fr-BE" altLang="en-US" i="0" dirty="0" smtClean="0">
                <a:solidFill>
                  <a:srgbClr val="4D4D4D"/>
                </a:solidFill>
                <a:latin typeface="EC Square Sans Cond Pro" panose="020B0506040000020004" pitchFamily="34" charset="0"/>
                <a:cs typeface="Arial" charset="0"/>
              </a:rPr>
              <a:t>Communication on Gifts and </a:t>
            </a:r>
            <a:r>
              <a:rPr lang="fr-BE" altLang="en-US" i="0" dirty="0" err="1" smtClean="0">
                <a:solidFill>
                  <a:srgbClr val="4D4D4D"/>
                </a:solidFill>
                <a:latin typeface="EC Square Sans Cond Pro" panose="020B0506040000020004" pitchFamily="34" charset="0"/>
                <a:cs typeface="Arial" charset="0"/>
              </a:rPr>
              <a:t>Hospitality</a:t>
            </a:r>
            <a:endParaRPr lang="fr-BE" altLang="en-US" i="0" dirty="0" smtClean="0">
              <a:solidFill>
                <a:srgbClr val="4D4D4D"/>
              </a:solidFill>
              <a:latin typeface="EC Square Sans Cond Pro" panose="020B0506040000020004" pitchFamily="34" charset="0"/>
              <a:cs typeface="Arial" charset="0"/>
            </a:endParaRPr>
          </a:p>
          <a:p>
            <a:pPr marL="285750" indent="-285750" defTabSz="449263" eaLnBrk="1" hangingPunct="1">
              <a:spcBef>
                <a:spcPts val="0"/>
              </a:spcBef>
              <a:spcAft>
                <a:spcPts val="600"/>
              </a:spcAft>
              <a:buClr>
                <a:srgbClr val="C00000"/>
              </a:buClr>
              <a:buSzPct val="100000"/>
              <a:buFont typeface="Arial" panose="020B0604020202020204" pitchFamily="34" charset="0"/>
              <a:buChar char="•"/>
              <a:defRPr/>
            </a:pPr>
            <a:r>
              <a:rPr lang="fr-BE" altLang="en-US" i="0" dirty="0" smtClean="0">
                <a:solidFill>
                  <a:srgbClr val="4D4D4D"/>
                </a:solidFill>
                <a:latin typeface="EC Square Sans Cond Pro" panose="020B0506040000020004" pitchFamily="34" charset="0"/>
                <a:cs typeface="Arial" charset="0"/>
              </a:rPr>
              <a:t>Guidelines on the use of </a:t>
            </a:r>
            <a:r>
              <a:rPr lang="fr-BE" altLang="en-US" i="0" dirty="0" err="1" smtClean="0">
                <a:solidFill>
                  <a:srgbClr val="4D4D4D"/>
                </a:solidFill>
                <a:latin typeface="EC Square Sans Cond Pro" panose="020B0506040000020004" pitchFamily="34" charset="0"/>
                <a:cs typeface="Arial" charset="0"/>
              </a:rPr>
              <a:t>Commission's</a:t>
            </a:r>
            <a:r>
              <a:rPr lang="fr-BE" altLang="en-US" i="0" dirty="0" smtClean="0">
                <a:solidFill>
                  <a:srgbClr val="4D4D4D"/>
                </a:solidFill>
                <a:latin typeface="EC Square Sans Cond Pro" panose="020B0506040000020004" pitchFamily="34" charset="0"/>
                <a:cs typeface="Arial" charset="0"/>
              </a:rPr>
              <a:t> ICT services</a:t>
            </a:r>
          </a:p>
          <a:p>
            <a:pPr marL="0" indent="0" defTabSz="449263" eaLnBrk="1" hangingPunct="1">
              <a:spcBef>
                <a:spcPts val="0"/>
              </a:spcBef>
              <a:spcAft>
                <a:spcPts val="600"/>
              </a:spcAft>
              <a:buClr>
                <a:srgbClr val="000000"/>
              </a:buClr>
              <a:buSzPct val="100000"/>
              <a:buFont typeface="Times New Roman" pitchFamily="18" charset="0"/>
              <a:buNone/>
              <a:defRPr/>
            </a:pPr>
            <a:r>
              <a:rPr lang="fr-BE" altLang="en-US" b="1" i="0" dirty="0" smtClean="0">
                <a:solidFill>
                  <a:srgbClr val="4D4D4D"/>
                </a:solidFill>
                <a:latin typeface="EC Square Sans Cond Pro" panose="020B0506040000020004" pitchFamily="34" charset="0"/>
                <a:cs typeface="Arial" charset="0"/>
              </a:rPr>
              <a:t>…</a:t>
            </a:r>
          </a:p>
          <a:p>
            <a:pPr marL="0" indent="0" defTabSz="449263" eaLnBrk="1" hangingPunct="1">
              <a:spcBef>
                <a:spcPts val="500"/>
              </a:spcBef>
              <a:spcAft>
                <a:spcPts val="600"/>
              </a:spcAft>
              <a:buClr>
                <a:srgbClr val="000000"/>
              </a:buClr>
              <a:buSzPct val="100000"/>
              <a:buFont typeface="Times New Roman" pitchFamily="16" charset="0"/>
              <a:buNone/>
              <a:defRPr/>
            </a:pPr>
            <a:endParaRPr lang="en-GB" altLang="en-US" sz="1600" dirty="0" smtClean="0">
              <a:solidFill>
                <a:srgbClr val="4D4D4D"/>
              </a:solidFill>
              <a:latin typeface="EC Square Sans Cond Pro" panose="020B0506040000020004" pitchFamily="34" charset="0"/>
              <a:cs typeface="Arial" charset="0"/>
            </a:endParaRPr>
          </a:p>
        </p:txBody>
      </p:sp>
      <p:sp>
        <p:nvSpPr>
          <p:cNvPr id="13315" name="Text Box 2"/>
          <p:cNvSpPr txBox="1">
            <a:spLocks noChangeArrowheads="1"/>
          </p:cNvSpPr>
          <p:nvPr/>
        </p:nvSpPr>
        <p:spPr bwMode="auto">
          <a:xfrm>
            <a:off x="166843" y="1573705"/>
            <a:ext cx="8643937"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fr-BE" altLang="en-US" sz="3200" b="1" i="0" dirty="0">
                <a:solidFill>
                  <a:srgbClr val="A40000"/>
                </a:solidFill>
                <a:cs typeface="Arial" charset="0"/>
              </a:rPr>
              <a:t>ETHICAL</a:t>
            </a:r>
            <a:r>
              <a:rPr lang="fr-BE" altLang="en-US" sz="3200" b="1" i="0" dirty="0">
                <a:solidFill>
                  <a:srgbClr val="C00000"/>
                </a:solidFill>
                <a:cs typeface="Arial" charset="0"/>
              </a:rPr>
              <a:t> </a:t>
            </a:r>
            <a:r>
              <a:rPr lang="fr-BE" altLang="en-US" sz="3200" i="0" dirty="0">
                <a:solidFill>
                  <a:srgbClr val="4D4D4D"/>
                </a:solidFill>
                <a:cs typeface="Arial" charset="0"/>
              </a:rPr>
              <a:t>OBLIGATIONS</a:t>
            </a:r>
          </a:p>
        </p:txBody>
      </p:sp>
      <p:grpSp>
        <p:nvGrpSpPr>
          <p:cNvPr id="5" name="Group 4"/>
          <p:cNvGrpSpPr/>
          <p:nvPr/>
        </p:nvGrpSpPr>
        <p:grpSpPr>
          <a:xfrm>
            <a:off x="7575078" y="1214967"/>
            <a:ext cx="1269576" cy="1694845"/>
            <a:chOff x="2072559" y="3439003"/>
            <a:chExt cx="1080000" cy="1080120"/>
          </a:xfrm>
          <a:effectLst>
            <a:outerShdw blurRad="50800" dist="38100" dir="8100000" algn="tr" rotWithShape="0">
              <a:prstClr val="black">
                <a:alpha val="40000"/>
              </a:prstClr>
            </a:outerShdw>
          </a:effectLst>
        </p:grpSpPr>
        <p:sp>
          <p:nvSpPr>
            <p:cNvPr id="6" name="Oval 5"/>
            <p:cNvSpPr/>
            <p:nvPr/>
          </p:nvSpPr>
          <p:spPr bwMode="auto">
            <a:xfrm>
              <a:off x="2072559" y="3439003"/>
              <a:ext cx="1080000" cy="1080120"/>
            </a:xfrm>
            <a:prstGeom prst="ellipse">
              <a:avLst/>
            </a:prstGeom>
            <a:solidFill>
              <a:schemeClr val="bg1"/>
            </a:solidFill>
            <a:ln w="28575" cap="flat" cmpd="sng" algn="ctr">
              <a:solidFill>
                <a:srgbClr val="C00000"/>
              </a:solidFill>
              <a:prstDash val="solid"/>
              <a:round/>
              <a:headEnd type="none" w="med" len="med"/>
              <a:tailEnd type="none" w="med" len="med"/>
            </a:ln>
            <a:effectLst/>
            <a:extLst/>
          </p:spPr>
          <p:txBody>
            <a:bodyPr anchor="ctr"/>
            <a:lstStyle/>
            <a:p>
              <a:pPr marL="3175">
                <a:defRPr/>
              </a:pPr>
              <a:endParaRPr lang="en-GB">
                <a:cs typeface="Arial"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293" y="4266151"/>
              <a:ext cx="214807"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513861" y="3752996"/>
              <a:ext cx="288032" cy="144016"/>
            </a:xfrm>
            <a:prstGeom prst="rect">
              <a:avLst/>
            </a:prstGeom>
            <a:solidFill>
              <a:srgbClr val="C00000"/>
            </a:solidFill>
            <a:ln>
              <a:noFill/>
            </a:ln>
            <a:effectLst/>
            <a:extLst/>
          </p:spPr>
          <p:txBody>
            <a:bodyPr anchor="ctr"/>
            <a:lstStyle/>
            <a:p>
              <a:pPr marL="3175">
                <a:defRPr/>
              </a:pPr>
              <a:endParaRPr lang="en-GB">
                <a:cs typeface="Arial" charset="0"/>
              </a:endParaRPr>
            </a:p>
          </p:txBody>
        </p:sp>
        <p:grpSp>
          <p:nvGrpSpPr>
            <p:cNvPr id="9" name="Group 8"/>
            <p:cNvGrpSpPr/>
            <p:nvPr/>
          </p:nvGrpSpPr>
          <p:grpSpPr>
            <a:xfrm>
              <a:off x="2126559" y="3493063"/>
              <a:ext cx="972000" cy="972000"/>
              <a:chOff x="2126559" y="3493063"/>
              <a:chExt cx="972000" cy="972000"/>
            </a:xfrm>
          </p:grpSpPr>
          <p:sp>
            <p:nvSpPr>
              <p:cNvPr id="10" name="Oval 9"/>
              <p:cNvSpPr/>
              <p:nvPr/>
            </p:nvSpPr>
            <p:spPr bwMode="auto">
              <a:xfrm>
                <a:off x="2126559" y="3493063"/>
                <a:ext cx="972000" cy="972000"/>
              </a:xfrm>
              <a:prstGeom prst="ellipse">
                <a:avLst/>
              </a:prstGeom>
              <a:noFill/>
              <a:ln w="28575" cap="flat" cmpd="sng" algn="ctr">
                <a:solidFill>
                  <a:srgbClr val="777777"/>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defRPr/>
                </a:pPr>
                <a:endParaRPr lang="en-GB">
                  <a:cs typeface="Arial" charset="0"/>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677" y="3667626"/>
                <a:ext cx="697482" cy="63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150720345"/>
      </p:ext>
    </p:extLst>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95289" y="2180167"/>
            <a:ext cx="8226425" cy="3526367"/>
          </a:xfrm>
        </p:spPr>
        <p:txBody>
          <a:bodyPr/>
          <a:lstStyle/>
          <a:p>
            <a:pPr algn="ctr"/>
            <a:endParaRPr lang="fr-BE" altLang="en-US" sz="3200" dirty="0" smtClean="0"/>
          </a:p>
          <a:p>
            <a:pPr algn="ctr"/>
            <a:r>
              <a:rPr lang="fr-BE" altLang="en-US" sz="3200" i="0" dirty="0" smtClean="0">
                <a:solidFill>
                  <a:srgbClr val="4D4D4D"/>
                </a:solidFill>
              </a:rPr>
              <a:t>Comment assurez-vous la coopération avec l'</a:t>
            </a:r>
            <a:r>
              <a:rPr lang="fr-BE" altLang="en-US" sz="3200" i="0" dirty="0" smtClean="0">
                <a:solidFill>
                  <a:srgbClr val="C00000"/>
                </a:solidFill>
              </a:rPr>
              <a:t>IDOC</a:t>
            </a:r>
            <a:r>
              <a:rPr lang="fr-BE" altLang="en-US" sz="3200" i="0" dirty="0" smtClean="0">
                <a:solidFill>
                  <a:srgbClr val="4D4D4D"/>
                </a:solidFill>
              </a:rPr>
              <a:t> lors d'une enquête/procédure disciplinaire, ainsi que le devoir de confidentialité auquel vous êtes soumis? </a:t>
            </a:r>
            <a:endParaRPr lang="en-GB" altLang="en-US" sz="3200" i="0" dirty="0" smtClean="0">
              <a:solidFill>
                <a:srgbClr val="4D4D4D"/>
              </a:solidFill>
            </a:endParaRPr>
          </a:p>
          <a:p>
            <a:endParaRPr lang="en-GB" altLang="en-US" dirty="0" smtClean="0"/>
          </a:p>
        </p:txBody>
      </p:sp>
      <p:sp>
        <p:nvSpPr>
          <p:cNvPr id="24579"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BC</a:t>
            </a:r>
          </a:p>
        </p:txBody>
      </p:sp>
    </p:spTree>
    <p:extLst>
      <p:ext uri="{BB962C8B-B14F-4D97-AF65-F5344CB8AC3E}">
        <p14:creationId xmlns:p14="http://schemas.microsoft.com/office/powerpoint/2010/main" val="33408386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8314" y="2660651"/>
            <a:ext cx="8226425" cy="3526367"/>
          </a:xfrm>
        </p:spPr>
        <p:txBody>
          <a:bodyPr/>
          <a:lstStyle/>
          <a:p>
            <a:pPr algn="ctr"/>
            <a:r>
              <a:rPr lang="fr-BE" altLang="en-US" sz="3200" i="0" smtClean="0">
                <a:solidFill>
                  <a:srgbClr val="4D4D4D"/>
                </a:solidFill>
              </a:rPr>
              <a:t>Sur la base de leçons tirées suite aux procédures disciplinaires, assurez-vous un suivi sous forme de préventions et de campagnes 'awarness raising'? </a:t>
            </a:r>
            <a:endParaRPr lang="en-GB" altLang="en-US" sz="3200" i="0" smtClean="0">
              <a:solidFill>
                <a:srgbClr val="4D4D4D"/>
              </a:solidFill>
            </a:endParaRPr>
          </a:p>
        </p:txBody>
      </p:sp>
      <p:sp>
        <p:nvSpPr>
          <p:cNvPr id="25603" name="Title 1"/>
          <p:cNvSpPr>
            <a:spLocks noGrp="1"/>
          </p:cNvSpPr>
          <p:nvPr>
            <p:ph type="title"/>
          </p:nvPr>
        </p:nvSpPr>
        <p:spPr>
          <a:xfrm>
            <a:off x="395288" y="1604433"/>
            <a:ext cx="8229600" cy="719667"/>
          </a:xfrm>
        </p:spPr>
        <p:txBody>
          <a:bodyPr/>
          <a:lstStyle/>
          <a:p>
            <a:pPr algn="ctr"/>
            <a:r>
              <a:rPr lang="en-US" altLang="en-US" sz="4400" b="0" smtClean="0">
                <a:solidFill>
                  <a:srgbClr val="A40000"/>
                </a:solidFill>
              </a:rPr>
              <a:t>Cooperation with BC</a:t>
            </a:r>
          </a:p>
        </p:txBody>
      </p:sp>
    </p:spTree>
    <p:extLst>
      <p:ext uri="{BB962C8B-B14F-4D97-AF65-F5344CB8AC3E}">
        <p14:creationId xmlns:p14="http://schemas.microsoft.com/office/powerpoint/2010/main" val="36108906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215901" y="1773767"/>
            <a:ext cx="8748713"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spcBef>
                <a:spcPts val="600"/>
              </a:spcBef>
              <a:defRPr sz="2400" i="1">
                <a:solidFill>
                  <a:srgbClr val="0F5494"/>
                </a:solidFill>
                <a:latin typeface="EC Square Sans Cond Pro" pitchFamily="34" charset="0"/>
                <a:ea typeface="Microsoft YaHei" pitchFamily="34" charset="-122"/>
              </a:defRPr>
            </a:lvl1pPr>
            <a:lvl2pPr eaLnBrk="0" hangingPunct="0">
              <a:spcBef>
                <a:spcPts val="500"/>
              </a:spcBef>
              <a:defRPr sz="2000" b="1">
                <a:solidFill>
                  <a:srgbClr val="0F5494"/>
                </a:solidFill>
                <a:latin typeface="EC Square Sans Cond Pro" pitchFamily="34" charset="0"/>
                <a:ea typeface="Microsoft YaHei" pitchFamily="34" charset="-122"/>
              </a:defRPr>
            </a:lvl2pPr>
            <a:lvl3pPr eaLnBrk="0" hangingPunct="0">
              <a:spcBef>
                <a:spcPts val="350"/>
              </a:spcBef>
              <a:defRPr sz="1400">
                <a:solidFill>
                  <a:srgbClr val="0F5494"/>
                </a:solidFill>
                <a:latin typeface="EC Square Sans Cond Pro" pitchFamily="34" charset="0"/>
                <a:ea typeface="Microsoft YaHei" pitchFamily="34" charset="-122"/>
              </a:defRPr>
            </a:lvl3pPr>
            <a:lvl4pPr eaLnBrk="0" hangingPunct="0">
              <a:spcBef>
                <a:spcPts val="500"/>
              </a:spcBef>
              <a:defRPr sz="2000">
                <a:solidFill>
                  <a:srgbClr val="000000"/>
                </a:solidFill>
                <a:latin typeface="EC Square Sans Cond Pro" pitchFamily="34" charset="0"/>
                <a:ea typeface="Microsoft YaHei" pitchFamily="34" charset="-122"/>
              </a:defRPr>
            </a:lvl4pPr>
            <a:lvl5pPr eaLnBrk="0" hangingPunct="0">
              <a:spcBef>
                <a:spcPts val="500"/>
              </a:spcBef>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9pPr>
          </a:lstStyle>
          <a:p>
            <a:pPr algn="ctr" eaLnBrk="1" hangingPunct="1">
              <a:spcBef>
                <a:spcPct val="0"/>
              </a:spcBef>
              <a:buClrTx/>
              <a:buFontTx/>
              <a:buNone/>
            </a:pPr>
            <a:r>
              <a:rPr lang="en-US" altLang="en-US" sz="2800" b="0" i="0">
                <a:solidFill>
                  <a:srgbClr val="A40000"/>
                </a:solidFill>
                <a:cs typeface="Arial" charset="0"/>
              </a:rPr>
              <a:t>THANK YOU </a:t>
            </a:r>
            <a:r>
              <a:rPr lang="en-US" altLang="en-US" sz="2800" b="0" i="0">
                <a:solidFill>
                  <a:srgbClr val="4D4D4D"/>
                </a:solidFill>
                <a:cs typeface="Arial" charset="0"/>
              </a:rPr>
              <a:t>FOR YOUR ATTENTION</a:t>
            </a:r>
          </a:p>
        </p:txBody>
      </p:sp>
      <p:pic>
        <p:nvPicPr>
          <p:cNvPr id="26627" name="Picture 4" descr="C:\Users\ohridm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861048"/>
            <a:ext cx="1799704" cy="177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066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1797051"/>
            <a:ext cx="903605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algn="ctr" defTabSz="449263">
              <a:buClr>
                <a:srgbClr val="000000"/>
              </a:buClr>
              <a:buSzPct val="100000"/>
              <a:buFont typeface="Times New Roman" pitchFamily="18" charset="0"/>
              <a:buNone/>
            </a:pPr>
            <a:endParaRPr lang="en-GB" altLang="en-US" sz="3600" i="0" dirty="0">
              <a:solidFill>
                <a:srgbClr val="4D4D4D"/>
              </a:solidFill>
              <a:cs typeface="Arial" charset="0"/>
            </a:endParaRPr>
          </a:p>
          <a:p>
            <a:pPr algn="ctr" defTabSz="449263">
              <a:buClr>
                <a:srgbClr val="000000"/>
              </a:buClr>
              <a:buSzPct val="100000"/>
              <a:buFont typeface="Times New Roman" pitchFamily="18" charset="0"/>
              <a:buNone/>
            </a:pPr>
            <a:r>
              <a:rPr lang="en-GB" altLang="en-US" sz="3200" b="1" i="0" dirty="0">
                <a:solidFill>
                  <a:srgbClr val="A40000"/>
                </a:solidFill>
                <a:cs typeface="Arial" charset="0"/>
              </a:rPr>
              <a:t>IDOC </a:t>
            </a:r>
            <a:r>
              <a:rPr lang="en-GB" altLang="en-US" sz="3200" i="0" dirty="0">
                <a:solidFill>
                  <a:srgbClr val="4D4D4D"/>
                </a:solidFill>
                <a:cs typeface="Arial" charset="0"/>
              </a:rPr>
              <a:t>Conference on 'Breaches of Statutory Obligations:  </a:t>
            </a:r>
          </a:p>
          <a:p>
            <a:pPr algn="ctr" defTabSz="449263">
              <a:buClr>
                <a:srgbClr val="000000"/>
              </a:buClr>
              <a:buSzPct val="100000"/>
              <a:buFont typeface="Times New Roman" pitchFamily="18" charset="0"/>
              <a:buNone/>
            </a:pPr>
            <a:r>
              <a:rPr lang="en-GB" altLang="en-US" sz="3200" i="0" dirty="0">
                <a:solidFill>
                  <a:srgbClr val="4D4D4D"/>
                </a:solidFill>
                <a:cs typeface="Arial" charset="0"/>
              </a:rPr>
              <a:t>Actors and Procedures</a:t>
            </a:r>
            <a:r>
              <a:rPr lang="en-GB" altLang="en-US" sz="3600" i="0" dirty="0">
                <a:solidFill>
                  <a:srgbClr val="4D4D4D"/>
                </a:solidFill>
                <a:cs typeface="Arial" charset="0"/>
              </a:rPr>
              <a:t>'</a:t>
            </a:r>
          </a:p>
          <a:p>
            <a:pPr algn="ctr" defTabSz="449263">
              <a:buClr>
                <a:srgbClr val="000000"/>
              </a:buClr>
              <a:buSzPct val="100000"/>
              <a:buFont typeface="Times New Roman" pitchFamily="18" charset="0"/>
              <a:buNone/>
            </a:pPr>
            <a:endParaRPr lang="en-GB" altLang="en-US" sz="1800" i="0" dirty="0">
              <a:solidFill>
                <a:srgbClr val="4D4D4D"/>
              </a:solidFill>
              <a:cs typeface="Arial" charset="0"/>
            </a:endParaRPr>
          </a:p>
          <a:p>
            <a:pPr algn="ctr" defTabSz="449263">
              <a:buClr>
                <a:srgbClr val="000000"/>
              </a:buClr>
              <a:buSzPct val="100000"/>
              <a:buFont typeface="Times New Roman" pitchFamily="18" charset="0"/>
              <a:buNone/>
            </a:pPr>
            <a:r>
              <a:rPr lang="fr-BE" altLang="en-US" dirty="0" err="1" smtClean="0">
                <a:solidFill>
                  <a:srgbClr val="4D4D4D"/>
                </a:solidFill>
                <a:cs typeface="Arial" charset="0"/>
              </a:rPr>
              <a:t>Concluding</a:t>
            </a:r>
            <a:r>
              <a:rPr lang="fr-BE" altLang="en-US" dirty="0" smtClean="0">
                <a:solidFill>
                  <a:srgbClr val="4D4D4D"/>
                </a:solidFill>
                <a:cs typeface="Arial" charset="0"/>
              </a:rPr>
              <a:t> </a:t>
            </a:r>
            <a:r>
              <a:rPr lang="fr-BE" altLang="en-US" dirty="0" err="1" smtClean="0">
                <a:solidFill>
                  <a:srgbClr val="4D4D4D"/>
                </a:solidFill>
                <a:cs typeface="Arial" charset="0"/>
              </a:rPr>
              <a:t>comments</a:t>
            </a:r>
            <a:r>
              <a:rPr lang="fr-BE" altLang="en-US" dirty="0" smtClean="0">
                <a:solidFill>
                  <a:srgbClr val="4D4D4D"/>
                </a:solidFill>
                <a:cs typeface="Arial" charset="0"/>
              </a:rPr>
              <a:t> </a:t>
            </a:r>
            <a:r>
              <a:rPr lang="fr-BE" altLang="en-US" dirty="0">
                <a:solidFill>
                  <a:srgbClr val="4D4D4D"/>
                </a:solidFill>
                <a:cs typeface="Arial" charset="0"/>
              </a:rPr>
              <a:t>by Ms Karen Williams</a:t>
            </a:r>
          </a:p>
          <a:p>
            <a:pPr algn="ctr" defTabSz="449263">
              <a:buClr>
                <a:srgbClr val="000000"/>
              </a:buClr>
              <a:buSzPct val="100000"/>
              <a:buFont typeface="Times New Roman" pitchFamily="18" charset="0"/>
              <a:buNone/>
            </a:pPr>
            <a:r>
              <a:rPr lang="fr-BE" altLang="en-US" dirty="0" err="1">
                <a:solidFill>
                  <a:srgbClr val="4D4D4D"/>
                </a:solidFill>
                <a:cs typeface="Arial" charset="0"/>
              </a:rPr>
              <a:t>Director</a:t>
            </a:r>
            <a:r>
              <a:rPr lang="fr-BE" altLang="en-US" dirty="0">
                <a:solidFill>
                  <a:srgbClr val="4D4D4D"/>
                </a:solidFill>
                <a:cs typeface="Arial" charset="0"/>
              </a:rPr>
              <a:t> of </a:t>
            </a:r>
            <a:r>
              <a:rPr lang="fr-BE" altLang="en-US" dirty="0" smtClean="0">
                <a:solidFill>
                  <a:srgbClr val="4D4D4D"/>
                </a:solidFill>
                <a:cs typeface="Arial" charset="0"/>
              </a:rPr>
              <a:t>IDOC</a:t>
            </a:r>
            <a:endParaRPr lang="en-GB" altLang="en-US" dirty="0">
              <a:solidFill>
                <a:srgbClr val="4D4D4D"/>
              </a:solidFill>
              <a:cs typeface="Arial" charset="0"/>
            </a:endParaRPr>
          </a:p>
        </p:txBody>
      </p:sp>
      <p:grpSp>
        <p:nvGrpSpPr>
          <p:cNvPr id="6147" name="Group 4"/>
          <p:cNvGrpSpPr>
            <a:grpSpLocks/>
          </p:cNvGrpSpPr>
          <p:nvPr/>
        </p:nvGrpSpPr>
        <p:grpSpPr bwMode="auto">
          <a:xfrm>
            <a:off x="1042994" y="4773087"/>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grpSp>
      <p:graphicFrame>
        <p:nvGraphicFramePr>
          <p:cNvPr id="6" name="Table 5"/>
          <p:cNvGraphicFramePr>
            <a:graphicFrameLocks noGrp="1"/>
          </p:cNvGraphicFramePr>
          <p:nvPr>
            <p:extLst>
              <p:ext uri="{D42A27DB-BD31-4B8C-83A1-F6EECF244321}">
                <p14:modId xmlns:p14="http://schemas.microsoft.com/office/powerpoint/2010/main" val="2053954701"/>
              </p:ext>
            </p:extLst>
          </p:nvPr>
        </p:nvGraphicFramePr>
        <p:xfrm>
          <a:off x="2266957" y="5541437"/>
          <a:ext cx="6824663" cy="1219521"/>
        </p:xfrm>
        <a:graphic>
          <a:graphicData uri="http://schemas.openxmlformats.org/drawingml/2006/table">
            <a:tbl>
              <a:tblPr firstRow="1" bandRow="1">
                <a:tableStyleId>{5C22544A-7EE6-4342-B048-85BDC9FD1C3A}</a:tableStyleId>
              </a:tblPr>
              <a:tblGrid>
                <a:gridCol w="6824663"/>
              </a:tblGrid>
              <a:tr h="1219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
        <p:nvSpPr>
          <p:cNvPr id="6162" name="Text Box 1"/>
          <p:cNvSpPr txBox="1">
            <a:spLocks noChangeArrowheads="1"/>
          </p:cNvSpPr>
          <p:nvPr/>
        </p:nvSpPr>
        <p:spPr bwMode="auto">
          <a:xfrm>
            <a:off x="2268538" y="4972057"/>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endParaRPr lang="en-GB" altLang="en-US" sz="1200" i="0">
              <a:solidFill>
                <a:srgbClr val="333333"/>
              </a:solidFill>
              <a:cs typeface="Arial" charset="0"/>
            </a:endParaRPr>
          </a:p>
          <a:p>
            <a:pPr defTabSz="449263" eaLnBrk="1" hangingPunct="1">
              <a:spcBef>
                <a:spcPct val="0"/>
              </a:spcBef>
              <a:buSzPct val="100000"/>
            </a:pPr>
            <a:r>
              <a:rPr lang="en-GB" altLang="en-US" sz="1200" i="0">
                <a:solidFill>
                  <a:srgbClr val="333333"/>
                </a:solidFill>
                <a:cs typeface="Arial" charset="0"/>
              </a:rPr>
              <a:t>10 November 2017</a:t>
            </a:r>
            <a:endParaRPr lang="en-GB" altLang="en-US" sz="2000" i="0">
              <a:cs typeface="Arial" charset="0"/>
            </a:endParaRPr>
          </a:p>
        </p:txBody>
      </p:sp>
    </p:spTree>
    <p:extLst>
      <p:ext uri="{BB962C8B-B14F-4D97-AF65-F5344CB8AC3E}">
        <p14:creationId xmlns:p14="http://schemas.microsoft.com/office/powerpoint/2010/main" val="6289125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60338" y="1304960"/>
            <a:ext cx="7200900" cy="55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defTabSz="449263" eaLnBrk="1" hangingPunct="1">
              <a:spcBef>
                <a:spcPts val="1000"/>
              </a:spcBef>
              <a:buSzPct val="100000"/>
            </a:pPr>
            <a:r>
              <a:rPr lang="en-GB" altLang="en-US" sz="3200" i="0" dirty="0" smtClean="0">
                <a:solidFill>
                  <a:srgbClr val="4D4D4D"/>
                </a:solidFill>
                <a:cs typeface="Arial" charset="0"/>
              </a:rPr>
              <a:t>THIS</a:t>
            </a:r>
            <a:r>
              <a:rPr lang="en-GB" altLang="en-US" sz="3200" b="1" i="0" dirty="0" smtClean="0">
                <a:solidFill>
                  <a:srgbClr val="4D4D4D"/>
                </a:solidFill>
                <a:cs typeface="Arial" charset="0"/>
              </a:rPr>
              <a:t> </a:t>
            </a:r>
            <a:r>
              <a:rPr lang="en-GB" altLang="en-US" sz="3200" b="1" i="0" dirty="0">
                <a:solidFill>
                  <a:srgbClr val="A40000"/>
                </a:solidFill>
                <a:cs typeface="Arial" charset="0"/>
              </a:rPr>
              <a:t>PRESENTATION</a:t>
            </a:r>
          </a:p>
        </p:txBody>
      </p:sp>
      <p:sp>
        <p:nvSpPr>
          <p:cNvPr id="4" name="Text Box 1"/>
          <p:cNvSpPr txBox="1">
            <a:spLocks noChangeArrowheads="1"/>
          </p:cNvSpPr>
          <p:nvPr/>
        </p:nvSpPr>
        <p:spPr bwMode="auto">
          <a:xfrm>
            <a:off x="1452107" y="2318843"/>
            <a:ext cx="7593013" cy="3659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chemeClr val="bg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defRPr>
            </a:lvl1pPr>
            <a:lvl2pPr marL="742950" indent="-285750" eaLnBrk="0" hangingPunct="0">
              <a:spcBef>
                <a:spcPct val="20000"/>
              </a:spcBef>
              <a:buClr>
                <a:srgbClr val="009FBA"/>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defTabSz="449263" eaLnBrk="1" hangingPunct="1">
              <a:spcBef>
                <a:spcPts val="1200"/>
              </a:spcBef>
              <a:spcAft>
                <a:spcPts val="1200"/>
              </a:spcAft>
              <a:buClrTx/>
              <a:buSzPct val="100000"/>
              <a:buFont typeface="Times New Roman" pitchFamily="16" charset="0"/>
              <a:buNone/>
              <a:defRPr/>
            </a:pPr>
            <a:r>
              <a:rPr lang="en-GB" altLang="en-US" sz="2000" i="0" dirty="0" smtClean="0">
                <a:solidFill>
                  <a:srgbClr val="4D4D4D"/>
                </a:solidFill>
                <a:latin typeface="EC Square Sans Cond Pro" panose="020B0506040000020004" pitchFamily="34" charset="0"/>
                <a:cs typeface="Arial" charset="0"/>
              </a:rPr>
              <a:t>CONFLICT OF INTEREST</a:t>
            </a:r>
          </a:p>
          <a:p>
            <a:pPr defTabSz="449263" eaLnBrk="1" hangingPunct="1">
              <a:spcBef>
                <a:spcPts val="1200"/>
              </a:spcBef>
              <a:spcAft>
                <a:spcPts val="1200"/>
              </a:spcAft>
              <a:buClrTx/>
              <a:buSzPct val="100000"/>
              <a:buFont typeface="Times New Roman" pitchFamily="16" charset="0"/>
              <a:buNone/>
              <a:defRPr/>
            </a:pPr>
            <a:r>
              <a:rPr lang="en-GB" altLang="en-US" sz="2000" i="0" dirty="0" smtClean="0">
                <a:solidFill>
                  <a:srgbClr val="4D4D4D"/>
                </a:solidFill>
                <a:latin typeface="EC Square Sans Cond Pro" panose="020B0506040000020004" pitchFamily="34" charset="0"/>
                <a:cs typeface="Arial" charset="0"/>
              </a:rPr>
              <a:t>	CONFIDENTIALITY</a:t>
            </a:r>
          </a:p>
          <a:p>
            <a:pPr defTabSz="449263" eaLnBrk="1" hangingPunct="1">
              <a:spcBef>
                <a:spcPts val="1200"/>
              </a:spcBef>
              <a:spcAft>
                <a:spcPts val="1200"/>
              </a:spcAft>
              <a:buClrTx/>
              <a:buSzPct val="100000"/>
              <a:buFont typeface="Times New Roman" pitchFamily="18" charset="0"/>
              <a:buNone/>
              <a:defRPr/>
            </a:pPr>
            <a:r>
              <a:rPr lang="en-GB" altLang="en-US" sz="2000" i="0" dirty="0">
                <a:solidFill>
                  <a:srgbClr val="4D4D4D"/>
                </a:solidFill>
                <a:latin typeface="EC Square Sans Cond Pro" panose="020B0506040000020004" pitchFamily="34" charset="0"/>
                <a:cs typeface="Arial" charset="0"/>
              </a:rPr>
              <a:t>FINANCIAL </a:t>
            </a:r>
            <a:r>
              <a:rPr lang="en-GB" altLang="en-US" sz="2000" i="0" dirty="0" smtClean="0">
                <a:solidFill>
                  <a:srgbClr val="4D4D4D"/>
                </a:solidFill>
                <a:latin typeface="EC Square Sans Cond Pro" panose="020B0506040000020004" pitchFamily="34" charset="0"/>
                <a:cs typeface="Arial" charset="0"/>
              </a:rPr>
              <a:t>IRREGULARITIES </a:t>
            </a:r>
            <a:r>
              <a:rPr lang="en-GB" altLang="en-US" sz="2000" i="0" dirty="0">
                <a:solidFill>
                  <a:srgbClr val="4D4D4D"/>
                </a:solidFill>
                <a:latin typeface="EC Square Sans Cond Pro" panose="020B0506040000020004" pitchFamily="34" charset="0"/>
                <a:cs typeface="Arial" charset="0"/>
              </a:rPr>
              <a:t>and WHISTLEBLOWING</a:t>
            </a:r>
          </a:p>
          <a:p>
            <a:pPr defTabSz="449263" eaLnBrk="1" hangingPunct="1">
              <a:spcBef>
                <a:spcPts val="1200"/>
              </a:spcBef>
              <a:spcAft>
                <a:spcPts val="1200"/>
              </a:spcAft>
              <a:buClrTx/>
              <a:buSzPct val="100000"/>
              <a:buFont typeface="Times New Roman" pitchFamily="16" charset="0"/>
              <a:buNone/>
              <a:defRPr/>
            </a:pPr>
            <a:r>
              <a:rPr lang="en-GB" altLang="en-US" sz="2000" i="0" dirty="0" smtClean="0">
                <a:solidFill>
                  <a:srgbClr val="4D4D4D"/>
                </a:solidFill>
                <a:latin typeface="EC Square Sans Cond Pro" panose="020B0506040000020004" pitchFamily="34" charset="0"/>
                <a:cs typeface="Arial" charset="0"/>
              </a:rPr>
              <a:t>USE OF ICT SERVICES, FREEDOM OF EXPRESSION AND SOCIAL MEDIA</a:t>
            </a:r>
          </a:p>
          <a:p>
            <a:pPr defTabSz="449263" eaLnBrk="1" hangingPunct="1">
              <a:spcBef>
                <a:spcPts val="1200"/>
              </a:spcBef>
              <a:spcAft>
                <a:spcPts val="1200"/>
              </a:spcAft>
              <a:buClrTx/>
              <a:buSzPct val="100000"/>
              <a:buFont typeface="Times New Roman" pitchFamily="16" charset="0"/>
              <a:buNone/>
              <a:defRPr/>
            </a:pPr>
            <a:r>
              <a:rPr lang="fr-BE" altLang="en-US" sz="2000" i="0" dirty="0" smtClean="0">
                <a:solidFill>
                  <a:srgbClr val="4D4D4D"/>
                </a:solidFill>
                <a:latin typeface="EC Square Sans Cond Pro" panose="020B0506040000020004" pitchFamily="34" charset="0"/>
                <a:cs typeface="Arial" charset="0"/>
              </a:rPr>
              <a:t>CONDUCT AT WORK</a:t>
            </a:r>
            <a:endParaRPr lang="en-GB" altLang="en-US" sz="2000" i="0" dirty="0" smtClean="0">
              <a:solidFill>
                <a:srgbClr val="4D4D4D"/>
              </a:solidFill>
              <a:latin typeface="EC Square Sans Cond Pro" panose="020B0506040000020004" pitchFamily="34" charset="0"/>
              <a:cs typeface="Arial" charset="0"/>
            </a:endParaRPr>
          </a:p>
          <a:p>
            <a:pPr defTabSz="449263" eaLnBrk="1" hangingPunct="1">
              <a:spcBef>
                <a:spcPts val="1200"/>
              </a:spcBef>
              <a:spcAft>
                <a:spcPts val="1200"/>
              </a:spcAft>
              <a:buClrTx/>
              <a:buSzPct val="100000"/>
              <a:buFont typeface="Times New Roman" pitchFamily="16" charset="0"/>
              <a:buNone/>
              <a:defRPr/>
            </a:pPr>
            <a:r>
              <a:rPr lang="fr-BE" altLang="en-US" sz="2000" i="0" dirty="0" smtClean="0">
                <a:solidFill>
                  <a:srgbClr val="4D4D4D"/>
                </a:solidFill>
                <a:latin typeface="EC Square Sans Cond Pro" panose="020B0506040000020004" pitchFamily="34" charset="0"/>
                <a:cs typeface="Arial" charset="0"/>
              </a:rPr>
              <a:t>RELATIONS WITH THE ADMINISTRATION</a:t>
            </a:r>
            <a:endParaRPr lang="en-GB" altLang="en-US" sz="2000" i="0" dirty="0" smtClean="0">
              <a:solidFill>
                <a:srgbClr val="4D4D4D"/>
              </a:solidFill>
              <a:latin typeface="EC Square Sans Cond Pro" panose="020B0506040000020004" pitchFamily="34" charset="0"/>
              <a:cs typeface="Arial" charset="0"/>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44" y="2109599"/>
            <a:ext cx="600161" cy="6463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06" y="2852936"/>
            <a:ext cx="484729" cy="6013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42" name="Group 5"/>
          <p:cNvGrpSpPr>
            <a:grpSpLocks/>
          </p:cNvGrpSpPr>
          <p:nvPr/>
        </p:nvGrpSpPr>
        <p:grpSpPr bwMode="auto">
          <a:xfrm>
            <a:off x="675740" y="5378589"/>
            <a:ext cx="468167" cy="539914"/>
            <a:chOff x="1091504" y="3114038"/>
            <a:chExt cx="741501" cy="643616"/>
          </a:xfrm>
        </p:grpSpPr>
        <p:pic>
          <p:nvPicPr>
            <p:cNvPr id="143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04" y="3114038"/>
              <a:ext cx="741501" cy="6436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Oval 4"/>
            <p:cNvSpPr>
              <a:spLocks noChangeArrowheads="1"/>
            </p:cNvSpPr>
            <p:nvPr/>
          </p:nvSpPr>
          <p:spPr bwMode="auto">
            <a:xfrm>
              <a:off x="1347032" y="3345846"/>
              <a:ext cx="180000" cy="180000"/>
            </a:xfrm>
            <a:prstGeom prst="ellipse">
              <a:avLst/>
            </a:prstGeom>
            <a:solidFill>
              <a:srgbClr val="C00000"/>
            </a:solidFill>
            <a:ln w="9525" algn="ctr">
              <a:solidFill>
                <a:srgbClr val="C00000"/>
              </a:solidFill>
              <a:round/>
              <a:headEnd/>
              <a:tailEnd/>
            </a:ln>
          </p:spPr>
          <p:txBody>
            <a:bodyPr/>
            <a:lstStyle/>
            <a:p>
              <a:pPr defTabSz="449263">
                <a:buClr>
                  <a:srgbClr val="000000"/>
                </a:buClr>
                <a:buSzPct val="100000"/>
                <a:buFont typeface="Times New Roman" pitchFamily="18" charset="0"/>
                <a:buNone/>
              </a:pPr>
              <a:endParaRPr lang="en-US" altLang="en-US" sz="7600" b="1">
                <a:solidFill>
                  <a:srgbClr val="FFFFFF"/>
                </a:solidFill>
                <a:cs typeface="Arial" charset="0"/>
              </a:endParaRPr>
            </a:p>
          </p:txBody>
        </p:sp>
      </p:grpSp>
      <p:grpSp>
        <p:nvGrpSpPr>
          <p:cNvPr id="10" name="Group 9"/>
          <p:cNvGrpSpPr>
            <a:grpSpLocks noChangeAspect="1"/>
          </p:cNvGrpSpPr>
          <p:nvPr/>
        </p:nvGrpSpPr>
        <p:grpSpPr>
          <a:xfrm>
            <a:off x="755958" y="4817142"/>
            <a:ext cx="385368" cy="425351"/>
            <a:chOff x="4857751" y="5308600"/>
            <a:chExt cx="958850" cy="793750"/>
          </a:xfrm>
          <a:solidFill>
            <a:srgbClr val="4D4D4D"/>
          </a:solidFill>
        </p:grpSpPr>
        <p:sp>
          <p:nvSpPr>
            <p:cNvPr id="11" name="Freeform 68"/>
            <p:cNvSpPr>
              <a:spLocks/>
            </p:cNvSpPr>
            <p:nvPr/>
          </p:nvSpPr>
          <p:spPr bwMode="auto">
            <a:xfrm>
              <a:off x="5254626" y="5308600"/>
              <a:ext cx="165100" cy="190500"/>
            </a:xfrm>
            <a:custGeom>
              <a:avLst/>
              <a:gdLst>
                <a:gd name="T0" fmla="*/ 163 w 326"/>
                <a:gd name="T1" fmla="*/ 377 h 377"/>
                <a:gd name="T2" fmla="*/ 326 w 326"/>
                <a:gd name="T3" fmla="*/ 175 h 377"/>
                <a:gd name="T4" fmla="*/ 163 w 326"/>
                <a:gd name="T5" fmla="*/ 0 h 377"/>
                <a:gd name="T6" fmla="*/ 0 w 326"/>
                <a:gd name="T7" fmla="*/ 175 h 377"/>
                <a:gd name="T8" fmla="*/ 163 w 326"/>
                <a:gd name="T9" fmla="*/ 377 h 377"/>
              </a:gdLst>
              <a:ahLst/>
              <a:cxnLst>
                <a:cxn ang="0">
                  <a:pos x="T0" y="T1"/>
                </a:cxn>
                <a:cxn ang="0">
                  <a:pos x="T2" y="T3"/>
                </a:cxn>
                <a:cxn ang="0">
                  <a:pos x="T4" y="T5"/>
                </a:cxn>
                <a:cxn ang="0">
                  <a:pos x="T6" y="T7"/>
                </a:cxn>
                <a:cxn ang="0">
                  <a:pos x="T8" y="T9"/>
                </a:cxn>
              </a:cxnLst>
              <a:rect l="0" t="0" r="r" b="b"/>
              <a:pathLst>
                <a:path w="326" h="377">
                  <a:moveTo>
                    <a:pt x="163" y="377"/>
                  </a:moveTo>
                  <a:cubicBezTo>
                    <a:pt x="255" y="375"/>
                    <a:pt x="326" y="267"/>
                    <a:pt x="326" y="175"/>
                  </a:cubicBezTo>
                  <a:cubicBezTo>
                    <a:pt x="326" y="81"/>
                    <a:pt x="253" y="2"/>
                    <a:pt x="163" y="0"/>
                  </a:cubicBezTo>
                  <a:cubicBezTo>
                    <a:pt x="73" y="2"/>
                    <a:pt x="0" y="81"/>
                    <a:pt x="0" y="175"/>
                  </a:cubicBezTo>
                  <a:cubicBezTo>
                    <a:pt x="0" y="267"/>
                    <a:pt x="71" y="375"/>
                    <a:pt x="163" y="377"/>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2" name="Freeform 69"/>
            <p:cNvSpPr>
              <a:spLocks/>
            </p:cNvSpPr>
            <p:nvPr/>
          </p:nvSpPr>
          <p:spPr bwMode="auto">
            <a:xfrm>
              <a:off x="5321301" y="5513388"/>
              <a:ext cx="31750" cy="19050"/>
            </a:xfrm>
            <a:custGeom>
              <a:avLst/>
              <a:gdLst>
                <a:gd name="T0" fmla="*/ 53 w 61"/>
                <a:gd name="T1" fmla="*/ 1 h 38"/>
                <a:gd name="T2" fmla="*/ 7 w 61"/>
                <a:gd name="T3" fmla="*/ 1 h 38"/>
                <a:gd name="T4" fmla="*/ 3 w 61"/>
                <a:gd name="T5" fmla="*/ 4 h 38"/>
                <a:gd name="T6" fmla="*/ 0 w 61"/>
                <a:gd name="T7" fmla="*/ 10 h 38"/>
                <a:gd name="T8" fmla="*/ 0 w 61"/>
                <a:gd name="T9" fmla="*/ 14 h 38"/>
                <a:gd name="T10" fmla="*/ 11 w 61"/>
                <a:gd name="T11" fmla="*/ 36 h 38"/>
                <a:gd name="T12" fmla="*/ 14 w 61"/>
                <a:gd name="T13" fmla="*/ 38 h 38"/>
                <a:gd name="T14" fmla="*/ 30 w 61"/>
                <a:gd name="T15" fmla="*/ 38 h 38"/>
                <a:gd name="T16" fmla="*/ 47 w 61"/>
                <a:gd name="T17" fmla="*/ 38 h 38"/>
                <a:gd name="T18" fmla="*/ 50 w 61"/>
                <a:gd name="T19" fmla="*/ 36 h 38"/>
                <a:gd name="T20" fmla="*/ 58 w 61"/>
                <a:gd name="T21" fmla="*/ 20 h 38"/>
                <a:gd name="T22" fmla="*/ 58 w 61"/>
                <a:gd name="T23" fmla="*/ 4 h 38"/>
                <a:gd name="T24" fmla="*/ 53 w 61"/>
                <a:gd name="T25"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53" y="1"/>
                  </a:moveTo>
                  <a:cubicBezTo>
                    <a:pt x="38" y="0"/>
                    <a:pt x="23" y="0"/>
                    <a:pt x="7" y="1"/>
                  </a:cubicBezTo>
                  <a:cubicBezTo>
                    <a:pt x="5" y="1"/>
                    <a:pt x="4" y="2"/>
                    <a:pt x="3" y="4"/>
                  </a:cubicBezTo>
                  <a:cubicBezTo>
                    <a:pt x="2" y="6"/>
                    <a:pt x="1" y="8"/>
                    <a:pt x="0" y="10"/>
                  </a:cubicBezTo>
                  <a:cubicBezTo>
                    <a:pt x="0" y="11"/>
                    <a:pt x="0" y="13"/>
                    <a:pt x="0" y="14"/>
                  </a:cubicBezTo>
                  <a:cubicBezTo>
                    <a:pt x="4" y="21"/>
                    <a:pt x="7" y="29"/>
                    <a:pt x="11" y="36"/>
                  </a:cubicBezTo>
                  <a:cubicBezTo>
                    <a:pt x="12" y="37"/>
                    <a:pt x="12" y="38"/>
                    <a:pt x="14" y="38"/>
                  </a:cubicBezTo>
                  <a:cubicBezTo>
                    <a:pt x="19" y="38"/>
                    <a:pt x="25" y="38"/>
                    <a:pt x="30" y="38"/>
                  </a:cubicBezTo>
                  <a:cubicBezTo>
                    <a:pt x="36" y="38"/>
                    <a:pt x="41" y="38"/>
                    <a:pt x="47" y="38"/>
                  </a:cubicBezTo>
                  <a:cubicBezTo>
                    <a:pt x="48" y="38"/>
                    <a:pt x="49" y="37"/>
                    <a:pt x="50" y="36"/>
                  </a:cubicBezTo>
                  <a:cubicBezTo>
                    <a:pt x="52" y="30"/>
                    <a:pt x="54" y="25"/>
                    <a:pt x="58" y="20"/>
                  </a:cubicBezTo>
                  <a:cubicBezTo>
                    <a:pt x="61" y="14"/>
                    <a:pt x="61" y="10"/>
                    <a:pt x="58" y="4"/>
                  </a:cubicBezTo>
                  <a:cubicBezTo>
                    <a:pt x="57" y="2"/>
                    <a:pt x="56" y="1"/>
                    <a:pt x="5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3" name="Freeform 70"/>
            <p:cNvSpPr>
              <a:spLocks/>
            </p:cNvSpPr>
            <p:nvPr/>
          </p:nvSpPr>
          <p:spPr bwMode="auto">
            <a:xfrm>
              <a:off x="5197476" y="5513388"/>
              <a:ext cx="280988" cy="157163"/>
            </a:xfrm>
            <a:custGeom>
              <a:avLst/>
              <a:gdLst>
                <a:gd name="T0" fmla="*/ 554 w 554"/>
                <a:gd name="T1" fmla="*/ 101 h 311"/>
                <a:gd name="T2" fmla="*/ 458 w 554"/>
                <a:gd name="T3" fmla="*/ 0 h 311"/>
                <a:gd name="T4" fmla="*/ 371 w 554"/>
                <a:gd name="T5" fmla="*/ 0 h 311"/>
                <a:gd name="T6" fmla="*/ 310 w 554"/>
                <a:gd name="T7" fmla="*/ 118 h 311"/>
                <a:gd name="T8" fmla="*/ 304 w 554"/>
                <a:gd name="T9" fmla="*/ 89 h 311"/>
                <a:gd name="T10" fmla="*/ 294 w 554"/>
                <a:gd name="T11" fmla="*/ 46 h 311"/>
                <a:gd name="T12" fmla="*/ 260 w 554"/>
                <a:gd name="T13" fmla="*/ 46 h 311"/>
                <a:gd name="T14" fmla="*/ 258 w 554"/>
                <a:gd name="T15" fmla="*/ 48 h 311"/>
                <a:gd name="T16" fmla="*/ 245 w 554"/>
                <a:gd name="T17" fmla="*/ 111 h 311"/>
                <a:gd name="T18" fmla="*/ 243 w 554"/>
                <a:gd name="T19" fmla="*/ 118 h 311"/>
                <a:gd name="T20" fmla="*/ 182 w 554"/>
                <a:gd name="T21" fmla="*/ 0 h 311"/>
                <a:gd name="T22" fmla="*/ 95 w 554"/>
                <a:gd name="T23" fmla="*/ 0 h 311"/>
                <a:gd name="T24" fmla="*/ 0 w 554"/>
                <a:gd name="T25" fmla="*/ 101 h 311"/>
                <a:gd name="T26" fmla="*/ 0 w 554"/>
                <a:gd name="T27" fmla="*/ 311 h 311"/>
                <a:gd name="T28" fmla="*/ 554 w 554"/>
                <a:gd name="T29" fmla="*/ 311 h 311"/>
                <a:gd name="T30" fmla="*/ 554 w 554"/>
                <a:gd name="T31" fmla="*/ 1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311">
                  <a:moveTo>
                    <a:pt x="554" y="101"/>
                  </a:moveTo>
                  <a:cubicBezTo>
                    <a:pt x="554" y="45"/>
                    <a:pt x="511" y="0"/>
                    <a:pt x="458" y="0"/>
                  </a:cubicBezTo>
                  <a:cubicBezTo>
                    <a:pt x="371" y="0"/>
                    <a:pt x="371" y="0"/>
                    <a:pt x="371" y="0"/>
                  </a:cubicBezTo>
                  <a:cubicBezTo>
                    <a:pt x="310" y="118"/>
                    <a:pt x="310" y="118"/>
                    <a:pt x="310" y="118"/>
                  </a:cubicBezTo>
                  <a:cubicBezTo>
                    <a:pt x="308" y="109"/>
                    <a:pt x="306" y="99"/>
                    <a:pt x="304" y="89"/>
                  </a:cubicBezTo>
                  <a:cubicBezTo>
                    <a:pt x="300" y="75"/>
                    <a:pt x="297" y="61"/>
                    <a:pt x="294" y="46"/>
                  </a:cubicBezTo>
                  <a:cubicBezTo>
                    <a:pt x="283" y="46"/>
                    <a:pt x="271" y="46"/>
                    <a:pt x="260" y="46"/>
                  </a:cubicBezTo>
                  <a:cubicBezTo>
                    <a:pt x="258" y="46"/>
                    <a:pt x="258" y="47"/>
                    <a:pt x="258" y="48"/>
                  </a:cubicBezTo>
                  <a:cubicBezTo>
                    <a:pt x="254" y="69"/>
                    <a:pt x="249" y="90"/>
                    <a:pt x="245" y="111"/>
                  </a:cubicBezTo>
                  <a:cubicBezTo>
                    <a:pt x="244" y="113"/>
                    <a:pt x="244" y="116"/>
                    <a:pt x="243" y="118"/>
                  </a:cubicBezTo>
                  <a:cubicBezTo>
                    <a:pt x="182" y="0"/>
                    <a:pt x="182" y="0"/>
                    <a:pt x="182" y="0"/>
                  </a:cubicBezTo>
                  <a:cubicBezTo>
                    <a:pt x="95" y="0"/>
                    <a:pt x="95" y="0"/>
                    <a:pt x="95" y="0"/>
                  </a:cubicBezTo>
                  <a:cubicBezTo>
                    <a:pt x="42" y="0"/>
                    <a:pt x="0" y="45"/>
                    <a:pt x="0" y="101"/>
                  </a:cubicBezTo>
                  <a:cubicBezTo>
                    <a:pt x="0" y="311"/>
                    <a:pt x="0" y="311"/>
                    <a:pt x="0" y="311"/>
                  </a:cubicBezTo>
                  <a:cubicBezTo>
                    <a:pt x="554" y="311"/>
                    <a:pt x="554" y="311"/>
                    <a:pt x="554" y="311"/>
                  </a:cubicBezTo>
                  <a:lnTo>
                    <a:pt x="554" y="10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4" name="Oval 71"/>
            <p:cNvSpPr>
              <a:spLocks noChangeArrowheads="1"/>
            </p:cNvSpPr>
            <p:nvPr/>
          </p:nvSpPr>
          <p:spPr bwMode="auto">
            <a:xfrm>
              <a:off x="4865688" y="5403850"/>
              <a:ext cx="176213"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5" name="Freeform 72"/>
            <p:cNvSpPr>
              <a:spLocks/>
            </p:cNvSpPr>
            <p:nvPr/>
          </p:nvSpPr>
          <p:spPr bwMode="auto">
            <a:xfrm>
              <a:off x="4857751" y="5616575"/>
              <a:ext cx="276225" cy="485775"/>
            </a:xfrm>
            <a:custGeom>
              <a:avLst/>
              <a:gdLst>
                <a:gd name="T0" fmla="*/ 436 w 542"/>
                <a:gd name="T1" fmla="*/ 419 h 958"/>
                <a:gd name="T2" fmla="*/ 421 w 542"/>
                <a:gd name="T3" fmla="*/ 420 h 958"/>
                <a:gd name="T4" fmla="*/ 411 w 542"/>
                <a:gd name="T5" fmla="*/ 419 h 958"/>
                <a:gd name="T6" fmla="*/ 330 w 542"/>
                <a:gd name="T7" fmla="*/ 419 h 958"/>
                <a:gd name="T8" fmla="*/ 330 w 542"/>
                <a:gd name="T9" fmla="*/ 175 h 958"/>
                <a:gd name="T10" fmla="*/ 165 w 542"/>
                <a:gd name="T11" fmla="*/ 0 h 958"/>
                <a:gd name="T12" fmla="*/ 0 w 542"/>
                <a:gd name="T13" fmla="*/ 175 h 958"/>
                <a:gd name="T14" fmla="*/ 0 w 542"/>
                <a:gd name="T15" fmla="*/ 445 h 958"/>
                <a:gd name="T16" fmla="*/ 52 w 542"/>
                <a:gd name="T17" fmla="*/ 572 h 958"/>
                <a:gd name="T18" fmla="*/ 132 w 542"/>
                <a:gd name="T19" fmla="*/ 620 h 958"/>
                <a:gd name="T20" fmla="*/ 330 w 542"/>
                <a:gd name="T21" fmla="*/ 620 h 958"/>
                <a:gd name="T22" fmla="*/ 330 w 542"/>
                <a:gd name="T23" fmla="*/ 845 h 958"/>
                <a:gd name="T24" fmla="*/ 436 w 542"/>
                <a:gd name="T25" fmla="*/ 958 h 958"/>
                <a:gd name="T26" fmla="*/ 542 w 542"/>
                <a:gd name="T27" fmla="*/ 845 h 958"/>
                <a:gd name="T28" fmla="*/ 542 w 542"/>
                <a:gd name="T29" fmla="*/ 531 h 958"/>
                <a:gd name="T30" fmla="*/ 436 w 542"/>
                <a:gd name="T31" fmla="*/ 41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958">
                  <a:moveTo>
                    <a:pt x="436" y="419"/>
                  </a:moveTo>
                  <a:cubicBezTo>
                    <a:pt x="431" y="419"/>
                    <a:pt x="426" y="419"/>
                    <a:pt x="421" y="420"/>
                  </a:cubicBezTo>
                  <a:cubicBezTo>
                    <a:pt x="418" y="420"/>
                    <a:pt x="414" y="419"/>
                    <a:pt x="411" y="419"/>
                  </a:cubicBezTo>
                  <a:cubicBezTo>
                    <a:pt x="330" y="419"/>
                    <a:pt x="330" y="419"/>
                    <a:pt x="330" y="419"/>
                  </a:cubicBezTo>
                  <a:cubicBezTo>
                    <a:pt x="330" y="175"/>
                    <a:pt x="330" y="175"/>
                    <a:pt x="330" y="175"/>
                  </a:cubicBezTo>
                  <a:cubicBezTo>
                    <a:pt x="330" y="78"/>
                    <a:pt x="256" y="0"/>
                    <a:pt x="165" y="0"/>
                  </a:cubicBezTo>
                  <a:cubicBezTo>
                    <a:pt x="74" y="0"/>
                    <a:pt x="0" y="78"/>
                    <a:pt x="0" y="175"/>
                  </a:cubicBezTo>
                  <a:cubicBezTo>
                    <a:pt x="0" y="445"/>
                    <a:pt x="0" y="445"/>
                    <a:pt x="0" y="445"/>
                  </a:cubicBezTo>
                  <a:cubicBezTo>
                    <a:pt x="0" y="495"/>
                    <a:pt x="20" y="540"/>
                    <a:pt x="52" y="572"/>
                  </a:cubicBezTo>
                  <a:cubicBezTo>
                    <a:pt x="69" y="601"/>
                    <a:pt x="98" y="620"/>
                    <a:pt x="132" y="620"/>
                  </a:cubicBezTo>
                  <a:cubicBezTo>
                    <a:pt x="330" y="620"/>
                    <a:pt x="330" y="620"/>
                    <a:pt x="330" y="620"/>
                  </a:cubicBezTo>
                  <a:cubicBezTo>
                    <a:pt x="330" y="845"/>
                    <a:pt x="330" y="845"/>
                    <a:pt x="330" y="845"/>
                  </a:cubicBezTo>
                  <a:cubicBezTo>
                    <a:pt x="330" y="907"/>
                    <a:pt x="377" y="958"/>
                    <a:pt x="436" y="958"/>
                  </a:cubicBezTo>
                  <a:cubicBezTo>
                    <a:pt x="494" y="958"/>
                    <a:pt x="542" y="907"/>
                    <a:pt x="542" y="845"/>
                  </a:cubicBezTo>
                  <a:cubicBezTo>
                    <a:pt x="542" y="531"/>
                    <a:pt x="542" y="531"/>
                    <a:pt x="542" y="531"/>
                  </a:cubicBezTo>
                  <a:cubicBezTo>
                    <a:pt x="542" y="469"/>
                    <a:pt x="494" y="419"/>
                    <a:pt x="436"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6" name="Oval 73"/>
            <p:cNvSpPr>
              <a:spLocks noChangeArrowheads="1"/>
            </p:cNvSpPr>
            <p:nvPr/>
          </p:nvSpPr>
          <p:spPr bwMode="auto">
            <a:xfrm>
              <a:off x="5632451" y="5403850"/>
              <a:ext cx="177800"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7" name="Freeform 74"/>
            <p:cNvSpPr>
              <a:spLocks/>
            </p:cNvSpPr>
            <p:nvPr/>
          </p:nvSpPr>
          <p:spPr bwMode="auto">
            <a:xfrm>
              <a:off x="5541963" y="5616575"/>
              <a:ext cx="274638" cy="485775"/>
            </a:xfrm>
            <a:custGeom>
              <a:avLst/>
              <a:gdLst>
                <a:gd name="T0" fmla="*/ 377 w 542"/>
                <a:gd name="T1" fmla="*/ 0 h 958"/>
                <a:gd name="T2" fmla="*/ 212 w 542"/>
                <a:gd name="T3" fmla="*/ 175 h 958"/>
                <a:gd name="T4" fmla="*/ 212 w 542"/>
                <a:gd name="T5" fmla="*/ 419 h 958"/>
                <a:gd name="T6" fmla="*/ 132 w 542"/>
                <a:gd name="T7" fmla="*/ 419 h 958"/>
                <a:gd name="T8" fmla="*/ 121 w 542"/>
                <a:gd name="T9" fmla="*/ 420 h 958"/>
                <a:gd name="T10" fmla="*/ 106 w 542"/>
                <a:gd name="T11" fmla="*/ 419 h 958"/>
                <a:gd name="T12" fmla="*/ 0 w 542"/>
                <a:gd name="T13" fmla="*/ 531 h 958"/>
                <a:gd name="T14" fmla="*/ 0 w 542"/>
                <a:gd name="T15" fmla="*/ 845 h 958"/>
                <a:gd name="T16" fmla="*/ 106 w 542"/>
                <a:gd name="T17" fmla="*/ 958 h 958"/>
                <a:gd name="T18" fmla="*/ 212 w 542"/>
                <a:gd name="T19" fmla="*/ 845 h 958"/>
                <a:gd name="T20" fmla="*/ 212 w 542"/>
                <a:gd name="T21" fmla="*/ 620 h 958"/>
                <a:gd name="T22" fmla="*/ 410 w 542"/>
                <a:gd name="T23" fmla="*/ 620 h 958"/>
                <a:gd name="T24" fmla="*/ 490 w 542"/>
                <a:gd name="T25" fmla="*/ 572 h 958"/>
                <a:gd name="T26" fmla="*/ 542 w 542"/>
                <a:gd name="T27" fmla="*/ 445 h 958"/>
                <a:gd name="T28" fmla="*/ 542 w 542"/>
                <a:gd name="T29" fmla="*/ 175 h 958"/>
                <a:gd name="T30" fmla="*/ 377 w 542"/>
                <a:gd name="T31"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958">
                  <a:moveTo>
                    <a:pt x="377" y="0"/>
                  </a:moveTo>
                  <a:cubicBezTo>
                    <a:pt x="286" y="0"/>
                    <a:pt x="212" y="78"/>
                    <a:pt x="212" y="175"/>
                  </a:cubicBezTo>
                  <a:cubicBezTo>
                    <a:pt x="212" y="419"/>
                    <a:pt x="212" y="419"/>
                    <a:pt x="212" y="419"/>
                  </a:cubicBezTo>
                  <a:cubicBezTo>
                    <a:pt x="132" y="419"/>
                    <a:pt x="132" y="419"/>
                    <a:pt x="132" y="419"/>
                  </a:cubicBezTo>
                  <a:cubicBezTo>
                    <a:pt x="128" y="419"/>
                    <a:pt x="124" y="420"/>
                    <a:pt x="121" y="420"/>
                  </a:cubicBezTo>
                  <a:cubicBezTo>
                    <a:pt x="116" y="419"/>
                    <a:pt x="111" y="419"/>
                    <a:pt x="106" y="419"/>
                  </a:cubicBezTo>
                  <a:cubicBezTo>
                    <a:pt x="48" y="419"/>
                    <a:pt x="0" y="469"/>
                    <a:pt x="0" y="531"/>
                  </a:cubicBezTo>
                  <a:cubicBezTo>
                    <a:pt x="0" y="845"/>
                    <a:pt x="0" y="845"/>
                    <a:pt x="0" y="845"/>
                  </a:cubicBezTo>
                  <a:cubicBezTo>
                    <a:pt x="0" y="907"/>
                    <a:pt x="48" y="958"/>
                    <a:pt x="106" y="958"/>
                  </a:cubicBezTo>
                  <a:cubicBezTo>
                    <a:pt x="165" y="958"/>
                    <a:pt x="212" y="907"/>
                    <a:pt x="212" y="845"/>
                  </a:cubicBezTo>
                  <a:cubicBezTo>
                    <a:pt x="212" y="620"/>
                    <a:pt x="212" y="620"/>
                    <a:pt x="212" y="620"/>
                  </a:cubicBezTo>
                  <a:cubicBezTo>
                    <a:pt x="410" y="620"/>
                    <a:pt x="410" y="620"/>
                    <a:pt x="410" y="620"/>
                  </a:cubicBezTo>
                  <a:cubicBezTo>
                    <a:pt x="444" y="620"/>
                    <a:pt x="473" y="601"/>
                    <a:pt x="490" y="572"/>
                  </a:cubicBezTo>
                  <a:cubicBezTo>
                    <a:pt x="522" y="540"/>
                    <a:pt x="542" y="495"/>
                    <a:pt x="542" y="445"/>
                  </a:cubicBezTo>
                  <a:cubicBezTo>
                    <a:pt x="542" y="175"/>
                    <a:pt x="542" y="175"/>
                    <a:pt x="542" y="175"/>
                  </a:cubicBezTo>
                  <a:cubicBezTo>
                    <a:pt x="542" y="78"/>
                    <a:pt x="468" y="0"/>
                    <a:pt x="3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8" name="Rectangle 75"/>
            <p:cNvSpPr>
              <a:spLocks noChangeArrowheads="1"/>
            </p:cNvSpPr>
            <p:nvPr/>
          </p:nvSpPr>
          <p:spPr bwMode="auto">
            <a:xfrm>
              <a:off x="5162551" y="5800725"/>
              <a:ext cx="349250" cy="301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9" name="Freeform 76"/>
            <p:cNvSpPr>
              <a:spLocks/>
            </p:cNvSpPr>
            <p:nvPr/>
          </p:nvSpPr>
          <p:spPr bwMode="auto">
            <a:xfrm>
              <a:off x="5065713" y="5694363"/>
              <a:ext cx="544513" cy="74613"/>
            </a:xfrm>
            <a:custGeom>
              <a:avLst/>
              <a:gdLst>
                <a:gd name="T0" fmla="*/ 1009 w 1073"/>
                <a:gd name="T1" fmla="*/ 145 h 145"/>
                <a:gd name="T2" fmla="*/ 1073 w 1073"/>
                <a:gd name="T3" fmla="*/ 73 h 145"/>
                <a:gd name="T4" fmla="*/ 1009 w 1073"/>
                <a:gd name="T5" fmla="*/ 0 h 145"/>
                <a:gd name="T6" fmla="*/ 64 w 1073"/>
                <a:gd name="T7" fmla="*/ 0 h 145"/>
                <a:gd name="T8" fmla="*/ 0 w 1073"/>
                <a:gd name="T9" fmla="*/ 73 h 145"/>
                <a:gd name="T10" fmla="*/ 64 w 1073"/>
                <a:gd name="T11" fmla="*/ 145 h 145"/>
                <a:gd name="T12" fmla="*/ 99 w 1073"/>
                <a:gd name="T13" fmla="*/ 145 h 145"/>
                <a:gd name="T14" fmla="*/ 193 w 1073"/>
                <a:gd name="T15" fmla="*/ 145 h 145"/>
                <a:gd name="T16" fmla="*/ 880 w 1073"/>
                <a:gd name="T17" fmla="*/ 145 h 145"/>
                <a:gd name="T18" fmla="*/ 939 w 1073"/>
                <a:gd name="T19" fmla="*/ 145 h 145"/>
                <a:gd name="T20" fmla="*/ 1009 w 1073"/>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3" h="145">
                  <a:moveTo>
                    <a:pt x="1009" y="145"/>
                  </a:moveTo>
                  <a:cubicBezTo>
                    <a:pt x="1045" y="145"/>
                    <a:pt x="1073" y="113"/>
                    <a:pt x="1073" y="73"/>
                  </a:cubicBezTo>
                  <a:cubicBezTo>
                    <a:pt x="1073" y="33"/>
                    <a:pt x="1045" y="0"/>
                    <a:pt x="1009" y="0"/>
                  </a:cubicBezTo>
                  <a:cubicBezTo>
                    <a:pt x="64" y="0"/>
                    <a:pt x="64" y="0"/>
                    <a:pt x="64" y="0"/>
                  </a:cubicBezTo>
                  <a:cubicBezTo>
                    <a:pt x="29" y="0"/>
                    <a:pt x="0" y="33"/>
                    <a:pt x="0" y="73"/>
                  </a:cubicBezTo>
                  <a:cubicBezTo>
                    <a:pt x="0" y="113"/>
                    <a:pt x="29" y="145"/>
                    <a:pt x="64" y="145"/>
                  </a:cubicBezTo>
                  <a:cubicBezTo>
                    <a:pt x="99" y="145"/>
                    <a:pt x="99" y="145"/>
                    <a:pt x="99" y="145"/>
                  </a:cubicBezTo>
                  <a:cubicBezTo>
                    <a:pt x="193" y="145"/>
                    <a:pt x="193" y="145"/>
                    <a:pt x="193" y="145"/>
                  </a:cubicBezTo>
                  <a:cubicBezTo>
                    <a:pt x="880" y="145"/>
                    <a:pt x="880" y="145"/>
                    <a:pt x="880" y="145"/>
                  </a:cubicBezTo>
                  <a:cubicBezTo>
                    <a:pt x="939" y="145"/>
                    <a:pt x="939" y="145"/>
                    <a:pt x="939" y="145"/>
                  </a:cubicBezTo>
                  <a:lnTo>
                    <a:pt x="1009"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grpSp>
        <p:nvGrpSpPr>
          <p:cNvPr id="20" name="Group 19"/>
          <p:cNvGrpSpPr/>
          <p:nvPr/>
        </p:nvGrpSpPr>
        <p:grpSpPr>
          <a:xfrm>
            <a:off x="630904" y="4208908"/>
            <a:ext cx="455116" cy="489237"/>
            <a:chOff x="6745975" y="1086488"/>
            <a:chExt cx="1618667" cy="1943665"/>
          </a:xfrm>
          <a:effectLst>
            <a:outerShdw blurRad="50800" dist="38100" dir="8100000" algn="tr" rotWithShape="0">
              <a:prstClr val="black">
                <a:alpha val="40000"/>
              </a:prstClr>
            </a:outerShdw>
          </a:effectLst>
        </p:grpSpPr>
        <p:grpSp>
          <p:nvGrpSpPr>
            <p:cNvPr id="21" name="Group 20"/>
            <p:cNvGrpSpPr/>
            <p:nvPr/>
          </p:nvGrpSpPr>
          <p:grpSpPr>
            <a:xfrm>
              <a:off x="7221500" y="1692818"/>
              <a:ext cx="667617" cy="1211183"/>
              <a:chOff x="7236296" y="1203592"/>
              <a:chExt cx="1121230" cy="2034125"/>
            </a:xfrm>
          </p:grpSpPr>
          <p:pic>
            <p:nvPicPr>
              <p:cNvPr id="25" name="Picture 24"/>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23231" r="43991" b="22988"/>
              <a:stretch/>
            </p:blipFill>
            <p:spPr>
              <a:xfrm>
                <a:off x="7236296" y="1203592"/>
                <a:ext cx="1121230" cy="1509229"/>
              </a:xfrm>
              <a:prstGeom prst="rect">
                <a:avLst/>
              </a:prstGeom>
            </p:spPr>
          </p:pic>
          <p:sp>
            <p:nvSpPr>
              <p:cNvPr id="26" name="TextBox 25"/>
              <p:cNvSpPr txBox="1"/>
              <p:nvPr/>
            </p:nvSpPr>
            <p:spPr>
              <a:xfrm>
                <a:off x="7236296" y="1966069"/>
                <a:ext cx="1121230" cy="1271648"/>
              </a:xfrm>
              <a:prstGeom prst="rect">
                <a:avLst/>
              </a:prstGeom>
              <a:noFill/>
            </p:spPr>
            <p:txBody>
              <a:bodyPr>
                <a:spAutoFit/>
              </a:bodyPr>
              <a:lstStyle/>
              <a:p>
                <a:pPr algn="ctr" defTabSz="449263">
                  <a:buClr>
                    <a:srgbClr val="000000"/>
                  </a:buClr>
                  <a:buSzPct val="100000"/>
                  <a:buFont typeface="Times New Roman" pitchFamily="16" charset="0"/>
                  <a:buNone/>
                  <a:defRPr/>
                </a:pPr>
                <a:endParaRPr lang="en-GB" dirty="0">
                  <a:solidFill>
                    <a:srgbClr val="4D4D4D"/>
                  </a:solidFill>
                  <a:latin typeface="EC Square Sans Cond Pro" panose="020B0506040000020004" pitchFamily="34" charset="0"/>
                  <a:cs typeface="Arial" charset="0"/>
                </a:endParaRPr>
              </a:p>
            </p:txBody>
          </p:sp>
        </p:grpSp>
        <p:grpSp>
          <p:nvGrpSpPr>
            <p:cNvPr id="22" name="Group 21"/>
            <p:cNvGrpSpPr>
              <a:grpSpLocks noChangeAspect="1"/>
            </p:cNvGrpSpPr>
            <p:nvPr/>
          </p:nvGrpSpPr>
          <p:grpSpPr>
            <a:xfrm rot="3197561">
              <a:off x="6583476" y="1248987"/>
              <a:ext cx="1943665" cy="1618667"/>
              <a:chOff x="4848226" y="760413"/>
              <a:chExt cx="977900" cy="814387"/>
            </a:xfrm>
            <a:solidFill>
              <a:srgbClr val="4D4D4D"/>
            </a:solidFill>
          </p:grpSpPr>
          <p:sp>
            <p:nvSpPr>
              <p:cNvPr id="23" name="Freeform 38"/>
              <p:cNvSpPr>
                <a:spLocks/>
              </p:cNvSpPr>
              <p:nvPr/>
            </p:nvSpPr>
            <p:spPr bwMode="auto">
              <a:xfrm>
                <a:off x="4848226" y="939800"/>
                <a:ext cx="755650" cy="635000"/>
              </a:xfrm>
              <a:custGeom>
                <a:avLst/>
                <a:gdLst>
                  <a:gd name="T0" fmla="*/ 971 w 1489"/>
                  <a:gd name="T1" fmla="*/ 959 h 1251"/>
                  <a:gd name="T2" fmla="*/ 724 w 1489"/>
                  <a:gd name="T3" fmla="*/ 895 h 1251"/>
                  <a:gd name="T4" fmla="*/ 444 w 1489"/>
                  <a:gd name="T5" fmla="*/ 432 h 1251"/>
                  <a:gd name="T6" fmla="*/ 443 w 1489"/>
                  <a:gd name="T7" fmla="*/ 410 h 1251"/>
                  <a:gd name="T8" fmla="*/ 621 w 1489"/>
                  <a:gd name="T9" fmla="*/ 410 h 1251"/>
                  <a:gd name="T10" fmla="*/ 312 w 1489"/>
                  <a:gd name="T11" fmla="*/ 0 h 1251"/>
                  <a:gd name="T12" fmla="*/ 0 w 1489"/>
                  <a:gd name="T13" fmla="*/ 415 h 1251"/>
                  <a:gd name="T14" fmla="*/ 176 w 1489"/>
                  <a:gd name="T15" fmla="*/ 415 h 1251"/>
                  <a:gd name="T16" fmla="*/ 178 w 1489"/>
                  <a:gd name="T17" fmla="*/ 435 h 1251"/>
                  <a:gd name="T18" fmla="*/ 824 w 1489"/>
                  <a:gd name="T19" fmla="*/ 1199 h 1251"/>
                  <a:gd name="T20" fmla="*/ 1489 w 1489"/>
                  <a:gd name="T21" fmla="*/ 1013 h 1251"/>
                  <a:gd name="T22" fmla="*/ 1335 w 1489"/>
                  <a:gd name="T23" fmla="*/ 809 h 1251"/>
                  <a:gd name="T24" fmla="*/ 971 w 1489"/>
                  <a:gd name="T25" fmla="*/ 959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9" h="1251">
                    <a:moveTo>
                      <a:pt x="971" y="959"/>
                    </a:moveTo>
                    <a:cubicBezTo>
                      <a:pt x="890" y="959"/>
                      <a:pt x="807" y="937"/>
                      <a:pt x="724" y="895"/>
                    </a:cubicBezTo>
                    <a:cubicBezTo>
                      <a:pt x="545" y="804"/>
                      <a:pt x="451" y="648"/>
                      <a:pt x="444" y="432"/>
                    </a:cubicBezTo>
                    <a:cubicBezTo>
                      <a:pt x="443" y="410"/>
                      <a:pt x="443" y="410"/>
                      <a:pt x="443" y="410"/>
                    </a:cubicBezTo>
                    <a:cubicBezTo>
                      <a:pt x="621" y="410"/>
                      <a:pt x="621" y="410"/>
                      <a:pt x="621" y="410"/>
                    </a:cubicBezTo>
                    <a:cubicBezTo>
                      <a:pt x="312" y="0"/>
                      <a:pt x="312" y="0"/>
                      <a:pt x="312" y="0"/>
                    </a:cubicBezTo>
                    <a:cubicBezTo>
                      <a:pt x="0" y="415"/>
                      <a:pt x="0" y="415"/>
                      <a:pt x="0" y="415"/>
                    </a:cubicBezTo>
                    <a:cubicBezTo>
                      <a:pt x="176" y="415"/>
                      <a:pt x="176" y="415"/>
                      <a:pt x="176" y="415"/>
                    </a:cubicBezTo>
                    <a:cubicBezTo>
                      <a:pt x="178" y="435"/>
                      <a:pt x="178" y="435"/>
                      <a:pt x="178" y="435"/>
                    </a:cubicBezTo>
                    <a:cubicBezTo>
                      <a:pt x="219" y="860"/>
                      <a:pt x="436" y="1118"/>
                      <a:pt x="824" y="1199"/>
                    </a:cubicBezTo>
                    <a:cubicBezTo>
                      <a:pt x="1068" y="1251"/>
                      <a:pt x="1294" y="1187"/>
                      <a:pt x="1489" y="1013"/>
                    </a:cubicBezTo>
                    <a:cubicBezTo>
                      <a:pt x="1335" y="809"/>
                      <a:pt x="1335" y="809"/>
                      <a:pt x="1335" y="809"/>
                    </a:cubicBezTo>
                    <a:cubicBezTo>
                      <a:pt x="1218" y="908"/>
                      <a:pt x="1096" y="959"/>
                      <a:pt x="971"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24" name="Freeform 39"/>
              <p:cNvSpPr>
                <a:spLocks/>
              </p:cNvSpPr>
              <p:nvPr/>
            </p:nvSpPr>
            <p:spPr bwMode="auto">
              <a:xfrm>
                <a:off x="5073651" y="760413"/>
                <a:ext cx="752475" cy="617538"/>
              </a:xfrm>
              <a:custGeom>
                <a:avLst/>
                <a:gdLst>
                  <a:gd name="T0" fmla="*/ 1313 w 1485"/>
                  <a:gd name="T1" fmla="*/ 809 h 1219"/>
                  <a:gd name="T2" fmla="*/ 1311 w 1485"/>
                  <a:gd name="T3" fmla="*/ 789 h 1219"/>
                  <a:gd name="T4" fmla="*/ 745 w 1485"/>
                  <a:gd name="T5" fmla="*/ 38 h 1219"/>
                  <a:gd name="T6" fmla="*/ 509 w 1485"/>
                  <a:gd name="T7" fmla="*/ 0 h 1219"/>
                  <a:gd name="T8" fmla="*/ 0 w 1485"/>
                  <a:gd name="T9" fmla="*/ 205 h 1219"/>
                  <a:gd name="T10" fmla="*/ 153 w 1485"/>
                  <a:gd name="T11" fmla="*/ 409 h 1219"/>
                  <a:gd name="T12" fmla="*/ 524 w 1485"/>
                  <a:gd name="T13" fmla="*/ 262 h 1219"/>
                  <a:gd name="T14" fmla="*/ 806 w 1485"/>
                  <a:gd name="T15" fmla="*/ 344 h 1219"/>
                  <a:gd name="T16" fmla="*/ 1035 w 1485"/>
                  <a:gd name="T17" fmla="*/ 793 h 1219"/>
                  <a:gd name="T18" fmla="*/ 1031 w 1485"/>
                  <a:gd name="T19" fmla="*/ 810 h 1219"/>
                  <a:gd name="T20" fmla="*/ 870 w 1485"/>
                  <a:gd name="T21" fmla="*/ 810 h 1219"/>
                  <a:gd name="T22" fmla="*/ 1177 w 1485"/>
                  <a:gd name="T23" fmla="*/ 1219 h 1219"/>
                  <a:gd name="T24" fmla="*/ 1485 w 1485"/>
                  <a:gd name="T25" fmla="*/ 809 h 1219"/>
                  <a:gd name="T26" fmla="*/ 1313 w 1485"/>
                  <a:gd name="T27" fmla="*/ 80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5" h="1219">
                    <a:moveTo>
                      <a:pt x="1313" y="809"/>
                    </a:moveTo>
                    <a:cubicBezTo>
                      <a:pt x="1311" y="789"/>
                      <a:pt x="1311" y="789"/>
                      <a:pt x="1311" y="789"/>
                    </a:cubicBezTo>
                    <a:cubicBezTo>
                      <a:pt x="1282" y="398"/>
                      <a:pt x="1091" y="145"/>
                      <a:pt x="745" y="38"/>
                    </a:cubicBezTo>
                    <a:cubicBezTo>
                      <a:pt x="665" y="13"/>
                      <a:pt x="586" y="0"/>
                      <a:pt x="509" y="0"/>
                    </a:cubicBezTo>
                    <a:cubicBezTo>
                      <a:pt x="329" y="0"/>
                      <a:pt x="157" y="69"/>
                      <a:pt x="0" y="205"/>
                    </a:cubicBezTo>
                    <a:cubicBezTo>
                      <a:pt x="153" y="409"/>
                      <a:pt x="153" y="409"/>
                      <a:pt x="153" y="409"/>
                    </a:cubicBezTo>
                    <a:cubicBezTo>
                      <a:pt x="269" y="311"/>
                      <a:pt x="394" y="262"/>
                      <a:pt x="524" y="262"/>
                    </a:cubicBezTo>
                    <a:cubicBezTo>
                      <a:pt x="622" y="262"/>
                      <a:pt x="719" y="290"/>
                      <a:pt x="806" y="344"/>
                    </a:cubicBezTo>
                    <a:cubicBezTo>
                      <a:pt x="964" y="443"/>
                      <a:pt x="1064" y="640"/>
                      <a:pt x="1035" y="793"/>
                    </a:cubicBezTo>
                    <a:cubicBezTo>
                      <a:pt x="1031" y="810"/>
                      <a:pt x="1031" y="810"/>
                      <a:pt x="1031" y="810"/>
                    </a:cubicBezTo>
                    <a:cubicBezTo>
                      <a:pt x="870" y="810"/>
                      <a:pt x="870" y="810"/>
                      <a:pt x="870" y="810"/>
                    </a:cubicBezTo>
                    <a:cubicBezTo>
                      <a:pt x="1177" y="1219"/>
                      <a:pt x="1177" y="1219"/>
                      <a:pt x="1177" y="1219"/>
                    </a:cubicBezTo>
                    <a:cubicBezTo>
                      <a:pt x="1485" y="809"/>
                      <a:pt x="1485" y="809"/>
                      <a:pt x="1485" y="809"/>
                    </a:cubicBezTo>
                    <a:lnTo>
                      <a:pt x="1313" y="8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grpSp>
      <p:grpSp>
        <p:nvGrpSpPr>
          <p:cNvPr id="27" name="Group 26"/>
          <p:cNvGrpSpPr>
            <a:grpSpLocks noChangeAspect="1"/>
          </p:cNvGrpSpPr>
          <p:nvPr/>
        </p:nvGrpSpPr>
        <p:grpSpPr>
          <a:xfrm>
            <a:off x="674375" y="3600399"/>
            <a:ext cx="631403" cy="548320"/>
            <a:chOff x="3827323" y="1805570"/>
            <a:chExt cx="879883" cy="814749"/>
          </a:xfrm>
          <a:solidFill>
            <a:srgbClr val="C00000"/>
          </a:solidFill>
        </p:grpSpPr>
        <p:sp>
          <p:nvSpPr>
            <p:cNvPr id="28" name="Freeform 27"/>
            <p:cNvSpPr>
              <a:spLocks/>
            </p:cNvSpPr>
            <p:nvPr/>
          </p:nvSpPr>
          <p:spPr bwMode="auto">
            <a:xfrm>
              <a:off x="3827323" y="1815654"/>
              <a:ext cx="582878" cy="563449"/>
            </a:xfrm>
            <a:custGeom>
              <a:avLst/>
              <a:gdLst>
                <a:gd name="T0" fmla="*/ 344 w 571"/>
                <a:gd name="T1" fmla="*/ 370 h 405"/>
                <a:gd name="T2" fmla="*/ 77 w 571"/>
                <a:gd name="T3" fmla="*/ 370 h 405"/>
                <a:gd name="T4" fmla="*/ 69 w 571"/>
                <a:gd name="T5" fmla="*/ 369 h 405"/>
                <a:gd name="T6" fmla="*/ 63 w 571"/>
                <a:gd name="T7" fmla="*/ 367 h 405"/>
                <a:gd name="T8" fmla="*/ 58 w 571"/>
                <a:gd name="T9" fmla="*/ 365 h 405"/>
                <a:gd name="T10" fmla="*/ 52 w 571"/>
                <a:gd name="T11" fmla="*/ 362 h 405"/>
                <a:gd name="T12" fmla="*/ 48 w 571"/>
                <a:gd name="T13" fmla="*/ 358 h 405"/>
                <a:gd name="T14" fmla="*/ 44 w 571"/>
                <a:gd name="T15" fmla="*/ 354 h 405"/>
                <a:gd name="T16" fmla="*/ 41 w 571"/>
                <a:gd name="T17" fmla="*/ 349 h 405"/>
                <a:gd name="T18" fmla="*/ 38 w 571"/>
                <a:gd name="T19" fmla="*/ 343 h 405"/>
                <a:gd name="T20" fmla="*/ 36 w 571"/>
                <a:gd name="T21" fmla="*/ 339 h 405"/>
                <a:gd name="T22" fmla="*/ 35 w 571"/>
                <a:gd name="T23" fmla="*/ 331 h 405"/>
                <a:gd name="T24" fmla="*/ 35 w 571"/>
                <a:gd name="T25" fmla="*/ 78 h 405"/>
                <a:gd name="T26" fmla="*/ 35 w 571"/>
                <a:gd name="T27" fmla="*/ 73 h 405"/>
                <a:gd name="T28" fmla="*/ 37 w 571"/>
                <a:gd name="T29" fmla="*/ 65 h 405"/>
                <a:gd name="T30" fmla="*/ 38 w 571"/>
                <a:gd name="T31" fmla="*/ 60 h 405"/>
                <a:gd name="T32" fmla="*/ 42 w 571"/>
                <a:gd name="T33" fmla="*/ 55 h 405"/>
                <a:gd name="T34" fmla="*/ 49 w 571"/>
                <a:gd name="T35" fmla="*/ 46 h 405"/>
                <a:gd name="T36" fmla="*/ 77 w 571"/>
                <a:gd name="T37" fmla="*/ 35 h 405"/>
                <a:gd name="T38" fmla="*/ 494 w 571"/>
                <a:gd name="T39" fmla="*/ 35 h 405"/>
                <a:gd name="T40" fmla="*/ 501 w 571"/>
                <a:gd name="T41" fmla="*/ 36 h 405"/>
                <a:gd name="T42" fmla="*/ 506 w 571"/>
                <a:gd name="T43" fmla="*/ 37 h 405"/>
                <a:gd name="T44" fmla="*/ 512 w 571"/>
                <a:gd name="T45" fmla="*/ 39 h 405"/>
                <a:gd name="T46" fmla="*/ 517 w 571"/>
                <a:gd name="T47" fmla="*/ 42 h 405"/>
                <a:gd name="T48" fmla="*/ 522 w 571"/>
                <a:gd name="T49" fmla="*/ 46 h 405"/>
                <a:gd name="T50" fmla="*/ 525 w 571"/>
                <a:gd name="T51" fmla="*/ 50 h 405"/>
                <a:gd name="T52" fmla="*/ 529 w 571"/>
                <a:gd name="T53" fmla="*/ 55 h 405"/>
                <a:gd name="T54" fmla="*/ 532 w 571"/>
                <a:gd name="T55" fmla="*/ 59 h 405"/>
                <a:gd name="T56" fmla="*/ 534 w 571"/>
                <a:gd name="T57" fmla="*/ 66 h 405"/>
                <a:gd name="T58" fmla="*/ 535 w 571"/>
                <a:gd name="T59" fmla="*/ 70 h 405"/>
                <a:gd name="T60" fmla="*/ 536 w 571"/>
                <a:gd name="T61" fmla="*/ 240 h 405"/>
                <a:gd name="T62" fmla="*/ 571 w 571"/>
                <a:gd name="T63" fmla="*/ 248 h 405"/>
                <a:gd name="T64" fmla="*/ 571 w 571"/>
                <a:gd name="T65" fmla="*/ 70 h 405"/>
                <a:gd name="T66" fmla="*/ 569 w 571"/>
                <a:gd name="T67" fmla="*/ 61 h 405"/>
                <a:gd name="T68" fmla="*/ 565 w 571"/>
                <a:gd name="T69" fmla="*/ 48 h 405"/>
                <a:gd name="T70" fmla="*/ 561 w 571"/>
                <a:gd name="T71" fmla="*/ 40 h 405"/>
                <a:gd name="T72" fmla="*/ 554 w 571"/>
                <a:gd name="T73" fmla="*/ 29 h 405"/>
                <a:gd name="T74" fmla="*/ 548 w 571"/>
                <a:gd name="T75" fmla="*/ 22 h 405"/>
                <a:gd name="T76" fmla="*/ 537 w 571"/>
                <a:gd name="T77" fmla="*/ 14 h 405"/>
                <a:gd name="T78" fmla="*/ 530 w 571"/>
                <a:gd name="T79" fmla="*/ 9 h 405"/>
                <a:gd name="T80" fmla="*/ 517 w 571"/>
                <a:gd name="T81" fmla="*/ 4 h 405"/>
                <a:gd name="T82" fmla="*/ 509 w 571"/>
                <a:gd name="T83" fmla="*/ 2 h 405"/>
                <a:gd name="T84" fmla="*/ 494 w 571"/>
                <a:gd name="T85" fmla="*/ 0 h 405"/>
                <a:gd name="T86" fmla="*/ 221 w 571"/>
                <a:gd name="T87" fmla="*/ 0 h 405"/>
                <a:gd name="T88" fmla="*/ 20 w 571"/>
                <a:gd name="T89" fmla="*/ 26 h 405"/>
                <a:gd name="T90" fmla="*/ 12 w 571"/>
                <a:gd name="T91" fmla="*/ 36 h 405"/>
                <a:gd name="T92" fmla="*/ 7 w 571"/>
                <a:gd name="T93" fmla="*/ 46 h 405"/>
                <a:gd name="T94" fmla="*/ 3 w 571"/>
                <a:gd name="T95" fmla="*/ 55 h 405"/>
                <a:gd name="T96" fmla="*/ 0 w 571"/>
                <a:gd name="T97" fmla="*/ 69 h 405"/>
                <a:gd name="T98" fmla="*/ 0 w 571"/>
                <a:gd name="T99" fmla="*/ 149 h 405"/>
                <a:gd name="T100" fmla="*/ 0 w 571"/>
                <a:gd name="T101" fmla="*/ 335 h 405"/>
                <a:gd name="T102" fmla="*/ 2 w 571"/>
                <a:gd name="T103" fmla="*/ 344 h 405"/>
                <a:gd name="T104" fmla="*/ 9 w 571"/>
                <a:gd name="T105" fmla="*/ 363 h 405"/>
                <a:gd name="T106" fmla="*/ 17 w 571"/>
                <a:gd name="T107" fmla="*/ 376 h 405"/>
                <a:gd name="T108" fmla="*/ 23 w 571"/>
                <a:gd name="T109" fmla="*/ 383 h 405"/>
                <a:gd name="T110" fmla="*/ 34 w 571"/>
                <a:gd name="T111" fmla="*/ 391 h 405"/>
                <a:gd name="T112" fmla="*/ 48 w 571"/>
                <a:gd name="T113" fmla="*/ 399 h 405"/>
                <a:gd name="T114" fmla="*/ 61 w 571"/>
                <a:gd name="T115" fmla="*/ 403 h 405"/>
                <a:gd name="T116" fmla="*/ 70 w 571"/>
                <a:gd name="T117" fmla="*/ 405 h 405"/>
                <a:gd name="T118" fmla="*/ 276 w 571"/>
                <a:gd name="T119" fmla="*/ 405 h 405"/>
                <a:gd name="T120" fmla="*/ 367 w 571"/>
                <a:gd name="T121" fmla="*/ 38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1" h="405">
                  <a:moveTo>
                    <a:pt x="367" y="389"/>
                  </a:moveTo>
                  <a:cubicBezTo>
                    <a:pt x="368" y="383"/>
                    <a:pt x="370" y="376"/>
                    <a:pt x="370" y="370"/>
                  </a:cubicBezTo>
                  <a:cubicBezTo>
                    <a:pt x="344" y="370"/>
                    <a:pt x="344" y="370"/>
                    <a:pt x="344" y="370"/>
                  </a:cubicBezTo>
                  <a:cubicBezTo>
                    <a:pt x="322" y="370"/>
                    <a:pt x="322" y="370"/>
                    <a:pt x="322" y="370"/>
                  </a:cubicBezTo>
                  <a:cubicBezTo>
                    <a:pt x="77" y="370"/>
                    <a:pt x="77" y="370"/>
                    <a:pt x="77" y="370"/>
                  </a:cubicBezTo>
                  <a:cubicBezTo>
                    <a:pt x="77" y="370"/>
                    <a:pt x="77" y="370"/>
                    <a:pt x="77" y="370"/>
                  </a:cubicBezTo>
                  <a:cubicBezTo>
                    <a:pt x="77" y="370"/>
                    <a:pt x="77" y="370"/>
                    <a:pt x="77" y="370"/>
                  </a:cubicBezTo>
                  <a:cubicBezTo>
                    <a:pt x="75" y="370"/>
                    <a:pt x="72" y="370"/>
                    <a:pt x="70" y="369"/>
                  </a:cubicBezTo>
                  <a:cubicBezTo>
                    <a:pt x="70" y="369"/>
                    <a:pt x="69" y="369"/>
                    <a:pt x="69" y="369"/>
                  </a:cubicBezTo>
                  <a:cubicBezTo>
                    <a:pt x="68" y="369"/>
                    <a:pt x="67" y="369"/>
                    <a:pt x="66" y="369"/>
                  </a:cubicBezTo>
                  <a:cubicBezTo>
                    <a:pt x="66" y="368"/>
                    <a:pt x="66" y="368"/>
                    <a:pt x="65" y="368"/>
                  </a:cubicBezTo>
                  <a:cubicBezTo>
                    <a:pt x="64" y="368"/>
                    <a:pt x="63" y="368"/>
                    <a:pt x="63" y="367"/>
                  </a:cubicBezTo>
                  <a:cubicBezTo>
                    <a:pt x="62" y="367"/>
                    <a:pt x="62" y="367"/>
                    <a:pt x="61" y="367"/>
                  </a:cubicBezTo>
                  <a:cubicBezTo>
                    <a:pt x="61" y="367"/>
                    <a:pt x="60" y="366"/>
                    <a:pt x="59" y="366"/>
                  </a:cubicBezTo>
                  <a:cubicBezTo>
                    <a:pt x="59" y="366"/>
                    <a:pt x="58" y="365"/>
                    <a:pt x="58" y="365"/>
                  </a:cubicBezTo>
                  <a:cubicBezTo>
                    <a:pt x="57" y="365"/>
                    <a:pt x="56" y="364"/>
                    <a:pt x="56" y="364"/>
                  </a:cubicBezTo>
                  <a:cubicBezTo>
                    <a:pt x="55" y="364"/>
                    <a:pt x="55" y="363"/>
                    <a:pt x="54" y="363"/>
                  </a:cubicBezTo>
                  <a:cubicBezTo>
                    <a:pt x="54" y="363"/>
                    <a:pt x="53" y="362"/>
                    <a:pt x="52" y="362"/>
                  </a:cubicBezTo>
                  <a:cubicBezTo>
                    <a:pt x="52" y="362"/>
                    <a:pt x="51" y="361"/>
                    <a:pt x="51" y="361"/>
                  </a:cubicBezTo>
                  <a:cubicBezTo>
                    <a:pt x="50" y="360"/>
                    <a:pt x="50" y="360"/>
                    <a:pt x="49" y="359"/>
                  </a:cubicBezTo>
                  <a:cubicBezTo>
                    <a:pt x="49" y="359"/>
                    <a:pt x="48" y="359"/>
                    <a:pt x="48" y="358"/>
                  </a:cubicBezTo>
                  <a:cubicBezTo>
                    <a:pt x="47" y="358"/>
                    <a:pt x="47" y="357"/>
                    <a:pt x="46" y="357"/>
                  </a:cubicBezTo>
                  <a:cubicBezTo>
                    <a:pt x="46" y="356"/>
                    <a:pt x="46" y="356"/>
                    <a:pt x="45" y="356"/>
                  </a:cubicBezTo>
                  <a:cubicBezTo>
                    <a:pt x="45" y="355"/>
                    <a:pt x="44" y="354"/>
                    <a:pt x="44" y="354"/>
                  </a:cubicBezTo>
                  <a:cubicBezTo>
                    <a:pt x="43" y="353"/>
                    <a:pt x="43" y="353"/>
                    <a:pt x="43" y="352"/>
                  </a:cubicBezTo>
                  <a:cubicBezTo>
                    <a:pt x="42" y="352"/>
                    <a:pt x="42" y="351"/>
                    <a:pt x="41" y="350"/>
                  </a:cubicBezTo>
                  <a:cubicBezTo>
                    <a:pt x="41" y="350"/>
                    <a:pt x="41" y="350"/>
                    <a:pt x="41" y="349"/>
                  </a:cubicBezTo>
                  <a:cubicBezTo>
                    <a:pt x="40" y="348"/>
                    <a:pt x="40" y="348"/>
                    <a:pt x="39" y="347"/>
                  </a:cubicBezTo>
                  <a:cubicBezTo>
                    <a:pt x="39" y="346"/>
                    <a:pt x="39" y="346"/>
                    <a:pt x="39" y="346"/>
                  </a:cubicBezTo>
                  <a:cubicBezTo>
                    <a:pt x="39" y="345"/>
                    <a:pt x="38" y="344"/>
                    <a:pt x="38" y="343"/>
                  </a:cubicBezTo>
                  <a:cubicBezTo>
                    <a:pt x="38" y="343"/>
                    <a:pt x="38" y="343"/>
                    <a:pt x="37" y="342"/>
                  </a:cubicBezTo>
                  <a:cubicBezTo>
                    <a:pt x="37" y="341"/>
                    <a:pt x="37" y="340"/>
                    <a:pt x="37" y="339"/>
                  </a:cubicBezTo>
                  <a:cubicBezTo>
                    <a:pt x="36" y="339"/>
                    <a:pt x="36" y="339"/>
                    <a:pt x="36" y="339"/>
                  </a:cubicBezTo>
                  <a:cubicBezTo>
                    <a:pt x="36" y="338"/>
                    <a:pt x="36" y="336"/>
                    <a:pt x="36" y="335"/>
                  </a:cubicBezTo>
                  <a:cubicBezTo>
                    <a:pt x="36" y="335"/>
                    <a:pt x="36" y="335"/>
                    <a:pt x="35" y="335"/>
                  </a:cubicBezTo>
                  <a:cubicBezTo>
                    <a:pt x="35" y="334"/>
                    <a:pt x="35" y="333"/>
                    <a:pt x="35" y="331"/>
                  </a:cubicBezTo>
                  <a:cubicBezTo>
                    <a:pt x="35" y="331"/>
                    <a:pt x="35" y="331"/>
                    <a:pt x="35" y="331"/>
                  </a:cubicBezTo>
                  <a:cubicBezTo>
                    <a:pt x="35" y="330"/>
                    <a:pt x="35" y="329"/>
                    <a:pt x="35" y="328"/>
                  </a:cubicBezTo>
                  <a:cubicBezTo>
                    <a:pt x="35" y="78"/>
                    <a:pt x="35" y="78"/>
                    <a:pt x="35" y="78"/>
                  </a:cubicBezTo>
                  <a:cubicBezTo>
                    <a:pt x="35" y="78"/>
                    <a:pt x="35" y="78"/>
                    <a:pt x="35" y="78"/>
                  </a:cubicBezTo>
                  <a:cubicBezTo>
                    <a:pt x="35" y="76"/>
                    <a:pt x="35" y="75"/>
                    <a:pt x="35" y="74"/>
                  </a:cubicBezTo>
                  <a:cubicBezTo>
                    <a:pt x="35" y="73"/>
                    <a:pt x="35" y="73"/>
                    <a:pt x="35" y="73"/>
                  </a:cubicBezTo>
                  <a:cubicBezTo>
                    <a:pt x="35" y="72"/>
                    <a:pt x="35" y="71"/>
                    <a:pt x="36" y="70"/>
                  </a:cubicBezTo>
                  <a:cubicBezTo>
                    <a:pt x="36" y="69"/>
                    <a:pt x="36" y="69"/>
                    <a:pt x="36" y="69"/>
                  </a:cubicBezTo>
                  <a:cubicBezTo>
                    <a:pt x="36" y="68"/>
                    <a:pt x="36" y="66"/>
                    <a:pt x="37" y="65"/>
                  </a:cubicBezTo>
                  <a:cubicBezTo>
                    <a:pt x="37" y="65"/>
                    <a:pt x="37" y="64"/>
                    <a:pt x="37" y="64"/>
                  </a:cubicBezTo>
                  <a:cubicBezTo>
                    <a:pt x="37" y="63"/>
                    <a:pt x="38" y="63"/>
                    <a:pt x="38" y="62"/>
                  </a:cubicBezTo>
                  <a:cubicBezTo>
                    <a:pt x="38" y="61"/>
                    <a:pt x="38" y="61"/>
                    <a:pt x="38" y="60"/>
                  </a:cubicBezTo>
                  <a:cubicBezTo>
                    <a:pt x="39" y="60"/>
                    <a:pt x="39" y="59"/>
                    <a:pt x="39" y="58"/>
                  </a:cubicBezTo>
                  <a:cubicBezTo>
                    <a:pt x="40" y="58"/>
                    <a:pt x="40" y="57"/>
                    <a:pt x="41" y="56"/>
                  </a:cubicBezTo>
                  <a:cubicBezTo>
                    <a:pt x="41" y="56"/>
                    <a:pt x="41" y="55"/>
                    <a:pt x="42" y="55"/>
                  </a:cubicBezTo>
                  <a:cubicBezTo>
                    <a:pt x="42" y="54"/>
                    <a:pt x="42" y="53"/>
                    <a:pt x="43" y="53"/>
                  </a:cubicBezTo>
                  <a:cubicBezTo>
                    <a:pt x="43" y="53"/>
                    <a:pt x="43" y="52"/>
                    <a:pt x="44" y="52"/>
                  </a:cubicBezTo>
                  <a:cubicBezTo>
                    <a:pt x="45" y="50"/>
                    <a:pt x="47" y="48"/>
                    <a:pt x="49" y="46"/>
                  </a:cubicBezTo>
                  <a:cubicBezTo>
                    <a:pt x="49" y="46"/>
                    <a:pt x="49" y="46"/>
                    <a:pt x="49" y="46"/>
                  </a:cubicBezTo>
                  <a:cubicBezTo>
                    <a:pt x="52" y="43"/>
                    <a:pt x="55" y="41"/>
                    <a:pt x="59" y="39"/>
                  </a:cubicBezTo>
                  <a:cubicBezTo>
                    <a:pt x="64" y="37"/>
                    <a:pt x="71" y="35"/>
                    <a:pt x="77" y="35"/>
                  </a:cubicBezTo>
                  <a:cubicBezTo>
                    <a:pt x="227" y="35"/>
                    <a:pt x="227" y="35"/>
                    <a:pt x="227" y="35"/>
                  </a:cubicBezTo>
                  <a:cubicBezTo>
                    <a:pt x="249" y="35"/>
                    <a:pt x="249" y="35"/>
                    <a:pt x="249" y="35"/>
                  </a:cubicBezTo>
                  <a:cubicBezTo>
                    <a:pt x="494" y="35"/>
                    <a:pt x="494" y="35"/>
                    <a:pt x="494" y="35"/>
                  </a:cubicBezTo>
                  <a:cubicBezTo>
                    <a:pt x="494" y="35"/>
                    <a:pt x="494" y="35"/>
                    <a:pt x="494" y="35"/>
                  </a:cubicBezTo>
                  <a:cubicBezTo>
                    <a:pt x="494" y="35"/>
                    <a:pt x="494" y="35"/>
                    <a:pt x="494" y="35"/>
                  </a:cubicBezTo>
                  <a:cubicBezTo>
                    <a:pt x="496" y="35"/>
                    <a:pt x="499" y="35"/>
                    <a:pt x="501" y="36"/>
                  </a:cubicBezTo>
                  <a:cubicBezTo>
                    <a:pt x="501" y="36"/>
                    <a:pt x="502" y="36"/>
                    <a:pt x="502" y="36"/>
                  </a:cubicBezTo>
                  <a:cubicBezTo>
                    <a:pt x="503" y="36"/>
                    <a:pt x="504" y="36"/>
                    <a:pt x="504" y="37"/>
                  </a:cubicBezTo>
                  <a:cubicBezTo>
                    <a:pt x="505" y="37"/>
                    <a:pt x="505" y="37"/>
                    <a:pt x="506" y="37"/>
                  </a:cubicBezTo>
                  <a:cubicBezTo>
                    <a:pt x="507" y="37"/>
                    <a:pt x="507" y="37"/>
                    <a:pt x="508" y="38"/>
                  </a:cubicBezTo>
                  <a:cubicBezTo>
                    <a:pt x="509" y="38"/>
                    <a:pt x="509" y="38"/>
                    <a:pt x="510" y="38"/>
                  </a:cubicBezTo>
                  <a:cubicBezTo>
                    <a:pt x="510" y="39"/>
                    <a:pt x="511" y="39"/>
                    <a:pt x="512" y="39"/>
                  </a:cubicBezTo>
                  <a:cubicBezTo>
                    <a:pt x="512" y="39"/>
                    <a:pt x="513" y="40"/>
                    <a:pt x="513" y="40"/>
                  </a:cubicBezTo>
                  <a:cubicBezTo>
                    <a:pt x="514" y="40"/>
                    <a:pt x="515" y="41"/>
                    <a:pt x="515" y="41"/>
                  </a:cubicBezTo>
                  <a:cubicBezTo>
                    <a:pt x="516" y="41"/>
                    <a:pt x="516" y="42"/>
                    <a:pt x="517" y="42"/>
                  </a:cubicBezTo>
                  <a:cubicBezTo>
                    <a:pt x="517" y="42"/>
                    <a:pt x="518" y="43"/>
                    <a:pt x="519" y="43"/>
                  </a:cubicBezTo>
                  <a:cubicBezTo>
                    <a:pt x="519" y="44"/>
                    <a:pt x="519" y="44"/>
                    <a:pt x="520" y="44"/>
                  </a:cubicBezTo>
                  <a:cubicBezTo>
                    <a:pt x="520" y="45"/>
                    <a:pt x="521" y="45"/>
                    <a:pt x="522" y="46"/>
                  </a:cubicBezTo>
                  <a:cubicBezTo>
                    <a:pt x="522" y="46"/>
                    <a:pt x="522" y="46"/>
                    <a:pt x="523" y="47"/>
                  </a:cubicBezTo>
                  <a:cubicBezTo>
                    <a:pt x="523" y="47"/>
                    <a:pt x="524" y="48"/>
                    <a:pt x="525" y="49"/>
                  </a:cubicBezTo>
                  <a:cubicBezTo>
                    <a:pt x="525" y="49"/>
                    <a:pt x="525" y="49"/>
                    <a:pt x="525" y="50"/>
                  </a:cubicBezTo>
                  <a:cubicBezTo>
                    <a:pt x="526" y="50"/>
                    <a:pt x="527" y="51"/>
                    <a:pt x="527" y="52"/>
                  </a:cubicBezTo>
                  <a:cubicBezTo>
                    <a:pt x="527" y="52"/>
                    <a:pt x="528" y="52"/>
                    <a:pt x="528" y="53"/>
                  </a:cubicBezTo>
                  <a:cubicBezTo>
                    <a:pt x="528" y="53"/>
                    <a:pt x="529" y="54"/>
                    <a:pt x="529" y="55"/>
                  </a:cubicBezTo>
                  <a:cubicBezTo>
                    <a:pt x="530" y="55"/>
                    <a:pt x="530" y="56"/>
                    <a:pt x="530" y="56"/>
                  </a:cubicBezTo>
                  <a:cubicBezTo>
                    <a:pt x="531" y="57"/>
                    <a:pt x="531" y="57"/>
                    <a:pt x="531" y="58"/>
                  </a:cubicBezTo>
                  <a:cubicBezTo>
                    <a:pt x="532" y="59"/>
                    <a:pt x="532" y="59"/>
                    <a:pt x="532" y="59"/>
                  </a:cubicBezTo>
                  <a:cubicBezTo>
                    <a:pt x="532" y="60"/>
                    <a:pt x="533" y="61"/>
                    <a:pt x="533" y="62"/>
                  </a:cubicBezTo>
                  <a:cubicBezTo>
                    <a:pt x="533" y="62"/>
                    <a:pt x="533" y="63"/>
                    <a:pt x="533" y="63"/>
                  </a:cubicBezTo>
                  <a:cubicBezTo>
                    <a:pt x="534" y="64"/>
                    <a:pt x="534" y="65"/>
                    <a:pt x="534" y="66"/>
                  </a:cubicBezTo>
                  <a:cubicBezTo>
                    <a:pt x="534" y="66"/>
                    <a:pt x="534" y="66"/>
                    <a:pt x="535" y="67"/>
                  </a:cubicBezTo>
                  <a:cubicBezTo>
                    <a:pt x="535" y="68"/>
                    <a:pt x="535" y="69"/>
                    <a:pt x="535" y="70"/>
                  </a:cubicBezTo>
                  <a:cubicBezTo>
                    <a:pt x="535" y="70"/>
                    <a:pt x="535" y="70"/>
                    <a:pt x="535" y="70"/>
                  </a:cubicBezTo>
                  <a:cubicBezTo>
                    <a:pt x="536" y="71"/>
                    <a:pt x="536" y="73"/>
                    <a:pt x="536" y="74"/>
                  </a:cubicBezTo>
                  <a:cubicBezTo>
                    <a:pt x="536" y="75"/>
                    <a:pt x="536" y="76"/>
                    <a:pt x="536" y="78"/>
                  </a:cubicBezTo>
                  <a:cubicBezTo>
                    <a:pt x="536" y="240"/>
                    <a:pt x="536" y="240"/>
                    <a:pt x="536" y="240"/>
                  </a:cubicBezTo>
                  <a:cubicBezTo>
                    <a:pt x="537" y="241"/>
                    <a:pt x="537" y="241"/>
                    <a:pt x="538" y="242"/>
                  </a:cubicBezTo>
                  <a:cubicBezTo>
                    <a:pt x="544" y="246"/>
                    <a:pt x="553" y="247"/>
                    <a:pt x="562" y="247"/>
                  </a:cubicBezTo>
                  <a:cubicBezTo>
                    <a:pt x="565" y="247"/>
                    <a:pt x="568" y="248"/>
                    <a:pt x="571" y="248"/>
                  </a:cubicBezTo>
                  <a:cubicBezTo>
                    <a:pt x="571" y="78"/>
                    <a:pt x="571" y="78"/>
                    <a:pt x="571" y="78"/>
                  </a:cubicBezTo>
                  <a:cubicBezTo>
                    <a:pt x="571" y="78"/>
                    <a:pt x="571" y="78"/>
                    <a:pt x="571" y="78"/>
                  </a:cubicBezTo>
                  <a:cubicBezTo>
                    <a:pt x="571" y="75"/>
                    <a:pt x="571" y="73"/>
                    <a:pt x="571" y="70"/>
                  </a:cubicBezTo>
                  <a:cubicBezTo>
                    <a:pt x="571" y="70"/>
                    <a:pt x="571" y="69"/>
                    <a:pt x="570" y="68"/>
                  </a:cubicBezTo>
                  <a:cubicBezTo>
                    <a:pt x="570" y="67"/>
                    <a:pt x="570" y="65"/>
                    <a:pt x="570" y="63"/>
                  </a:cubicBezTo>
                  <a:cubicBezTo>
                    <a:pt x="570" y="63"/>
                    <a:pt x="569" y="62"/>
                    <a:pt x="569" y="61"/>
                  </a:cubicBezTo>
                  <a:cubicBezTo>
                    <a:pt x="569" y="59"/>
                    <a:pt x="568" y="57"/>
                    <a:pt x="568" y="55"/>
                  </a:cubicBezTo>
                  <a:cubicBezTo>
                    <a:pt x="568" y="55"/>
                    <a:pt x="568" y="55"/>
                    <a:pt x="568" y="55"/>
                  </a:cubicBezTo>
                  <a:cubicBezTo>
                    <a:pt x="567" y="52"/>
                    <a:pt x="566" y="50"/>
                    <a:pt x="565" y="48"/>
                  </a:cubicBezTo>
                  <a:cubicBezTo>
                    <a:pt x="565" y="48"/>
                    <a:pt x="565" y="47"/>
                    <a:pt x="564" y="46"/>
                  </a:cubicBezTo>
                  <a:cubicBezTo>
                    <a:pt x="564" y="45"/>
                    <a:pt x="563" y="43"/>
                    <a:pt x="562" y="42"/>
                  </a:cubicBezTo>
                  <a:cubicBezTo>
                    <a:pt x="562" y="41"/>
                    <a:pt x="562" y="41"/>
                    <a:pt x="561" y="40"/>
                  </a:cubicBezTo>
                  <a:cubicBezTo>
                    <a:pt x="560" y="38"/>
                    <a:pt x="559" y="36"/>
                    <a:pt x="558" y="34"/>
                  </a:cubicBezTo>
                  <a:cubicBezTo>
                    <a:pt x="558" y="34"/>
                    <a:pt x="558" y="34"/>
                    <a:pt x="558" y="34"/>
                  </a:cubicBezTo>
                  <a:cubicBezTo>
                    <a:pt x="557" y="32"/>
                    <a:pt x="555" y="31"/>
                    <a:pt x="554" y="29"/>
                  </a:cubicBezTo>
                  <a:cubicBezTo>
                    <a:pt x="554" y="29"/>
                    <a:pt x="553" y="28"/>
                    <a:pt x="553" y="28"/>
                  </a:cubicBezTo>
                  <a:cubicBezTo>
                    <a:pt x="552" y="26"/>
                    <a:pt x="550" y="25"/>
                    <a:pt x="549" y="23"/>
                  </a:cubicBezTo>
                  <a:cubicBezTo>
                    <a:pt x="548" y="23"/>
                    <a:pt x="548" y="23"/>
                    <a:pt x="548" y="22"/>
                  </a:cubicBezTo>
                  <a:cubicBezTo>
                    <a:pt x="546" y="21"/>
                    <a:pt x="545" y="20"/>
                    <a:pt x="543" y="18"/>
                  </a:cubicBezTo>
                  <a:cubicBezTo>
                    <a:pt x="543" y="18"/>
                    <a:pt x="543" y="18"/>
                    <a:pt x="543" y="18"/>
                  </a:cubicBezTo>
                  <a:cubicBezTo>
                    <a:pt x="541" y="16"/>
                    <a:pt x="539" y="15"/>
                    <a:pt x="537" y="14"/>
                  </a:cubicBezTo>
                  <a:cubicBezTo>
                    <a:pt x="537" y="13"/>
                    <a:pt x="537" y="13"/>
                    <a:pt x="536" y="13"/>
                  </a:cubicBezTo>
                  <a:cubicBezTo>
                    <a:pt x="534" y="12"/>
                    <a:pt x="532" y="10"/>
                    <a:pt x="530" y="9"/>
                  </a:cubicBezTo>
                  <a:cubicBezTo>
                    <a:pt x="530" y="9"/>
                    <a:pt x="530" y="9"/>
                    <a:pt x="530" y="9"/>
                  </a:cubicBezTo>
                  <a:cubicBezTo>
                    <a:pt x="529" y="8"/>
                    <a:pt x="526" y="7"/>
                    <a:pt x="524" y="7"/>
                  </a:cubicBezTo>
                  <a:cubicBezTo>
                    <a:pt x="524" y="6"/>
                    <a:pt x="524" y="6"/>
                    <a:pt x="523" y="6"/>
                  </a:cubicBezTo>
                  <a:cubicBezTo>
                    <a:pt x="521" y="5"/>
                    <a:pt x="519" y="4"/>
                    <a:pt x="517" y="4"/>
                  </a:cubicBezTo>
                  <a:cubicBezTo>
                    <a:pt x="517" y="4"/>
                    <a:pt x="516" y="3"/>
                    <a:pt x="516" y="3"/>
                  </a:cubicBezTo>
                  <a:cubicBezTo>
                    <a:pt x="514" y="3"/>
                    <a:pt x="512" y="2"/>
                    <a:pt x="510" y="2"/>
                  </a:cubicBezTo>
                  <a:cubicBezTo>
                    <a:pt x="510" y="2"/>
                    <a:pt x="509" y="2"/>
                    <a:pt x="509" y="2"/>
                  </a:cubicBezTo>
                  <a:cubicBezTo>
                    <a:pt x="507" y="1"/>
                    <a:pt x="504" y="1"/>
                    <a:pt x="502" y="1"/>
                  </a:cubicBezTo>
                  <a:cubicBezTo>
                    <a:pt x="502" y="1"/>
                    <a:pt x="501" y="0"/>
                    <a:pt x="501" y="0"/>
                  </a:cubicBezTo>
                  <a:cubicBezTo>
                    <a:pt x="498" y="0"/>
                    <a:pt x="496" y="0"/>
                    <a:pt x="494" y="0"/>
                  </a:cubicBezTo>
                  <a:cubicBezTo>
                    <a:pt x="494" y="0"/>
                    <a:pt x="494" y="0"/>
                    <a:pt x="494" y="0"/>
                  </a:cubicBezTo>
                  <a:cubicBezTo>
                    <a:pt x="295" y="0"/>
                    <a:pt x="295" y="0"/>
                    <a:pt x="295" y="0"/>
                  </a:cubicBezTo>
                  <a:cubicBezTo>
                    <a:pt x="221" y="0"/>
                    <a:pt x="221" y="0"/>
                    <a:pt x="221" y="0"/>
                  </a:cubicBezTo>
                  <a:cubicBezTo>
                    <a:pt x="77" y="0"/>
                    <a:pt x="77" y="0"/>
                    <a:pt x="77" y="0"/>
                  </a:cubicBezTo>
                  <a:cubicBezTo>
                    <a:pt x="55" y="0"/>
                    <a:pt x="35" y="10"/>
                    <a:pt x="21" y="25"/>
                  </a:cubicBezTo>
                  <a:cubicBezTo>
                    <a:pt x="21" y="25"/>
                    <a:pt x="20" y="25"/>
                    <a:pt x="20" y="26"/>
                  </a:cubicBezTo>
                  <a:cubicBezTo>
                    <a:pt x="19" y="27"/>
                    <a:pt x="17" y="29"/>
                    <a:pt x="16" y="30"/>
                  </a:cubicBezTo>
                  <a:cubicBezTo>
                    <a:pt x="16" y="31"/>
                    <a:pt x="15" y="32"/>
                    <a:pt x="15" y="32"/>
                  </a:cubicBezTo>
                  <a:cubicBezTo>
                    <a:pt x="14" y="33"/>
                    <a:pt x="13" y="35"/>
                    <a:pt x="12" y="36"/>
                  </a:cubicBezTo>
                  <a:cubicBezTo>
                    <a:pt x="11" y="37"/>
                    <a:pt x="11" y="38"/>
                    <a:pt x="10" y="39"/>
                  </a:cubicBezTo>
                  <a:cubicBezTo>
                    <a:pt x="10" y="40"/>
                    <a:pt x="9" y="41"/>
                    <a:pt x="9" y="42"/>
                  </a:cubicBezTo>
                  <a:cubicBezTo>
                    <a:pt x="8" y="43"/>
                    <a:pt x="7" y="45"/>
                    <a:pt x="7" y="46"/>
                  </a:cubicBezTo>
                  <a:cubicBezTo>
                    <a:pt x="6" y="47"/>
                    <a:pt x="6" y="48"/>
                    <a:pt x="6" y="48"/>
                  </a:cubicBezTo>
                  <a:cubicBezTo>
                    <a:pt x="5" y="50"/>
                    <a:pt x="4" y="52"/>
                    <a:pt x="4" y="54"/>
                  </a:cubicBezTo>
                  <a:cubicBezTo>
                    <a:pt x="3" y="54"/>
                    <a:pt x="3" y="55"/>
                    <a:pt x="3" y="55"/>
                  </a:cubicBezTo>
                  <a:cubicBezTo>
                    <a:pt x="2" y="57"/>
                    <a:pt x="2" y="59"/>
                    <a:pt x="2" y="61"/>
                  </a:cubicBezTo>
                  <a:cubicBezTo>
                    <a:pt x="1" y="62"/>
                    <a:pt x="1" y="62"/>
                    <a:pt x="1" y="63"/>
                  </a:cubicBezTo>
                  <a:cubicBezTo>
                    <a:pt x="1" y="65"/>
                    <a:pt x="0" y="67"/>
                    <a:pt x="0" y="69"/>
                  </a:cubicBezTo>
                  <a:cubicBezTo>
                    <a:pt x="0" y="70"/>
                    <a:pt x="0" y="70"/>
                    <a:pt x="0" y="70"/>
                  </a:cubicBezTo>
                  <a:cubicBezTo>
                    <a:pt x="0" y="73"/>
                    <a:pt x="0" y="75"/>
                    <a:pt x="0" y="78"/>
                  </a:cubicBezTo>
                  <a:cubicBezTo>
                    <a:pt x="0" y="149"/>
                    <a:pt x="0" y="149"/>
                    <a:pt x="0" y="149"/>
                  </a:cubicBezTo>
                  <a:cubicBezTo>
                    <a:pt x="0" y="149"/>
                    <a:pt x="0" y="149"/>
                    <a:pt x="0" y="149"/>
                  </a:cubicBezTo>
                  <a:cubicBezTo>
                    <a:pt x="0" y="328"/>
                    <a:pt x="0" y="328"/>
                    <a:pt x="0" y="328"/>
                  </a:cubicBezTo>
                  <a:cubicBezTo>
                    <a:pt x="0" y="330"/>
                    <a:pt x="0" y="332"/>
                    <a:pt x="0" y="335"/>
                  </a:cubicBezTo>
                  <a:cubicBezTo>
                    <a:pt x="0" y="335"/>
                    <a:pt x="0" y="336"/>
                    <a:pt x="0" y="337"/>
                  </a:cubicBezTo>
                  <a:cubicBezTo>
                    <a:pt x="1" y="338"/>
                    <a:pt x="1" y="340"/>
                    <a:pt x="1" y="342"/>
                  </a:cubicBezTo>
                  <a:cubicBezTo>
                    <a:pt x="1" y="343"/>
                    <a:pt x="1" y="343"/>
                    <a:pt x="2" y="344"/>
                  </a:cubicBezTo>
                  <a:cubicBezTo>
                    <a:pt x="3" y="348"/>
                    <a:pt x="4" y="353"/>
                    <a:pt x="6" y="357"/>
                  </a:cubicBezTo>
                  <a:cubicBezTo>
                    <a:pt x="6" y="358"/>
                    <a:pt x="6" y="358"/>
                    <a:pt x="6" y="359"/>
                  </a:cubicBezTo>
                  <a:cubicBezTo>
                    <a:pt x="7" y="360"/>
                    <a:pt x="8" y="362"/>
                    <a:pt x="9" y="363"/>
                  </a:cubicBezTo>
                  <a:cubicBezTo>
                    <a:pt x="9" y="364"/>
                    <a:pt x="9" y="365"/>
                    <a:pt x="10" y="365"/>
                  </a:cubicBezTo>
                  <a:cubicBezTo>
                    <a:pt x="11" y="367"/>
                    <a:pt x="12" y="369"/>
                    <a:pt x="13" y="371"/>
                  </a:cubicBezTo>
                  <a:cubicBezTo>
                    <a:pt x="14" y="373"/>
                    <a:pt x="16" y="374"/>
                    <a:pt x="17" y="376"/>
                  </a:cubicBezTo>
                  <a:cubicBezTo>
                    <a:pt x="17" y="377"/>
                    <a:pt x="18" y="377"/>
                    <a:pt x="18" y="377"/>
                  </a:cubicBezTo>
                  <a:cubicBezTo>
                    <a:pt x="19" y="379"/>
                    <a:pt x="21" y="381"/>
                    <a:pt x="22" y="382"/>
                  </a:cubicBezTo>
                  <a:cubicBezTo>
                    <a:pt x="23" y="382"/>
                    <a:pt x="23" y="383"/>
                    <a:pt x="23" y="383"/>
                  </a:cubicBezTo>
                  <a:cubicBezTo>
                    <a:pt x="24" y="384"/>
                    <a:pt x="26" y="386"/>
                    <a:pt x="27" y="387"/>
                  </a:cubicBezTo>
                  <a:cubicBezTo>
                    <a:pt x="28" y="387"/>
                    <a:pt x="28" y="387"/>
                    <a:pt x="28" y="388"/>
                  </a:cubicBezTo>
                  <a:cubicBezTo>
                    <a:pt x="30" y="389"/>
                    <a:pt x="32" y="390"/>
                    <a:pt x="34" y="391"/>
                  </a:cubicBezTo>
                  <a:cubicBezTo>
                    <a:pt x="34" y="392"/>
                    <a:pt x="34" y="392"/>
                    <a:pt x="35" y="392"/>
                  </a:cubicBezTo>
                  <a:cubicBezTo>
                    <a:pt x="38" y="395"/>
                    <a:pt x="42" y="397"/>
                    <a:pt x="46" y="399"/>
                  </a:cubicBezTo>
                  <a:cubicBezTo>
                    <a:pt x="47" y="399"/>
                    <a:pt x="47" y="399"/>
                    <a:pt x="48" y="399"/>
                  </a:cubicBezTo>
                  <a:cubicBezTo>
                    <a:pt x="50" y="400"/>
                    <a:pt x="52" y="401"/>
                    <a:pt x="54" y="401"/>
                  </a:cubicBezTo>
                  <a:cubicBezTo>
                    <a:pt x="54" y="402"/>
                    <a:pt x="55" y="402"/>
                    <a:pt x="55" y="402"/>
                  </a:cubicBezTo>
                  <a:cubicBezTo>
                    <a:pt x="57" y="402"/>
                    <a:pt x="59" y="403"/>
                    <a:pt x="61" y="403"/>
                  </a:cubicBezTo>
                  <a:cubicBezTo>
                    <a:pt x="61" y="403"/>
                    <a:pt x="62" y="403"/>
                    <a:pt x="62" y="404"/>
                  </a:cubicBezTo>
                  <a:cubicBezTo>
                    <a:pt x="64" y="404"/>
                    <a:pt x="66" y="404"/>
                    <a:pt x="69" y="405"/>
                  </a:cubicBezTo>
                  <a:cubicBezTo>
                    <a:pt x="69" y="405"/>
                    <a:pt x="70" y="405"/>
                    <a:pt x="70" y="405"/>
                  </a:cubicBezTo>
                  <a:cubicBezTo>
                    <a:pt x="73" y="405"/>
                    <a:pt x="75" y="405"/>
                    <a:pt x="77" y="405"/>
                  </a:cubicBezTo>
                  <a:cubicBezTo>
                    <a:pt x="77" y="405"/>
                    <a:pt x="77" y="405"/>
                    <a:pt x="77" y="405"/>
                  </a:cubicBezTo>
                  <a:cubicBezTo>
                    <a:pt x="276" y="405"/>
                    <a:pt x="276" y="405"/>
                    <a:pt x="276" y="405"/>
                  </a:cubicBezTo>
                  <a:cubicBezTo>
                    <a:pt x="350" y="405"/>
                    <a:pt x="350" y="405"/>
                    <a:pt x="350" y="405"/>
                  </a:cubicBezTo>
                  <a:cubicBezTo>
                    <a:pt x="364" y="405"/>
                    <a:pt x="364" y="405"/>
                    <a:pt x="364" y="405"/>
                  </a:cubicBezTo>
                  <a:cubicBezTo>
                    <a:pt x="364" y="401"/>
                    <a:pt x="365" y="395"/>
                    <a:pt x="367"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dirty="0">
                <a:solidFill>
                  <a:srgbClr val="FFFFFF"/>
                </a:solidFill>
                <a:cs typeface="Arial" charset="0"/>
              </a:endParaRPr>
            </a:p>
          </p:txBody>
        </p:sp>
        <p:grpSp>
          <p:nvGrpSpPr>
            <p:cNvPr id="29" name="Pencil"/>
            <p:cNvGrpSpPr/>
            <p:nvPr/>
          </p:nvGrpSpPr>
          <p:grpSpPr>
            <a:xfrm rot="10800000">
              <a:off x="4208358" y="2164251"/>
              <a:ext cx="498848" cy="456068"/>
              <a:chOff x="1448185" y="3139559"/>
              <a:chExt cx="665130" cy="665129"/>
            </a:xfrm>
            <a:grpFill/>
          </p:grpSpPr>
          <p:sp>
            <p:nvSpPr>
              <p:cNvPr id="33" name="Freeform 200"/>
              <p:cNvSpPr>
                <a:spLocks/>
              </p:cNvSpPr>
              <p:nvPr/>
            </p:nvSpPr>
            <p:spPr bwMode="auto">
              <a:xfrm>
                <a:off x="1576826" y="3268199"/>
                <a:ext cx="483863" cy="483863"/>
              </a:xfrm>
              <a:custGeom>
                <a:avLst/>
                <a:gdLst>
                  <a:gd name="T0" fmla="*/ 257 w 331"/>
                  <a:gd name="T1" fmla="*/ 328 h 331"/>
                  <a:gd name="T2" fmla="*/ 327 w 331"/>
                  <a:gd name="T3" fmla="*/ 258 h 331"/>
                  <a:gd name="T4" fmla="*/ 327 w 331"/>
                  <a:gd name="T5" fmla="*/ 258 h 331"/>
                  <a:gd name="T6" fmla="*/ 329 w 331"/>
                  <a:gd name="T7" fmla="*/ 253 h 331"/>
                  <a:gd name="T8" fmla="*/ 331 w 331"/>
                  <a:gd name="T9" fmla="*/ 246 h 331"/>
                  <a:gd name="T10" fmla="*/ 327 w 331"/>
                  <a:gd name="T11" fmla="*/ 240 h 331"/>
                  <a:gd name="T12" fmla="*/ 323 w 331"/>
                  <a:gd name="T13" fmla="*/ 235 h 331"/>
                  <a:gd name="T14" fmla="*/ 96 w 331"/>
                  <a:gd name="T15" fmla="*/ 6 h 331"/>
                  <a:gd name="T16" fmla="*/ 96 w 331"/>
                  <a:gd name="T17" fmla="*/ 6 h 331"/>
                  <a:gd name="T18" fmla="*/ 89 w 331"/>
                  <a:gd name="T19" fmla="*/ 2 h 331"/>
                  <a:gd name="T20" fmla="*/ 83 w 331"/>
                  <a:gd name="T21" fmla="*/ 0 h 331"/>
                  <a:gd name="T22" fmla="*/ 78 w 331"/>
                  <a:gd name="T23" fmla="*/ 0 h 331"/>
                  <a:gd name="T24" fmla="*/ 73 w 331"/>
                  <a:gd name="T25" fmla="*/ 3 h 331"/>
                  <a:gd name="T26" fmla="*/ 3 w 331"/>
                  <a:gd name="T27" fmla="*/ 73 h 331"/>
                  <a:gd name="T28" fmla="*/ 3 w 331"/>
                  <a:gd name="T29" fmla="*/ 73 h 331"/>
                  <a:gd name="T30" fmla="*/ 0 w 331"/>
                  <a:gd name="T31" fmla="*/ 78 h 331"/>
                  <a:gd name="T32" fmla="*/ 0 w 331"/>
                  <a:gd name="T33" fmla="*/ 85 h 331"/>
                  <a:gd name="T34" fmla="*/ 1 w 331"/>
                  <a:gd name="T35" fmla="*/ 90 h 331"/>
                  <a:gd name="T36" fmla="*/ 6 w 331"/>
                  <a:gd name="T37" fmla="*/ 96 h 331"/>
                  <a:gd name="T38" fmla="*/ 234 w 331"/>
                  <a:gd name="T39" fmla="*/ 324 h 331"/>
                  <a:gd name="T40" fmla="*/ 234 w 331"/>
                  <a:gd name="T41" fmla="*/ 324 h 331"/>
                  <a:gd name="T42" fmla="*/ 239 w 331"/>
                  <a:gd name="T43" fmla="*/ 328 h 331"/>
                  <a:gd name="T44" fmla="*/ 246 w 331"/>
                  <a:gd name="T45" fmla="*/ 331 h 331"/>
                  <a:gd name="T46" fmla="*/ 252 w 331"/>
                  <a:gd name="T47" fmla="*/ 331 h 331"/>
                  <a:gd name="T48" fmla="*/ 257 w 331"/>
                  <a:gd name="T49" fmla="*/ 328 h 331"/>
                  <a:gd name="T50" fmla="*/ 257 w 331"/>
                  <a:gd name="T51"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1">
                    <a:moveTo>
                      <a:pt x="257" y="328"/>
                    </a:moveTo>
                    <a:lnTo>
                      <a:pt x="327" y="258"/>
                    </a:lnTo>
                    <a:lnTo>
                      <a:pt x="327" y="258"/>
                    </a:lnTo>
                    <a:lnTo>
                      <a:pt x="329" y="253"/>
                    </a:lnTo>
                    <a:lnTo>
                      <a:pt x="331" y="246"/>
                    </a:lnTo>
                    <a:lnTo>
                      <a:pt x="327" y="240"/>
                    </a:lnTo>
                    <a:lnTo>
                      <a:pt x="323" y="235"/>
                    </a:lnTo>
                    <a:lnTo>
                      <a:pt x="96" y="6"/>
                    </a:lnTo>
                    <a:lnTo>
                      <a:pt x="96" y="6"/>
                    </a:lnTo>
                    <a:lnTo>
                      <a:pt x="89" y="2"/>
                    </a:lnTo>
                    <a:lnTo>
                      <a:pt x="83" y="0"/>
                    </a:lnTo>
                    <a:lnTo>
                      <a:pt x="78" y="0"/>
                    </a:lnTo>
                    <a:lnTo>
                      <a:pt x="73" y="3"/>
                    </a:lnTo>
                    <a:lnTo>
                      <a:pt x="3" y="73"/>
                    </a:lnTo>
                    <a:lnTo>
                      <a:pt x="3" y="73"/>
                    </a:lnTo>
                    <a:lnTo>
                      <a:pt x="0" y="78"/>
                    </a:lnTo>
                    <a:lnTo>
                      <a:pt x="0" y="85"/>
                    </a:lnTo>
                    <a:lnTo>
                      <a:pt x="1" y="90"/>
                    </a:lnTo>
                    <a:lnTo>
                      <a:pt x="6" y="96"/>
                    </a:lnTo>
                    <a:lnTo>
                      <a:pt x="234" y="324"/>
                    </a:lnTo>
                    <a:lnTo>
                      <a:pt x="234" y="324"/>
                    </a:lnTo>
                    <a:lnTo>
                      <a:pt x="239" y="328"/>
                    </a:lnTo>
                    <a:lnTo>
                      <a:pt x="246" y="331"/>
                    </a:lnTo>
                    <a:lnTo>
                      <a:pt x="252" y="331"/>
                    </a:lnTo>
                    <a:lnTo>
                      <a:pt x="257" y="328"/>
                    </a:lnTo>
                    <a:lnTo>
                      <a:pt x="257" y="32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4" name="Freeform 201"/>
              <p:cNvSpPr>
                <a:spLocks/>
              </p:cNvSpPr>
              <p:nvPr/>
            </p:nvSpPr>
            <p:spPr bwMode="auto">
              <a:xfrm>
                <a:off x="1448185" y="3139559"/>
                <a:ext cx="219273" cy="219273"/>
              </a:xfrm>
              <a:custGeom>
                <a:avLst/>
                <a:gdLst>
                  <a:gd name="T0" fmla="*/ 76 w 150"/>
                  <a:gd name="T1" fmla="*/ 148 h 150"/>
                  <a:gd name="T2" fmla="*/ 148 w 150"/>
                  <a:gd name="T3" fmla="*/ 77 h 150"/>
                  <a:gd name="T4" fmla="*/ 148 w 150"/>
                  <a:gd name="T5" fmla="*/ 77 h 150"/>
                  <a:gd name="T6" fmla="*/ 150 w 150"/>
                  <a:gd name="T7" fmla="*/ 72 h 150"/>
                  <a:gd name="T8" fmla="*/ 150 w 150"/>
                  <a:gd name="T9" fmla="*/ 67 h 150"/>
                  <a:gd name="T10" fmla="*/ 148 w 150"/>
                  <a:gd name="T11" fmla="*/ 60 h 150"/>
                  <a:gd name="T12" fmla="*/ 143 w 150"/>
                  <a:gd name="T13" fmla="*/ 54 h 150"/>
                  <a:gd name="T14" fmla="*/ 98 w 150"/>
                  <a:gd name="T15" fmla="*/ 8 h 150"/>
                  <a:gd name="T16" fmla="*/ 98 w 150"/>
                  <a:gd name="T17" fmla="*/ 8 h 150"/>
                  <a:gd name="T18" fmla="*/ 89 w 150"/>
                  <a:gd name="T19" fmla="*/ 3 h 150"/>
                  <a:gd name="T20" fmla="*/ 81 w 150"/>
                  <a:gd name="T21" fmla="*/ 0 h 150"/>
                  <a:gd name="T22" fmla="*/ 75 w 150"/>
                  <a:gd name="T23" fmla="*/ 0 h 150"/>
                  <a:gd name="T24" fmla="*/ 68 w 150"/>
                  <a:gd name="T25" fmla="*/ 3 h 150"/>
                  <a:gd name="T26" fmla="*/ 3 w 150"/>
                  <a:gd name="T27" fmla="*/ 68 h 150"/>
                  <a:gd name="T28" fmla="*/ 3 w 150"/>
                  <a:gd name="T29" fmla="*/ 68 h 150"/>
                  <a:gd name="T30" fmla="*/ 0 w 150"/>
                  <a:gd name="T31" fmla="*/ 75 h 150"/>
                  <a:gd name="T32" fmla="*/ 0 w 150"/>
                  <a:gd name="T33" fmla="*/ 81 h 150"/>
                  <a:gd name="T34" fmla="*/ 1 w 150"/>
                  <a:gd name="T35" fmla="*/ 90 h 150"/>
                  <a:gd name="T36" fmla="*/ 8 w 150"/>
                  <a:gd name="T37" fmla="*/ 98 h 150"/>
                  <a:gd name="T38" fmla="*/ 54 w 150"/>
                  <a:gd name="T39" fmla="*/ 143 h 150"/>
                  <a:gd name="T40" fmla="*/ 54 w 150"/>
                  <a:gd name="T41" fmla="*/ 143 h 150"/>
                  <a:gd name="T42" fmla="*/ 60 w 150"/>
                  <a:gd name="T43" fmla="*/ 148 h 150"/>
                  <a:gd name="T44" fmla="*/ 67 w 150"/>
                  <a:gd name="T45" fmla="*/ 150 h 150"/>
                  <a:gd name="T46" fmla="*/ 72 w 150"/>
                  <a:gd name="T47" fmla="*/ 150 h 150"/>
                  <a:gd name="T48" fmla="*/ 76 w 150"/>
                  <a:gd name="T49" fmla="*/ 148 h 150"/>
                  <a:gd name="T50" fmla="*/ 76 w 150"/>
                  <a:gd name="T51"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50">
                    <a:moveTo>
                      <a:pt x="76" y="148"/>
                    </a:moveTo>
                    <a:lnTo>
                      <a:pt x="148" y="77"/>
                    </a:lnTo>
                    <a:lnTo>
                      <a:pt x="148" y="77"/>
                    </a:lnTo>
                    <a:lnTo>
                      <a:pt x="150" y="72"/>
                    </a:lnTo>
                    <a:lnTo>
                      <a:pt x="150" y="67"/>
                    </a:lnTo>
                    <a:lnTo>
                      <a:pt x="148" y="60"/>
                    </a:lnTo>
                    <a:lnTo>
                      <a:pt x="143" y="54"/>
                    </a:lnTo>
                    <a:lnTo>
                      <a:pt x="98" y="8"/>
                    </a:lnTo>
                    <a:lnTo>
                      <a:pt x="98" y="8"/>
                    </a:lnTo>
                    <a:lnTo>
                      <a:pt x="89" y="3"/>
                    </a:lnTo>
                    <a:lnTo>
                      <a:pt x="81" y="0"/>
                    </a:lnTo>
                    <a:lnTo>
                      <a:pt x="75" y="0"/>
                    </a:lnTo>
                    <a:lnTo>
                      <a:pt x="68" y="3"/>
                    </a:lnTo>
                    <a:lnTo>
                      <a:pt x="3" y="68"/>
                    </a:lnTo>
                    <a:lnTo>
                      <a:pt x="3" y="68"/>
                    </a:lnTo>
                    <a:lnTo>
                      <a:pt x="0" y="75"/>
                    </a:lnTo>
                    <a:lnTo>
                      <a:pt x="0" y="81"/>
                    </a:lnTo>
                    <a:lnTo>
                      <a:pt x="1" y="90"/>
                    </a:lnTo>
                    <a:lnTo>
                      <a:pt x="8" y="98"/>
                    </a:lnTo>
                    <a:lnTo>
                      <a:pt x="54" y="143"/>
                    </a:lnTo>
                    <a:lnTo>
                      <a:pt x="54" y="143"/>
                    </a:lnTo>
                    <a:lnTo>
                      <a:pt x="60" y="148"/>
                    </a:lnTo>
                    <a:lnTo>
                      <a:pt x="67" y="150"/>
                    </a:lnTo>
                    <a:lnTo>
                      <a:pt x="72" y="150"/>
                    </a:lnTo>
                    <a:lnTo>
                      <a:pt x="76" y="148"/>
                    </a:lnTo>
                    <a:lnTo>
                      <a:pt x="76" y="1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5" name="Freeform 202"/>
              <p:cNvSpPr>
                <a:spLocks/>
              </p:cNvSpPr>
              <p:nvPr/>
            </p:nvSpPr>
            <p:spPr bwMode="auto">
              <a:xfrm>
                <a:off x="1971518" y="3664353"/>
                <a:ext cx="141797" cy="140335"/>
              </a:xfrm>
              <a:custGeom>
                <a:avLst/>
                <a:gdLst>
                  <a:gd name="T0" fmla="*/ 2 w 97"/>
                  <a:gd name="T1" fmla="*/ 68 h 96"/>
                  <a:gd name="T2" fmla="*/ 2 w 97"/>
                  <a:gd name="T3" fmla="*/ 68 h 96"/>
                  <a:gd name="T4" fmla="*/ 0 w 97"/>
                  <a:gd name="T5" fmla="*/ 71 h 96"/>
                  <a:gd name="T6" fmla="*/ 2 w 97"/>
                  <a:gd name="T7" fmla="*/ 76 h 96"/>
                  <a:gd name="T8" fmla="*/ 5 w 97"/>
                  <a:gd name="T9" fmla="*/ 81 h 96"/>
                  <a:gd name="T10" fmla="*/ 10 w 97"/>
                  <a:gd name="T11" fmla="*/ 83 h 96"/>
                  <a:gd name="T12" fmla="*/ 83 w 97"/>
                  <a:gd name="T13" fmla="*/ 96 h 96"/>
                  <a:gd name="T14" fmla="*/ 83 w 97"/>
                  <a:gd name="T15" fmla="*/ 96 h 96"/>
                  <a:gd name="T16" fmla="*/ 90 w 97"/>
                  <a:gd name="T17" fmla="*/ 96 h 96"/>
                  <a:gd name="T18" fmla="*/ 95 w 97"/>
                  <a:gd name="T19" fmla="*/ 94 h 96"/>
                  <a:gd name="T20" fmla="*/ 97 w 97"/>
                  <a:gd name="T21" fmla="*/ 89 h 96"/>
                  <a:gd name="T22" fmla="*/ 97 w 97"/>
                  <a:gd name="T23" fmla="*/ 83 h 96"/>
                  <a:gd name="T24" fmla="*/ 83 w 97"/>
                  <a:gd name="T25" fmla="*/ 9 h 96"/>
                  <a:gd name="T26" fmla="*/ 83 w 97"/>
                  <a:gd name="T27" fmla="*/ 9 h 96"/>
                  <a:gd name="T28" fmla="*/ 82 w 97"/>
                  <a:gd name="T29" fmla="*/ 5 h 96"/>
                  <a:gd name="T30" fmla="*/ 77 w 97"/>
                  <a:gd name="T31" fmla="*/ 1 h 96"/>
                  <a:gd name="T32" fmla="*/ 72 w 97"/>
                  <a:gd name="T33" fmla="*/ 0 h 96"/>
                  <a:gd name="T34" fmla="*/ 69 w 97"/>
                  <a:gd name="T35" fmla="*/ 1 h 96"/>
                  <a:gd name="T36" fmla="*/ 2 w 97"/>
                  <a:gd name="T3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6">
                    <a:moveTo>
                      <a:pt x="2" y="68"/>
                    </a:moveTo>
                    <a:lnTo>
                      <a:pt x="2" y="68"/>
                    </a:lnTo>
                    <a:lnTo>
                      <a:pt x="0" y="71"/>
                    </a:lnTo>
                    <a:lnTo>
                      <a:pt x="2" y="76"/>
                    </a:lnTo>
                    <a:lnTo>
                      <a:pt x="5" y="81"/>
                    </a:lnTo>
                    <a:lnTo>
                      <a:pt x="10" y="83"/>
                    </a:lnTo>
                    <a:lnTo>
                      <a:pt x="83" y="96"/>
                    </a:lnTo>
                    <a:lnTo>
                      <a:pt x="83" y="96"/>
                    </a:lnTo>
                    <a:lnTo>
                      <a:pt x="90" y="96"/>
                    </a:lnTo>
                    <a:lnTo>
                      <a:pt x="95" y="94"/>
                    </a:lnTo>
                    <a:lnTo>
                      <a:pt x="97" y="89"/>
                    </a:lnTo>
                    <a:lnTo>
                      <a:pt x="97" y="83"/>
                    </a:lnTo>
                    <a:lnTo>
                      <a:pt x="83" y="9"/>
                    </a:lnTo>
                    <a:lnTo>
                      <a:pt x="83" y="9"/>
                    </a:lnTo>
                    <a:lnTo>
                      <a:pt x="82" y="5"/>
                    </a:lnTo>
                    <a:lnTo>
                      <a:pt x="77" y="1"/>
                    </a:lnTo>
                    <a:lnTo>
                      <a:pt x="72" y="0"/>
                    </a:lnTo>
                    <a:lnTo>
                      <a:pt x="69" y="1"/>
                    </a:lnTo>
                    <a:lnTo>
                      <a:pt x="2" y="6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6" name="Line 203"/>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7" name="Line 204"/>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8" name="Line 205"/>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39" name="Line 206"/>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grpSp>
        <p:sp>
          <p:nvSpPr>
            <p:cNvPr id="30" name="Rectangle 29"/>
            <p:cNvSpPr/>
            <p:nvPr/>
          </p:nvSpPr>
          <p:spPr>
            <a:xfrm>
              <a:off x="3923929" y="1805570"/>
              <a:ext cx="390778" cy="300126"/>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31" name="Rectangle 30"/>
            <p:cNvSpPr/>
            <p:nvPr/>
          </p:nvSpPr>
          <p:spPr>
            <a:xfrm>
              <a:off x="3923929" y="1905815"/>
              <a:ext cx="390778" cy="300126"/>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32" name="Rectangle 31"/>
            <p:cNvSpPr/>
            <p:nvPr/>
          </p:nvSpPr>
          <p:spPr>
            <a:xfrm>
              <a:off x="3923929" y="2009357"/>
              <a:ext cx="215999" cy="300126"/>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grpSp>
    </p:spTree>
    <p:extLst>
      <p:ext uri="{BB962C8B-B14F-4D97-AF65-F5344CB8AC3E}">
        <p14:creationId xmlns:p14="http://schemas.microsoft.com/office/powerpoint/2010/main" val="2060578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1650" y="1979086"/>
            <a:ext cx="8229600" cy="969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ts val="1000"/>
              </a:spcBef>
              <a:buSzPct val="100000"/>
            </a:pPr>
            <a:r>
              <a:rPr lang="fr-BE" altLang="en-US" sz="4000" b="1" i="0">
                <a:solidFill>
                  <a:srgbClr val="A40000"/>
                </a:solidFill>
                <a:cs typeface="Arial" charset="0"/>
              </a:rPr>
              <a:t>CONFLICT</a:t>
            </a:r>
            <a:r>
              <a:rPr lang="fr-BE" altLang="en-US" sz="4000" b="1" i="0">
                <a:solidFill>
                  <a:srgbClr val="C00000"/>
                </a:solidFill>
                <a:cs typeface="Arial" charset="0"/>
              </a:rPr>
              <a:t> </a:t>
            </a:r>
            <a:r>
              <a:rPr lang="fr-BE" altLang="en-US" sz="4000" b="1" i="0">
                <a:solidFill>
                  <a:srgbClr val="4D4D4D"/>
                </a:solidFill>
                <a:cs typeface="Arial" charset="0"/>
              </a:rPr>
              <a:t>OF INTEREST</a:t>
            </a:r>
          </a:p>
        </p:txBody>
      </p:sp>
      <p:pic>
        <p:nvPicPr>
          <p:cNvPr id="4" name="Picture 4"/>
          <p:cNvPicPr>
            <a:picLocks noChangeAspect="1" noChangeArrowheads="1"/>
          </p:cNvPicPr>
          <p:nvPr/>
        </p:nvPicPr>
        <p:blipFill>
          <a:blip r:embed="rId3"/>
          <a:srcRect/>
          <a:stretch>
            <a:fillRect/>
          </a:stretch>
        </p:blipFill>
        <p:spPr bwMode="auto">
          <a:xfrm>
            <a:off x="3653323" y="2817656"/>
            <a:ext cx="1926254" cy="20066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66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PQuestion"/>
          <p:cNvSpPr>
            <a:spLocks noGrp="1"/>
          </p:cNvSpPr>
          <p:nvPr>
            <p:ph type="title"/>
          </p:nvPr>
        </p:nvSpPr>
        <p:spPr>
          <a:xfrm>
            <a:off x="107953" y="1339852"/>
            <a:ext cx="8442325" cy="745067"/>
          </a:xfrm>
        </p:spPr>
        <p:txBody>
          <a:bodyPr/>
          <a:lstStyle/>
          <a:p>
            <a:r>
              <a:rPr lang="fr-BE" altLang="en-US" sz="3200" b="0" smtClean="0">
                <a:solidFill>
                  <a:srgbClr val="4D4D4D"/>
                </a:solidFill>
              </a:rPr>
              <a:t>DEFINING </a:t>
            </a:r>
            <a:r>
              <a:rPr lang="fr-BE" altLang="en-US" sz="3200" b="0" smtClean="0">
                <a:solidFill>
                  <a:srgbClr val="A40000"/>
                </a:solidFill>
              </a:rPr>
              <a:t>CONFLICT OF INTEREST</a:t>
            </a:r>
            <a:endParaRPr lang="en-GB" altLang="en-US" sz="3200" smtClean="0">
              <a:solidFill>
                <a:srgbClr val="A40000"/>
              </a:solidFill>
            </a:endParaRPr>
          </a:p>
        </p:txBody>
      </p:sp>
      <p:sp>
        <p:nvSpPr>
          <p:cNvPr id="16387" name="TPAnswers"/>
          <p:cNvSpPr>
            <a:spLocks noGrp="1"/>
          </p:cNvSpPr>
          <p:nvPr>
            <p:ph idx="1"/>
            <p:custDataLst>
              <p:tags r:id="rId3"/>
            </p:custDataLst>
          </p:nvPr>
        </p:nvSpPr>
        <p:spPr>
          <a:xfrm>
            <a:off x="115891" y="3716869"/>
            <a:ext cx="6383337" cy="2495551"/>
          </a:xfrm>
        </p:spPr>
        <p:txBody>
          <a:bodyPr/>
          <a:lstStyle/>
          <a:p>
            <a:pPr eaLnBrk="1" hangingPunct="1">
              <a:buClr>
                <a:srgbClr val="C00000"/>
              </a:buClr>
              <a:buFont typeface="Times New Roman" pitchFamily="18" charset="0"/>
              <a:buAutoNum type="alphaUcPeriod"/>
            </a:pPr>
            <a:r>
              <a:rPr lang="en-GB" altLang="en-US" sz="2000" i="0" smtClean="0">
                <a:solidFill>
                  <a:srgbClr val="4D4D4D"/>
                </a:solidFill>
              </a:rPr>
              <a:t>Only when a staff member </a:t>
            </a:r>
            <a:r>
              <a:rPr lang="en-GB" altLang="en-US" sz="2000" i="0" smtClean="0">
                <a:solidFill>
                  <a:srgbClr val="A40000"/>
                </a:solidFill>
              </a:rPr>
              <a:t>gets a personal benefit </a:t>
            </a:r>
            <a:r>
              <a:rPr lang="en-GB" altLang="en-US" sz="2000" i="0" smtClean="0">
                <a:solidFill>
                  <a:srgbClr val="4D4D4D"/>
                </a:solidFill>
              </a:rPr>
              <a:t>from an external stakeholder </a:t>
            </a:r>
          </a:p>
          <a:p>
            <a:pPr eaLnBrk="1" hangingPunct="1">
              <a:buClr>
                <a:srgbClr val="C00000"/>
              </a:buClr>
              <a:buFont typeface="Times New Roman" pitchFamily="18" charset="0"/>
              <a:buAutoNum type="alphaUcPeriod"/>
            </a:pPr>
            <a:r>
              <a:rPr lang="en-GB" altLang="en-US" sz="2000" i="0" smtClean="0">
                <a:solidFill>
                  <a:srgbClr val="4D4D4D"/>
                </a:solidFill>
              </a:rPr>
              <a:t>Only when the press writes about </a:t>
            </a:r>
            <a:r>
              <a:rPr lang="en-GB" altLang="en-US" sz="2000" i="0" smtClean="0">
                <a:solidFill>
                  <a:srgbClr val="A40000"/>
                </a:solidFill>
              </a:rPr>
              <a:t>this personal benefit</a:t>
            </a:r>
          </a:p>
          <a:p>
            <a:pPr eaLnBrk="1" hangingPunct="1">
              <a:buClr>
                <a:srgbClr val="C00000"/>
              </a:buClr>
              <a:buFont typeface="Times New Roman" pitchFamily="18" charset="0"/>
              <a:buAutoNum type="alphaUcPeriod"/>
            </a:pPr>
            <a:r>
              <a:rPr lang="en-GB" altLang="en-US" sz="2000" i="0" smtClean="0">
                <a:solidFill>
                  <a:srgbClr val="4D4D4D"/>
                </a:solidFill>
              </a:rPr>
              <a:t>In any situation in which someone </a:t>
            </a:r>
            <a:r>
              <a:rPr lang="en-GB" altLang="en-US" sz="2000" i="0" smtClean="0">
                <a:solidFill>
                  <a:srgbClr val="A40000"/>
                </a:solidFill>
              </a:rPr>
              <a:t>might perceive</a:t>
            </a:r>
            <a:r>
              <a:rPr lang="en-GB" altLang="en-US" sz="2000" i="0" smtClean="0">
                <a:solidFill>
                  <a:srgbClr val="4D4D4D"/>
                </a:solidFill>
              </a:rPr>
              <a:t> </a:t>
            </a:r>
            <a:r>
              <a:rPr lang="en-GB" altLang="en-US" sz="2000" i="0" smtClean="0">
                <a:solidFill>
                  <a:srgbClr val="A40000"/>
                </a:solidFill>
              </a:rPr>
              <a:t>a potential conflict of interest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47172944"/>
              </p:ext>
            </p:extLst>
          </p:nvPr>
        </p:nvGraphicFramePr>
        <p:xfrm>
          <a:off x="6588128" y="3471335"/>
          <a:ext cx="2555875" cy="2876551"/>
        </p:xfrm>
        <a:graphic>
          <a:graphicData uri="http://schemas.openxmlformats.org/presentationml/2006/ole">
            <mc:AlternateContent xmlns:mc="http://schemas.openxmlformats.org/markup-compatibility/2006">
              <mc:Choice xmlns:v="urn:schemas-microsoft-com:vml" Requires="v">
                <p:oleObj spid="_x0000_s90138"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88128" y="3471335"/>
                        <a:ext cx="2555875" cy="287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96841" y="2417235"/>
            <a:ext cx="8891587" cy="523220"/>
          </a:xfrm>
          <a:prstGeom prst="rect">
            <a:avLst/>
          </a:prstGeom>
          <a:noFill/>
        </p:spPr>
        <p:txBody>
          <a:bodyPr>
            <a:spAutoFit/>
          </a:bodyPr>
          <a:lstStyle/>
          <a:p>
            <a:pPr algn="just" defTabSz="449263">
              <a:spcBef>
                <a:spcPts val="600"/>
              </a:spcBef>
              <a:spcAft>
                <a:spcPts val="600"/>
              </a:spcAft>
              <a:buClr>
                <a:srgbClr val="FFFFFF"/>
              </a:buClr>
              <a:buSzPct val="100000"/>
              <a:buFont typeface="Times New Roman" pitchFamily="16" charset="0"/>
              <a:buNone/>
              <a:defRPr/>
            </a:pPr>
            <a:r>
              <a:rPr lang="en-GB" sz="2800" b="1" kern="0" dirty="0">
                <a:solidFill>
                  <a:srgbClr val="333333"/>
                </a:solidFill>
                <a:latin typeface="EC Square Sans Cond Pro" panose="020B0506040000020004" pitchFamily="34" charset="0"/>
                <a:cs typeface="Arial" charset="0"/>
              </a:rPr>
              <a:t>When is a conflict of interest a threat to the institution ?</a:t>
            </a:r>
          </a:p>
        </p:txBody>
      </p:sp>
    </p:spTree>
    <p:custDataLst>
      <p:tags r:id="rId2"/>
    </p:custDataLst>
    <p:extLst>
      <p:ext uri="{BB962C8B-B14F-4D97-AF65-F5344CB8AC3E}">
        <p14:creationId xmlns:p14="http://schemas.microsoft.com/office/powerpoint/2010/main" val="185295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1595968"/>
            <a:ext cx="8229600" cy="935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3200" b="1" i="0">
                <a:solidFill>
                  <a:srgbClr val="A40000"/>
                </a:solidFill>
                <a:cs typeface="Arial" charset="0"/>
              </a:rPr>
              <a:t>DEFINITION</a:t>
            </a:r>
            <a:r>
              <a:rPr lang="en-GB" altLang="en-US" sz="3200" i="0">
                <a:cs typeface="Arial" charset="0"/>
              </a:rPr>
              <a:t> </a:t>
            </a:r>
            <a:r>
              <a:rPr lang="en-GB" altLang="en-US" sz="3200" i="0">
                <a:solidFill>
                  <a:srgbClr val="4D4D4D"/>
                </a:solidFill>
                <a:cs typeface="Arial" charset="0"/>
              </a:rPr>
              <a:t>OF A CONFLICT OF INTEREST</a:t>
            </a:r>
          </a:p>
        </p:txBody>
      </p:sp>
      <p:sp>
        <p:nvSpPr>
          <p:cNvPr id="61444" name="Text Box 3"/>
          <p:cNvSpPr txBox="1">
            <a:spLocks noChangeArrowheads="1"/>
          </p:cNvSpPr>
          <p:nvPr/>
        </p:nvSpPr>
        <p:spPr bwMode="auto">
          <a:xfrm>
            <a:off x="311150" y="2853268"/>
            <a:ext cx="8497888" cy="3335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ct val="20000"/>
              </a:spcBef>
              <a:buClr>
                <a:schemeClr val="bg1"/>
              </a:buClr>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defRPr>
            </a:lvl1pPr>
            <a:lvl2pPr marL="342900" indent="-339725" eaLnBrk="0" hangingPunct="0">
              <a:spcBef>
                <a:spcPct val="20000"/>
              </a:spcBef>
              <a:buClr>
                <a:srgbClr val="009FBA"/>
              </a:buClr>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defRPr>
            </a:lvl2pPr>
            <a:lvl3pPr marL="1143000" indent="-228600" eaLnBrk="0" hangingPunct="0">
              <a:spcBef>
                <a:spcPct val="20000"/>
              </a:spcBef>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defRPr>
            </a:lvl3pPr>
            <a:lvl4pPr marL="1600200" indent="-228600" eaLnBrk="0" hangingPunct="0">
              <a:spcBef>
                <a:spcPct val="20000"/>
              </a:spcBef>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4pPr>
            <a:lvl5pPr marL="2057400" indent="-228600" eaLnBrk="0" hangingPunct="0">
              <a:spcBef>
                <a:spcPct val="20000"/>
              </a:spcBef>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charset="0"/>
              </a:defRPr>
            </a:lvl9pPr>
          </a:lstStyle>
          <a:p>
            <a:pPr marL="0" lvl="1" indent="3175" algn="just" defTabSz="449263" eaLnBrk="1" hangingPunct="1">
              <a:lnSpc>
                <a:spcPct val="90000"/>
              </a:lnSpc>
              <a:spcBef>
                <a:spcPts val="1050"/>
              </a:spcBef>
              <a:spcAft>
                <a:spcPts val="0"/>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GB" altLang="en-US" sz="2800" b="0" dirty="0" smtClean="0">
                <a:solidFill>
                  <a:srgbClr val="4D4D4D"/>
                </a:solidFill>
                <a:latin typeface="EC Square Sans Cond Pro" panose="020B0506040000020004" pitchFamily="34" charset="0"/>
                <a:cs typeface="Arial" charset="0"/>
              </a:rPr>
              <a:t>Any situation that compromises your independence </a:t>
            </a:r>
          </a:p>
          <a:p>
            <a:pPr marL="0" lvl="1" indent="3175" algn="just" defTabSz="449263" eaLnBrk="1" hangingPunct="1">
              <a:lnSpc>
                <a:spcPct val="90000"/>
              </a:lnSpc>
              <a:spcBef>
                <a:spcPts val="0"/>
              </a:spcBef>
              <a:spcAft>
                <a:spcPts val="1050"/>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en-GB" altLang="en-US" sz="2800" dirty="0" smtClean="0">
                <a:solidFill>
                  <a:srgbClr val="A40000"/>
                </a:solidFill>
                <a:latin typeface="EC Square Sans Cond Pro" panose="020B0506040000020004" pitchFamily="34" charset="0"/>
                <a:cs typeface="Arial" charset="0"/>
              </a:rPr>
              <a:t>or</a:t>
            </a:r>
            <a:r>
              <a:rPr lang="en-GB" altLang="en-US" sz="2800" b="0" dirty="0" smtClean="0">
                <a:solidFill>
                  <a:srgbClr val="A40000"/>
                </a:solidFill>
                <a:latin typeface="EC Square Sans Cond Pro" panose="020B0506040000020004" pitchFamily="34" charset="0"/>
                <a:cs typeface="Arial" charset="0"/>
              </a:rPr>
              <a:t> </a:t>
            </a:r>
            <a:r>
              <a:rPr lang="en-GB" altLang="en-US" sz="2800" dirty="0" smtClean="0">
                <a:solidFill>
                  <a:srgbClr val="A40000"/>
                </a:solidFill>
                <a:latin typeface="EC Square Sans Cond Pro" panose="020B0506040000020004" pitchFamily="34" charset="0"/>
                <a:cs typeface="Arial" charset="0"/>
              </a:rPr>
              <a:t>that can reasonably be perceived as </a:t>
            </a:r>
            <a:r>
              <a:rPr lang="en-GB" altLang="en-US" sz="2800" b="0" dirty="0" smtClean="0">
                <a:solidFill>
                  <a:srgbClr val="4D4D4D"/>
                </a:solidFill>
                <a:latin typeface="EC Square Sans Cond Pro" panose="020B0506040000020004" pitchFamily="34" charset="0"/>
                <a:cs typeface="Arial" charset="0"/>
              </a:rPr>
              <a:t>compromising your independence</a:t>
            </a:r>
            <a:endParaRPr lang="fr-BE" altLang="en-US" sz="2800" b="0" dirty="0" smtClean="0">
              <a:solidFill>
                <a:srgbClr val="4D4D4D"/>
              </a:solidFill>
              <a:latin typeface="EC Square Sans Cond Pro" panose="020B0506040000020004" pitchFamily="34" charset="0"/>
              <a:cs typeface="Arial" charset="0"/>
            </a:endParaRPr>
          </a:p>
          <a:p>
            <a:pPr marL="0" lvl="1" indent="3175" algn="just" defTabSz="449263" eaLnBrk="1" hangingPunct="1">
              <a:lnSpc>
                <a:spcPct val="90000"/>
              </a:lnSpc>
              <a:spcBef>
                <a:spcPts val="0"/>
              </a:spcBef>
              <a:spcAft>
                <a:spcPts val="1050"/>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en-GB" altLang="en-US" sz="2800" b="0" dirty="0" smtClean="0">
              <a:solidFill>
                <a:srgbClr val="4D4D4D"/>
              </a:solidFill>
              <a:latin typeface="EC Square Sans Cond Pro" panose="020B0506040000020004" pitchFamily="34" charset="0"/>
              <a:cs typeface="Arial" charset="0"/>
            </a:endParaRPr>
          </a:p>
          <a:p>
            <a:pPr marL="285750" lvl="1" indent="-285750" defTabSz="449263">
              <a:buClr>
                <a:srgbClr val="C000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fr-BE" sz="1800" b="0" dirty="0" smtClean="0">
                <a:solidFill>
                  <a:srgbClr val="4D4D4D"/>
                </a:solidFill>
                <a:latin typeface="EC Square Sans Cond Pro" panose="020B0506040000020004" pitchFamily="34" charset="0"/>
                <a:cs typeface="Arial" charset="0"/>
              </a:rPr>
              <a:t>Cases T-89/01- </a:t>
            </a:r>
            <a:r>
              <a:rPr lang="fr-BE" sz="1800" b="0" dirty="0" err="1" smtClean="0">
                <a:solidFill>
                  <a:srgbClr val="4D4D4D"/>
                </a:solidFill>
                <a:latin typeface="EC Square Sans Cond Pro" panose="020B0506040000020004" pitchFamily="34" charset="0"/>
                <a:cs typeface="Arial" charset="0"/>
              </a:rPr>
              <a:t>Willeme</a:t>
            </a:r>
            <a:r>
              <a:rPr lang="fr-BE" sz="1800" b="0" dirty="0" smtClean="0">
                <a:solidFill>
                  <a:srgbClr val="4D4D4D"/>
                </a:solidFill>
                <a:latin typeface="EC Square Sans Cond Pro" panose="020B0506040000020004" pitchFamily="34" charset="0"/>
                <a:cs typeface="Arial" charset="0"/>
              </a:rPr>
              <a:t>  c/ Commission (2002) and </a:t>
            </a:r>
            <a:r>
              <a:rPr lang="fr-FR" sz="1800" b="0" dirty="0" smtClean="0">
                <a:solidFill>
                  <a:srgbClr val="4D4D4D"/>
                </a:solidFill>
                <a:latin typeface="EC Square Sans Cond Pro" panose="020B0506040000020004" pitchFamily="34" charset="0"/>
                <a:cs typeface="Arial" charset="0"/>
              </a:rPr>
              <a:t>T-21-01 - </a:t>
            </a:r>
            <a:r>
              <a:rPr lang="fr-FR" sz="1800" b="0" dirty="0" err="1" smtClean="0">
                <a:solidFill>
                  <a:srgbClr val="4D4D4D"/>
                </a:solidFill>
                <a:latin typeface="EC Square Sans Cond Pro" panose="020B0506040000020004" pitchFamily="34" charset="0"/>
                <a:cs typeface="Arial" charset="0"/>
              </a:rPr>
              <a:t>Zavvos</a:t>
            </a:r>
            <a:r>
              <a:rPr lang="fr-FR" sz="1800" b="0" dirty="0" smtClean="0">
                <a:solidFill>
                  <a:srgbClr val="4D4D4D"/>
                </a:solidFill>
                <a:latin typeface="EC Square Sans Cond Pro" panose="020B0506040000020004" pitchFamily="34" charset="0"/>
                <a:cs typeface="Arial" charset="0"/>
              </a:rPr>
              <a:t>  c/ Commission (2</a:t>
            </a:r>
            <a:r>
              <a:rPr lang="fr-BE" sz="1800" b="0" dirty="0" smtClean="0">
                <a:solidFill>
                  <a:srgbClr val="4D4D4D"/>
                </a:solidFill>
                <a:latin typeface="EC Square Sans Cond Pro" panose="020B0506040000020004" pitchFamily="34" charset="0"/>
                <a:cs typeface="Arial" charset="0"/>
              </a:rPr>
              <a:t>002)</a:t>
            </a:r>
            <a:endParaRPr lang="en-GB" altLang="en-US" sz="3200" b="0" dirty="0" smtClean="0">
              <a:solidFill>
                <a:srgbClr val="7030A0"/>
              </a:solidFill>
              <a:latin typeface="EC Square Sans Cond Pro" panose="020B0506040000020004" pitchFamily="34" charset="0"/>
              <a:cs typeface="Arial" charset="0"/>
            </a:endParaRPr>
          </a:p>
        </p:txBody>
      </p:sp>
    </p:spTree>
    <p:extLst>
      <p:ext uri="{BB962C8B-B14F-4D97-AF65-F5344CB8AC3E}">
        <p14:creationId xmlns:p14="http://schemas.microsoft.com/office/powerpoint/2010/main" val="2958678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95288" y="1299635"/>
            <a:ext cx="8208962" cy="785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ts val="800"/>
              </a:spcBef>
              <a:buSzPct val="100000"/>
            </a:pPr>
            <a:r>
              <a:rPr lang="fr-BE" altLang="en-US" sz="3200" i="0">
                <a:solidFill>
                  <a:srgbClr val="4D4D4D"/>
                </a:solidFill>
                <a:cs typeface="Arial" charset="0"/>
              </a:rPr>
              <a:t>POTENTIAL </a:t>
            </a:r>
            <a:r>
              <a:rPr lang="hr-HR" altLang="en-US" sz="3200" i="0">
                <a:solidFill>
                  <a:srgbClr val="4D4D4D"/>
                </a:solidFill>
                <a:cs typeface="Arial" charset="0"/>
              </a:rPr>
              <a:t>S</a:t>
            </a:r>
            <a:r>
              <a:rPr lang="fr-BE" altLang="en-US" sz="3200" i="0">
                <a:solidFill>
                  <a:srgbClr val="4D4D4D"/>
                </a:solidFill>
                <a:cs typeface="Arial" charset="0"/>
              </a:rPr>
              <a:t>OURCES OF</a:t>
            </a:r>
            <a:r>
              <a:rPr lang="fr-BE" altLang="en-US" sz="3200" i="0">
                <a:cs typeface="Arial" charset="0"/>
              </a:rPr>
              <a:t> </a:t>
            </a:r>
            <a:r>
              <a:rPr lang="fr-BE" altLang="en-US" sz="3200" b="1" i="0">
                <a:solidFill>
                  <a:srgbClr val="A40000"/>
                </a:solidFill>
                <a:cs typeface="Arial" charset="0"/>
              </a:rPr>
              <a:t>CONFLICT OF INTEREST</a:t>
            </a:r>
          </a:p>
        </p:txBody>
      </p:sp>
      <p:grpSp>
        <p:nvGrpSpPr>
          <p:cNvPr id="18435" name="Group 3"/>
          <p:cNvGrpSpPr>
            <a:grpSpLocks/>
          </p:cNvGrpSpPr>
          <p:nvPr/>
        </p:nvGrpSpPr>
        <p:grpSpPr bwMode="auto">
          <a:xfrm>
            <a:off x="3635378" y="2180169"/>
            <a:ext cx="1484313" cy="1807521"/>
            <a:chOff x="3635375" y="1635125"/>
            <a:chExt cx="1484313" cy="1355641"/>
          </a:xfrm>
        </p:grpSpPr>
        <p:sp>
          <p:nvSpPr>
            <p:cNvPr id="18454" name="TextBox 5"/>
            <p:cNvSpPr txBox="1">
              <a:spLocks noChangeArrowheads="1"/>
            </p:cNvSpPr>
            <p:nvPr/>
          </p:nvSpPr>
          <p:spPr bwMode="auto">
            <a:xfrm>
              <a:off x="3635375" y="2736850"/>
              <a:ext cx="14843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GIFTS</a:t>
              </a:r>
            </a:p>
          </p:txBody>
        </p:sp>
        <p:pic>
          <p:nvPicPr>
            <p:cNvPr id="19" name="Picture 7"/>
            <p:cNvPicPr>
              <a:picLocks noChangeAspect="1" noChangeArrowheads="1"/>
            </p:cNvPicPr>
            <p:nvPr/>
          </p:nvPicPr>
          <p:blipFill>
            <a:blip r:embed="rId3"/>
            <a:srcRect/>
            <a:stretch>
              <a:fillRect/>
            </a:stretch>
          </p:blipFill>
          <p:spPr bwMode="auto">
            <a:xfrm>
              <a:off x="3757613" y="1635125"/>
              <a:ext cx="1241425" cy="11398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436" name="Group 4"/>
          <p:cNvGrpSpPr>
            <a:grpSpLocks/>
          </p:cNvGrpSpPr>
          <p:nvPr/>
        </p:nvGrpSpPr>
        <p:grpSpPr bwMode="auto">
          <a:xfrm>
            <a:off x="6275388" y="2262718"/>
            <a:ext cx="1497012" cy="1724971"/>
            <a:chOff x="6275388" y="1697038"/>
            <a:chExt cx="1497012" cy="1293727"/>
          </a:xfrm>
        </p:grpSpPr>
        <p:sp>
          <p:nvSpPr>
            <p:cNvPr id="18452" name="TextBox 6"/>
            <p:cNvSpPr txBox="1">
              <a:spLocks noChangeArrowheads="1"/>
            </p:cNvSpPr>
            <p:nvPr/>
          </p:nvSpPr>
          <p:spPr bwMode="auto">
            <a:xfrm>
              <a:off x="6275388" y="2736850"/>
              <a:ext cx="1497012"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HOSPITALITY </a:t>
              </a:r>
            </a:p>
          </p:txBody>
        </p:sp>
        <p:pic>
          <p:nvPicPr>
            <p:cNvPr id="43029" name="Picture 21"/>
            <p:cNvPicPr>
              <a:picLocks noChangeAspect="1" noChangeArrowheads="1"/>
            </p:cNvPicPr>
            <p:nvPr/>
          </p:nvPicPr>
          <p:blipFill>
            <a:blip r:embed="rId4"/>
            <a:srcRect/>
            <a:stretch>
              <a:fillRect/>
            </a:stretch>
          </p:blipFill>
          <p:spPr bwMode="auto">
            <a:xfrm>
              <a:off x="6342063" y="1697038"/>
              <a:ext cx="1363662" cy="110807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437" name="Group 6"/>
          <p:cNvGrpSpPr>
            <a:grpSpLocks/>
          </p:cNvGrpSpPr>
          <p:nvPr/>
        </p:nvGrpSpPr>
        <p:grpSpPr bwMode="auto">
          <a:xfrm>
            <a:off x="2921506" y="4383619"/>
            <a:ext cx="1254702" cy="1813871"/>
            <a:chOff x="2921505" y="3287713"/>
            <a:chExt cx="1254702" cy="1360402"/>
          </a:xfrm>
        </p:grpSpPr>
        <p:sp>
          <p:nvSpPr>
            <p:cNvPr id="18450" name="TextBox 8"/>
            <p:cNvSpPr txBox="1">
              <a:spLocks noChangeArrowheads="1"/>
            </p:cNvSpPr>
            <p:nvPr/>
          </p:nvSpPr>
          <p:spPr bwMode="auto">
            <a:xfrm>
              <a:off x="2921505" y="4394200"/>
              <a:ext cx="1254702"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PUBLICATIONS</a:t>
              </a:r>
            </a:p>
          </p:txBody>
        </p:sp>
        <p:pic>
          <p:nvPicPr>
            <p:cNvPr id="43030" name="Picture 22"/>
            <p:cNvPicPr>
              <a:picLocks noChangeAspect="1" noChangeArrowheads="1"/>
            </p:cNvPicPr>
            <p:nvPr/>
          </p:nvPicPr>
          <p:blipFill>
            <a:blip r:embed="rId5"/>
            <a:srcRect/>
            <a:stretch>
              <a:fillRect/>
            </a:stretch>
          </p:blipFill>
          <p:spPr bwMode="auto">
            <a:xfrm>
              <a:off x="2932113" y="3287713"/>
              <a:ext cx="1233487" cy="10382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438" name="Group 7"/>
          <p:cNvGrpSpPr>
            <a:grpSpLocks/>
          </p:cNvGrpSpPr>
          <p:nvPr/>
        </p:nvGrpSpPr>
        <p:grpSpPr bwMode="auto">
          <a:xfrm>
            <a:off x="5227752" y="4493685"/>
            <a:ext cx="928459" cy="1703541"/>
            <a:chOff x="5227752" y="3371053"/>
            <a:chExt cx="928459" cy="1276915"/>
          </a:xfrm>
        </p:grpSpPr>
        <p:sp>
          <p:nvSpPr>
            <p:cNvPr id="18448" name="TextBox 9"/>
            <p:cNvSpPr txBox="1">
              <a:spLocks noChangeArrowheads="1"/>
            </p:cNvSpPr>
            <p:nvPr/>
          </p:nvSpPr>
          <p:spPr bwMode="auto">
            <a:xfrm>
              <a:off x="5227752" y="4394200"/>
              <a:ext cx="928459" cy="2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HONOURS</a:t>
              </a:r>
            </a:p>
          </p:txBody>
        </p:sp>
        <p:grpSp>
          <p:nvGrpSpPr>
            <p:cNvPr id="23" name="Group 63"/>
            <p:cNvGrpSpPr>
              <a:grpSpLocks noChangeAspect="1"/>
            </p:cNvGrpSpPr>
            <p:nvPr/>
          </p:nvGrpSpPr>
          <p:grpSpPr bwMode="auto">
            <a:xfrm>
              <a:off x="5336872" y="3371053"/>
              <a:ext cx="690533" cy="982887"/>
              <a:chOff x="3068" y="2077"/>
              <a:chExt cx="496" cy="706"/>
            </a:xfrm>
            <a:solidFill>
              <a:srgbClr val="4D4D4D"/>
            </a:solidFill>
            <a:effectLst>
              <a:outerShdw blurRad="50800" dist="38100" dir="8100000" algn="tr" rotWithShape="0">
                <a:prstClr val="black">
                  <a:alpha val="40000"/>
                </a:prstClr>
              </a:outerShdw>
            </a:effectLst>
          </p:grpSpPr>
          <p:sp>
            <p:nvSpPr>
              <p:cNvPr id="24" name="Freeform 68"/>
              <p:cNvSpPr>
                <a:spLocks/>
              </p:cNvSpPr>
              <p:nvPr/>
            </p:nvSpPr>
            <p:spPr bwMode="auto">
              <a:xfrm>
                <a:off x="3349" y="2509"/>
                <a:ext cx="189" cy="274"/>
              </a:xfrm>
              <a:custGeom>
                <a:avLst/>
                <a:gdLst>
                  <a:gd name="T0" fmla="*/ 43 w 80"/>
                  <a:gd name="T1" fmla="*/ 10 h 116"/>
                  <a:gd name="T2" fmla="*/ 24 w 80"/>
                  <a:gd name="T3" fmla="*/ 34 h 116"/>
                  <a:gd name="T4" fmla="*/ 17 w 80"/>
                  <a:gd name="T5" fmla="*/ 35 h 116"/>
                  <a:gd name="T6" fmla="*/ 0 w 80"/>
                  <a:gd name="T7" fmla="*/ 30 h 116"/>
                  <a:gd name="T8" fmla="*/ 21 w 80"/>
                  <a:gd name="T9" fmla="*/ 116 h 116"/>
                  <a:gd name="T10" fmla="*/ 44 w 80"/>
                  <a:gd name="T11" fmla="*/ 83 h 116"/>
                  <a:gd name="T12" fmla="*/ 80 w 80"/>
                  <a:gd name="T13" fmla="*/ 101 h 116"/>
                  <a:gd name="T14" fmla="*/ 56 w 80"/>
                  <a:gd name="T15" fmla="*/ 0 h 116"/>
                  <a:gd name="T16" fmla="*/ 47 w 80"/>
                  <a:gd name="T17" fmla="*/ 1 h 116"/>
                  <a:gd name="T18" fmla="*/ 43 w 80"/>
                  <a:gd name="T19" fmla="*/ 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6">
                    <a:moveTo>
                      <a:pt x="43" y="10"/>
                    </a:moveTo>
                    <a:cubicBezTo>
                      <a:pt x="40" y="19"/>
                      <a:pt x="35" y="30"/>
                      <a:pt x="24" y="34"/>
                    </a:cubicBezTo>
                    <a:cubicBezTo>
                      <a:pt x="22" y="35"/>
                      <a:pt x="20" y="35"/>
                      <a:pt x="17" y="35"/>
                    </a:cubicBezTo>
                    <a:cubicBezTo>
                      <a:pt x="11" y="35"/>
                      <a:pt x="6" y="32"/>
                      <a:pt x="0" y="30"/>
                    </a:cubicBezTo>
                    <a:cubicBezTo>
                      <a:pt x="21" y="116"/>
                      <a:pt x="21" y="116"/>
                      <a:pt x="21" y="116"/>
                    </a:cubicBezTo>
                    <a:cubicBezTo>
                      <a:pt x="44" y="83"/>
                      <a:pt x="44" y="83"/>
                      <a:pt x="44" y="83"/>
                    </a:cubicBezTo>
                    <a:cubicBezTo>
                      <a:pt x="80" y="101"/>
                      <a:pt x="80" y="101"/>
                      <a:pt x="80" y="101"/>
                    </a:cubicBezTo>
                    <a:cubicBezTo>
                      <a:pt x="56" y="0"/>
                      <a:pt x="56" y="0"/>
                      <a:pt x="56" y="0"/>
                    </a:cubicBezTo>
                    <a:cubicBezTo>
                      <a:pt x="53" y="1"/>
                      <a:pt x="49" y="1"/>
                      <a:pt x="47" y="1"/>
                    </a:cubicBezTo>
                    <a:cubicBezTo>
                      <a:pt x="46" y="3"/>
                      <a:pt x="44" y="8"/>
                      <a:pt x="4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US" sz="7600" dirty="0">
                  <a:solidFill>
                    <a:srgbClr val="FFFFFF"/>
                  </a:solidFill>
                  <a:latin typeface="Verdana"/>
                  <a:cs typeface="Arial" charset="0"/>
                </a:endParaRPr>
              </a:p>
            </p:txBody>
          </p:sp>
          <p:sp>
            <p:nvSpPr>
              <p:cNvPr id="25" name="Freeform 69"/>
              <p:cNvSpPr>
                <a:spLocks/>
              </p:cNvSpPr>
              <p:nvPr/>
            </p:nvSpPr>
            <p:spPr bwMode="auto">
              <a:xfrm>
                <a:off x="3108" y="2511"/>
                <a:ext cx="189" cy="272"/>
              </a:xfrm>
              <a:custGeom>
                <a:avLst/>
                <a:gdLst>
                  <a:gd name="T0" fmla="*/ 57 w 80"/>
                  <a:gd name="T1" fmla="*/ 34 h 115"/>
                  <a:gd name="T2" fmla="*/ 50 w 80"/>
                  <a:gd name="T3" fmla="*/ 33 h 115"/>
                  <a:gd name="T4" fmla="*/ 31 w 80"/>
                  <a:gd name="T5" fmla="*/ 9 h 115"/>
                  <a:gd name="T6" fmla="*/ 27 w 80"/>
                  <a:gd name="T7" fmla="*/ 0 h 115"/>
                  <a:gd name="T8" fmla="*/ 24 w 80"/>
                  <a:gd name="T9" fmla="*/ 0 h 115"/>
                  <a:gd name="T10" fmla="*/ 0 w 80"/>
                  <a:gd name="T11" fmla="*/ 100 h 115"/>
                  <a:gd name="T12" fmla="*/ 35 w 80"/>
                  <a:gd name="T13" fmla="*/ 82 h 115"/>
                  <a:gd name="T14" fmla="*/ 58 w 80"/>
                  <a:gd name="T15" fmla="*/ 115 h 115"/>
                  <a:gd name="T16" fmla="*/ 80 w 80"/>
                  <a:gd name="T17" fmla="*/ 25 h 115"/>
                  <a:gd name="T18" fmla="*/ 79 w 80"/>
                  <a:gd name="T19" fmla="*/ 25 h 115"/>
                  <a:gd name="T20" fmla="*/ 57 w 80"/>
                  <a:gd name="T21"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5">
                    <a:moveTo>
                      <a:pt x="57" y="34"/>
                    </a:moveTo>
                    <a:cubicBezTo>
                      <a:pt x="55" y="34"/>
                      <a:pt x="52" y="34"/>
                      <a:pt x="50" y="33"/>
                    </a:cubicBezTo>
                    <a:cubicBezTo>
                      <a:pt x="39" y="29"/>
                      <a:pt x="35" y="18"/>
                      <a:pt x="31" y="9"/>
                    </a:cubicBezTo>
                    <a:cubicBezTo>
                      <a:pt x="30" y="7"/>
                      <a:pt x="28" y="2"/>
                      <a:pt x="27" y="0"/>
                    </a:cubicBezTo>
                    <a:cubicBezTo>
                      <a:pt x="26" y="0"/>
                      <a:pt x="25" y="0"/>
                      <a:pt x="24" y="0"/>
                    </a:cubicBezTo>
                    <a:cubicBezTo>
                      <a:pt x="0" y="100"/>
                      <a:pt x="0" y="100"/>
                      <a:pt x="0" y="100"/>
                    </a:cubicBezTo>
                    <a:cubicBezTo>
                      <a:pt x="35" y="82"/>
                      <a:pt x="35" y="82"/>
                      <a:pt x="35" y="82"/>
                    </a:cubicBezTo>
                    <a:cubicBezTo>
                      <a:pt x="58" y="115"/>
                      <a:pt x="58" y="115"/>
                      <a:pt x="58" y="115"/>
                    </a:cubicBezTo>
                    <a:cubicBezTo>
                      <a:pt x="80" y="25"/>
                      <a:pt x="80" y="25"/>
                      <a:pt x="80" y="25"/>
                    </a:cubicBezTo>
                    <a:cubicBezTo>
                      <a:pt x="80" y="25"/>
                      <a:pt x="79" y="25"/>
                      <a:pt x="79" y="25"/>
                    </a:cubicBezTo>
                    <a:cubicBezTo>
                      <a:pt x="73" y="29"/>
                      <a:pt x="65" y="34"/>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US" sz="7600" dirty="0">
                  <a:solidFill>
                    <a:srgbClr val="FFFFFF"/>
                  </a:solidFill>
                  <a:latin typeface="Verdana"/>
                  <a:cs typeface="Arial" charset="0"/>
                </a:endParaRPr>
              </a:p>
            </p:txBody>
          </p:sp>
          <p:sp>
            <p:nvSpPr>
              <p:cNvPr id="26" name="Oval 70"/>
              <p:cNvSpPr>
                <a:spLocks noChangeArrowheads="1"/>
              </p:cNvSpPr>
              <p:nvPr/>
            </p:nvSpPr>
            <p:spPr bwMode="auto">
              <a:xfrm>
                <a:off x="3157" y="2155"/>
                <a:ext cx="319" cy="318"/>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US" sz="7600" dirty="0">
                  <a:solidFill>
                    <a:srgbClr val="FFFFFF"/>
                  </a:solidFill>
                  <a:latin typeface="Verdana"/>
                  <a:cs typeface="Arial" charset="0"/>
                </a:endParaRPr>
              </a:p>
            </p:txBody>
          </p:sp>
          <p:sp>
            <p:nvSpPr>
              <p:cNvPr id="27" name="Freeform 71"/>
              <p:cNvSpPr>
                <a:spLocks noEditPoints="1"/>
              </p:cNvSpPr>
              <p:nvPr/>
            </p:nvSpPr>
            <p:spPr bwMode="auto">
              <a:xfrm>
                <a:off x="3068" y="2077"/>
                <a:ext cx="496" cy="474"/>
              </a:xfrm>
              <a:custGeom>
                <a:avLst/>
                <a:gdLst>
                  <a:gd name="T0" fmla="*/ 187 w 210"/>
                  <a:gd name="T1" fmla="*/ 74 h 201"/>
                  <a:gd name="T2" fmla="*/ 190 w 210"/>
                  <a:gd name="T3" fmla="*/ 39 h 201"/>
                  <a:gd name="T4" fmla="*/ 156 w 210"/>
                  <a:gd name="T5" fmla="*/ 31 h 201"/>
                  <a:gd name="T6" fmla="*/ 138 w 210"/>
                  <a:gd name="T7" fmla="*/ 1 h 201"/>
                  <a:gd name="T8" fmla="*/ 105 w 210"/>
                  <a:gd name="T9" fmla="*/ 14 h 201"/>
                  <a:gd name="T10" fmla="*/ 73 w 210"/>
                  <a:gd name="T11" fmla="*/ 1 h 201"/>
                  <a:gd name="T12" fmla="*/ 55 w 210"/>
                  <a:gd name="T13" fmla="*/ 31 h 201"/>
                  <a:gd name="T14" fmla="*/ 20 w 210"/>
                  <a:gd name="T15" fmla="*/ 39 h 201"/>
                  <a:gd name="T16" fmla="*/ 23 w 210"/>
                  <a:gd name="T17" fmla="*/ 74 h 201"/>
                  <a:gd name="T18" fmla="*/ 0 w 210"/>
                  <a:gd name="T19" fmla="*/ 101 h 201"/>
                  <a:gd name="T20" fmla="*/ 23 w 210"/>
                  <a:gd name="T21" fmla="*/ 127 h 201"/>
                  <a:gd name="T22" fmla="*/ 20 w 210"/>
                  <a:gd name="T23" fmla="*/ 162 h 201"/>
                  <a:gd name="T24" fmla="*/ 55 w 210"/>
                  <a:gd name="T25" fmla="*/ 170 h 201"/>
                  <a:gd name="T26" fmla="*/ 73 w 210"/>
                  <a:gd name="T27" fmla="*/ 200 h 201"/>
                  <a:gd name="T28" fmla="*/ 105 w 210"/>
                  <a:gd name="T29" fmla="*/ 187 h 201"/>
                  <a:gd name="T30" fmla="*/ 114 w 210"/>
                  <a:gd name="T31" fmla="*/ 189 h 201"/>
                  <a:gd name="T32" fmla="*/ 125 w 210"/>
                  <a:gd name="T33" fmla="*/ 195 h 201"/>
                  <a:gd name="T34" fmla="*/ 127 w 210"/>
                  <a:gd name="T35" fmla="*/ 197 h 201"/>
                  <a:gd name="T36" fmla="*/ 129 w 210"/>
                  <a:gd name="T37" fmla="*/ 198 h 201"/>
                  <a:gd name="T38" fmla="*/ 131 w 210"/>
                  <a:gd name="T39" fmla="*/ 199 h 201"/>
                  <a:gd name="T40" fmla="*/ 132 w 210"/>
                  <a:gd name="T41" fmla="*/ 199 h 201"/>
                  <a:gd name="T42" fmla="*/ 134 w 210"/>
                  <a:gd name="T43" fmla="*/ 200 h 201"/>
                  <a:gd name="T44" fmla="*/ 136 w 210"/>
                  <a:gd name="T45" fmla="*/ 200 h 201"/>
                  <a:gd name="T46" fmla="*/ 138 w 210"/>
                  <a:gd name="T47" fmla="*/ 200 h 201"/>
                  <a:gd name="T48" fmla="*/ 156 w 210"/>
                  <a:gd name="T49" fmla="*/ 170 h 201"/>
                  <a:gd name="T50" fmla="*/ 159 w 210"/>
                  <a:gd name="T51" fmla="*/ 168 h 201"/>
                  <a:gd name="T52" fmla="*/ 163 w 210"/>
                  <a:gd name="T53" fmla="*/ 167 h 201"/>
                  <a:gd name="T54" fmla="*/ 167 w 210"/>
                  <a:gd name="T55" fmla="*/ 166 h 201"/>
                  <a:gd name="T56" fmla="*/ 175 w 210"/>
                  <a:gd name="T57" fmla="*/ 166 h 201"/>
                  <a:gd name="T58" fmla="*/ 189 w 210"/>
                  <a:gd name="T59" fmla="*/ 147 h 201"/>
                  <a:gd name="T60" fmla="*/ 200 w 210"/>
                  <a:gd name="T61" fmla="*/ 113 h 201"/>
                  <a:gd name="T62" fmla="*/ 200 w 210"/>
                  <a:gd name="T63" fmla="*/ 88 h 201"/>
                  <a:gd name="T64" fmla="*/ 27 w 210"/>
                  <a:gd name="T65" fmla="*/ 100 h 201"/>
                  <a:gd name="T66" fmla="*/ 184 w 210"/>
                  <a:gd name="T67"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201">
                    <a:moveTo>
                      <a:pt x="200" y="88"/>
                    </a:moveTo>
                    <a:cubicBezTo>
                      <a:pt x="194" y="84"/>
                      <a:pt x="189" y="80"/>
                      <a:pt x="187" y="74"/>
                    </a:cubicBezTo>
                    <a:cubicBezTo>
                      <a:pt x="185" y="68"/>
                      <a:pt x="187" y="61"/>
                      <a:pt x="189" y="54"/>
                    </a:cubicBezTo>
                    <a:cubicBezTo>
                      <a:pt x="190" y="48"/>
                      <a:pt x="192" y="42"/>
                      <a:pt x="190" y="39"/>
                    </a:cubicBezTo>
                    <a:cubicBezTo>
                      <a:pt x="188" y="36"/>
                      <a:pt x="181" y="36"/>
                      <a:pt x="175" y="35"/>
                    </a:cubicBezTo>
                    <a:cubicBezTo>
                      <a:pt x="168" y="35"/>
                      <a:pt x="161" y="34"/>
                      <a:pt x="156" y="31"/>
                    </a:cubicBezTo>
                    <a:cubicBezTo>
                      <a:pt x="151" y="27"/>
                      <a:pt x="148" y="21"/>
                      <a:pt x="146" y="14"/>
                    </a:cubicBezTo>
                    <a:cubicBezTo>
                      <a:pt x="144" y="8"/>
                      <a:pt x="141" y="2"/>
                      <a:pt x="138" y="1"/>
                    </a:cubicBezTo>
                    <a:cubicBezTo>
                      <a:pt x="135" y="0"/>
                      <a:pt x="128" y="4"/>
                      <a:pt x="123" y="7"/>
                    </a:cubicBezTo>
                    <a:cubicBezTo>
                      <a:pt x="118" y="10"/>
                      <a:pt x="111" y="14"/>
                      <a:pt x="105" y="14"/>
                    </a:cubicBezTo>
                    <a:cubicBezTo>
                      <a:pt x="99" y="14"/>
                      <a:pt x="93" y="10"/>
                      <a:pt x="87" y="7"/>
                    </a:cubicBezTo>
                    <a:cubicBezTo>
                      <a:pt x="82" y="4"/>
                      <a:pt x="76" y="0"/>
                      <a:pt x="73" y="1"/>
                    </a:cubicBezTo>
                    <a:cubicBezTo>
                      <a:pt x="69" y="2"/>
                      <a:pt x="67" y="8"/>
                      <a:pt x="64" y="14"/>
                    </a:cubicBezTo>
                    <a:cubicBezTo>
                      <a:pt x="62" y="21"/>
                      <a:pt x="59" y="27"/>
                      <a:pt x="55" y="31"/>
                    </a:cubicBezTo>
                    <a:cubicBezTo>
                      <a:pt x="50" y="34"/>
                      <a:pt x="42" y="35"/>
                      <a:pt x="36" y="35"/>
                    </a:cubicBezTo>
                    <a:cubicBezTo>
                      <a:pt x="29" y="36"/>
                      <a:pt x="22" y="36"/>
                      <a:pt x="20" y="39"/>
                    </a:cubicBezTo>
                    <a:cubicBezTo>
                      <a:pt x="18" y="42"/>
                      <a:pt x="20" y="48"/>
                      <a:pt x="22" y="54"/>
                    </a:cubicBezTo>
                    <a:cubicBezTo>
                      <a:pt x="23" y="61"/>
                      <a:pt x="25" y="68"/>
                      <a:pt x="23" y="74"/>
                    </a:cubicBezTo>
                    <a:cubicBezTo>
                      <a:pt x="21" y="80"/>
                      <a:pt x="16" y="84"/>
                      <a:pt x="11" y="88"/>
                    </a:cubicBezTo>
                    <a:cubicBezTo>
                      <a:pt x="6" y="92"/>
                      <a:pt x="0" y="97"/>
                      <a:pt x="0" y="101"/>
                    </a:cubicBezTo>
                    <a:cubicBezTo>
                      <a:pt x="0" y="104"/>
                      <a:pt x="6" y="109"/>
                      <a:pt x="11" y="113"/>
                    </a:cubicBezTo>
                    <a:cubicBezTo>
                      <a:pt x="16" y="117"/>
                      <a:pt x="21" y="122"/>
                      <a:pt x="23" y="127"/>
                    </a:cubicBezTo>
                    <a:cubicBezTo>
                      <a:pt x="25" y="133"/>
                      <a:pt x="23" y="140"/>
                      <a:pt x="22" y="147"/>
                    </a:cubicBezTo>
                    <a:cubicBezTo>
                      <a:pt x="20" y="153"/>
                      <a:pt x="18" y="159"/>
                      <a:pt x="20" y="162"/>
                    </a:cubicBezTo>
                    <a:cubicBezTo>
                      <a:pt x="22" y="165"/>
                      <a:pt x="29" y="165"/>
                      <a:pt x="36" y="166"/>
                    </a:cubicBezTo>
                    <a:cubicBezTo>
                      <a:pt x="42" y="166"/>
                      <a:pt x="50" y="167"/>
                      <a:pt x="55" y="170"/>
                    </a:cubicBezTo>
                    <a:cubicBezTo>
                      <a:pt x="59" y="174"/>
                      <a:pt x="62" y="180"/>
                      <a:pt x="64" y="187"/>
                    </a:cubicBezTo>
                    <a:cubicBezTo>
                      <a:pt x="67" y="193"/>
                      <a:pt x="69" y="199"/>
                      <a:pt x="73" y="200"/>
                    </a:cubicBezTo>
                    <a:cubicBezTo>
                      <a:pt x="76" y="201"/>
                      <a:pt x="82" y="197"/>
                      <a:pt x="87" y="194"/>
                    </a:cubicBezTo>
                    <a:cubicBezTo>
                      <a:pt x="93" y="191"/>
                      <a:pt x="99" y="187"/>
                      <a:pt x="105" y="187"/>
                    </a:cubicBezTo>
                    <a:cubicBezTo>
                      <a:pt x="108" y="187"/>
                      <a:pt x="111" y="187"/>
                      <a:pt x="114" y="189"/>
                    </a:cubicBezTo>
                    <a:cubicBezTo>
                      <a:pt x="114" y="189"/>
                      <a:pt x="114" y="189"/>
                      <a:pt x="114" y="189"/>
                    </a:cubicBezTo>
                    <a:cubicBezTo>
                      <a:pt x="117" y="190"/>
                      <a:pt x="120" y="192"/>
                      <a:pt x="123" y="194"/>
                    </a:cubicBezTo>
                    <a:cubicBezTo>
                      <a:pt x="124" y="195"/>
                      <a:pt x="125" y="195"/>
                      <a:pt x="125" y="195"/>
                    </a:cubicBezTo>
                    <a:cubicBezTo>
                      <a:pt x="125" y="195"/>
                      <a:pt x="125" y="196"/>
                      <a:pt x="126" y="196"/>
                    </a:cubicBezTo>
                    <a:cubicBezTo>
                      <a:pt x="126" y="196"/>
                      <a:pt x="126" y="196"/>
                      <a:pt x="127" y="197"/>
                    </a:cubicBezTo>
                    <a:cubicBezTo>
                      <a:pt x="127" y="197"/>
                      <a:pt x="127" y="197"/>
                      <a:pt x="128" y="197"/>
                    </a:cubicBezTo>
                    <a:cubicBezTo>
                      <a:pt x="128" y="197"/>
                      <a:pt x="128" y="197"/>
                      <a:pt x="129" y="198"/>
                    </a:cubicBezTo>
                    <a:cubicBezTo>
                      <a:pt x="129" y="198"/>
                      <a:pt x="129" y="198"/>
                      <a:pt x="129" y="198"/>
                    </a:cubicBezTo>
                    <a:cubicBezTo>
                      <a:pt x="130" y="198"/>
                      <a:pt x="130" y="198"/>
                      <a:pt x="131" y="199"/>
                    </a:cubicBezTo>
                    <a:cubicBezTo>
                      <a:pt x="131" y="199"/>
                      <a:pt x="131" y="199"/>
                      <a:pt x="131" y="199"/>
                    </a:cubicBezTo>
                    <a:cubicBezTo>
                      <a:pt x="132" y="199"/>
                      <a:pt x="132" y="199"/>
                      <a:pt x="132" y="199"/>
                    </a:cubicBezTo>
                    <a:cubicBezTo>
                      <a:pt x="133" y="199"/>
                      <a:pt x="133" y="200"/>
                      <a:pt x="133" y="200"/>
                    </a:cubicBezTo>
                    <a:cubicBezTo>
                      <a:pt x="134" y="200"/>
                      <a:pt x="134" y="200"/>
                      <a:pt x="134" y="200"/>
                    </a:cubicBezTo>
                    <a:cubicBezTo>
                      <a:pt x="134" y="200"/>
                      <a:pt x="135" y="200"/>
                      <a:pt x="135" y="200"/>
                    </a:cubicBezTo>
                    <a:cubicBezTo>
                      <a:pt x="135" y="200"/>
                      <a:pt x="136" y="200"/>
                      <a:pt x="136" y="200"/>
                    </a:cubicBezTo>
                    <a:cubicBezTo>
                      <a:pt x="136" y="200"/>
                      <a:pt x="136" y="200"/>
                      <a:pt x="136" y="200"/>
                    </a:cubicBezTo>
                    <a:cubicBezTo>
                      <a:pt x="137" y="200"/>
                      <a:pt x="137" y="200"/>
                      <a:pt x="138" y="200"/>
                    </a:cubicBezTo>
                    <a:cubicBezTo>
                      <a:pt x="141" y="199"/>
                      <a:pt x="144" y="193"/>
                      <a:pt x="146" y="187"/>
                    </a:cubicBezTo>
                    <a:cubicBezTo>
                      <a:pt x="148" y="180"/>
                      <a:pt x="151" y="174"/>
                      <a:pt x="156" y="170"/>
                    </a:cubicBezTo>
                    <a:cubicBezTo>
                      <a:pt x="157" y="170"/>
                      <a:pt x="158" y="169"/>
                      <a:pt x="159" y="169"/>
                    </a:cubicBezTo>
                    <a:cubicBezTo>
                      <a:pt x="159" y="168"/>
                      <a:pt x="159" y="168"/>
                      <a:pt x="159" y="168"/>
                    </a:cubicBezTo>
                    <a:cubicBezTo>
                      <a:pt x="160" y="168"/>
                      <a:pt x="161" y="168"/>
                      <a:pt x="162" y="167"/>
                    </a:cubicBezTo>
                    <a:cubicBezTo>
                      <a:pt x="163" y="167"/>
                      <a:pt x="163" y="167"/>
                      <a:pt x="163" y="167"/>
                    </a:cubicBezTo>
                    <a:cubicBezTo>
                      <a:pt x="164" y="167"/>
                      <a:pt x="165" y="167"/>
                      <a:pt x="166" y="167"/>
                    </a:cubicBezTo>
                    <a:cubicBezTo>
                      <a:pt x="166" y="167"/>
                      <a:pt x="166" y="166"/>
                      <a:pt x="167" y="166"/>
                    </a:cubicBezTo>
                    <a:cubicBezTo>
                      <a:pt x="168" y="166"/>
                      <a:pt x="169" y="166"/>
                      <a:pt x="170" y="166"/>
                    </a:cubicBezTo>
                    <a:cubicBezTo>
                      <a:pt x="172" y="166"/>
                      <a:pt x="173" y="166"/>
                      <a:pt x="175" y="166"/>
                    </a:cubicBezTo>
                    <a:cubicBezTo>
                      <a:pt x="181" y="165"/>
                      <a:pt x="188" y="165"/>
                      <a:pt x="190" y="162"/>
                    </a:cubicBezTo>
                    <a:cubicBezTo>
                      <a:pt x="192" y="159"/>
                      <a:pt x="190" y="153"/>
                      <a:pt x="189" y="147"/>
                    </a:cubicBezTo>
                    <a:cubicBezTo>
                      <a:pt x="187" y="140"/>
                      <a:pt x="185" y="133"/>
                      <a:pt x="187" y="127"/>
                    </a:cubicBezTo>
                    <a:cubicBezTo>
                      <a:pt x="189" y="122"/>
                      <a:pt x="194" y="117"/>
                      <a:pt x="200" y="113"/>
                    </a:cubicBezTo>
                    <a:cubicBezTo>
                      <a:pt x="205" y="109"/>
                      <a:pt x="210" y="104"/>
                      <a:pt x="210" y="101"/>
                    </a:cubicBezTo>
                    <a:cubicBezTo>
                      <a:pt x="210" y="97"/>
                      <a:pt x="205" y="92"/>
                      <a:pt x="200" y="88"/>
                    </a:cubicBezTo>
                    <a:close/>
                    <a:moveTo>
                      <a:pt x="105" y="179"/>
                    </a:moveTo>
                    <a:cubicBezTo>
                      <a:pt x="62" y="179"/>
                      <a:pt x="27" y="144"/>
                      <a:pt x="27" y="100"/>
                    </a:cubicBezTo>
                    <a:cubicBezTo>
                      <a:pt x="27" y="57"/>
                      <a:pt x="62" y="22"/>
                      <a:pt x="105" y="22"/>
                    </a:cubicBezTo>
                    <a:cubicBezTo>
                      <a:pt x="148" y="22"/>
                      <a:pt x="184" y="57"/>
                      <a:pt x="184" y="100"/>
                    </a:cubicBezTo>
                    <a:cubicBezTo>
                      <a:pt x="184" y="144"/>
                      <a:pt x="148" y="179"/>
                      <a:pt x="105"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US" sz="7600" dirty="0">
                  <a:solidFill>
                    <a:srgbClr val="FFFFFF"/>
                  </a:solidFill>
                  <a:latin typeface="Verdana"/>
                  <a:cs typeface="Arial" charset="0"/>
                </a:endParaRPr>
              </a:p>
            </p:txBody>
          </p:sp>
        </p:grpSp>
      </p:grpSp>
      <p:grpSp>
        <p:nvGrpSpPr>
          <p:cNvPr id="18439" name="Group 2"/>
          <p:cNvGrpSpPr>
            <a:grpSpLocks/>
          </p:cNvGrpSpPr>
          <p:nvPr/>
        </p:nvGrpSpPr>
        <p:grpSpPr bwMode="auto">
          <a:xfrm>
            <a:off x="1258891" y="2199218"/>
            <a:ext cx="1482725" cy="1788464"/>
            <a:chOff x="1258888" y="1649431"/>
            <a:chExt cx="1482725" cy="1341331"/>
          </a:xfrm>
        </p:grpSpPr>
        <p:sp>
          <p:nvSpPr>
            <p:cNvPr id="18446" name="TextBox 3"/>
            <p:cNvSpPr txBox="1">
              <a:spLocks noChangeArrowheads="1"/>
            </p:cNvSpPr>
            <p:nvPr/>
          </p:nvSpPr>
          <p:spPr bwMode="auto">
            <a:xfrm>
              <a:off x="1258888" y="2736850"/>
              <a:ext cx="1482725" cy="2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LOBBYING</a:t>
              </a:r>
            </a:p>
          </p:txBody>
        </p:sp>
        <p:grpSp>
          <p:nvGrpSpPr>
            <p:cNvPr id="28" name="Group 27"/>
            <p:cNvGrpSpPr/>
            <p:nvPr/>
          </p:nvGrpSpPr>
          <p:grpSpPr>
            <a:xfrm>
              <a:off x="1307678" y="1649431"/>
              <a:ext cx="1385951" cy="1202992"/>
              <a:chOff x="1091504" y="3114038"/>
              <a:chExt cx="741501" cy="643616"/>
            </a:xfrm>
            <a:effectLst>
              <a:outerShdw blurRad="50800" dist="38100" dir="8100000" algn="tr" rotWithShape="0">
                <a:prstClr val="black">
                  <a:alpha val="40000"/>
                </a:prstClr>
              </a:outerShdw>
            </a:effectLst>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504" y="3114038"/>
                <a:ext cx="741501" cy="6436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bwMode="auto">
              <a:xfrm>
                <a:off x="1347032" y="3345846"/>
                <a:ext cx="180000" cy="180000"/>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a:lstStyle/>
              <a:p>
                <a:pPr algn="ctr" defTabSz="449263">
                  <a:buClr>
                    <a:srgbClr val="000000"/>
                  </a:buClr>
                  <a:buSzPct val="100000"/>
                  <a:buFont typeface="Times New Roman" pitchFamily="16" charset="0"/>
                  <a:buNone/>
                  <a:defRPr/>
                </a:pPr>
                <a:endParaRPr lang="en-GB" sz="7600">
                  <a:solidFill>
                    <a:srgbClr val="FFFFFF"/>
                  </a:solidFill>
                  <a:latin typeface="Verdana" pitchFamily="32" charset="0"/>
                  <a:cs typeface="Arial" charset="0"/>
                </a:endParaRPr>
              </a:p>
            </p:txBody>
          </p:sp>
        </p:grpSp>
      </p:grpSp>
      <p:grpSp>
        <p:nvGrpSpPr>
          <p:cNvPr id="18440" name="Group 8"/>
          <p:cNvGrpSpPr>
            <a:grpSpLocks/>
          </p:cNvGrpSpPr>
          <p:nvPr/>
        </p:nvGrpSpPr>
        <p:grpSpPr bwMode="auto">
          <a:xfrm>
            <a:off x="7019928" y="4453467"/>
            <a:ext cx="1584325" cy="1743932"/>
            <a:chOff x="7019925" y="3340371"/>
            <a:chExt cx="1584325" cy="1307695"/>
          </a:xfrm>
        </p:grpSpPr>
        <p:sp>
          <p:nvSpPr>
            <p:cNvPr id="18444" name="TextBox 7"/>
            <p:cNvSpPr txBox="1">
              <a:spLocks noChangeArrowheads="1"/>
            </p:cNvSpPr>
            <p:nvPr/>
          </p:nvSpPr>
          <p:spPr bwMode="auto">
            <a:xfrm>
              <a:off x="7019925" y="4394200"/>
              <a:ext cx="1584325"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SPEECHES</a:t>
              </a:r>
            </a:p>
          </p:txBody>
        </p:sp>
        <p:grpSp>
          <p:nvGrpSpPr>
            <p:cNvPr id="31" name="Group 30"/>
            <p:cNvGrpSpPr/>
            <p:nvPr/>
          </p:nvGrpSpPr>
          <p:grpSpPr>
            <a:xfrm>
              <a:off x="7395574" y="3340371"/>
              <a:ext cx="833573" cy="1031579"/>
              <a:chOff x="769508" y="3961146"/>
              <a:chExt cx="669070" cy="828000"/>
            </a:xfrm>
            <a:effectLst>
              <a:outerShdw blurRad="50800" dist="38100" dir="8100000" algn="tr" rotWithShape="0">
                <a:prstClr val="black">
                  <a:alpha val="40000"/>
                </a:prstClr>
              </a:outerShdw>
            </a:effectLst>
          </p:grpSpPr>
          <p:sp>
            <p:nvSpPr>
              <p:cNvPr id="32" name="Freeform 336"/>
              <p:cNvSpPr>
                <a:spLocks/>
              </p:cNvSpPr>
              <p:nvPr/>
            </p:nvSpPr>
            <p:spPr bwMode="auto">
              <a:xfrm>
                <a:off x="981413" y="4169127"/>
                <a:ext cx="96143" cy="111839"/>
              </a:xfrm>
              <a:custGeom>
                <a:avLst/>
                <a:gdLst>
                  <a:gd name="T0" fmla="*/ 36 w 49"/>
                  <a:gd name="T1" fmla="*/ 57 h 57"/>
                  <a:gd name="T2" fmla="*/ 36 w 49"/>
                  <a:gd name="T3" fmla="*/ 57 h 57"/>
                  <a:gd name="T4" fmla="*/ 40 w 49"/>
                  <a:gd name="T5" fmla="*/ 53 h 57"/>
                  <a:gd name="T6" fmla="*/ 43 w 49"/>
                  <a:gd name="T7" fmla="*/ 51 h 57"/>
                  <a:gd name="T8" fmla="*/ 49 w 49"/>
                  <a:gd name="T9" fmla="*/ 42 h 57"/>
                  <a:gd name="T10" fmla="*/ 49 w 49"/>
                  <a:gd name="T11" fmla="*/ 30 h 57"/>
                  <a:gd name="T12" fmla="*/ 47 w 49"/>
                  <a:gd name="T13" fmla="*/ 19 h 57"/>
                  <a:gd name="T14" fmla="*/ 47 w 49"/>
                  <a:gd name="T15" fmla="*/ 19 h 57"/>
                  <a:gd name="T16" fmla="*/ 42 w 49"/>
                  <a:gd name="T17" fmla="*/ 9 h 57"/>
                  <a:gd name="T18" fmla="*/ 32 w 49"/>
                  <a:gd name="T19" fmla="*/ 2 h 57"/>
                  <a:gd name="T20" fmla="*/ 23 w 49"/>
                  <a:gd name="T21" fmla="*/ 0 h 57"/>
                  <a:gd name="T22" fmla="*/ 19 w 49"/>
                  <a:gd name="T23" fmla="*/ 0 h 57"/>
                  <a:gd name="T24" fmla="*/ 13 w 49"/>
                  <a:gd name="T25" fmla="*/ 2 h 57"/>
                  <a:gd name="T26" fmla="*/ 13 w 49"/>
                  <a:gd name="T27" fmla="*/ 2 h 57"/>
                  <a:gd name="T28" fmla="*/ 9 w 49"/>
                  <a:gd name="T29" fmla="*/ 4 h 57"/>
                  <a:gd name="T30" fmla="*/ 6 w 49"/>
                  <a:gd name="T31" fmla="*/ 8 h 57"/>
                  <a:gd name="T32" fmla="*/ 2 w 49"/>
                  <a:gd name="T33" fmla="*/ 15 h 57"/>
                  <a:gd name="T34" fmla="*/ 0 w 49"/>
                  <a:gd name="T35" fmla="*/ 26 h 57"/>
                  <a:gd name="T36" fmla="*/ 2 w 49"/>
                  <a:gd name="T37" fmla="*/ 38 h 57"/>
                  <a:gd name="T38" fmla="*/ 2 w 49"/>
                  <a:gd name="T39" fmla="*/ 38 h 57"/>
                  <a:gd name="T40" fmla="*/ 9 w 49"/>
                  <a:gd name="T41" fmla="*/ 47 h 57"/>
                  <a:gd name="T42" fmla="*/ 17 w 49"/>
                  <a:gd name="T43" fmla="*/ 55 h 57"/>
                  <a:gd name="T44" fmla="*/ 26 w 49"/>
                  <a:gd name="T45" fmla="*/ 57 h 57"/>
                  <a:gd name="T46" fmla="*/ 32 w 49"/>
                  <a:gd name="T47" fmla="*/ 57 h 57"/>
                  <a:gd name="T48" fmla="*/ 36 w 49"/>
                  <a:gd name="T49" fmla="*/ 57 h 57"/>
                  <a:gd name="T50" fmla="*/ 36 w 49"/>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7">
                    <a:moveTo>
                      <a:pt x="36" y="57"/>
                    </a:moveTo>
                    <a:lnTo>
                      <a:pt x="36" y="57"/>
                    </a:lnTo>
                    <a:lnTo>
                      <a:pt x="40" y="53"/>
                    </a:lnTo>
                    <a:lnTo>
                      <a:pt x="43" y="51"/>
                    </a:lnTo>
                    <a:lnTo>
                      <a:pt x="49" y="42"/>
                    </a:lnTo>
                    <a:lnTo>
                      <a:pt x="49" y="30"/>
                    </a:lnTo>
                    <a:lnTo>
                      <a:pt x="47" y="19"/>
                    </a:lnTo>
                    <a:lnTo>
                      <a:pt x="47" y="19"/>
                    </a:lnTo>
                    <a:lnTo>
                      <a:pt x="42" y="9"/>
                    </a:lnTo>
                    <a:lnTo>
                      <a:pt x="32" y="2"/>
                    </a:lnTo>
                    <a:lnTo>
                      <a:pt x="23" y="0"/>
                    </a:lnTo>
                    <a:lnTo>
                      <a:pt x="19" y="0"/>
                    </a:lnTo>
                    <a:lnTo>
                      <a:pt x="13" y="2"/>
                    </a:lnTo>
                    <a:lnTo>
                      <a:pt x="13" y="2"/>
                    </a:lnTo>
                    <a:lnTo>
                      <a:pt x="9" y="4"/>
                    </a:lnTo>
                    <a:lnTo>
                      <a:pt x="6" y="8"/>
                    </a:lnTo>
                    <a:lnTo>
                      <a:pt x="2" y="15"/>
                    </a:lnTo>
                    <a:lnTo>
                      <a:pt x="0" y="26"/>
                    </a:lnTo>
                    <a:lnTo>
                      <a:pt x="2" y="38"/>
                    </a:lnTo>
                    <a:lnTo>
                      <a:pt x="2" y="38"/>
                    </a:lnTo>
                    <a:lnTo>
                      <a:pt x="9" y="47"/>
                    </a:lnTo>
                    <a:lnTo>
                      <a:pt x="17" y="55"/>
                    </a:lnTo>
                    <a:lnTo>
                      <a:pt x="26" y="57"/>
                    </a:lnTo>
                    <a:lnTo>
                      <a:pt x="32" y="57"/>
                    </a:lnTo>
                    <a:lnTo>
                      <a:pt x="36" y="57"/>
                    </a:lnTo>
                    <a:lnTo>
                      <a:pt x="36" y="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sp>
            <p:nvSpPr>
              <p:cNvPr id="33" name="Freeform 337"/>
              <p:cNvSpPr>
                <a:spLocks/>
              </p:cNvSpPr>
              <p:nvPr/>
            </p:nvSpPr>
            <p:spPr bwMode="auto">
              <a:xfrm>
                <a:off x="1364019" y="4180899"/>
                <a:ext cx="74559" cy="33356"/>
              </a:xfrm>
              <a:custGeom>
                <a:avLst/>
                <a:gdLst>
                  <a:gd name="T0" fmla="*/ 32 w 38"/>
                  <a:gd name="T1" fmla="*/ 3 h 17"/>
                  <a:gd name="T2" fmla="*/ 9 w 38"/>
                  <a:gd name="T3" fmla="*/ 0 h 17"/>
                  <a:gd name="T4" fmla="*/ 9 w 38"/>
                  <a:gd name="T5" fmla="*/ 0 h 17"/>
                  <a:gd name="T6" fmla="*/ 6 w 38"/>
                  <a:gd name="T7" fmla="*/ 0 h 17"/>
                  <a:gd name="T8" fmla="*/ 4 w 38"/>
                  <a:gd name="T9" fmla="*/ 0 h 17"/>
                  <a:gd name="T10" fmla="*/ 2 w 38"/>
                  <a:gd name="T11" fmla="*/ 3 h 17"/>
                  <a:gd name="T12" fmla="*/ 0 w 38"/>
                  <a:gd name="T13" fmla="*/ 5 h 17"/>
                  <a:gd name="T14" fmla="*/ 0 w 38"/>
                  <a:gd name="T15" fmla="*/ 5 h 17"/>
                  <a:gd name="T16" fmla="*/ 0 w 38"/>
                  <a:gd name="T17" fmla="*/ 7 h 17"/>
                  <a:gd name="T18" fmla="*/ 2 w 38"/>
                  <a:gd name="T19" fmla="*/ 11 h 17"/>
                  <a:gd name="T20" fmla="*/ 4 w 38"/>
                  <a:gd name="T21" fmla="*/ 13 h 17"/>
                  <a:gd name="T22" fmla="*/ 6 w 38"/>
                  <a:gd name="T23" fmla="*/ 13 h 17"/>
                  <a:gd name="T24" fmla="*/ 30 w 38"/>
                  <a:gd name="T25" fmla="*/ 17 h 17"/>
                  <a:gd name="T26" fmla="*/ 30 w 38"/>
                  <a:gd name="T27" fmla="*/ 17 h 17"/>
                  <a:gd name="T28" fmla="*/ 30 w 38"/>
                  <a:gd name="T29" fmla="*/ 17 h 17"/>
                  <a:gd name="T30" fmla="*/ 30 w 38"/>
                  <a:gd name="T31" fmla="*/ 17 h 17"/>
                  <a:gd name="T32" fmla="*/ 36 w 38"/>
                  <a:gd name="T33" fmla="*/ 15 h 17"/>
                  <a:gd name="T34" fmla="*/ 38 w 38"/>
                  <a:gd name="T35" fmla="*/ 11 h 17"/>
                  <a:gd name="T36" fmla="*/ 38 w 38"/>
                  <a:gd name="T37" fmla="*/ 11 h 17"/>
                  <a:gd name="T38" fmla="*/ 38 w 38"/>
                  <a:gd name="T39" fmla="*/ 7 h 17"/>
                  <a:gd name="T40" fmla="*/ 38 w 38"/>
                  <a:gd name="T41" fmla="*/ 5 h 17"/>
                  <a:gd name="T42" fmla="*/ 34 w 38"/>
                  <a:gd name="T43" fmla="*/ 3 h 17"/>
                  <a:gd name="T44" fmla="*/ 32 w 38"/>
                  <a:gd name="T45" fmla="*/ 3 h 17"/>
                  <a:gd name="T46" fmla="*/ 32 w 38"/>
                  <a:gd name="T4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7">
                    <a:moveTo>
                      <a:pt x="32" y="3"/>
                    </a:moveTo>
                    <a:lnTo>
                      <a:pt x="9" y="0"/>
                    </a:lnTo>
                    <a:lnTo>
                      <a:pt x="9" y="0"/>
                    </a:lnTo>
                    <a:lnTo>
                      <a:pt x="6" y="0"/>
                    </a:lnTo>
                    <a:lnTo>
                      <a:pt x="4" y="0"/>
                    </a:lnTo>
                    <a:lnTo>
                      <a:pt x="2" y="3"/>
                    </a:lnTo>
                    <a:lnTo>
                      <a:pt x="0" y="5"/>
                    </a:lnTo>
                    <a:lnTo>
                      <a:pt x="0" y="5"/>
                    </a:lnTo>
                    <a:lnTo>
                      <a:pt x="0" y="7"/>
                    </a:lnTo>
                    <a:lnTo>
                      <a:pt x="2" y="11"/>
                    </a:lnTo>
                    <a:lnTo>
                      <a:pt x="4" y="13"/>
                    </a:lnTo>
                    <a:lnTo>
                      <a:pt x="6" y="13"/>
                    </a:lnTo>
                    <a:lnTo>
                      <a:pt x="30" y="17"/>
                    </a:lnTo>
                    <a:lnTo>
                      <a:pt x="30" y="17"/>
                    </a:lnTo>
                    <a:lnTo>
                      <a:pt x="30" y="17"/>
                    </a:lnTo>
                    <a:lnTo>
                      <a:pt x="30" y="17"/>
                    </a:lnTo>
                    <a:lnTo>
                      <a:pt x="36" y="15"/>
                    </a:lnTo>
                    <a:lnTo>
                      <a:pt x="38" y="11"/>
                    </a:lnTo>
                    <a:lnTo>
                      <a:pt x="38" y="11"/>
                    </a:lnTo>
                    <a:lnTo>
                      <a:pt x="38" y="7"/>
                    </a:lnTo>
                    <a:lnTo>
                      <a:pt x="38" y="5"/>
                    </a:lnTo>
                    <a:lnTo>
                      <a:pt x="34" y="3"/>
                    </a:lnTo>
                    <a:lnTo>
                      <a:pt x="32" y="3"/>
                    </a:lnTo>
                    <a:lnTo>
                      <a:pt x="32" y="3"/>
                    </a:lnTo>
                    <a:close/>
                  </a:path>
                </a:pathLst>
              </a:custGeom>
              <a:solidFill>
                <a:srgbClr val="C00000"/>
              </a:solidFill>
              <a:ln>
                <a:noFill/>
              </a:ln>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sp>
            <p:nvSpPr>
              <p:cNvPr id="34" name="Freeform 338"/>
              <p:cNvSpPr>
                <a:spLocks/>
              </p:cNvSpPr>
              <p:nvPr/>
            </p:nvSpPr>
            <p:spPr bwMode="auto">
              <a:xfrm>
                <a:off x="1356170" y="4065137"/>
                <a:ext cx="74559" cy="45129"/>
              </a:xfrm>
              <a:custGeom>
                <a:avLst/>
                <a:gdLst>
                  <a:gd name="T0" fmla="*/ 10 w 38"/>
                  <a:gd name="T1" fmla="*/ 23 h 23"/>
                  <a:gd name="T2" fmla="*/ 32 w 38"/>
                  <a:gd name="T3" fmla="*/ 13 h 23"/>
                  <a:gd name="T4" fmla="*/ 32 w 38"/>
                  <a:gd name="T5" fmla="*/ 13 h 23"/>
                  <a:gd name="T6" fmla="*/ 34 w 38"/>
                  <a:gd name="T7" fmla="*/ 11 h 23"/>
                  <a:gd name="T8" fmla="*/ 36 w 38"/>
                  <a:gd name="T9" fmla="*/ 9 h 23"/>
                  <a:gd name="T10" fmla="*/ 38 w 38"/>
                  <a:gd name="T11" fmla="*/ 8 h 23"/>
                  <a:gd name="T12" fmla="*/ 36 w 38"/>
                  <a:gd name="T13" fmla="*/ 4 h 23"/>
                  <a:gd name="T14" fmla="*/ 36 w 38"/>
                  <a:gd name="T15" fmla="*/ 4 h 23"/>
                  <a:gd name="T16" fmla="*/ 36 w 38"/>
                  <a:gd name="T17" fmla="*/ 2 h 23"/>
                  <a:gd name="T18" fmla="*/ 32 w 38"/>
                  <a:gd name="T19" fmla="*/ 0 h 23"/>
                  <a:gd name="T20" fmla="*/ 30 w 38"/>
                  <a:gd name="T21" fmla="*/ 0 h 23"/>
                  <a:gd name="T22" fmla="*/ 27 w 38"/>
                  <a:gd name="T23" fmla="*/ 0 h 23"/>
                  <a:gd name="T24" fmla="*/ 6 w 38"/>
                  <a:gd name="T25" fmla="*/ 8 h 23"/>
                  <a:gd name="T26" fmla="*/ 6 w 38"/>
                  <a:gd name="T27" fmla="*/ 8 h 23"/>
                  <a:gd name="T28" fmla="*/ 2 w 38"/>
                  <a:gd name="T29" fmla="*/ 9 h 23"/>
                  <a:gd name="T30" fmla="*/ 2 w 38"/>
                  <a:gd name="T31" fmla="*/ 11 h 23"/>
                  <a:gd name="T32" fmla="*/ 0 w 38"/>
                  <a:gd name="T33" fmla="*/ 15 h 23"/>
                  <a:gd name="T34" fmla="*/ 0 w 38"/>
                  <a:gd name="T35" fmla="*/ 17 h 23"/>
                  <a:gd name="T36" fmla="*/ 0 w 38"/>
                  <a:gd name="T37" fmla="*/ 17 h 23"/>
                  <a:gd name="T38" fmla="*/ 4 w 38"/>
                  <a:gd name="T39" fmla="*/ 21 h 23"/>
                  <a:gd name="T40" fmla="*/ 8 w 38"/>
                  <a:gd name="T41" fmla="*/ 23 h 23"/>
                  <a:gd name="T42" fmla="*/ 8 w 38"/>
                  <a:gd name="T43" fmla="*/ 23 h 23"/>
                  <a:gd name="T44" fmla="*/ 10 w 38"/>
                  <a:gd name="T45" fmla="*/ 23 h 23"/>
                  <a:gd name="T46" fmla="*/ 10 w 38"/>
                  <a:gd name="T4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3">
                    <a:moveTo>
                      <a:pt x="10" y="23"/>
                    </a:moveTo>
                    <a:lnTo>
                      <a:pt x="32" y="13"/>
                    </a:lnTo>
                    <a:lnTo>
                      <a:pt x="32" y="13"/>
                    </a:lnTo>
                    <a:lnTo>
                      <a:pt x="34" y="11"/>
                    </a:lnTo>
                    <a:lnTo>
                      <a:pt x="36" y="9"/>
                    </a:lnTo>
                    <a:lnTo>
                      <a:pt x="38" y="8"/>
                    </a:lnTo>
                    <a:lnTo>
                      <a:pt x="36" y="4"/>
                    </a:lnTo>
                    <a:lnTo>
                      <a:pt x="36" y="4"/>
                    </a:lnTo>
                    <a:lnTo>
                      <a:pt x="36" y="2"/>
                    </a:lnTo>
                    <a:lnTo>
                      <a:pt x="32" y="0"/>
                    </a:lnTo>
                    <a:lnTo>
                      <a:pt x="30" y="0"/>
                    </a:lnTo>
                    <a:lnTo>
                      <a:pt x="27" y="0"/>
                    </a:lnTo>
                    <a:lnTo>
                      <a:pt x="6" y="8"/>
                    </a:lnTo>
                    <a:lnTo>
                      <a:pt x="6" y="8"/>
                    </a:lnTo>
                    <a:lnTo>
                      <a:pt x="2" y="9"/>
                    </a:lnTo>
                    <a:lnTo>
                      <a:pt x="2" y="11"/>
                    </a:lnTo>
                    <a:lnTo>
                      <a:pt x="0" y="15"/>
                    </a:lnTo>
                    <a:lnTo>
                      <a:pt x="0" y="17"/>
                    </a:lnTo>
                    <a:lnTo>
                      <a:pt x="0" y="17"/>
                    </a:lnTo>
                    <a:lnTo>
                      <a:pt x="4" y="21"/>
                    </a:lnTo>
                    <a:lnTo>
                      <a:pt x="8" y="23"/>
                    </a:lnTo>
                    <a:lnTo>
                      <a:pt x="8" y="23"/>
                    </a:lnTo>
                    <a:lnTo>
                      <a:pt x="10" y="23"/>
                    </a:lnTo>
                    <a:lnTo>
                      <a:pt x="10" y="23"/>
                    </a:lnTo>
                    <a:close/>
                  </a:path>
                </a:pathLst>
              </a:custGeom>
              <a:solidFill>
                <a:srgbClr val="C00000"/>
              </a:solidFill>
              <a:ln>
                <a:noFill/>
              </a:ln>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sp>
            <p:nvSpPr>
              <p:cNvPr id="35" name="Freeform 339"/>
              <p:cNvSpPr>
                <a:spLocks/>
              </p:cNvSpPr>
              <p:nvPr/>
            </p:nvSpPr>
            <p:spPr bwMode="auto">
              <a:xfrm>
                <a:off x="1301232" y="3961146"/>
                <a:ext cx="58863" cy="66711"/>
              </a:xfrm>
              <a:custGeom>
                <a:avLst/>
                <a:gdLst>
                  <a:gd name="T0" fmla="*/ 7 w 30"/>
                  <a:gd name="T1" fmla="*/ 34 h 34"/>
                  <a:gd name="T2" fmla="*/ 7 w 30"/>
                  <a:gd name="T3" fmla="*/ 34 h 34"/>
                  <a:gd name="T4" fmla="*/ 11 w 30"/>
                  <a:gd name="T5" fmla="*/ 32 h 34"/>
                  <a:gd name="T6" fmla="*/ 13 w 30"/>
                  <a:gd name="T7" fmla="*/ 30 h 34"/>
                  <a:gd name="T8" fmla="*/ 28 w 30"/>
                  <a:gd name="T9" fmla="*/ 13 h 34"/>
                  <a:gd name="T10" fmla="*/ 28 w 30"/>
                  <a:gd name="T11" fmla="*/ 13 h 34"/>
                  <a:gd name="T12" fmla="*/ 30 w 30"/>
                  <a:gd name="T13" fmla="*/ 9 h 34"/>
                  <a:gd name="T14" fmla="*/ 30 w 30"/>
                  <a:gd name="T15" fmla="*/ 8 h 34"/>
                  <a:gd name="T16" fmla="*/ 28 w 30"/>
                  <a:gd name="T17" fmla="*/ 4 h 34"/>
                  <a:gd name="T18" fmla="*/ 26 w 30"/>
                  <a:gd name="T19" fmla="*/ 2 h 34"/>
                  <a:gd name="T20" fmla="*/ 26 w 30"/>
                  <a:gd name="T21" fmla="*/ 2 h 34"/>
                  <a:gd name="T22" fmla="*/ 24 w 30"/>
                  <a:gd name="T23" fmla="*/ 0 h 34"/>
                  <a:gd name="T24" fmla="*/ 22 w 30"/>
                  <a:gd name="T25" fmla="*/ 0 h 34"/>
                  <a:gd name="T26" fmla="*/ 19 w 30"/>
                  <a:gd name="T27" fmla="*/ 2 h 34"/>
                  <a:gd name="T28" fmla="*/ 17 w 30"/>
                  <a:gd name="T29" fmla="*/ 4 h 34"/>
                  <a:gd name="T30" fmla="*/ 2 w 30"/>
                  <a:gd name="T31" fmla="*/ 21 h 34"/>
                  <a:gd name="T32" fmla="*/ 2 w 30"/>
                  <a:gd name="T33" fmla="*/ 21 h 34"/>
                  <a:gd name="T34" fmla="*/ 0 w 30"/>
                  <a:gd name="T35" fmla="*/ 25 h 34"/>
                  <a:gd name="T36" fmla="*/ 0 w 30"/>
                  <a:gd name="T37" fmla="*/ 27 h 34"/>
                  <a:gd name="T38" fmla="*/ 2 w 30"/>
                  <a:gd name="T39" fmla="*/ 30 h 34"/>
                  <a:gd name="T40" fmla="*/ 3 w 30"/>
                  <a:gd name="T41" fmla="*/ 32 h 34"/>
                  <a:gd name="T42" fmla="*/ 3 w 30"/>
                  <a:gd name="T43" fmla="*/ 32 h 34"/>
                  <a:gd name="T44" fmla="*/ 7 w 30"/>
                  <a:gd name="T45" fmla="*/ 34 h 34"/>
                  <a:gd name="T46" fmla="*/ 7 w 30"/>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4">
                    <a:moveTo>
                      <a:pt x="7" y="34"/>
                    </a:moveTo>
                    <a:lnTo>
                      <a:pt x="7" y="34"/>
                    </a:lnTo>
                    <a:lnTo>
                      <a:pt x="11" y="32"/>
                    </a:lnTo>
                    <a:lnTo>
                      <a:pt x="13" y="30"/>
                    </a:lnTo>
                    <a:lnTo>
                      <a:pt x="28" y="13"/>
                    </a:lnTo>
                    <a:lnTo>
                      <a:pt x="28" y="13"/>
                    </a:lnTo>
                    <a:lnTo>
                      <a:pt x="30" y="9"/>
                    </a:lnTo>
                    <a:lnTo>
                      <a:pt x="30" y="8"/>
                    </a:lnTo>
                    <a:lnTo>
                      <a:pt x="28" y="4"/>
                    </a:lnTo>
                    <a:lnTo>
                      <a:pt x="26" y="2"/>
                    </a:lnTo>
                    <a:lnTo>
                      <a:pt x="26" y="2"/>
                    </a:lnTo>
                    <a:lnTo>
                      <a:pt x="24" y="0"/>
                    </a:lnTo>
                    <a:lnTo>
                      <a:pt x="22" y="0"/>
                    </a:lnTo>
                    <a:lnTo>
                      <a:pt x="19" y="2"/>
                    </a:lnTo>
                    <a:lnTo>
                      <a:pt x="17" y="4"/>
                    </a:lnTo>
                    <a:lnTo>
                      <a:pt x="2" y="21"/>
                    </a:lnTo>
                    <a:lnTo>
                      <a:pt x="2" y="21"/>
                    </a:lnTo>
                    <a:lnTo>
                      <a:pt x="0" y="25"/>
                    </a:lnTo>
                    <a:lnTo>
                      <a:pt x="0" y="27"/>
                    </a:lnTo>
                    <a:lnTo>
                      <a:pt x="2" y="30"/>
                    </a:lnTo>
                    <a:lnTo>
                      <a:pt x="3" y="32"/>
                    </a:lnTo>
                    <a:lnTo>
                      <a:pt x="3" y="32"/>
                    </a:lnTo>
                    <a:lnTo>
                      <a:pt x="7" y="34"/>
                    </a:lnTo>
                    <a:lnTo>
                      <a:pt x="7" y="34"/>
                    </a:lnTo>
                    <a:close/>
                  </a:path>
                </a:pathLst>
              </a:custGeom>
              <a:solidFill>
                <a:srgbClr val="C00000"/>
              </a:solidFill>
              <a:ln>
                <a:noFill/>
              </a:ln>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sp>
            <p:nvSpPr>
              <p:cNvPr id="36" name="Freeform 343"/>
              <p:cNvSpPr>
                <a:spLocks noEditPoints="1"/>
              </p:cNvSpPr>
              <p:nvPr/>
            </p:nvSpPr>
            <p:spPr bwMode="auto">
              <a:xfrm>
                <a:off x="1093251" y="3982730"/>
                <a:ext cx="262919" cy="294312"/>
              </a:xfrm>
              <a:custGeom>
                <a:avLst/>
                <a:gdLst>
                  <a:gd name="T0" fmla="*/ 70 w 134"/>
                  <a:gd name="T1" fmla="*/ 0 h 150"/>
                  <a:gd name="T2" fmla="*/ 70 w 134"/>
                  <a:gd name="T3" fmla="*/ 0 h 150"/>
                  <a:gd name="T4" fmla="*/ 36 w 134"/>
                  <a:gd name="T5" fmla="*/ 53 h 150"/>
                  <a:gd name="T6" fmla="*/ 0 w 134"/>
                  <a:gd name="T7" fmla="*/ 104 h 150"/>
                  <a:gd name="T8" fmla="*/ 0 w 134"/>
                  <a:gd name="T9" fmla="*/ 104 h 150"/>
                  <a:gd name="T10" fmla="*/ 3 w 134"/>
                  <a:gd name="T11" fmla="*/ 118 h 150"/>
                  <a:gd name="T12" fmla="*/ 3 w 134"/>
                  <a:gd name="T13" fmla="*/ 118 h 150"/>
                  <a:gd name="T14" fmla="*/ 9 w 134"/>
                  <a:gd name="T15" fmla="*/ 127 h 150"/>
                  <a:gd name="T16" fmla="*/ 9 w 134"/>
                  <a:gd name="T17" fmla="*/ 127 h 150"/>
                  <a:gd name="T18" fmla="*/ 30 w 134"/>
                  <a:gd name="T19" fmla="*/ 131 h 150"/>
                  <a:gd name="T20" fmla="*/ 62 w 134"/>
                  <a:gd name="T21" fmla="*/ 137 h 150"/>
                  <a:gd name="T22" fmla="*/ 62 w 134"/>
                  <a:gd name="T23" fmla="*/ 137 h 150"/>
                  <a:gd name="T24" fmla="*/ 134 w 134"/>
                  <a:gd name="T25" fmla="*/ 150 h 150"/>
                  <a:gd name="T26" fmla="*/ 134 w 134"/>
                  <a:gd name="T27" fmla="*/ 150 h 150"/>
                  <a:gd name="T28" fmla="*/ 134 w 134"/>
                  <a:gd name="T29" fmla="*/ 129 h 150"/>
                  <a:gd name="T30" fmla="*/ 132 w 134"/>
                  <a:gd name="T31" fmla="*/ 108 h 150"/>
                  <a:gd name="T32" fmla="*/ 126 w 134"/>
                  <a:gd name="T33" fmla="*/ 87 h 150"/>
                  <a:gd name="T34" fmla="*/ 121 w 134"/>
                  <a:gd name="T35" fmla="*/ 69 h 150"/>
                  <a:gd name="T36" fmla="*/ 121 w 134"/>
                  <a:gd name="T37" fmla="*/ 69 h 150"/>
                  <a:gd name="T38" fmla="*/ 111 w 134"/>
                  <a:gd name="T39" fmla="*/ 50 h 150"/>
                  <a:gd name="T40" fmla="*/ 100 w 134"/>
                  <a:gd name="T41" fmla="*/ 31 h 150"/>
                  <a:gd name="T42" fmla="*/ 87 w 134"/>
                  <a:gd name="T43" fmla="*/ 16 h 150"/>
                  <a:gd name="T44" fmla="*/ 70 w 134"/>
                  <a:gd name="T45" fmla="*/ 0 h 150"/>
                  <a:gd name="T46" fmla="*/ 70 w 134"/>
                  <a:gd name="T47" fmla="*/ 0 h 150"/>
                  <a:gd name="T48" fmla="*/ 87 w 134"/>
                  <a:gd name="T49" fmla="*/ 82 h 150"/>
                  <a:gd name="T50" fmla="*/ 87 w 134"/>
                  <a:gd name="T51" fmla="*/ 82 h 150"/>
                  <a:gd name="T52" fmla="*/ 81 w 134"/>
                  <a:gd name="T53" fmla="*/ 67 h 150"/>
                  <a:gd name="T54" fmla="*/ 77 w 134"/>
                  <a:gd name="T55" fmla="*/ 50 h 150"/>
                  <a:gd name="T56" fmla="*/ 73 w 134"/>
                  <a:gd name="T57" fmla="*/ 33 h 150"/>
                  <a:gd name="T58" fmla="*/ 73 w 134"/>
                  <a:gd name="T59" fmla="*/ 16 h 150"/>
                  <a:gd name="T60" fmla="*/ 73 w 134"/>
                  <a:gd name="T61" fmla="*/ 16 h 150"/>
                  <a:gd name="T62" fmla="*/ 83 w 134"/>
                  <a:gd name="T63" fmla="*/ 29 h 150"/>
                  <a:gd name="T64" fmla="*/ 92 w 134"/>
                  <a:gd name="T65" fmla="*/ 42 h 150"/>
                  <a:gd name="T66" fmla="*/ 102 w 134"/>
                  <a:gd name="T67" fmla="*/ 57 h 150"/>
                  <a:gd name="T68" fmla="*/ 109 w 134"/>
                  <a:gd name="T69" fmla="*/ 72 h 150"/>
                  <a:gd name="T70" fmla="*/ 109 w 134"/>
                  <a:gd name="T71" fmla="*/ 72 h 150"/>
                  <a:gd name="T72" fmla="*/ 115 w 134"/>
                  <a:gd name="T73" fmla="*/ 87 h 150"/>
                  <a:gd name="T74" fmla="*/ 119 w 134"/>
                  <a:gd name="T75" fmla="*/ 104 h 150"/>
                  <a:gd name="T76" fmla="*/ 123 w 134"/>
                  <a:gd name="T77" fmla="*/ 121 h 150"/>
                  <a:gd name="T78" fmla="*/ 125 w 134"/>
                  <a:gd name="T79" fmla="*/ 137 h 150"/>
                  <a:gd name="T80" fmla="*/ 125 w 134"/>
                  <a:gd name="T81" fmla="*/ 137 h 150"/>
                  <a:gd name="T82" fmla="*/ 113 w 134"/>
                  <a:gd name="T83" fmla="*/ 125 h 150"/>
                  <a:gd name="T84" fmla="*/ 104 w 134"/>
                  <a:gd name="T85" fmla="*/ 112 h 150"/>
                  <a:gd name="T86" fmla="*/ 94 w 134"/>
                  <a:gd name="T87" fmla="*/ 97 h 150"/>
                  <a:gd name="T88" fmla="*/ 87 w 134"/>
                  <a:gd name="T89" fmla="*/ 82 h 150"/>
                  <a:gd name="T90" fmla="*/ 87 w 134"/>
                  <a:gd name="T91" fmla="*/ 8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50">
                    <a:moveTo>
                      <a:pt x="70" y="0"/>
                    </a:moveTo>
                    <a:lnTo>
                      <a:pt x="70" y="0"/>
                    </a:lnTo>
                    <a:lnTo>
                      <a:pt x="36" y="53"/>
                    </a:lnTo>
                    <a:lnTo>
                      <a:pt x="0" y="104"/>
                    </a:lnTo>
                    <a:lnTo>
                      <a:pt x="0" y="104"/>
                    </a:lnTo>
                    <a:lnTo>
                      <a:pt x="3" y="118"/>
                    </a:lnTo>
                    <a:lnTo>
                      <a:pt x="3" y="118"/>
                    </a:lnTo>
                    <a:lnTo>
                      <a:pt x="9" y="127"/>
                    </a:lnTo>
                    <a:lnTo>
                      <a:pt x="9" y="127"/>
                    </a:lnTo>
                    <a:lnTo>
                      <a:pt x="30" y="131"/>
                    </a:lnTo>
                    <a:lnTo>
                      <a:pt x="62" y="137"/>
                    </a:lnTo>
                    <a:lnTo>
                      <a:pt x="62" y="137"/>
                    </a:lnTo>
                    <a:lnTo>
                      <a:pt x="134" y="150"/>
                    </a:lnTo>
                    <a:lnTo>
                      <a:pt x="134" y="150"/>
                    </a:lnTo>
                    <a:lnTo>
                      <a:pt x="134" y="129"/>
                    </a:lnTo>
                    <a:lnTo>
                      <a:pt x="132" y="108"/>
                    </a:lnTo>
                    <a:lnTo>
                      <a:pt x="126" y="87"/>
                    </a:lnTo>
                    <a:lnTo>
                      <a:pt x="121" y="69"/>
                    </a:lnTo>
                    <a:lnTo>
                      <a:pt x="121" y="69"/>
                    </a:lnTo>
                    <a:lnTo>
                      <a:pt x="111" y="50"/>
                    </a:lnTo>
                    <a:lnTo>
                      <a:pt x="100" y="31"/>
                    </a:lnTo>
                    <a:lnTo>
                      <a:pt x="87" y="16"/>
                    </a:lnTo>
                    <a:lnTo>
                      <a:pt x="70" y="0"/>
                    </a:lnTo>
                    <a:lnTo>
                      <a:pt x="70" y="0"/>
                    </a:lnTo>
                    <a:close/>
                    <a:moveTo>
                      <a:pt x="87" y="82"/>
                    </a:moveTo>
                    <a:lnTo>
                      <a:pt x="87" y="82"/>
                    </a:lnTo>
                    <a:lnTo>
                      <a:pt x="81" y="67"/>
                    </a:lnTo>
                    <a:lnTo>
                      <a:pt x="77" y="50"/>
                    </a:lnTo>
                    <a:lnTo>
                      <a:pt x="73" y="33"/>
                    </a:lnTo>
                    <a:lnTo>
                      <a:pt x="73" y="16"/>
                    </a:lnTo>
                    <a:lnTo>
                      <a:pt x="73" y="16"/>
                    </a:lnTo>
                    <a:lnTo>
                      <a:pt x="83" y="29"/>
                    </a:lnTo>
                    <a:lnTo>
                      <a:pt x="92" y="42"/>
                    </a:lnTo>
                    <a:lnTo>
                      <a:pt x="102" y="57"/>
                    </a:lnTo>
                    <a:lnTo>
                      <a:pt x="109" y="72"/>
                    </a:lnTo>
                    <a:lnTo>
                      <a:pt x="109" y="72"/>
                    </a:lnTo>
                    <a:lnTo>
                      <a:pt x="115" y="87"/>
                    </a:lnTo>
                    <a:lnTo>
                      <a:pt x="119" y="104"/>
                    </a:lnTo>
                    <a:lnTo>
                      <a:pt x="123" y="121"/>
                    </a:lnTo>
                    <a:lnTo>
                      <a:pt x="125" y="137"/>
                    </a:lnTo>
                    <a:lnTo>
                      <a:pt x="125" y="137"/>
                    </a:lnTo>
                    <a:lnTo>
                      <a:pt x="113" y="125"/>
                    </a:lnTo>
                    <a:lnTo>
                      <a:pt x="104" y="112"/>
                    </a:lnTo>
                    <a:lnTo>
                      <a:pt x="94" y="97"/>
                    </a:lnTo>
                    <a:lnTo>
                      <a:pt x="87" y="82"/>
                    </a:lnTo>
                    <a:lnTo>
                      <a:pt x="87" y="8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sp>
            <p:nvSpPr>
              <p:cNvPr id="37" name="Freeform 344"/>
              <p:cNvSpPr>
                <a:spLocks/>
              </p:cNvSpPr>
              <p:nvPr/>
            </p:nvSpPr>
            <p:spPr bwMode="auto">
              <a:xfrm>
                <a:off x="769508" y="4194634"/>
                <a:ext cx="449318" cy="594512"/>
              </a:xfrm>
              <a:custGeom>
                <a:avLst/>
                <a:gdLst>
                  <a:gd name="T0" fmla="*/ 229 w 229"/>
                  <a:gd name="T1" fmla="*/ 78 h 303"/>
                  <a:gd name="T2" fmla="*/ 229 w 229"/>
                  <a:gd name="T3" fmla="*/ 76 h 303"/>
                  <a:gd name="T4" fmla="*/ 227 w 229"/>
                  <a:gd name="T5" fmla="*/ 34 h 303"/>
                  <a:gd name="T6" fmla="*/ 197 w 229"/>
                  <a:gd name="T7" fmla="*/ 61 h 303"/>
                  <a:gd name="T8" fmla="*/ 172 w 229"/>
                  <a:gd name="T9" fmla="*/ 53 h 303"/>
                  <a:gd name="T10" fmla="*/ 167 w 229"/>
                  <a:gd name="T11" fmla="*/ 51 h 303"/>
                  <a:gd name="T12" fmla="*/ 155 w 229"/>
                  <a:gd name="T13" fmla="*/ 51 h 303"/>
                  <a:gd name="T14" fmla="*/ 153 w 229"/>
                  <a:gd name="T15" fmla="*/ 66 h 303"/>
                  <a:gd name="T16" fmla="*/ 148 w 229"/>
                  <a:gd name="T17" fmla="*/ 112 h 303"/>
                  <a:gd name="T18" fmla="*/ 144 w 229"/>
                  <a:gd name="T19" fmla="*/ 61 h 303"/>
                  <a:gd name="T20" fmla="*/ 129 w 229"/>
                  <a:gd name="T21" fmla="*/ 51 h 303"/>
                  <a:gd name="T22" fmla="*/ 131 w 229"/>
                  <a:gd name="T23" fmla="*/ 65 h 303"/>
                  <a:gd name="T24" fmla="*/ 114 w 229"/>
                  <a:gd name="T25" fmla="*/ 80 h 303"/>
                  <a:gd name="T26" fmla="*/ 106 w 229"/>
                  <a:gd name="T27" fmla="*/ 65 h 303"/>
                  <a:gd name="T28" fmla="*/ 114 w 229"/>
                  <a:gd name="T29" fmla="*/ 55 h 303"/>
                  <a:gd name="T30" fmla="*/ 108 w 229"/>
                  <a:gd name="T31" fmla="*/ 55 h 303"/>
                  <a:gd name="T32" fmla="*/ 64 w 229"/>
                  <a:gd name="T33" fmla="*/ 53 h 303"/>
                  <a:gd name="T34" fmla="*/ 27 w 229"/>
                  <a:gd name="T35" fmla="*/ 0 h 303"/>
                  <a:gd name="T36" fmla="*/ 0 w 229"/>
                  <a:gd name="T37" fmla="*/ 19 h 303"/>
                  <a:gd name="T38" fmla="*/ 44 w 229"/>
                  <a:gd name="T39" fmla="*/ 74 h 303"/>
                  <a:gd name="T40" fmla="*/ 45 w 229"/>
                  <a:gd name="T41" fmla="*/ 76 h 303"/>
                  <a:gd name="T42" fmla="*/ 45 w 229"/>
                  <a:gd name="T43" fmla="*/ 76 h 303"/>
                  <a:gd name="T44" fmla="*/ 57 w 229"/>
                  <a:gd name="T45" fmla="*/ 82 h 303"/>
                  <a:gd name="T46" fmla="*/ 57 w 229"/>
                  <a:gd name="T47" fmla="*/ 82 h 303"/>
                  <a:gd name="T48" fmla="*/ 61 w 229"/>
                  <a:gd name="T49" fmla="*/ 82 h 303"/>
                  <a:gd name="T50" fmla="*/ 98 w 229"/>
                  <a:gd name="T51" fmla="*/ 82 h 303"/>
                  <a:gd name="T52" fmla="*/ 104 w 229"/>
                  <a:gd name="T53" fmla="*/ 178 h 303"/>
                  <a:gd name="T54" fmla="*/ 114 w 229"/>
                  <a:gd name="T55" fmla="*/ 303 h 303"/>
                  <a:gd name="T56" fmla="*/ 131 w 229"/>
                  <a:gd name="T57" fmla="*/ 231 h 303"/>
                  <a:gd name="T58" fmla="*/ 142 w 229"/>
                  <a:gd name="T59" fmla="*/ 180 h 303"/>
                  <a:gd name="T60" fmla="*/ 167 w 229"/>
                  <a:gd name="T61" fmla="*/ 229 h 303"/>
                  <a:gd name="T62" fmla="*/ 170 w 229"/>
                  <a:gd name="T63" fmla="*/ 256 h 303"/>
                  <a:gd name="T64" fmla="*/ 208 w 229"/>
                  <a:gd name="T65" fmla="*/ 282 h 303"/>
                  <a:gd name="T66" fmla="*/ 206 w 229"/>
                  <a:gd name="T67" fmla="*/ 265 h 303"/>
                  <a:gd name="T68" fmla="*/ 203 w 229"/>
                  <a:gd name="T69" fmla="*/ 227 h 303"/>
                  <a:gd name="T70" fmla="*/ 197 w 229"/>
                  <a:gd name="T71" fmla="*/ 205 h 303"/>
                  <a:gd name="T72" fmla="*/ 187 w 229"/>
                  <a:gd name="T73" fmla="*/ 176 h 303"/>
                  <a:gd name="T74" fmla="*/ 187 w 229"/>
                  <a:gd name="T75" fmla="*/ 176 h 303"/>
                  <a:gd name="T76" fmla="*/ 176 w 229"/>
                  <a:gd name="T77" fmla="*/ 84 h 303"/>
                  <a:gd name="T78" fmla="*/ 203 w 229"/>
                  <a:gd name="T79" fmla="*/ 91 h 303"/>
                  <a:gd name="T80" fmla="*/ 208 w 229"/>
                  <a:gd name="T81" fmla="*/ 93 h 303"/>
                  <a:gd name="T82" fmla="*/ 210 w 229"/>
                  <a:gd name="T83" fmla="*/ 93 h 303"/>
                  <a:gd name="T84" fmla="*/ 229 w 229"/>
                  <a:gd name="T85"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 h="303">
                    <a:moveTo>
                      <a:pt x="229" y="80"/>
                    </a:moveTo>
                    <a:lnTo>
                      <a:pt x="229" y="78"/>
                    </a:lnTo>
                    <a:lnTo>
                      <a:pt x="229" y="78"/>
                    </a:lnTo>
                    <a:lnTo>
                      <a:pt x="229" y="76"/>
                    </a:lnTo>
                    <a:lnTo>
                      <a:pt x="229" y="74"/>
                    </a:lnTo>
                    <a:lnTo>
                      <a:pt x="227" y="34"/>
                    </a:lnTo>
                    <a:lnTo>
                      <a:pt x="195" y="29"/>
                    </a:lnTo>
                    <a:lnTo>
                      <a:pt x="197" y="61"/>
                    </a:lnTo>
                    <a:lnTo>
                      <a:pt x="172" y="53"/>
                    </a:lnTo>
                    <a:lnTo>
                      <a:pt x="172" y="53"/>
                    </a:lnTo>
                    <a:lnTo>
                      <a:pt x="167" y="51"/>
                    </a:lnTo>
                    <a:lnTo>
                      <a:pt x="167" y="51"/>
                    </a:lnTo>
                    <a:lnTo>
                      <a:pt x="155" y="51"/>
                    </a:lnTo>
                    <a:lnTo>
                      <a:pt x="155" y="51"/>
                    </a:lnTo>
                    <a:lnTo>
                      <a:pt x="165" y="59"/>
                    </a:lnTo>
                    <a:lnTo>
                      <a:pt x="153" y="66"/>
                    </a:lnTo>
                    <a:lnTo>
                      <a:pt x="161" y="76"/>
                    </a:lnTo>
                    <a:lnTo>
                      <a:pt x="148" y="112"/>
                    </a:lnTo>
                    <a:lnTo>
                      <a:pt x="140" y="63"/>
                    </a:lnTo>
                    <a:lnTo>
                      <a:pt x="144" y="61"/>
                    </a:lnTo>
                    <a:lnTo>
                      <a:pt x="140" y="51"/>
                    </a:lnTo>
                    <a:lnTo>
                      <a:pt x="129" y="51"/>
                    </a:lnTo>
                    <a:lnTo>
                      <a:pt x="127" y="63"/>
                    </a:lnTo>
                    <a:lnTo>
                      <a:pt x="131" y="65"/>
                    </a:lnTo>
                    <a:lnTo>
                      <a:pt x="132" y="114"/>
                    </a:lnTo>
                    <a:lnTo>
                      <a:pt x="114" y="80"/>
                    </a:lnTo>
                    <a:lnTo>
                      <a:pt x="117" y="70"/>
                    </a:lnTo>
                    <a:lnTo>
                      <a:pt x="106" y="65"/>
                    </a:lnTo>
                    <a:lnTo>
                      <a:pt x="115" y="55"/>
                    </a:lnTo>
                    <a:lnTo>
                      <a:pt x="114" y="55"/>
                    </a:lnTo>
                    <a:lnTo>
                      <a:pt x="114" y="55"/>
                    </a:lnTo>
                    <a:lnTo>
                      <a:pt x="108" y="55"/>
                    </a:lnTo>
                    <a:lnTo>
                      <a:pt x="78" y="53"/>
                    </a:lnTo>
                    <a:lnTo>
                      <a:pt x="64" y="53"/>
                    </a:lnTo>
                    <a:lnTo>
                      <a:pt x="62" y="49"/>
                    </a:lnTo>
                    <a:lnTo>
                      <a:pt x="27" y="0"/>
                    </a:lnTo>
                    <a:lnTo>
                      <a:pt x="27" y="0"/>
                    </a:lnTo>
                    <a:lnTo>
                      <a:pt x="0" y="19"/>
                    </a:lnTo>
                    <a:lnTo>
                      <a:pt x="38" y="68"/>
                    </a:lnTo>
                    <a:lnTo>
                      <a:pt x="44" y="74"/>
                    </a:lnTo>
                    <a:lnTo>
                      <a:pt x="44" y="76"/>
                    </a:lnTo>
                    <a:lnTo>
                      <a:pt x="45" y="76"/>
                    </a:lnTo>
                    <a:lnTo>
                      <a:pt x="45" y="76"/>
                    </a:lnTo>
                    <a:lnTo>
                      <a:pt x="45" y="76"/>
                    </a:lnTo>
                    <a:lnTo>
                      <a:pt x="57" y="82"/>
                    </a:lnTo>
                    <a:lnTo>
                      <a:pt x="57" y="82"/>
                    </a:lnTo>
                    <a:lnTo>
                      <a:pt x="57" y="82"/>
                    </a:lnTo>
                    <a:lnTo>
                      <a:pt x="57" y="82"/>
                    </a:lnTo>
                    <a:lnTo>
                      <a:pt x="57" y="82"/>
                    </a:lnTo>
                    <a:lnTo>
                      <a:pt x="61" y="82"/>
                    </a:lnTo>
                    <a:lnTo>
                      <a:pt x="78" y="82"/>
                    </a:lnTo>
                    <a:lnTo>
                      <a:pt x="98" y="82"/>
                    </a:lnTo>
                    <a:lnTo>
                      <a:pt x="98" y="82"/>
                    </a:lnTo>
                    <a:lnTo>
                      <a:pt x="104" y="178"/>
                    </a:lnTo>
                    <a:lnTo>
                      <a:pt x="79" y="295"/>
                    </a:lnTo>
                    <a:lnTo>
                      <a:pt x="114" y="303"/>
                    </a:lnTo>
                    <a:lnTo>
                      <a:pt x="114" y="303"/>
                    </a:lnTo>
                    <a:lnTo>
                      <a:pt x="131" y="231"/>
                    </a:lnTo>
                    <a:lnTo>
                      <a:pt x="142" y="180"/>
                    </a:lnTo>
                    <a:lnTo>
                      <a:pt x="142" y="180"/>
                    </a:lnTo>
                    <a:lnTo>
                      <a:pt x="150" y="180"/>
                    </a:lnTo>
                    <a:lnTo>
                      <a:pt x="167" y="229"/>
                    </a:lnTo>
                    <a:lnTo>
                      <a:pt x="167" y="229"/>
                    </a:lnTo>
                    <a:lnTo>
                      <a:pt x="170" y="256"/>
                    </a:lnTo>
                    <a:lnTo>
                      <a:pt x="174" y="286"/>
                    </a:lnTo>
                    <a:lnTo>
                      <a:pt x="208" y="282"/>
                    </a:lnTo>
                    <a:lnTo>
                      <a:pt x="208" y="282"/>
                    </a:lnTo>
                    <a:lnTo>
                      <a:pt x="206" y="265"/>
                    </a:lnTo>
                    <a:lnTo>
                      <a:pt x="206" y="246"/>
                    </a:lnTo>
                    <a:lnTo>
                      <a:pt x="203" y="227"/>
                    </a:lnTo>
                    <a:lnTo>
                      <a:pt x="201" y="216"/>
                    </a:lnTo>
                    <a:lnTo>
                      <a:pt x="197" y="205"/>
                    </a:lnTo>
                    <a:lnTo>
                      <a:pt x="197" y="205"/>
                    </a:lnTo>
                    <a:lnTo>
                      <a:pt x="187" y="176"/>
                    </a:lnTo>
                    <a:lnTo>
                      <a:pt x="187" y="176"/>
                    </a:lnTo>
                    <a:lnTo>
                      <a:pt x="187" y="176"/>
                    </a:lnTo>
                    <a:lnTo>
                      <a:pt x="187" y="176"/>
                    </a:lnTo>
                    <a:lnTo>
                      <a:pt x="176" y="84"/>
                    </a:lnTo>
                    <a:lnTo>
                      <a:pt x="189" y="87"/>
                    </a:lnTo>
                    <a:lnTo>
                      <a:pt x="203" y="91"/>
                    </a:lnTo>
                    <a:lnTo>
                      <a:pt x="208" y="93"/>
                    </a:lnTo>
                    <a:lnTo>
                      <a:pt x="208" y="93"/>
                    </a:lnTo>
                    <a:lnTo>
                      <a:pt x="210" y="93"/>
                    </a:lnTo>
                    <a:lnTo>
                      <a:pt x="210" y="93"/>
                    </a:lnTo>
                    <a:lnTo>
                      <a:pt x="210" y="93"/>
                    </a:lnTo>
                    <a:lnTo>
                      <a:pt x="229" y="80"/>
                    </a:lnTo>
                    <a:lnTo>
                      <a:pt x="229" y="8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IE" sz="7600" dirty="0">
                  <a:solidFill>
                    <a:srgbClr val="FFFFFF"/>
                  </a:solidFill>
                  <a:cs typeface="Arial" charset="0"/>
                </a:endParaRPr>
              </a:p>
            </p:txBody>
          </p:sp>
        </p:grpSp>
      </p:grpSp>
      <p:grpSp>
        <p:nvGrpSpPr>
          <p:cNvPr id="18441" name="Group 5"/>
          <p:cNvGrpSpPr>
            <a:grpSpLocks/>
          </p:cNvGrpSpPr>
          <p:nvPr/>
        </p:nvGrpSpPr>
        <p:grpSpPr bwMode="auto">
          <a:xfrm>
            <a:off x="204788" y="4510616"/>
            <a:ext cx="2279650" cy="1686933"/>
            <a:chOff x="204788" y="3382776"/>
            <a:chExt cx="2279650" cy="1265375"/>
          </a:xfrm>
        </p:grpSpPr>
        <p:sp>
          <p:nvSpPr>
            <p:cNvPr id="18442" name="TextBox 2"/>
            <p:cNvSpPr txBox="1">
              <a:spLocks noChangeArrowheads="1"/>
            </p:cNvSpPr>
            <p:nvPr/>
          </p:nvSpPr>
          <p:spPr bwMode="auto">
            <a:xfrm>
              <a:off x="204788" y="4394200"/>
              <a:ext cx="2279650" cy="25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a:buClr>
                  <a:srgbClr val="000000"/>
                </a:buClr>
                <a:buSzPct val="100000"/>
                <a:buFont typeface="Times New Roman" pitchFamily="18" charset="0"/>
                <a:buNone/>
              </a:pPr>
              <a:r>
                <a:rPr lang="en-GB" altLang="en-US" sz="1600">
                  <a:solidFill>
                    <a:srgbClr val="C00000"/>
                  </a:solidFill>
                  <a:latin typeface="EC Square Sans Cond Pro" pitchFamily="34" charset="0"/>
                  <a:cs typeface="Arial" charset="0"/>
                </a:rPr>
                <a:t>SPOUSE EMPLOYMENT</a:t>
              </a:r>
            </a:p>
          </p:txBody>
        </p:sp>
        <p:grpSp>
          <p:nvGrpSpPr>
            <p:cNvPr id="38" name="Group 37"/>
            <p:cNvGrpSpPr>
              <a:grpSpLocks noChangeAspect="1"/>
            </p:cNvGrpSpPr>
            <p:nvPr/>
          </p:nvGrpSpPr>
          <p:grpSpPr>
            <a:xfrm>
              <a:off x="995292" y="3382776"/>
              <a:ext cx="697525" cy="959443"/>
              <a:chOff x="930400" y="1509341"/>
              <a:chExt cx="816993" cy="1200064"/>
            </a:xfrm>
            <a:effectLst>
              <a:outerShdw blurRad="50800" dist="38100" dir="8100000" algn="tr" rotWithShape="0">
                <a:prstClr val="black">
                  <a:alpha val="40000"/>
                </a:prstClr>
              </a:outerShdw>
            </a:effectLst>
          </p:grpSpPr>
          <p:sp>
            <p:nvSpPr>
              <p:cNvPr id="39" name="Freeform 13"/>
              <p:cNvSpPr>
                <a:spLocks noEditPoints="1"/>
              </p:cNvSpPr>
              <p:nvPr/>
            </p:nvSpPr>
            <p:spPr bwMode="auto">
              <a:xfrm>
                <a:off x="930400" y="1531941"/>
                <a:ext cx="407932" cy="1177464"/>
              </a:xfrm>
              <a:custGeom>
                <a:avLst/>
                <a:gdLst>
                  <a:gd name="T0" fmla="*/ 180 w 180"/>
                  <a:gd name="T1" fmla="*/ 153 h 520"/>
                  <a:gd name="T2" fmla="*/ 127 w 180"/>
                  <a:gd name="T3" fmla="*/ 134 h 520"/>
                  <a:gd name="T4" fmla="*/ 103 w 180"/>
                  <a:gd name="T5" fmla="*/ 185 h 520"/>
                  <a:gd name="T6" fmla="*/ 97 w 180"/>
                  <a:gd name="T7" fmla="*/ 159 h 520"/>
                  <a:gd name="T8" fmla="*/ 103 w 180"/>
                  <a:gd name="T9" fmla="*/ 147 h 520"/>
                  <a:gd name="T10" fmla="*/ 97 w 180"/>
                  <a:gd name="T11" fmla="*/ 134 h 520"/>
                  <a:gd name="T12" fmla="*/ 90 w 180"/>
                  <a:gd name="T13" fmla="*/ 134 h 520"/>
                  <a:gd name="T14" fmla="*/ 84 w 180"/>
                  <a:gd name="T15" fmla="*/ 134 h 520"/>
                  <a:gd name="T16" fmla="*/ 78 w 180"/>
                  <a:gd name="T17" fmla="*/ 147 h 520"/>
                  <a:gd name="T18" fmla="*/ 84 w 180"/>
                  <a:gd name="T19" fmla="*/ 159 h 520"/>
                  <a:gd name="T20" fmla="*/ 78 w 180"/>
                  <a:gd name="T21" fmla="*/ 185 h 520"/>
                  <a:gd name="T22" fmla="*/ 53 w 180"/>
                  <a:gd name="T23" fmla="*/ 134 h 520"/>
                  <a:gd name="T24" fmla="*/ 0 w 180"/>
                  <a:gd name="T25" fmla="*/ 153 h 520"/>
                  <a:gd name="T26" fmla="*/ 0 w 180"/>
                  <a:gd name="T27" fmla="*/ 328 h 520"/>
                  <a:gd name="T28" fmla="*/ 26 w 180"/>
                  <a:gd name="T29" fmla="*/ 341 h 520"/>
                  <a:gd name="T30" fmla="*/ 39 w 180"/>
                  <a:gd name="T31" fmla="*/ 520 h 520"/>
                  <a:gd name="T32" fmla="*/ 78 w 180"/>
                  <a:gd name="T33" fmla="*/ 520 h 520"/>
                  <a:gd name="T34" fmla="*/ 90 w 180"/>
                  <a:gd name="T35" fmla="*/ 495 h 520"/>
                  <a:gd name="T36" fmla="*/ 103 w 180"/>
                  <a:gd name="T37" fmla="*/ 520 h 520"/>
                  <a:gd name="T38" fmla="*/ 142 w 180"/>
                  <a:gd name="T39" fmla="*/ 520 h 520"/>
                  <a:gd name="T40" fmla="*/ 155 w 180"/>
                  <a:gd name="T41" fmla="*/ 341 h 520"/>
                  <a:gd name="T42" fmla="*/ 180 w 180"/>
                  <a:gd name="T43" fmla="*/ 328 h 520"/>
                  <a:gd name="T44" fmla="*/ 180 w 180"/>
                  <a:gd name="T45" fmla="*/ 153 h 520"/>
                  <a:gd name="T46" fmla="*/ 90 w 180"/>
                  <a:gd name="T47" fmla="*/ 0 h 520"/>
                  <a:gd name="T48" fmla="*/ 51 w 180"/>
                  <a:gd name="T49" fmla="*/ 17 h 520"/>
                  <a:gd name="T50" fmla="*/ 48 w 180"/>
                  <a:gd name="T51" fmla="*/ 60 h 520"/>
                  <a:gd name="T52" fmla="*/ 42 w 180"/>
                  <a:gd name="T53" fmla="*/ 71 h 520"/>
                  <a:gd name="T54" fmla="*/ 48 w 180"/>
                  <a:gd name="T55" fmla="*/ 84 h 520"/>
                  <a:gd name="T56" fmla="*/ 51 w 180"/>
                  <a:gd name="T57" fmla="*/ 86 h 520"/>
                  <a:gd name="T58" fmla="*/ 51 w 180"/>
                  <a:gd name="T59" fmla="*/ 90 h 520"/>
                  <a:gd name="T60" fmla="*/ 52 w 180"/>
                  <a:gd name="T61" fmla="*/ 102 h 520"/>
                  <a:gd name="T62" fmla="*/ 62 w 180"/>
                  <a:gd name="T63" fmla="*/ 114 h 520"/>
                  <a:gd name="T64" fmla="*/ 75 w 180"/>
                  <a:gd name="T65" fmla="*/ 124 h 520"/>
                  <a:gd name="T66" fmla="*/ 90 w 180"/>
                  <a:gd name="T67" fmla="*/ 127 h 520"/>
                  <a:gd name="T68" fmla="*/ 90 w 180"/>
                  <a:gd name="T69" fmla="*/ 127 h 520"/>
                  <a:gd name="T70" fmla="*/ 90 w 180"/>
                  <a:gd name="T71" fmla="*/ 127 h 520"/>
                  <a:gd name="T72" fmla="*/ 91 w 180"/>
                  <a:gd name="T73" fmla="*/ 127 h 520"/>
                  <a:gd name="T74" fmla="*/ 91 w 180"/>
                  <a:gd name="T75" fmla="*/ 127 h 520"/>
                  <a:gd name="T76" fmla="*/ 105 w 180"/>
                  <a:gd name="T77" fmla="*/ 124 h 520"/>
                  <a:gd name="T78" fmla="*/ 119 w 180"/>
                  <a:gd name="T79" fmla="*/ 114 h 520"/>
                  <a:gd name="T80" fmla="*/ 129 w 180"/>
                  <a:gd name="T81" fmla="*/ 102 h 520"/>
                  <a:gd name="T82" fmla="*/ 130 w 180"/>
                  <a:gd name="T83" fmla="*/ 90 h 520"/>
                  <a:gd name="T84" fmla="*/ 130 w 180"/>
                  <a:gd name="T85" fmla="*/ 86 h 520"/>
                  <a:gd name="T86" fmla="*/ 133 w 180"/>
                  <a:gd name="T87" fmla="*/ 84 h 520"/>
                  <a:gd name="T88" fmla="*/ 138 w 180"/>
                  <a:gd name="T89" fmla="*/ 71 h 520"/>
                  <a:gd name="T90" fmla="*/ 133 w 180"/>
                  <a:gd name="T91" fmla="*/ 60 h 520"/>
                  <a:gd name="T92" fmla="*/ 130 w 180"/>
                  <a:gd name="T93" fmla="*/ 17 h 520"/>
                  <a:gd name="T94" fmla="*/ 90 w 180"/>
                  <a:gd name="T9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520">
                    <a:moveTo>
                      <a:pt x="180" y="153"/>
                    </a:moveTo>
                    <a:cubicBezTo>
                      <a:pt x="127" y="134"/>
                      <a:pt x="127" y="134"/>
                      <a:pt x="127" y="134"/>
                    </a:cubicBezTo>
                    <a:cubicBezTo>
                      <a:pt x="103" y="185"/>
                      <a:pt x="103" y="185"/>
                      <a:pt x="103" y="185"/>
                    </a:cubicBezTo>
                    <a:cubicBezTo>
                      <a:pt x="97" y="159"/>
                      <a:pt x="97" y="159"/>
                      <a:pt x="97" y="159"/>
                    </a:cubicBezTo>
                    <a:cubicBezTo>
                      <a:pt x="103" y="147"/>
                      <a:pt x="103" y="147"/>
                      <a:pt x="103" y="147"/>
                    </a:cubicBezTo>
                    <a:cubicBezTo>
                      <a:pt x="97" y="134"/>
                      <a:pt x="97" y="134"/>
                      <a:pt x="97" y="134"/>
                    </a:cubicBezTo>
                    <a:cubicBezTo>
                      <a:pt x="90" y="134"/>
                      <a:pt x="90" y="134"/>
                      <a:pt x="90" y="134"/>
                    </a:cubicBezTo>
                    <a:cubicBezTo>
                      <a:pt x="84" y="134"/>
                      <a:pt x="84" y="134"/>
                      <a:pt x="84" y="134"/>
                    </a:cubicBezTo>
                    <a:cubicBezTo>
                      <a:pt x="78" y="147"/>
                      <a:pt x="78" y="147"/>
                      <a:pt x="78" y="147"/>
                    </a:cubicBezTo>
                    <a:cubicBezTo>
                      <a:pt x="84" y="159"/>
                      <a:pt x="84" y="159"/>
                      <a:pt x="84" y="159"/>
                    </a:cubicBezTo>
                    <a:cubicBezTo>
                      <a:pt x="78" y="185"/>
                      <a:pt x="78" y="185"/>
                      <a:pt x="78" y="185"/>
                    </a:cubicBezTo>
                    <a:cubicBezTo>
                      <a:pt x="53" y="134"/>
                      <a:pt x="53" y="134"/>
                      <a:pt x="53" y="134"/>
                    </a:cubicBezTo>
                    <a:cubicBezTo>
                      <a:pt x="0" y="153"/>
                      <a:pt x="0" y="153"/>
                      <a:pt x="0" y="153"/>
                    </a:cubicBezTo>
                    <a:cubicBezTo>
                      <a:pt x="0" y="328"/>
                      <a:pt x="0" y="328"/>
                      <a:pt x="0" y="328"/>
                    </a:cubicBezTo>
                    <a:cubicBezTo>
                      <a:pt x="26" y="341"/>
                      <a:pt x="26" y="341"/>
                      <a:pt x="26" y="341"/>
                    </a:cubicBezTo>
                    <a:cubicBezTo>
                      <a:pt x="39" y="520"/>
                      <a:pt x="39" y="520"/>
                      <a:pt x="39" y="520"/>
                    </a:cubicBezTo>
                    <a:cubicBezTo>
                      <a:pt x="78" y="520"/>
                      <a:pt x="78" y="520"/>
                      <a:pt x="78" y="520"/>
                    </a:cubicBezTo>
                    <a:cubicBezTo>
                      <a:pt x="90" y="495"/>
                      <a:pt x="90" y="495"/>
                      <a:pt x="90" y="495"/>
                    </a:cubicBezTo>
                    <a:cubicBezTo>
                      <a:pt x="103" y="520"/>
                      <a:pt x="103" y="520"/>
                      <a:pt x="103" y="520"/>
                    </a:cubicBezTo>
                    <a:cubicBezTo>
                      <a:pt x="142" y="520"/>
                      <a:pt x="142" y="520"/>
                      <a:pt x="142" y="520"/>
                    </a:cubicBezTo>
                    <a:cubicBezTo>
                      <a:pt x="155" y="341"/>
                      <a:pt x="155" y="341"/>
                      <a:pt x="155" y="341"/>
                    </a:cubicBezTo>
                    <a:cubicBezTo>
                      <a:pt x="180" y="328"/>
                      <a:pt x="180" y="328"/>
                      <a:pt x="180" y="328"/>
                    </a:cubicBezTo>
                    <a:cubicBezTo>
                      <a:pt x="180" y="153"/>
                      <a:pt x="180" y="153"/>
                      <a:pt x="180" y="153"/>
                    </a:cubicBezTo>
                    <a:close/>
                    <a:moveTo>
                      <a:pt x="90" y="0"/>
                    </a:moveTo>
                    <a:cubicBezTo>
                      <a:pt x="77" y="0"/>
                      <a:pt x="58" y="4"/>
                      <a:pt x="51" y="17"/>
                    </a:cubicBezTo>
                    <a:cubicBezTo>
                      <a:pt x="43" y="30"/>
                      <a:pt x="49" y="47"/>
                      <a:pt x="48" y="60"/>
                    </a:cubicBezTo>
                    <a:cubicBezTo>
                      <a:pt x="41" y="59"/>
                      <a:pt x="41" y="63"/>
                      <a:pt x="42" y="71"/>
                    </a:cubicBezTo>
                    <a:cubicBezTo>
                      <a:pt x="43" y="75"/>
                      <a:pt x="44" y="82"/>
                      <a:pt x="48" y="84"/>
                    </a:cubicBezTo>
                    <a:cubicBezTo>
                      <a:pt x="51" y="86"/>
                      <a:pt x="51" y="86"/>
                      <a:pt x="51" y="86"/>
                    </a:cubicBezTo>
                    <a:cubicBezTo>
                      <a:pt x="51" y="90"/>
                      <a:pt x="51" y="90"/>
                      <a:pt x="51" y="90"/>
                    </a:cubicBezTo>
                    <a:cubicBezTo>
                      <a:pt x="51" y="94"/>
                      <a:pt x="51" y="98"/>
                      <a:pt x="52" y="102"/>
                    </a:cubicBezTo>
                    <a:cubicBezTo>
                      <a:pt x="54" y="107"/>
                      <a:pt x="58" y="111"/>
                      <a:pt x="62" y="114"/>
                    </a:cubicBezTo>
                    <a:cubicBezTo>
                      <a:pt x="67" y="117"/>
                      <a:pt x="71" y="121"/>
                      <a:pt x="75" y="124"/>
                    </a:cubicBezTo>
                    <a:cubicBezTo>
                      <a:pt x="80" y="127"/>
                      <a:pt x="85" y="128"/>
                      <a:pt x="90" y="127"/>
                    </a:cubicBezTo>
                    <a:cubicBezTo>
                      <a:pt x="90" y="127"/>
                      <a:pt x="90" y="127"/>
                      <a:pt x="90" y="127"/>
                    </a:cubicBezTo>
                    <a:cubicBezTo>
                      <a:pt x="90" y="127"/>
                      <a:pt x="90" y="127"/>
                      <a:pt x="90" y="127"/>
                    </a:cubicBezTo>
                    <a:cubicBezTo>
                      <a:pt x="91" y="127"/>
                      <a:pt x="91" y="127"/>
                      <a:pt x="91" y="127"/>
                    </a:cubicBezTo>
                    <a:cubicBezTo>
                      <a:pt x="91" y="127"/>
                      <a:pt x="91" y="127"/>
                      <a:pt x="91" y="127"/>
                    </a:cubicBezTo>
                    <a:cubicBezTo>
                      <a:pt x="96" y="128"/>
                      <a:pt x="101" y="127"/>
                      <a:pt x="105" y="124"/>
                    </a:cubicBezTo>
                    <a:cubicBezTo>
                      <a:pt x="110" y="121"/>
                      <a:pt x="114" y="117"/>
                      <a:pt x="119" y="114"/>
                    </a:cubicBezTo>
                    <a:cubicBezTo>
                      <a:pt x="123" y="111"/>
                      <a:pt x="127" y="107"/>
                      <a:pt x="129" y="102"/>
                    </a:cubicBezTo>
                    <a:cubicBezTo>
                      <a:pt x="130" y="98"/>
                      <a:pt x="130" y="94"/>
                      <a:pt x="130" y="90"/>
                    </a:cubicBezTo>
                    <a:cubicBezTo>
                      <a:pt x="130" y="86"/>
                      <a:pt x="130" y="86"/>
                      <a:pt x="130" y="86"/>
                    </a:cubicBezTo>
                    <a:cubicBezTo>
                      <a:pt x="133" y="84"/>
                      <a:pt x="133" y="84"/>
                      <a:pt x="133" y="84"/>
                    </a:cubicBezTo>
                    <a:cubicBezTo>
                      <a:pt x="136" y="82"/>
                      <a:pt x="138" y="75"/>
                      <a:pt x="138" y="71"/>
                    </a:cubicBezTo>
                    <a:cubicBezTo>
                      <a:pt x="140" y="63"/>
                      <a:pt x="140" y="59"/>
                      <a:pt x="133" y="60"/>
                    </a:cubicBezTo>
                    <a:cubicBezTo>
                      <a:pt x="132" y="47"/>
                      <a:pt x="138" y="30"/>
                      <a:pt x="130" y="17"/>
                    </a:cubicBezTo>
                    <a:cubicBezTo>
                      <a:pt x="123" y="4"/>
                      <a:pt x="104" y="0"/>
                      <a:pt x="90"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40" name="Freeform 14"/>
              <p:cNvSpPr>
                <a:spLocks noEditPoints="1"/>
              </p:cNvSpPr>
              <p:nvPr/>
            </p:nvSpPr>
            <p:spPr bwMode="auto">
              <a:xfrm>
                <a:off x="1397092" y="1509341"/>
                <a:ext cx="350301" cy="1200064"/>
              </a:xfrm>
              <a:custGeom>
                <a:avLst/>
                <a:gdLst>
                  <a:gd name="T0" fmla="*/ 155 w 155"/>
                  <a:gd name="T1" fmla="*/ 163 h 530"/>
                  <a:gd name="T2" fmla="*/ 115 w 155"/>
                  <a:gd name="T3" fmla="*/ 150 h 530"/>
                  <a:gd name="T4" fmla="*/ 77 w 155"/>
                  <a:gd name="T5" fmla="*/ 208 h 530"/>
                  <a:gd name="T6" fmla="*/ 42 w 155"/>
                  <a:gd name="T7" fmla="*/ 150 h 530"/>
                  <a:gd name="T8" fmla="*/ 0 w 155"/>
                  <a:gd name="T9" fmla="*/ 163 h 530"/>
                  <a:gd name="T10" fmla="*/ 0 w 155"/>
                  <a:gd name="T11" fmla="*/ 224 h 530"/>
                  <a:gd name="T12" fmla="*/ 0 w 155"/>
                  <a:gd name="T13" fmla="*/ 338 h 530"/>
                  <a:gd name="T14" fmla="*/ 12 w 155"/>
                  <a:gd name="T15" fmla="*/ 351 h 530"/>
                  <a:gd name="T16" fmla="*/ 19 w 155"/>
                  <a:gd name="T17" fmla="*/ 408 h 530"/>
                  <a:gd name="T18" fmla="*/ 38 w 155"/>
                  <a:gd name="T19" fmla="*/ 408 h 530"/>
                  <a:gd name="T20" fmla="*/ 51 w 155"/>
                  <a:gd name="T21" fmla="*/ 530 h 530"/>
                  <a:gd name="T22" fmla="*/ 64 w 155"/>
                  <a:gd name="T23" fmla="*/ 530 h 530"/>
                  <a:gd name="T24" fmla="*/ 77 w 155"/>
                  <a:gd name="T25" fmla="*/ 504 h 530"/>
                  <a:gd name="T26" fmla="*/ 90 w 155"/>
                  <a:gd name="T27" fmla="*/ 530 h 530"/>
                  <a:gd name="T28" fmla="*/ 104 w 155"/>
                  <a:gd name="T29" fmla="*/ 530 h 530"/>
                  <a:gd name="T30" fmla="*/ 116 w 155"/>
                  <a:gd name="T31" fmla="*/ 408 h 530"/>
                  <a:gd name="T32" fmla="*/ 136 w 155"/>
                  <a:gd name="T33" fmla="*/ 408 h 530"/>
                  <a:gd name="T34" fmla="*/ 142 w 155"/>
                  <a:gd name="T35" fmla="*/ 351 h 530"/>
                  <a:gd name="T36" fmla="*/ 155 w 155"/>
                  <a:gd name="T37" fmla="*/ 338 h 530"/>
                  <a:gd name="T38" fmla="*/ 155 w 155"/>
                  <a:gd name="T39" fmla="*/ 224 h 530"/>
                  <a:gd name="T40" fmla="*/ 155 w 155"/>
                  <a:gd name="T41" fmla="*/ 163 h 530"/>
                  <a:gd name="T42" fmla="*/ 68 w 155"/>
                  <a:gd name="T43" fmla="*/ 16 h 530"/>
                  <a:gd name="T44" fmla="*/ 26 w 155"/>
                  <a:gd name="T45" fmla="*/ 80 h 530"/>
                  <a:gd name="T46" fmla="*/ 57 w 155"/>
                  <a:gd name="T47" fmla="*/ 132 h 530"/>
                  <a:gd name="T48" fmla="*/ 77 w 155"/>
                  <a:gd name="T49" fmla="*/ 142 h 530"/>
                  <a:gd name="T50" fmla="*/ 77 w 155"/>
                  <a:gd name="T51" fmla="*/ 142 h 530"/>
                  <a:gd name="T52" fmla="*/ 78 w 155"/>
                  <a:gd name="T53" fmla="*/ 142 h 530"/>
                  <a:gd name="T54" fmla="*/ 98 w 155"/>
                  <a:gd name="T55" fmla="*/ 132 h 530"/>
                  <a:gd name="T56" fmla="*/ 129 w 155"/>
                  <a:gd name="T57" fmla="*/ 80 h 530"/>
                  <a:gd name="T58" fmla="*/ 68 w 155"/>
                  <a:gd name="T59" fmla="*/ 1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530">
                    <a:moveTo>
                      <a:pt x="155" y="163"/>
                    </a:moveTo>
                    <a:cubicBezTo>
                      <a:pt x="115" y="150"/>
                      <a:pt x="115" y="150"/>
                      <a:pt x="115" y="150"/>
                    </a:cubicBezTo>
                    <a:cubicBezTo>
                      <a:pt x="77" y="208"/>
                      <a:pt x="77" y="208"/>
                      <a:pt x="77" y="208"/>
                    </a:cubicBezTo>
                    <a:cubicBezTo>
                      <a:pt x="42" y="150"/>
                      <a:pt x="42" y="150"/>
                      <a:pt x="42" y="150"/>
                    </a:cubicBezTo>
                    <a:cubicBezTo>
                      <a:pt x="0" y="163"/>
                      <a:pt x="0" y="163"/>
                      <a:pt x="0" y="163"/>
                    </a:cubicBezTo>
                    <a:cubicBezTo>
                      <a:pt x="0" y="224"/>
                      <a:pt x="0" y="224"/>
                      <a:pt x="0" y="224"/>
                    </a:cubicBezTo>
                    <a:cubicBezTo>
                      <a:pt x="0" y="338"/>
                      <a:pt x="0" y="338"/>
                      <a:pt x="0" y="338"/>
                    </a:cubicBezTo>
                    <a:cubicBezTo>
                      <a:pt x="12" y="351"/>
                      <a:pt x="12" y="351"/>
                      <a:pt x="12" y="351"/>
                    </a:cubicBezTo>
                    <a:cubicBezTo>
                      <a:pt x="19" y="408"/>
                      <a:pt x="19" y="408"/>
                      <a:pt x="19" y="408"/>
                    </a:cubicBezTo>
                    <a:cubicBezTo>
                      <a:pt x="38" y="408"/>
                      <a:pt x="38" y="408"/>
                      <a:pt x="38" y="408"/>
                    </a:cubicBezTo>
                    <a:cubicBezTo>
                      <a:pt x="51" y="530"/>
                      <a:pt x="51" y="530"/>
                      <a:pt x="51" y="530"/>
                    </a:cubicBezTo>
                    <a:cubicBezTo>
                      <a:pt x="64" y="530"/>
                      <a:pt x="64" y="530"/>
                      <a:pt x="64" y="530"/>
                    </a:cubicBezTo>
                    <a:cubicBezTo>
                      <a:pt x="77" y="504"/>
                      <a:pt x="77" y="504"/>
                      <a:pt x="77" y="504"/>
                    </a:cubicBezTo>
                    <a:cubicBezTo>
                      <a:pt x="90" y="530"/>
                      <a:pt x="90" y="530"/>
                      <a:pt x="90" y="530"/>
                    </a:cubicBezTo>
                    <a:cubicBezTo>
                      <a:pt x="104" y="530"/>
                      <a:pt x="104" y="530"/>
                      <a:pt x="104" y="530"/>
                    </a:cubicBezTo>
                    <a:cubicBezTo>
                      <a:pt x="116" y="408"/>
                      <a:pt x="116" y="408"/>
                      <a:pt x="116" y="408"/>
                    </a:cubicBezTo>
                    <a:cubicBezTo>
                      <a:pt x="136" y="408"/>
                      <a:pt x="136" y="408"/>
                      <a:pt x="136" y="408"/>
                    </a:cubicBezTo>
                    <a:cubicBezTo>
                      <a:pt x="142" y="351"/>
                      <a:pt x="142" y="351"/>
                      <a:pt x="142" y="351"/>
                    </a:cubicBezTo>
                    <a:cubicBezTo>
                      <a:pt x="155" y="338"/>
                      <a:pt x="155" y="338"/>
                      <a:pt x="155" y="338"/>
                    </a:cubicBezTo>
                    <a:cubicBezTo>
                      <a:pt x="155" y="224"/>
                      <a:pt x="155" y="224"/>
                      <a:pt x="155" y="224"/>
                    </a:cubicBezTo>
                    <a:cubicBezTo>
                      <a:pt x="155" y="163"/>
                      <a:pt x="155" y="163"/>
                      <a:pt x="155" y="163"/>
                    </a:cubicBezTo>
                    <a:close/>
                    <a:moveTo>
                      <a:pt x="68" y="16"/>
                    </a:moveTo>
                    <a:cubicBezTo>
                      <a:pt x="45" y="4"/>
                      <a:pt x="24" y="42"/>
                      <a:pt x="26" y="80"/>
                    </a:cubicBezTo>
                    <a:cubicBezTo>
                      <a:pt x="15" y="112"/>
                      <a:pt x="30" y="133"/>
                      <a:pt x="57" y="132"/>
                    </a:cubicBezTo>
                    <a:cubicBezTo>
                      <a:pt x="64" y="138"/>
                      <a:pt x="69" y="142"/>
                      <a:pt x="77" y="142"/>
                    </a:cubicBezTo>
                    <a:cubicBezTo>
                      <a:pt x="77" y="142"/>
                      <a:pt x="77" y="142"/>
                      <a:pt x="77" y="142"/>
                    </a:cubicBezTo>
                    <a:cubicBezTo>
                      <a:pt x="78" y="142"/>
                      <a:pt x="78" y="142"/>
                      <a:pt x="78" y="142"/>
                    </a:cubicBezTo>
                    <a:cubicBezTo>
                      <a:pt x="85" y="142"/>
                      <a:pt x="91" y="138"/>
                      <a:pt x="98" y="132"/>
                    </a:cubicBezTo>
                    <a:cubicBezTo>
                      <a:pt x="125" y="133"/>
                      <a:pt x="139" y="112"/>
                      <a:pt x="129" y="80"/>
                    </a:cubicBezTo>
                    <a:cubicBezTo>
                      <a:pt x="131" y="42"/>
                      <a:pt x="104" y="0"/>
                      <a:pt x="68" y="16"/>
                    </a:cubicBezTo>
                    <a:close/>
                  </a:path>
                </a:pathLst>
              </a:custGeom>
              <a:solidFill>
                <a:schemeClr val="accent1"/>
              </a:solidFill>
              <a:ln>
                <a:noFill/>
              </a:ln>
              <a:extLst/>
            </p:spPr>
            <p:txBody>
              <a:bodyPr/>
              <a:lstStyle/>
              <a:p>
                <a:pPr algn="ct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grpSp>
    </p:spTree>
    <p:extLst>
      <p:ext uri="{BB962C8B-B14F-4D97-AF65-F5344CB8AC3E}">
        <p14:creationId xmlns:p14="http://schemas.microsoft.com/office/powerpoint/2010/main" val="74041802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PQuestion"/>
          <p:cNvSpPr>
            <a:spLocks noGrp="1"/>
          </p:cNvSpPr>
          <p:nvPr>
            <p:ph type="title"/>
          </p:nvPr>
        </p:nvSpPr>
        <p:spPr>
          <a:xfrm>
            <a:off x="115888" y="1221319"/>
            <a:ext cx="8559800" cy="647700"/>
          </a:xfrm>
        </p:spPr>
        <p:txBody>
          <a:bodyPr/>
          <a:lstStyle/>
          <a:p>
            <a:r>
              <a:rPr lang="fr-BE" altLang="en-US" b="0" smtClean="0">
                <a:solidFill>
                  <a:srgbClr val="4D4D4D"/>
                </a:solidFill>
              </a:rPr>
              <a:t>EXAMPLE: </a:t>
            </a:r>
            <a:r>
              <a:rPr lang="fr-BE" altLang="en-US" smtClean="0">
                <a:solidFill>
                  <a:srgbClr val="A40000"/>
                </a:solidFill>
              </a:rPr>
              <a:t>TO DECLARE OR NOT TO DECLARE</a:t>
            </a:r>
            <a:endParaRPr lang="en-GB" altLang="en-US" smtClean="0">
              <a:solidFill>
                <a:srgbClr val="A40000"/>
              </a:solidFill>
            </a:endParaRPr>
          </a:p>
        </p:txBody>
      </p:sp>
      <p:sp>
        <p:nvSpPr>
          <p:cNvPr id="19459" name="TPAnswers"/>
          <p:cNvSpPr>
            <a:spLocks noGrp="1"/>
          </p:cNvSpPr>
          <p:nvPr>
            <p:ph type="body" idx="1"/>
            <p:custDataLst>
              <p:tags r:id="rId3"/>
            </p:custDataLst>
          </p:nvPr>
        </p:nvSpPr>
        <p:spPr>
          <a:xfrm>
            <a:off x="111128" y="4739219"/>
            <a:ext cx="6919913" cy="2118783"/>
          </a:xfrm>
        </p:spPr>
        <p:txBody>
          <a:bodyPr/>
          <a:lstStyle/>
          <a:p>
            <a:pPr marL="514350" indent="-514350" eaLnBrk="1" hangingPunct="1">
              <a:spcBef>
                <a:spcPct val="0"/>
              </a:spcBef>
              <a:buClr>
                <a:srgbClr val="C00000"/>
              </a:buClr>
              <a:buFont typeface="Times New Roman" pitchFamily="18" charset="0"/>
              <a:buAutoNum type="alphaUcPeriod"/>
            </a:pPr>
            <a:r>
              <a:rPr lang="en-GB" altLang="en-US" sz="2000" i="0" dirty="0" smtClean="0">
                <a:solidFill>
                  <a:srgbClr val="4D4D4D"/>
                </a:solidFill>
              </a:rPr>
              <a:t>Yes, because you sign off on this list </a:t>
            </a:r>
          </a:p>
          <a:p>
            <a:pPr marL="514350" indent="-514350" eaLnBrk="1" hangingPunct="1">
              <a:spcBef>
                <a:spcPct val="0"/>
              </a:spcBef>
              <a:buClr>
                <a:srgbClr val="C00000"/>
              </a:buClr>
              <a:buFont typeface="Times New Roman" pitchFamily="18" charset="0"/>
              <a:buAutoNum type="alphaUcPeriod"/>
            </a:pPr>
            <a:r>
              <a:rPr lang="en-GB" altLang="en-US" sz="2000" i="0" dirty="0" smtClean="0">
                <a:solidFill>
                  <a:srgbClr val="4D4D4D"/>
                </a:solidFill>
              </a:rPr>
              <a:t>No, because the contractor chose her independently, and her presence is very important given her leading expertise </a:t>
            </a:r>
          </a:p>
          <a:p>
            <a:pPr marL="514350" indent="-514350" eaLnBrk="1" hangingPunct="1">
              <a:spcBef>
                <a:spcPct val="0"/>
              </a:spcBef>
              <a:buClr>
                <a:srgbClr val="C00000"/>
              </a:buClr>
              <a:buFont typeface="Times New Roman" pitchFamily="18" charset="0"/>
              <a:buAutoNum type="alphaUcPeriod"/>
            </a:pPr>
            <a:r>
              <a:rPr lang="fr-BE" altLang="en-US" sz="2000" i="0" dirty="0" smtClean="0">
                <a:solidFill>
                  <a:srgbClr val="4D4D4D"/>
                </a:solidFill>
              </a:rPr>
              <a:t>No, </a:t>
            </a:r>
            <a:r>
              <a:rPr lang="en-GB" altLang="en-US" sz="2000" i="0" dirty="0" smtClean="0">
                <a:solidFill>
                  <a:srgbClr val="4D4D4D"/>
                </a:solidFill>
              </a:rPr>
              <a:t>because you don't have the same family name and nobody will make the link</a:t>
            </a:r>
            <a:endParaRPr lang="fr-BE" altLang="en-US" sz="2000"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453673779"/>
              </p:ext>
            </p:extLst>
          </p:nvPr>
        </p:nvGraphicFramePr>
        <p:xfrm>
          <a:off x="6861175" y="3812120"/>
          <a:ext cx="2312988" cy="2889249"/>
        </p:xfrm>
        <a:graphic>
          <a:graphicData uri="http://schemas.openxmlformats.org/presentationml/2006/ole">
            <mc:AlternateContent xmlns:mc="http://schemas.openxmlformats.org/markup-compatibility/2006">
              <mc:Choice xmlns:v="urn:schemas-microsoft-com:vml" Requires="v">
                <p:oleObj spid="_x0000_s91162"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61175" y="3812120"/>
                        <a:ext cx="2312988" cy="28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15888" y="1940985"/>
            <a:ext cx="7192962" cy="2492990"/>
          </a:xfrm>
          <a:prstGeom prst="rect">
            <a:avLst/>
          </a:prstGeom>
          <a:noFill/>
        </p:spPr>
        <p:txBody>
          <a:bodyPr>
            <a:spAutoFit/>
          </a:bodyPr>
          <a:lstStyle/>
          <a:p>
            <a:pPr defTabSz="449263">
              <a:buClr>
                <a:srgbClr val="000000"/>
              </a:buClr>
              <a:buSzPct val="100000"/>
              <a:buFont typeface="Times New Roman" pitchFamily="16" charset="0"/>
              <a:buNone/>
              <a:defRPr/>
            </a:pPr>
            <a:r>
              <a:rPr lang="en-GB" sz="2000" kern="0" dirty="0">
                <a:solidFill>
                  <a:srgbClr val="4D4D4D"/>
                </a:solidFill>
                <a:latin typeface="EC Square Sans Cond Pro" panose="020B0506040000020004" pitchFamily="34" charset="0"/>
                <a:cs typeface="Arial" charset="0"/>
              </a:rPr>
              <a:t>You are in charge of organising a large EU-wide conference on clean energy, and have hired a contractor for this purpose.</a:t>
            </a:r>
          </a:p>
          <a:p>
            <a:pPr defTabSz="449263">
              <a:buClr>
                <a:srgbClr val="000000"/>
              </a:buClr>
              <a:buSzPct val="100000"/>
              <a:buFont typeface="Times New Roman" pitchFamily="16" charset="0"/>
              <a:buNone/>
              <a:defRPr/>
            </a:pPr>
            <a:r>
              <a:rPr lang="en-GB" sz="2000" kern="0" dirty="0">
                <a:solidFill>
                  <a:srgbClr val="4D4D4D"/>
                </a:solidFill>
                <a:latin typeface="EC Square Sans Cond Pro" panose="020B0506040000020004" pitchFamily="34" charset="0"/>
                <a:cs typeface="Arial" charset="0"/>
              </a:rPr>
              <a:t>The contractor submits the list of panel experts and moderators which he will hire for the conference.</a:t>
            </a:r>
          </a:p>
          <a:p>
            <a:pPr defTabSz="449263">
              <a:buClr>
                <a:srgbClr val="000000"/>
              </a:buClr>
              <a:buSzPct val="100000"/>
              <a:buFont typeface="Times New Roman" pitchFamily="16" charset="0"/>
              <a:buNone/>
              <a:defRPr/>
            </a:pPr>
            <a:r>
              <a:rPr lang="en-GB" sz="2000" kern="0" dirty="0">
                <a:solidFill>
                  <a:srgbClr val="4D4D4D"/>
                </a:solidFill>
                <a:latin typeface="EC Square Sans Cond Pro" panose="020B0506040000020004" pitchFamily="34" charset="0"/>
                <a:cs typeface="Arial" charset="0"/>
              </a:rPr>
              <a:t>You realise that one of the panel members is your sister, a leading European expert in the solar energy field. </a:t>
            </a:r>
            <a:endParaRPr lang="en-GB" sz="2000" kern="0" dirty="0" smtClean="0">
              <a:solidFill>
                <a:srgbClr val="4D4D4D"/>
              </a:solidFill>
              <a:latin typeface="EC Square Sans Cond Pro" panose="020B0506040000020004" pitchFamily="34" charset="0"/>
              <a:cs typeface="Arial" charset="0"/>
            </a:endParaRPr>
          </a:p>
          <a:p>
            <a:pPr defTabSz="449263">
              <a:buClr>
                <a:srgbClr val="000000"/>
              </a:buClr>
              <a:buSzPct val="100000"/>
              <a:buFont typeface="Times New Roman" pitchFamily="16" charset="0"/>
              <a:buNone/>
              <a:defRPr/>
            </a:pPr>
            <a:endParaRPr lang="en-GB" sz="1800" kern="0" dirty="0">
              <a:solidFill>
                <a:srgbClr val="4D4D4D"/>
              </a:solidFill>
              <a:latin typeface="EC Square Sans Cond Pro" panose="020B0506040000020004" pitchFamily="34" charset="0"/>
              <a:cs typeface="Arial" charset="0"/>
            </a:endParaRPr>
          </a:p>
          <a:p>
            <a:pPr defTabSz="449263">
              <a:buClr>
                <a:srgbClr val="000000"/>
              </a:buClr>
              <a:buSzPct val="100000"/>
              <a:buFont typeface="Times New Roman" pitchFamily="16" charset="0"/>
              <a:buNone/>
              <a:defRPr/>
            </a:pPr>
            <a:r>
              <a:rPr lang="en-GB" sz="1800" b="1" kern="0" dirty="0">
                <a:solidFill>
                  <a:srgbClr val="4D4D4D"/>
                </a:solidFill>
                <a:latin typeface="EC Square Sans Cond Pro" panose="020B0506040000020004" pitchFamily="34" charset="0"/>
                <a:cs typeface="Arial" charset="0"/>
              </a:rPr>
              <a:t>Is this a potential situation of conflict of interest? </a:t>
            </a:r>
          </a:p>
        </p:txBody>
      </p:sp>
    </p:spTree>
    <p:custDataLst>
      <p:tags r:id="rId2"/>
    </p:custDataLst>
    <p:extLst>
      <p:ext uri="{BB962C8B-B14F-4D97-AF65-F5344CB8AC3E}">
        <p14:creationId xmlns:p14="http://schemas.microsoft.com/office/powerpoint/2010/main" val="51826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72916" y="1670052"/>
            <a:ext cx="8461375" cy="223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defTabSz="449263" eaLnBrk="1" hangingPunct="1">
              <a:spcBef>
                <a:spcPct val="0"/>
              </a:spcBef>
              <a:buSzPct val="100000"/>
              <a:defRPr/>
            </a:pPr>
            <a:r>
              <a:rPr lang="fr-BE" altLang="en-US" sz="4400" i="0" spc="200" dirty="0" smtClean="0">
                <a:solidFill>
                  <a:srgbClr val="4D4D4D"/>
                </a:solidFill>
                <a:latin typeface="EC Square Sans Cond Pro" panose="020B0506040000020004" pitchFamily="34" charset="0"/>
                <a:cs typeface="Arial" charset="0"/>
              </a:rPr>
              <a:t>Introduction to </a:t>
            </a:r>
            <a:r>
              <a:rPr lang="fr-BE" altLang="en-US" sz="4400" b="1" i="0" spc="200" dirty="0" smtClean="0">
                <a:solidFill>
                  <a:srgbClr val="A40000"/>
                </a:solidFill>
                <a:latin typeface="EC Square Sans Cond Pro" panose="020B0506040000020004" pitchFamily="34" charset="0"/>
                <a:cs typeface="Arial" charset="0"/>
              </a:rPr>
              <a:t>IDOC</a:t>
            </a:r>
            <a:endParaRPr lang="en-GB" altLang="en-US" sz="4400" b="1" i="0" spc="200" dirty="0" smtClean="0">
              <a:solidFill>
                <a:srgbClr val="4D4D4D"/>
              </a:solidFill>
              <a:latin typeface="EC Square Sans Cond Pro" panose="020B0506040000020004" pitchFamily="34" charset="0"/>
              <a:cs typeface="Arial" charset="0"/>
            </a:endParaRPr>
          </a:p>
        </p:txBody>
      </p:sp>
      <p:grpSp>
        <p:nvGrpSpPr>
          <p:cNvPr id="8195" name="Group 4"/>
          <p:cNvGrpSpPr>
            <a:grpSpLocks/>
          </p:cNvGrpSpPr>
          <p:nvPr/>
        </p:nvGrpSpPr>
        <p:grpSpPr bwMode="auto">
          <a:xfrm>
            <a:off x="1042994" y="4773087"/>
            <a:ext cx="973137" cy="1297516"/>
            <a:chOff x="1681963" y="3939902"/>
            <a:chExt cx="634503" cy="693526"/>
          </a:xfrm>
        </p:grpSpPr>
        <p:sp>
          <p:nvSpPr>
            <p:cNvPr id="8211"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sp>
          <p:nvSpPr>
            <p:cNvPr id="8212"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endParaRPr>
            </a:p>
          </p:txBody>
        </p:sp>
      </p:grpSp>
      <p:sp>
        <p:nvSpPr>
          <p:cNvPr id="8210" name="Text Box 1"/>
          <p:cNvSpPr txBox="1">
            <a:spLocks noChangeArrowheads="1"/>
          </p:cNvSpPr>
          <p:nvPr/>
        </p:nvSpPr>
        <p:spPr bwMode="auto">
          <a:xfrm>
            <a:off x="2147888" y="4580470"/>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1200" i="0" dirty="0">
                <a:solidFill>
                  <a:srgbClr val="333333"/>
                </a:solidFill>
                <a:cs typeface="Arial" charset="0"/>
              </a:rPr>
              <a:t>10 November 2017</a:t>
            </a:r>
            <a:endParaRPr lang="en-GB" altLang="en-US" sz="2000" i="0" dirty="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53222331"/>
              </p:ext>
            </p:extLst>
          </p:nvPr>
        </p:nvGraphicFramePr>
        <p:xfrm>
          <a:off x="2147888" y="5005612"/>
          <a:ext cx="6824663" cy="1224267"/>
        </p:xfrm>
        <a:graphic>
          <a:graphicData uri="http://schemas.openxmlformats.org/drawingml/2006/table">
            <a:tbl>
              <a:tblPr firstRow="1" bandRow="1">
                <a:tableStyleId>{5C22544A-7EE6-4342-B048-85BDC9FD1C3A}</a:tableStyleId>
              </a:tblPr>
              <a:tblGrid>
                <a:gridCol w="1343992"/>
                <a:gridCol w="1152128"/>
                <a:gridCol w="4328543"/>
              </a:tblGrid>
              <a:tr h="248907">
                <a:tc>
                  <a:txBody>
                    <a:bodyPr/>
                    <a:lstStyle/>
                    <a:p>
                      <a:endParaRPr lang="en-GB" sz="1600" b="0" noProof="0" dirty="0">
                        <a:solidFill>
                          <a:srgbClr val="A40000"/>
                        </a:solidFill>
                      </a:endParaRPr>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975360">
                <a:tc>
                  <a:txBody>
                    <a:bodyPr/>
                    <a:lstStyle/>
                    <a:p>
                      <a:r>
                        <a:rPr lang="en-GB" altLang="en-US" sz="1600" b="0" i="0" noProof="0" dirty="0" smtClean="0">
                          <a:solidFill>
                            <a:srgbClr val="333333"/>
                          </a:solidFill>
                          <a:latin typeface="EC Square Sans Cond Pro" panose="020B0506040000020004" pitchFamily="34" charset="0"/>
                        </a:rPr>
                        <a:t>Sean </a:t>
                      </a:r>
                      <a:r>
                        <a:rPr lang="en-GB" altLang="en-US" sz="1600" i="0" noProof="0" dirty="0" smtClean="0">
                          <a:solidFill>
                            <a:srgbClr val="A40000"/>
                          </a:solidFill>
                          <a:latin typeface="EC Square Sans Cond Pro" panose="020B0506040000020004" pitchFamily="34" charset="0"/>
                        </a:rPr>
                        <a:t>CARROLL </a:t>
                      </a:r>
                      <a:endParaRPr lang="en-GB" sz="1600" noProof="0" dirty="0">
                        <a:solidFill>
                          <a:srgbClr val="A40000"/>
                        </a:solidFill>
                      </a:endParaRPr>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altLang="en-US" sz="1600" b="0" i="0" noProof="0" dirty="0" smtClean="0">
                          <a:solidFill>
                            <a:srgbClr val="333333"/>
                          </a:solidFill>
                          <a:latin typeface="EC Square Sans Cond Pro" panose="020B0506040000020004" pitchFamily="34" charset="0"/>
                        </a:rPr>
                        <a:t>Case-handler</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033912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PQuestion"/>
          <p:cNvSpPr>
            <a:spLocks noGrp="1"/>
          </p:cNvSpPr>
          <p:nvPr>
            <p:ph type="title"/>
          </p:nvPr>
        </p:nvSpPr>
        <p:spPr>
          <a:xfrm>
            <a:off x="115891" y="1123952"/>
            <a:ext cx="8777287" cy="745067"/>
          </a:xfrm>
        </p:spPr>
        <p:txBody>
          <a:bodyPr/>
          <a:lstStyle/>
          <a:p>
            <a:r>
              <a:rPr lang="fr-BE" altLang="en-US" b="0" smtClean="0">
                <a:solidFill>
                  <a:srgbClr val="4D4D4D"/>
                </a:solidFill>
              </a:rPr>
              <a:t>EXAMPLE: DEALING WITH A </a:t>
            </a:r>
            <a:r>
              <a:rPr lang="fr-BE" altLang="en-US" smtClean="0">
                <a:solidFill>
                  <a:srgbClr val="A40000"/>
                </a:solidFill>
              </a:rPr>
              <a:t>POTENTIAL CONFLICT OF INTEREST </a:t>
            </a:r>
            <a:endParaRPr lang="en-GB" altLang="en-US" smtClean="0">
              <a:solidFill>
                <a:srgbClr val="A40000"/>
              </a:solidFill>
            </a:endParaRPr>
          </a:p>
        </p:txBody>
      </p:sp>
      <p:sp>
        <p:nvSpPr>
          <p:cNvPr id="20483" name="TPAnswers"/>
          <p:cNvSpPr>
            <a:spLocks noGrp="1"/>
          </p:cNvSpPr>
          <p:nvPr>
            <p:ph type="body" idx="1"/>
            <p:custDataLst>
              <p:tags r:id="rId3"/>
            </p:custDataLst>
          </p:nvPr>
        </p:nvSpPr>
        <p:spPr>
          <a:xfrm>
            <a:off x="111128" y="4739219"/>
            <a:ext cx="6919913" cy="2118783"/>
          </a:xfrm>
        </p:spPr>
        <p:txBody>
          <a:bodyPr/>
          <a:lstStyle/>
          <a:p>
            <a:pPr marL="514350" indent="-514350" eaLnBrk="1" hangingPunct="1">
              <a:spcBef>
                <a:spcPct val="0"/>
              </a:spcBef>
              <a:buClr>
                <a:srgbClr val="C00000"/>
              </a:buClr>
              <a:buFont typeface="Times New Roman" pitchFamily="18" charset="0"/>
              <a:buAutoNum type="alphaUcPeriod"/>
            </a:pPr>
            <a:r>
              <a:rPr lang="en-GB" altLang="en-US" sz="2000" i="0" dirty="0" smtClean="0">
                <a:solidFill>
                  <a:srgbClr val="4D4D4D"/>
                </a:solidFill>
              </a:rPr>
              <a:t>You take alone the decision to hire the expert, to avoid the situation of conflict of interest with the </a:t>
            </a:r>
            <a:r>
              <a:rPr lang="en-GB" altLang="en-US" sz="2000" i="0" dirty="0" err="1" smtClean="0">
                <a:solidFill>
                  <a:srgbClr val="4D4D4D"/>
                </a:solidFill>
              </a:rPr>
              <a:t>HoA</a:t>
            </a:r>
            <a:r>
              <a:rPr lang="en-GB" altLang="en-US" sz="2000" i="0" dirty="0" smtClean="0">
                <a:solidFill>
                  <a:srgbClr val="4D4D4D"/>
                </a:solidFill>
              </a:rPr>
              <a:t> </a:t>
            </a:r>
          </a:p>
          <a:p>
            <a:pPr marL="514350" indent="-514350" eaLnBrk="1" hangingPunct="1">
              <a:spcBef>
                <a:spcPct val="0"/>
              </a:spcBef>
              <a:buClr>
                <a:srgbClr val="C00000"/>
              </a:buClr>
              <a:buFont typeface="Times New Roman" pitchFamily="18" charset="0"/>
              <a:buAutoNum type="alphaUcPeriod"/>
            </a:pPr>
            <a:r>
              <a:rPr lang="en-GB" altLang="en-US" sz="2000" i="0" dirty="0" smtClean="0">
                <a:solidFill>
                  <a:srgbClr val="4D4D4D"/>
                </a:solidFill>
              </a:rPr>
              <a:t>You tell the </a:t>
            </a:r>
            <a:r>
              <a:rPr lang="en-GB" altLang="en-US" sz="2000" i="0" dirty="0" err="1" smtClean="0">
                <a:solidFill>
                  <a:srgbClr val="4D4D4D"/>
                </a:solidFill>
              </a:rPr>
              <a:t>HoA</a:t>
            </a:r>
            <a:r>
              <a:rPr lang="en-GB" altLang="en-US" sz="2000" i="0" dirty="0" smtClean="0">
                <a:solidFill>
                  <a:srgbClr val="4D4D4D"/>
                </a:solidFill>
              </a:rPr>
              <a:t>  that you count on her to keep out of the procedure concerning this expert</a:t>
            </a:r>
          </a:p>
          <a:p>
            <a:pPr marL="514350" indent="-514350" eaLnBrk="1" hangingPunct="1">
              <a:spcBef>
                <a:spcPct val="0"/>
              </a:spcBef>
              <a:buClr>
                <a:srgbClr val="C00000"/>
              </a:buClr>
              <a:buFont typeface="Times New Roman" pitchFamily="18" charset="0"/>
              <a:buAutoNum type="alphaUcPeriod"/>
            </a:pPr>
            <a:r>
              <a:rPr lang="en-GB" altLang="en-US" sz="2000" i="0" dirty="0" smtClean="0">
                <a:solidFill>
                  <a:srgbClr val="4D4D4D"/>
                </a:solidFill>
              </a:rPr>
              <a:t>You don't hire the expert because of the conflict of interest with the </a:t>
            </a:r>
            <a:r>
              <a:rPr lang="en-GB" altLang="en-US" sz="2000" i="0" dirty="0" err="1" smtClean="0">
                <a:solidFill>
                  <a:srgbClr val="4D4D4D"/>
                </a:solidFill>
              </a:rPr>
              <a:t>HoA</a:t>
            </a:r>
            <a:endParaRPr lang="fr-BE" altLang="en-US" sz="2000"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740604684"/>
              </p:ext>
            </p:extLst>
          </p:nvPr>
        </p:nvGraphicFramePr>
        <p:xfrm>
          <a:off x="7161213" y="4197351"/>
          <a:ext cx="2005012" cy="2504016"/>
        </p:xfrm>
        <a:graphic>
          <a:graphicData uri="http://schemas.openxmlformats.org/presentationml/2006/ole">
            <mc:AlternateContent xmlns:mc="http://schemas.openxmlformats.org/markup-compatibility/2006">
              <mc:Choice xmlns:v="urn:schemas-microsoft-com:vml" Requires="v">
                <p:oleObj spid="_x0000_s92186"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7161213" y="4197351"/>
                        <a:ext cx="2005012" cy="250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15888" y="1989669"/>
            <a:ext cx="8344544" cy="2554545"/>
          </a:xfrm>
          <a:prstGeom prst="rect">
            <a:avLst/>
          </a:prstGeom>
          <a:noFill/>
        </p:spPr>
        <p:txBody>
          <a:bodyPr wrap="square">
            <a:spAutoFit/>
          </a:bodyPr>
          <a:lstStyle/>
          <a:p>
            <a:pPr defTabSz="449263">
              <a:buClr>
                <a:srgbClr val="000000"/>
              </a:buClr>
              <a:buSzPct val="100000"/>
              <a:buFont typeface="Times New Roman" pitchFamily="16" charset="0"/>
              <a:buNone/>
              <a:defRPr/>
            </a:pPr>
            <a:r>
              <a:rPr lang="en-GB" sz="2000" kern="0" dirty="0">
                <a:solidFill>
                  <a:srgbClr val="4D4D4D"/>
                </a:solidFill>
                <a:latin typeface="EC Square Sans Cond Pro" panose="020B0506040000020004" pitchFamily="34" charset="0"/>
                <a:cs typeface="Arial" charset="0"/>
              </a:rPr>
              <a:t>The Representation of the Commission will move to new premises. Invitations for the inauguration of the new offices have already been sent out. </a:t>
            </a:r>
          </a:p>
          <a:p>
            <a:pPr defTabSz="449263">
              <a:buClr>
                <a:srgbClr val="000000"/>
              </a:buClr>
              <a:buSzPct val="100000"/>
              <a:buFont typeface="Times New Roman" pitchFamily="16" charset="0"/>
              <a:buNone/>
              <a:defRPr/>
            </a:pPr>
            <a:r>
              <a:rPr lang="en-GB" sz="2000" kern="0" dirty="0">
                <a:solidFill>
                  <a:srgbClr val="4D4D4D"/>
                </a:solidFill>
                <a:latin typeface="EC Square Sans Cond Pro" panose="020B0506040000020004" pitchFamily="34" charset="0"/>
                <a:cs typeface="Arial" charset="0"/>
              </a:rPr>
              <a:t>As Head of the Representation, you must ensure that the building obeys local safety laws. </a:t>
            </a:r>
            <a:endParaRPr lang="en-GB" sz="2000" kern="0" dirty="0" smtClean="0">
              <a:solidFill>
                <a:srgbClr val="4D4D4D"/>
              </a:solidFill>
              <a:latin typeface="EC Square Sans Cond Pro" panose="020B0506040000020004" pitchFamily="34" charset="0"/>
              <a:cs typeface="Arial" charset="0"/>
            </a:endParaRPr>
          </a:p>
          <a:p>
            <a:pPr defTabSz="449263">
              <a:buClr>
                <a:srgbClr val="000000"/>
              </a:buClr>
              <a:buSzPct val="100000"/>
              <a:buFont typeface="Times New Roman" pitchFamily="16" charset="0"/>
              <a:buNone/>
              <a:defRPr/>
            </a:pPr>
            <a:r>
              <a:rPr lang="en-GB" sz="2000" kern="0" dirty="0" smtClean="0">
                <a:solidFill>
                  <a:srgbClr val="4D4D4D"/>
                </a:solidFill>
                <a:latin typeface="EC Square Sans Cond Pro" panose="020B0506040000020004" pitchFamily="34" charset="0"/>
                <a:cs typeface="Arial" charset="0"/>
              </a:rPr>
              <a:t>There's </a:t>
            </a:r>
            <a:r>
              <a:rPr lang="en-GB" sz="2000" kern="0" dirty="0">
                <a:solidFill>
                  <a:srgbClr val="4D4D4D"/>
                </a:solidFill>
                <a:latin typeface="EC Square Sans Cond Pro" panose="020B0506040000020004" pitchFamily="34" charset="0"/>
                <a:cs typeface="Arial" charset="0"/>
              </a:rPr>
              <a:t>no relevant expertise in the Representation, and you decide to look for an external </a:t>
            </a:r>
            <a:r>
              <a:rPr lang="en-GB" sz="2000" kern="0" dirty="0" smtClean="0">
                <a:solidFill>
                  <a:srgbClr val="4D4D4D"/>
                </a:solidFill>
                <a:latin typeface="EC Square Sans Cond Pro" panose="020B0506040000020004" pitchFamily="34" charset="0"/>
                <a:cs typeface="Arial" charset="0"/>
              </a:rPr>
              <a:t>expert. </a:t>
            </a:r>
          </a:p>
          <a:p>
            <a:pPr defTabSz="449263">
              <a:buClr>
                <a:srgbClr val="000000"/>
              </a:buClr>
              <a:buSzPct val="100000"/>
              <a:buFont typeface="Times New Roman" pitchFamily="16" charset="0"/>
              <a:buNone/>
              <a:defRPr/>
            </a:pPr>
            <a:r>
              <a:rPr lang="en-GB" sz="2000" kern="0" dirty="0" smtClean="0">
                <a:solidFill>
                  <a:srgbClr val="4D4D4D"/>
                </a:solidFill>
                <a:latin typeface="EC Square Sans Cond Pro" panose="020B0506040000020004" pitchFamily="34" charset="0"/>
                <a:cs typeface="Arial" charset="0"/>
              </a:rPr>
              <a:t>Your </a:t>
            </a:r>
            <a:r>
              <a:rPr lang="en-GB" sz="2000" kern="0" dirty="0">
                <a:solidFill>
                  <a:srgbClr val="4D4D4D"/>
                </a:solidFill>
                <a:latin typeface="EC Square Sans Cond Pro" panose="020B0506040000020004" pitchFamily="34" charset="0"/>
                <a:cs typeface="Arial" charset="0"/>
              </a:rPr>
              <a:t>Head of Administration (</a:t>
            </a:r>
            <a:r>
              <a:rPr lang="en-GB" sz="2000" kern="0" dirty="0" err="1">
                <a:solidFill>
                  <a:srgbClr val="4D4D4D"/>
                </a:solidFill>
                <a:latin typeface="EC Square Sans Cond Pro" panose="020B0506040000020004" pitchFamily="34" charset="0"/>
                <a:cs typeface="Arial" charset="0"/>
              </a:rPr>
              <a:t>HoA</a:t>
            </a:r>
            <a:r>
              <a:rPr lang="en-GB" sz="2000" kern="0" dirty="0">
                <a:solidFill>
                  <a:srgbClr val="4D4D4D"/>
                </a:solidFill>
                <a:latin typeface="EC Square Sans Cond Pro" panose="020B0506040000020004" pitchFamily="34" charset="0"/>
                <a:cs typeface="Arial" charset="0"/>
              </a:rPr>
              <a:t>) suggests the name of an expert, while informing you that he's her boyfriend. You check: he has good reputation and you haven't found anyone else. </a:t>
            </a:r>
            <a:r>
              <a:rPr lang="en-GB" sz="2000" b="1" kern="0" dirty="0">
                <a:solidFill>
                  <a:srgbClr val="4D4D4D"/>
                </a:solidFill>
                <a:latin typeface="EC Square Sans Cond Pro" panose="020B0506040000020004" pitchFamily="34" charset="0"/>
                <a:cs typeface="Arial" charset="0"/>
              </a:rPr>
              <a:t>What do you do? </a:t>
            </a:r>
          </a:p>
        </p:txBody>
      </p:sp>
    </p:spTree>
    <p:custDataLst>
      <p:tags r:id="rId2"/>
    </p:custDataLst>
    <p:extLst>
      <p:ext uri="{BB962C8B-B14F-4D97-AF65-F5344CB8AC3E}">
        <p14:creationId xmlns:p14="http://schemas.microsoft.com/office/powerpoint/2010/main" val="267429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0975" y="1147235"/>
            <a:ext cx="8229600" cy="937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1588" eaLnBrk="0" hangingPunct="0">
              <a:spcBef>
                <a:spcPts val="600"/>
              </a:spcBef>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3200" b="1" i="0">
                <a:solidFill>
                  <a:srgbClr val="A40000"/>
                </a:solidFill>
                <a:cs typeface="Arial" charset="0"/>
              </a:rPr>
              <a:t>OBLIGATIONS</a:t>
            </a:r>
            <a:r>
              <a:rPr lang="en-GB" altLang="en-US" sz="3200" i="0">
                <a:cs typeface="Arial" charset="0"/>
              </a:rPr>
              <a:t> </a:t>
            </a:r>
            <a:r>
              <a:rPr lang="en-GB" altLang="en-US" sz="3200" i="0">
                <a:solidFill>
                  <a:srgbClr val="4D4D4D"/>
                </a:solidFill>
                <a:cs typeface="Arial" charset="0"/>
              </a:rPr>
              <a:t>IMPOSED ON STAFF</a:t>
            </a:r>
          </a:p>
        </p:txBody>
      </p:sp>
      <p:sp>
        <p:nvSpPr>
          <p:cNvPr id="23555" name="Text Box 2"/>
          <p:cNvSpPr txBox="1">
            <a:spLocks noChangeArrowheads="1"/>
          </p:cNvSpPr>
          <p:nvPr/>
        </p:nvSpPr>
        <p:spPr bwMode="auto">
          <a:xfrm>
            <a:off x="179388" y="2468035"/>
            <a:ext cx="63373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175" eaLnBrk="0" hangingPunct="0">
              <a:spcBef>
                <a:spcPts val="6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9pPr>
          </a:lstStyle>
          <a:p>
            <a:pPr marL="0" lvl="1" defTabSz="449263" eaLnBrk="1" hangingPunct="1">
              <a:lnSpc>
                <a:spcPct val="90000"/>
              </a:lnSpc>
              <a:spcBef>
                <a:spcPts val="750"/>
              </a:spcBef>
              <a:spcAft>
                <a:spcPts val="750"/>
              </a:spcAft>
              <a:buClr>
                <a:srgbClr val="FFFFFF"/>
              </a:buClr>
              <a:buSzPct val="100000"/>
              <a:buFont typeface="Times New Roman" pitchFamily="18" charset="0"/>
              <a:buNone/>
            </a:pPr>
            <a:r>
              <a:rPr lang="en-GB" altLang="en-US">
                <a:solidFill>
                  <a:srgbClr val="A40000"/>
                </a:solidFill>
                <a:cs typeface="Arial" charset="0"/>
              </a:rPr>
              <a:t>DUAL OBLIGATION </a:t>
            </a:r>
            <a:r>
              <a:rPr lang="en-GB" altLang="en-US">
                <a:solidFill>
                  <a:srgbClr val="4D4D4D"/>
                </a:solidFill>
                <a:cs typeface="Arial" charset="0"/>
              </a:rPr>
              <a:t>- Article 11a of the Staff Regulations</a:t>
            </a:r>
          </a:p>
          <a:p>
            <a:pPr marL="0" lvl="1" defTabSz="449263" eaLnBrk="1" hangingPunct="1">
              <a:lnSpc>
                <a:spcPct val="90000"/>
              </a:lnSpc>
              <a:spcBef>
                <a:spcPts val="750"/>
              </a:spcBef>
              <a:spcAft>
                <a:spcPts val="750"/>
              </a:spcAft>
              <a:buClr>
                <a:srgbClr val="FFFFFF"/>
              </a:buClr>
              <a:buSzPct val="100000"/>
              <a:buFont typeface="Times New Roman" pitchFamily="18" charset="0"/>
              <a:buNone/>
            </a:pPr>
            <a:r>
              <a:rPr lang="en-GB" altLang="en-US" i="1">
                <a:solidFill>
                  <a:srgbClr val="A40000"/>
                </a:solidFill>
                <a:cs typeface="Arial" charset="0"/>
              </a:rPr>
              <a:t>Staff member </a:t>
            </a:r>
            <a:r>
              <a:rPr lang="en-GB" altLang="en-US" b="0">
                <a:solidFill>
                  <a:srgbClr val="4D4D4D"/>
                </a:solidFill>
                <a:cs typeface="Arial" charset="0"/>
              </a:rPr>
              <a:t>required to </a:t>
            </a:r>
            <a:r>
              <a:rPr lang="en-GB" altLang="en-US">
                <a:solidFill>
                  <a:srgbClr val="A40000"/>
                </a:solidFill>
                <a:cs typeface="Arial" charset="0"/>
              </a:rPr>
              <a:t>inform </a:t>
            </a:r>
            <a:r>
              <a:rPr lang="en-GB" altLang="en-US" b="0">
                <a:solidFill>
                  <a:srgbClr val="4D4D4D"/>
                </a:solidFill>
                <a:cs typeface="Arial" charset="0"/>
              </a:rPr>
              <a:t>the Appointing Authority of a situation where he is called to </a:t>
            </a:r>
            <a:r>
              <a:rPr lang="en-GB" altLang="en-US">
                <a:solidFill>
                  <a:srgbClr val="A40000"/>
                </a:solidFill>
                <a:cs typeface="Arial" charset="0"/>
              </a:rPr>
              <a:t>deal with a matter </a:t>
            </a:r>
            <a:r>
              <a:rPr lang="en-GB" altLang="en-US" b="0">
                <a:solidFill>
                  <a:srgbClr val="4D4D4D"/>
                </a:solidFill>
                <a:cs typeface="Arial" charset="0"/>
              </a:rPr>
              <a:t>in which he has a </a:t>
            </a:r>
            <a:r>
              <a:rPr lang="en-GB" altLang="en-US">
                <a:solidFill>
                  <a:srgbClr val="A40000"/>
                </a:solidFill>
                <a:cs typeface="Arial" charset="0"/>
              </a:rPr>
              <a:t>personal interest </a:t>
            </a:r>
            <a:r>
              <a:rPr lang="en-GB" altLang="en-US" b="0">
                <a:solidFill>
                  <a:srgbClr val="4D4D4D"/>
                </a:solidFill>
                <a:cs typeface="Arial" charset="0"/>
              </a:rPr>
              <a:t>"such as to impair his independence", and to </a:t>
            </a:r>
            <a:r>
              <a:rPr lang="en-GB" altLang="en-US">
                <a:solidFill>
                  <a:srgbClr val="A40000"/>
                </a:solidFill>
                <a:cs typeface="Arial" charset="0"/>
              </a:rPr>
              <a:t>abstain from dealing with this matter</a:t>
            </a:r>
            <a:r>
              <a:rPr lang="en-GB" altLang="en-US" b="0">
                <a:solidFill>
                  <a:srgbClr val="A40000"/>
                </a:solidFill>
                <a:cs typeface="Arial" charset="0"/>
              </a:rPr>
              <a:t>.</a:t>
            </a:r>
          </a:p>
        </p:txBody>
      </p:sp>
      <p:grpSp>
        <p:nvGrpSpPr>
          <p:cNvPr id="3" name="Group 2"/>
          <p:cNvGrpSpPr>
            <a:grpSpLocks/>
          </p:cNvGrpSpPr>
          <p:nvPr/>
        </p:nvGrpSpPr>
        <p:grpSpPr bwMode="auto">
          <a:xfrm>
            <a:off x="6956425" y="1803402"/>
            <a:ext cx="1354138" cy="2918884"/>
            <a:chOff x="6818313" y="1338263"/>
            <a:chExt cx="1876425" cy="3033686"/>
          </a:xfrm>
        </p:grpSpPr>
        <p:grpSp>
          <p:nvGrpSpPr>
            <p:cNvPr id="5" name="Group 4"/>
            <p:cNvGrpSpPr/>
            <p:nvPr/>
          </p:nvGrpSpPr>
          <p:grpSpPr>
            <a:xfrm>
              <a:off x="7042898" y="1482913"/>
              <a:ext cx="1424535" cy="2889036"/>
              <a:chOff x="6815585" y="1831180"/>
              <a:chExt cx="1252811" cy="2540770"/>
            </a:xfrm>
            <a:solidFill>
              <a:srgbClr val="4D4D4D"/>
            </a:solidFill>
            <a:effectLst>
              <a:outerShdw blurRad="50800" dist="38100" dir="8100000" algn="tr" rotWithShape="0">
                <a:prstClr val="black">
                  <a:alpha val="40000"/>
                </a:prstClr>
              </a:outerShdw>
            </a:effectLst>
          </p:grpSpPr>
          <p:sp>
            <p:nvSpPr>
              <p:cNvPr id="8" name="Freeform 17"/>
              <p:cNvSpPr>
                <a:spLocks noEditPoints="1"/>
              </p:cNvSpPr>
              <p:nvPr/>
            </p:nvSpPr>
            <p:spPr bwMode="auto">
              <a:xfrm>
                <a:off x="7235261" y="3317021"/>
                <a:ext cx="833044" cy="1054929"/>
              </a:xfrm>
              <a:custGeom>
                <a:avLst/>
                <a:gdLst>
                  <a:gd name="T0" fmla="*/ 0 w 319"/>
                  <a:gd name="T1" fmla="*/ 273 h 402"/>
                  <a:gd name="T2" fmla="*/ 94 w 319"/>
                  <a:gd name="T3" fmla="*/ 238 h 402"/>
                  <a:gd name="T4" fmla="*/ 137 w 319"/>
                  <a:gd name="T5" fmla="*/ 329 h 402"/>
                  <a:gd name="T6" fmla="*/ 149 w 319"/>
                  <a:gd name="T7" fmla="*/ 284 h 402"/>
                  <a:gd name="T8" fmla="*/ 137 w 319"/>
                  <a:gd name="T9" fmla="*/ 261 h 402"/>
                  <a:gd name="T10" fmla="*/ 149 w 319"/>
                  <a:gd name="T11" fmla="*/ 238 h 402"/>
                  <a:gd name="T12" fmla="*/ 160 w 319"/>
                  <a:gd name="T13" fmla="*/ 238 h 402"/>
                  <a:gd name="T14" fmla="*/ 171 w 319"/>
                  <a:gd name="T15" fmla="*/ 238 h 402"/>
                  <a:gd name="T16" fmla="*/ 183 w 319"/>
                  <a:gd name="T17" fmla="*/ 261 h 402"/>
                  <a:gd name="T18" fmla="*/ 171 w 319"/>
                  <a:gd name="T19" fmla="*/ 284 h 402"/>
                  <a:gd name="T20" fmla="*/ 187 w 319"/>
                  <a:gd name="T21" fmla="*/ 329 h 402"/>
                  <a:gd name="T22" fmla="*/ 221 w 319"/>
                  <a:gd name="T23" fmla="*/ 238 h 402"/>
                  <a:gd name="T24" fmla="*/ 319 w 319"/>
                  <a:gd name="T25" fmla="*/ 273 h 402"/>
                  <a:gd name="T26" fmla="*/ 319 w 319"/>
                  <a:gd name="T27" fmla="*/ 402 h 402"/>
                  <a:gd name="T28" fmla="*/ 160 w 319"/>
                  <a:gd name="T29" fmla="*/ 402 h 402"/>
                  <a:gd name="T30" fmla="*/ 0 w 319"/>
                  <a:gd name="T31" fmla="*/ 402 h 402"/>
                  <a:gd name="T32" fmla="*/ 0 w 319"/>
                  <a:gd name="T33" fmla="*/ 273 h 402"/>
                  <a:gd name="T34" fmla="*/ 85 w 319"/>
                  <a:gd name="T35" fmla="*/ 156 h 402"/>
                  <a:gd name="T36" fmla="*/ 72 w 319"/>
                  <a:gd name="T37" fmla="*/ 126 h 402"/>
                  <a:gd name="T38" fmla="*/ 77 w 319"/>
                  <a:gd name="T39" fmla="*/ 101 h 402"/>
                  <a:gd name="T40" fmla="*/ 129 w 319"/>
                  <a:gd name="T41" fmla="*/ 6 h 402"/>
                  <a:gd name="T42" fmla="*/ 160 w 319"/>
                  <a:gd name="T43" fmla="*/ 37 h 402"/>
                  <a:gd name="T44" fmla="*/ 193 w 319"/>
                  <a:gd name="T45" fmla="*/ 4 h 402"/>
                  <a:gd name="T46" fmla="*/ 221 w 319"/>
                  <a:gd name="T47" fmla="*/ 19 h 402"/>
                  <a:gd name="T48" fmla="*/ 243 w 319"/>
                  <a:gd name="T49" fmla="*/ 101 h 402"/>
                  <a:gd name="T50" fmla="*/ 248 w 319"/>
                  <a:gd name="T51" fmla="*/ 126 h 402"/>
                  <a:gd name="T52" fmla="*/ 235 w 319"/>
                  <a:gd name="T53" fmla="*/ 156 h 402"/>
                  <a:gd name="T54" fmla="*/ 232 w 319"/>
                  <a:gd name="T55" fmla="*/ 178 h 402"/>
                  <a:gd name="T56" fmla="*/ 211 w 319"/>
                  <a:gd name="T57" fmla="*/ 204 h 402"/>
                  <a:gd name="T58" fmla="*/ 190 w 319"/>
                  <a:gd name="T59" fmla="*/ 220 h 402"/>
                  <a:gd name="T60" fmla="*/ 160 w 319"/>
                  <a:gd name="T61" fmla="*/ 227 h 402"/>
                  <a:gd name="T62" fmla="*/ 130 w 319"/>
                  <a:gd name="T63" fmla="*/ 220 h 402"/>
                  <a:gd name="T64" fmla="*/ 108 w 319"/>
                  <a:gd name="T65" fmla="*/ 204 h 402"/>
                  <a:gd name="T66" fmla="*/ 88 w 319"/>
                  <a:gd name="T67" fmla="*/ 178 h 402"/>
                  <a:gd name="T68" fmla="*/ 85 w 319"/>
                  <a:gd name="T69" fmla="*/ 156 h 402"/>
                  <a:gd name="T70" fmla="*/ 133 w 319"/>
                  <a:gd name="T71" fmla="*/ 53 h 402"/>
                  <a:gd name="T72" fmla="*/ 97 w 319"/>
                  <a:gd name="T73" fmla="*/ 105 h 402"/>
                  <a:gd name="T74" fmla="*/ 83 w 319"/>
                  <a:gd name="T75" fmla="*/ 125 h 402"/>
                  <a:gd name="T76" fmla="*/ 96 w 319"/>
                  <a:gd name="T77" fmla="*/ 149 h 402"/>
                  <a:gd name="T78" fmla="*/ 115 w 319"/>
                  <a:gd name="T79" fmla="*/ 194 h 402"/>
                  <a:gd name="T80" fmla="*/ 160 w 319"/>
                  <a:gd name="T81" fmla="*/ 216 h 402"/>
                  <a:gd name="T82" fmla="*/ 205 w 319"/>
                  <a:gd name="T83" fmla="*/ 194 h 402"/>
                  <a:gd name="T84" fmla="*/ 224 w 319"/>
                  <a:gd name="T85" fmla="*/ 149 h 402"/>
                  <a:gd name="T86" fmla="*/ 237 w 319"/>
                  <a:gd name="T87" fmla="*/ 125 h 402"/>
                  <a:gd name="T88" fmla="*/ 223 w 319"/>
                  <a:gd name="T89" fmla="*/ 105 h 402"/>
                  <a:gd name="T90" fmla="*/ 133 w 319"/>
                  <a:gd name="T91" fmla="*/ 5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02">
                    <a:moveTo>
                      <a:pt x="0" y="273"/>
                    </a:moveTo>
                    <a:cubicBezTo>
                      <a:pt x="94" y="238"/>
                      <a:pt x="94" y="238"/>
                      <a:pt x="94" y="238"/>
                    </a:cubicBezTo>
                    <a:cubicBezTo>
                      <a:pt x="137" y="329"/>
                      <a:pt x="137" y="329"/>
                      <a:pt x="137" y="329"/>
                    </a:cubicBezTo>
                    <a:cubicBezTo>
                      <a:pt x="149" y="284"/>
                      <a:pt x="149" y="284"/>
                      <a:pt x="149" y="284"/>
                    </a:cubicBezTo>
                    <a:cubicBezTo>
                      <a:pt x="137" y="261"/>
                      <a:pt x="137" y="261"/>
                      <a:pt x="137" y="261"/>
                    </a:cubicBezTo>
                    <a:cubicBezTo>
                      <a:pt x="149" y="238"/>
                      <a:pt x="149" y="238"/>
                      <a:pt x="149" y="238"/>
                    </a:cubicBezTo>
                    <a:cubicBezTo>
                      <a:pt x="160" y="238"/>
                      <a:pt x="160" y="238"/>
                      <a:pt x="160" y="238"/>
                    </a:cubicBezTo>
                    <a:cubicBezTo>
                      <a:pt x="171" y="238"/>
                      <a:pt x="171" y="238"/>
                      <a:pt x="171" y="238"/>
                    </a:cubicBezTo>
                    <a:cubicBezTo>
                      <a:pt x="183" y="261"/>
                      <a:pt x="183" y="261"/>
                      <a:pt x="183" y="261"/>
                    </a:cubicBezTo>
                    <a:cubicBezTo>
                      <a:pt x="171" y="284"/>
                      <a:pt x="171" y="284"/>
                      <a:pt x="171" y="284"/>
                    </a:cubicBezTo>
                    <a:cubicBezTo>
                      <a:pt x="187" y="329"/>
                      <a:pt x="187" y="329"/>
                      <a:pt x="187" y="329"/>
                    </a:cubicBezTo>
                    <a:cubicBezTo>
                      <a:pt x="221" y="238"/>
                      <a:pt x="221" y="238"/>
                      <a:pt x="221" y="238"/>
                    </a:cubicBezTo>
                    <a:cubicBezTo>
                      <a:pt x="319" y="273"/>
                      <a:pt x="319" y="273"/>
                      <a:pt x="319" y="273"/>
                    </a:cubicBezTo>
                    <a:cubicBezTo>
                      <a:pt x="319" y="402"/>
                      <a:pt x="319" y="402"/>
                      <a:pt x="319" y="402"/>
                    </a:cubicBezTo>
                    <a:cubicBezTo>
                      <a:pt x="160" y="402"/>
                      <a:pt x="160" y="402"/>
                      <a:pt x="160" y="402"/>
                    </a:cubicBezTo>
                    <a:cubicBezTo>
                      <a:pt x="0" y="402"/>
                      <a:pt x="0" y="402"/>
                      <a:pt x="0" y="402"/>
                    </a:cubicBezTo>
                    <a:cubicBezTo>
                      <a:pt x="0" y="273"/>
                      <a:pt x="0" y="273"/>
                      <a:pt x="0" y="273"/>
                    </a:cubicBezTo>
                    <a:close/>
                    <a:moveTo>
                      <a:pt x="85" y="156"/>
                    </a:moveTo>
                    <a:cubicBezTo>
                      <a:pt x="77" y="150"/>
                      <a:pt x="74" y="137"/>
                      <a:pt x="72" y="126"/>
                    </a:cubicBezTo>
                    <a:cubicBezTo>
                      <a:pt x="71" y="118"/>
                      <a:pt x="70" y="108"/>
                      <a:pt x="77" y="101"/>
                    </a:cubicBezTo>
                    <a:cubicBezTo>
                      <a:pt x="76" y="72"/>
                      <a:pt x="76" y="0"/>
                      <a:pt x="129" y="6"/>
                    </a:cubicBezTo>
                    <a:cubicBezTo>
                      <a:pt x="160" y="37"/>
                      <a:pt x="160" y="37"/>
                      <a:pt x="160" y="37"/>
                    </a:cubicBezTo>
                    <a:cubicBezTo>
                      <a:pt x="193" y="4"/>
                      <a:pt x="193" y="4"/>
                      <a:pt x="193" y="4"/>
                    </a:cubicBezTo>
                    <a:cubicBezTo>
                      <a:pt x="204" y="7"/>
                      <a:pt x="214" y="12"/>
                      <a:pt x="221" y="19"/>
                    </a:cubicBezTo>
                    <a:cubicBezTo>
                      <a:pt x="242" y="36"/>
                      <a:pt x="245" y="61"/>
                      <a:pt x="243" y="101"/>
                    </a:cubicBezTo>
                    <a:cubicBezTo>
                      <a:pt x="250" y="108"/>
                      <a:pt x="249" y="118"/>
                      <a:pt x="248" y="126"/>
                    </a:cubicBezTo>
                    <a:cubicBezTo>
                      <a:pt x="246" y="137"/>
                      <a:pt x="243" y="150"/>
                      <a:pt x="235" y="156"/>
                    </a:cubicBezTo>
                    <a:cubicBezTo>
                      <a:pt x="234" y="163"/>
                      <a:pt x="234" y="171"/>
                      <a:pt x="232" y="178"/>
                    </a:cubicBezTo>
                    <a:cubicBezTo>
                      <a:pt x="229" y="189"/>
                      <a:pt x="221" y="197"/>
                      <a:pt x="211" y="204"/>
                    </a:cubicBezTo>
                    <a:cubicBezTo>
                      <a:pt x="204" y="209"/>
                      <a:pt x="197" y="216"/>
                      <a:pt x="190" y="220"/>
                    </a:cubicBezTo>
                    <a:cubicBezTo>
                      <a:pt x="180" y="226"/>
                      <a:pt x="171" y="227"/>
                      <a:pt x="160" y="227"/>
                    </a:cubicBezTo>
                    <a:cubicBezTo>
                      <a:pt x="149" y="227"/>
                      <a:pt x="140" y="226"/>
                      <a:pt x="130" y="220"/>
                    </a:cubicBezTo>
                    <a:cubicBezTo>
                      <a:pt x="123" y="216"/>
                      <a:pt x="116" y="209"/>
                      <a:pt x="108" y="204"/>
                    </a:cubicBezTo>
                    <a:cubicBezTo>
                      <a:pt x="99" y="197"/>
                      <a:pt x="91" y="189"/>
                      <a:pt x="88" y="178"/>
                    </a:cubicBezTo>
                    <a:cubicBezTo>
                      <a:pt x="86" y="171"/>
                      <a:pt x="86" y="163"/>
                      <a:pt x="85" y="156"/>
                    </a:cubicBezTo>
                    <a:close/>
                    <a:moveTo>
                      <a:pt x="133" y="53"/>
                    </a:moveTo>
                    <a:cubicBezTo>
                      <a:pt x="107" y="47"/>
                      <a:pt x="92" y="60"/>
                      <a:pt x="97" y="105"/>
                    </a:cubicBezTo>
                    <a:cubicBezTo>
                      <a:pt x="84" y="105"/>
                      <a:pt x="81" y="110"/>
                      <a:pt x="83" y="125"/>
                    </a:cubicBezTo>
                    <a:cubicBezTo>
                      <a:pt x="85" y="138"/>
                      <a:pt x="89" y="148"/>
                      <a:pt x="96" y="149"/>
                    </a:cubicBezTo>
                    <a:cubicBezTo>
                      <a:pt x="97" y="169"/>
                      <a:pt x="95" y="180"/>
                      <a:pt x="115" y="194"/>
                    </a:cubicBezTo>
                    <a:cubicBezTo>
                      <a:pt x="133" y="207"/>
                      <a:pt x="136" y="217"/>
                      <a:pt x="160" y="216"/>
                    </a:cubicBezTo>
                    <a:cubicBezTo>
                      <a:pt x="184" y="217"/>
                      <a:pt x="187" y="207"/>
                      <a:pt x="205" y="194"/>
                    </a:cubicBezTo>
                    <a:cubicBezTo>
                      <a:pt x="225" y="180"/>
                      <a:pt x="222" y="169"/>
                      <a:pt x="224" y="149"/>
                    </a:cubicBezTo>
                    <a:cubicBezTo>
                      <a:pt x="231" y="148"/>
                      <a:pt x="235" y="138"/>
                      <a:pt x="237" y="125"/>
                    </a:cubicBezTo>
                    <a:cubicBezTo>
                      <a:pt x="239" y="110"/>
                      <a:pt x="236" y="105"/>
                      <a:pt x="223" y="105"/>
                    </a:cubicBezTo>
                    <a:cubicBezTo>
                      <a:pt x="219" y="66"/>
                      <a:pt x="170" y="102"/>
                      <a:pt x="1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6000" b="1" dirty="0">
                  <a:solidFill>
                    <a:srgbClr val="FFFFFF"/>
                  </a:solidFill>
                  <a:cs typeface="Arial" charset="0"/>
                </a:endParaRPr>
              </a:p>
            </p:txBody>
          </p:sp>
          <p:sp>
            <p:nvSpPr>
              <p:cNvPr id="7" name="Rounded Rectangular Callout 6"/>
              <p:cNvSpPr/>
              <p:nvPr/>
            </p:nvSpPr>
            <p:spPr bwMode="auto">
              <a:xfrm>
                <a:off x="6815585" y="1831180"/>
                <a:ext cx="1252811" cy="1224136"/>
              </a:xfrm>
              <a:prstGeom prst="wedgeRoundRectCallout">
                <a:avLst>
                  <a:gd name="adj1" fmla="val 16678"/>
                  <a:gd name="adj2" fmla="val 65612"/>
                  <a:gd name="adj3" fmla="val 16667"/>
                </a:avLst>
              </a:prstGeom>
              <a:solidFill>
                <a:schemeClr val="bg1"/>
              </a:solidFill>
              <a:ln w="76200" cap="flat" cmpd="sng" algn="ctr">
                <a:solidFill>
                  <a:srgbClr val="4D4D4D"/>
                </a:solidFill>
                <a:prstDash val="solid"/>
                <a:round/>
                <a:headEnd type="none" w="med" len="med"/>
                <a:tailEnd type="none" w="med" len="med"/>
              </a:ln>
              <a:effectLst/>
              <a:extLst/>
            </p:spPr>
            <p:txBody>
              <a:bodyPr anchor="ctr"/>
              <a:lstStyle/>
              <a:p>
                <a:pPr algn="ctr" defTabSz="449263">
                  <a:buSzPct val="100000"/>
                  <a:defRPr/>
                </a:pPr>
                <a:r>
                  <a:rPr lang="en-GB" altLang="en-US" b="1" dirty="0">
                    <a:solidFill>
                      <a:srgbClr val="4D4D4D"/>
                    </a:solidFill>
                    <a:latin typeface="EC Square Sans Cond Pro" panose="020B0506040000020004" pitchFamily="34" charset="0"/>
                    <a:cs typeface="Arial" charset="0"/>
                  </a:rPr>
                  <a:t>PERSONAL INTEREST</a:t>
                </a:r>
                <a:r>
                  <a:rPr lang="fr-BE" altLang="en-US" b="1" dirty="0">
                    <a:solidFill>
                      <a:srgbClr val="4D4D4D"/>
                    </a:solidFill>
                    <a:latin typeface="EC Square Sans Cond Pro" panose="020B0506040000020004" pitchFamily="34" charset="0"/>
                    <a:cs typeface="Arial" charset="0"/>
                  </a:rPr>
                  <a:t> </a:t>
                </a:r>
              </a:p>
            </p:txBody>
          </p:sp>
        </p:grpSp>
        <p:sp>
          <p:nvSpPr>
            <p:cNvPr id="21511" name="X"/>
            <p:cNvSpPr>
              <a:spLocks/>
            </p:cNvSpPr>
            <p:nvPr/>
          </p:nvSpPr>
          <p:spPr bwMode="auto">
            <a:xfrm>
              <a:off x="6818313" y="1338263"/>
              <a:ext cx="1876425" cy="1716087"/>
            </a:xfrm>
            <a:custGeom>
              <a:avLst/>
              <a:gdLst>
                <a:gd name="T0" fmla="*/ 2147483647 w 456"/>
                <a:gd name="T1" fmla="*/ 2147483647 h 456"/>
                <a:gd name="T2" fmla="*/ 2147483647 w 456"/>
                <a:gd name="T3" fmla="*/ 2147483647 h 456"/>
                <a:gd name="T4" fmla="*/ 2147483647 w 456"/>
                <a:gd name="T5" fmla="*/ 2147483647 h 456"/>
                <a:gd name="T6" fmla="*/ 2147483647 w 456"/>
                <a:gd name="T7" fmla="*/ 2147483647 h 456"/>
                <a:gd name="T8" fmla="*/ 2147483647 w 456"/>
                <a:gd name="T9" fmla="*/ 0 h 456"/>
                <a:gd name="T10" fmla="*/ 2147483647 w 456"/>
                <a:gd name="T11" fmla="*/ 2147483647 h 456"/>
                <a:gd name="T12" fmla="*/ 2147483647 w 456"/>
                <a:gd name="T13" fmla="*/ 2147483647 h 456"/>
                <a:gd name="T14" fmla="*/ 2147483647 w 456"/>
                <a:gd name="T15" fmla="*/ 2147483647 h 456"/>
                <a:gd name="T16" fmla="*/ 2147483647 w 456"/>
                <a:gd name="T17" fmla="*/ 2147483647 h 456"/>
                <a:gd name="T18" fmla="*/ 2147483647 w 456"/>
                <a:gd name="T19" fmla="*/ 2147483647 h 456"/>
                <a:gd name="T20" fmla="*/ 2147483647 w 456"/>
                <a:gd name="T21" fmla="*/ 2147483647 h 456"/>
                <a:gd name="T22" fmla="*/ 2147483647 w 456"/>
                <a:gd name="T23" fmla="*/ 0 h 456"/>
                <a:gd name="T24" fmla="*/ 2147483647 w 456"/>
                <a:gd name="T25" fmla="*/ 2147483647 h 456"/>
                <a:gd name="T26" fmla="*/ 2147483647 w 456"/>
                <a:gd name="T27" fmla="*/ 2147483647 h 456"/>
                <a:gd name="T28" fmla="*/ 2147483647 w 456"/>
                <a:gd name="T29" fmla="*/ 2147483647 h 456"/>
                <a:gd name="T30" fmla="*/ 2147483647 w 456"/>
                <a:gd name="T31" fmla="*/ 2147483647 h 456"/>
                <a:gd name="T32" fmla="*/ 2147483647 w 456"/>
                <a:gd name="T33" fmla="*/ 2147483647 h 456"/>
                <a:gd name="T34" fmla="*/ 0 w 456"/>
                <a:gd name="T35" fmla="*/ 2147483647 h 456"/>
                <a:gd name="T36" fmla="*/ 2147483647 w 456"/>
                <a:gd name="T37" fmla="*/ 2147483647 h 456"/>
                <a:gd name="T38" fmla="*/ 2147483647 w 456"/>
                <a:gd name="T39" fmla="*/ 2147483647 h 456"/>
                <a:gd name="T40" fmla="*/ 2147483647 w 456"/>
                <a:gd name="T41" fmla="*/ 2147483647 h 456"/>
                <a:gd name="T42" fmla="*/ 2147483647 w 456"/>
                <a:gd name="T43" fmla="*/ 2147483647 h 456"/>
                <a:gd name="T44" fmla="*/ 2147483647 w 456"/>
                <a:gd name="T45" fmla="*/ 2147483647 h 456"/>
                <a:gd name="T46" fmla="*/ 2147483647 w 456"/>
                <a:gd name="T47" fmla="*/ 2147483647 h 456"/>
                <a:gd name="T48" fmla="*/ 0 w 456"/>
                <a:gd name="T49" fmla="*/ 2147483647 h 456"/>
                <a:gd name="T50" fmla="*/ 2147483647 w 456"/>
                <a:gd name="T51" fmla="*/ 2147483647 h 456"/>
                <a:gd name="T52" fmla="*/ 2147483647 w 456"/>
                <a:gd name="T53" fmla="*/ 2147483647 h 456"/>
                <a:gd name="T54" fmla="*/ 2147483647 w 456"/>
                <a:gd name="T55" fmla="*/ 2147483647 h 456"/>
                <a:gd name="T56" fmla="*/ 2147483647 w 456"/>
                <a:gd name="T57" fmla="*/ 2147483647 h 456"/>
                <a:gd name="T58" fmla="*/ 2147483647 w 456"/>
                <a:gd name="T59" fmla="*/ 2147483647 h 456"/>
                <a:gd name="T60" fmla="*/ 2147483647 w 456"/>
                <a:gd name="T61" fmla="*/ 2147483647 h 456"/>
                <a:gd name="T62" fmla="*/ 2147483647 w 456"/>
                <a:gd name="T63" fmla="*/ 2147483647 h 456"/>
                <a:gd name="T64" fmla="*/ 2147483647 w 456"/>
                <a:gd name="T65" fmla="*/ 2147483647 h 456"/>
                <a:gd name="T66" fmla="*/ 2147483647 w 456"/>
                <a:gd name="T67" fmla="*/ 2147483647 h 456"/>
                <a:gd name="T68" fmla="*/ 2147483647 w 456"/>
                <a:gd name="T69" fmla="*/ 2147483647 h 456"/>
                <a:gd name="T70" fmla="*/ 2147483647 w 456"/>
                <a:gd name="T71" fmla="*/ 2147483647 h 456"/>
                <a:gd name="T72" fmla="*/ 2147483647 w 456"/>
                <a:gd name="T73" fmla="*/ 2147483647 h 456"/>
                <a:gd name="T74" fmla="*/ 2147483647 w 456"/>
                <a:gd name="T75" fmla="*/ 2147483647 h 456"/>
                <a:gd name="T76" fmla="*/ 2147483647 w 456"/>
                <a:gd name="T77" fmla="*/ 2147483647 h 456"/>
                <a:gd name="T78" fmla="*/ 2147483647 w 456"/>
                <a:gd name="T79" fmla="*/ 2147483647 h 456"/>
                <a:gd name="T80" fmla="*/ 2147483647 w 456"/>
                <a:gd name="T81" fmla="*/ 2147483647 h 456"/>
                <a:gd name="T82" fmla="*/ 2147483647 w 456"/>
                <a:gd name="T83" fmla="*/ 2147483647 h 456"/>
                <a:gd name="T84" fmla="*/ 2147483647 w 456"/>
                <a:gd name="T85" fmla="*/ 2147483647 h 456"/>
                <a:gd name="T86" fmla="*/ 2147483647 w 456"/>
                <a:gd name="T87" fmla="*/ 2147483647 h 456"/>
                <a:gd name="T88" fmla="*/ 2147483647 w 456"/>
                <a:gd name="T89" fmla="*/ 2147483647 h 456"/>
                <a:gd name="T90" fmla="*/ 2147483647 w 456"/>
                <a:gd name="T91" fmla="*/ 2147483647 h 456"/>
                <a:gd name="T92" fmla="*/ 2147483647 w 456"/>
                <a:gd name="T93" fmla="*/ 2147483647 h 456"/>
                <a:gd name="T94" fmla="*/ 2147483647 w 456"/>
                <a:gd name="T95" fmla="*/ 2147483647 h 456"/>
                <a:gd name="T96" fmla="*/ 2147483647 w 456"/>
                <a:gd name="T97" fmla="*/ 2147483647 h 456"/>
                <a:gd name="T98" fmla="*/ 2147483647 w 456"/>
                <a:gd name="T99" fmla="*/ 2147483647 h 456"/>
                <a:gd name="T100" fmla="*/ 2147483647 w 456"/>
                <a:gd name="T101" fmla="*/ 2147483647 h 456"/>
                <a:gd name="T102" fmla="*/ 2147483647 w 456"/>
                <a:gd name="T103" fmla="*/ 2147483647 h 456"/>
                <a:gd name="T104" fmla="*/ 2147483647 w 456"/>
                <a:gd name="T105" fmla="*/ 2147483647 h 456"/>
                <a:gd name="T106" fmla="*/ 2147483647 w 45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6" h="456">
                  <a:moveTo>
                    <a:pt x="453" y="63"/>
                  </a:moveTo>
                  <a:lnTo>
                    <a:pt x="394" y="5"/>
                  </a:lnTo>
                  <a:lnTo>
                    <a:pt x="390" y="1"/>
                  </a:lnTo>
                  <a:lnTo>
                    <a:pt x="385" y="0"/>
                  </a:lnTo>
                  <a:lnTo>
                    <a:pt x="380" y="1"/>
                  </a:lnTo>
                  <a:lnTo>
                    <a:pt x="375" y="5"/>
                  </a:lnTo>
                  <a:lnTo>
                    <a:pt x="228" y="150"/>
                  </a:lnTo>
                  <a:lnTo>
                    <a:pt x="83" y="5"/>
                  </a:lnTo>
                  <a:lnTo>
                    <a:pt x="78" y="1"/>
                  </a:lnTo>
                  <a:lnTo>
                    <a:pt x="73" y="0"/>
                  </a:lnTo>
                  <a:lnTo>
                    <a:pt x="67" y="1"/>
                  </a:lnTo>
                  <a:lnTo>
                    <a:pt x="64" y="5"/>
                  </a:lnTo>
                  <a:lnTo>
                    <a:pt x="5" y="63"/>
                  </a:lnTo>
                  <a:lnTo>
                    <a:pt x="2" y="67"/>
                  </a:lnTo>
                  <a:lnTo>
                    <a:pt x="0" y="73"/>
                  </a:lnTo>
                  <a:lnTo>
                    <a:pt x="2" y="78"/>
                  </a:lnTo>
                  <a:lnTo>
                    <a:pt x="5" y="83"/>
                  </a:lnTo>
                  <a:lnTo>
                    <a:pt x="150" y="228"/>
                  </a:lnTo>
                  <a:lnTo>
                    <a:pt x="5" y="375"/>
                  </a:lnTo>
                  <a:lnTo>
                    <a:pt x="2" y="380"/>
                  </a:lnTo>
                  <a:lnTo>
                    <a:pt x="0" y="385"/>
                  </a:lnTo>
                  <a:lnTo>
                    <a:pt x="2" y="390"/>
                  </a:lnTo>
                  <a:lnTo>
                    <a:pt x="5" y="394"/>
                  </a:lnTo>
                  <a:lnTo>
                    <a:pt x="64" y="453"/>
                  </a:lnTo>
                  <a:lnTo>
                    <a:pt x="67" y="456"/>
                  </a:lnTo>
                  <a:lnTo>
                    <a:pt x="73" y="456"/>
                  </a:lnTo>
                  <a:lnTo>
                    <a:pt x="78" y="456"/>
                  </a:lnTo>
                  <a:lnTo>
                    <a:pt x="83" y="453"/>
                  </a:lnTo>
                  <a:lnTo>
                    <a:pt x="228" y="306"/>
                  </a:lnTo>
                  <a:lnTo>
                    <a:pt x="375" y="453"/>
                  </a:lnTo>
                  <a:lnTo>
                    <a:pt x="380" y="456"/>
                  </a:lnTo>
                  <a:lnTo>
                    <a:pt x="385" y="456"/>
                  </a:lnTo>
                  <a:lnTo>
                    <a:pt x="390" y="456"/>
                  </a:lnTo>
                  <a:lnTo>
                    <a:pt x="394" y="453"/>
                  </a:lnTo>
                  <a:lnTo>
                    <a:pt x="453" y="394"/>
                  </a:lnTo>
                  <a:lnTo>
                    <a:pt x="456" y="390"/>
                  </a:lnTo>
                  <a:lnTo>
                    <a:pt x="456" y="385"/>
                  </a:lnTo>
                  <a:lnTo>
                    <a:pt x="456" y="380"/>
                  </a:lnTo>
                  <a:lnTo>
                    <a:pt x="453" y="375"/>
                  </a:lnTo>
                  <a:lnTo>
                    <a:pt x="306" y="228"/>
                  </a:lnTo>
                  <a:lnTo>
                    <a:pt x="453" y="83"/>
                  </a:lnTo>
                  <a:lnTo>
                    <a:pt x="456" y="78"/>
                  </a:lnTo>
                  <a:lnTo>
                    <a:pt x="456" y="73"/>
                  </a:lnTo>
                  <a:lnTo>
                    <a:pt x="456" y="67"/>
                  </a:lnTo>
                  <a:lnTo>
                    <a:pt x="453" y="63"/>
                  </a:lnTo>
                  <a:close/>
                </a:path>
              </a:pathLst>
            </a:custGeom>
            <a:solidFill>
              <a:srgbClr val="C00000"/>
            </a:solidFill>
            <a:ln w="76200">
              <a:solidFill>
                <a:srgbClr val="C00000"/>
              </a:solidFill>
              <a:round/>
              <a:headEnd/>
              <a:tailEnd/>
            </a:ln>
          </p:spPr>
          <p:txBody>
            <a:bodyPr lIns="68580" tIns="34290" rIns="68580" bIns="34290"/>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sp>
        <p:nvSpPr>
          <p:cNvPr id="10" name="Text Box 2"/>
          <p:cNvSpPr txBox="1">
            <a:spLocks noChangeArrowheads="1"/>
          </p:cNvSpPr>
          <p:nvPr/>
        </p:nvSpPr>
        <p:spPr bwMode="auto">
          <a:xfrm>
            <a:off x="179391" y="4919136"/>
            <a:ext cx="8353425" cy="105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indent="3175" eaLnBrk="0" hangingPunct="0">
              <a:spcBef>
                <a:spcPts val="6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9pPr>
          </a:lstStyle>
          <a:p>
            <a:pPr defTabSz="449263" eaLnBrk="1" hangingPunct="1">
              <a:lnSpc>
                <a:spcPct val="90000"/>
              </a:lnSpc>
              <a:spcBef>
                <a:spcPts val="750"/>
              </a:spcBef>
              <a:spcAft>
                <a:spcPts val="750"/>
              </a:spcAft>
              <a:buClr>
                <a:srgbClr val="000000"/>
              </a:buClr>
              <a:buSzPct val="100000"/>
              <a:buFont typeface="Times New Roman" pitchFamily="18" charset="0"/>
              <a:buNone/>
            </a:pPr>
            <a:r>
              <a:rPr lang="en-GB" altLang="en-US" sz="2000" b="1" i="0">
                <a:solidFill>
                  <a:srgbClr val="A40000"/>
                </a:solidFill>
                <a:cs typeface="Arial" charset="0"/>
              </a:rPr>
              <a:t>The </a:t>
            </a:r>
            <a:r>
              <a:rPr lang="en-GB" altLang="en-US" sz="2000" b="1">
                <a:solidFill>
                  <a:srgbClr val="A40000"/>
                </a:solidFill>
                <a:cs typeface="Arial" charset="0"/>
              </a:rPr>
              <a:t>Appointing Authority </a:t>
            </a:r>
            <a:r>
              <a:rPr lang="en-GB" altLang="en-US" sz="2000" b="1" i="0">
                <a:solidFill>
                  <a:srgbClr val="A40000"/>
                </a:solidFill>
                <a:cs typeface="Arial" charset="0"/>
              </a:rPr>
              <a:t>must take any appropriate measure </a:t>
            </a:r>
            <a:r>
              <a:rPr lang="en-GB" altLang="en-US" sz="2000" i="0">
                <a:solidFill>
                  <a:srgbClr val="4D4D4D"/>
                </a:solidFill>
                <a:cs typeface="Arial" charset="0"/>
              </a:rPr>
              <a:t>to avoid the conflict of interest (mitigating measures), including relieving the staff member from responsibility in this matter.</a:t>
            </a:r>
          </a:p>
        </p:txBody>
      </p:sp>
    </p:spTree>
    <p:extLst>
      <p:ext uri="{BB962C8B-B14F-4D97-AF65-F5344CB8AC3E}">
        <p14:creationId xmlns:p14="http://schemas.microsoft.com/office/powerpoint/2010/main" val="18960571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950" y="1316569"/>
            <a:ext cx="8928100" cy="793751"/>
          </a:xfrm>
        </p:spPr>
        <p:txBody>
          <a:bodyPr/>
          <a:lstStyle/>
          <a:p>
            <a:r>
              <a:rPr lang="fr-BE" altLang="en-US" sz="3200" smtClean="0">
                <a:solidFill>
                  <a:srgbClr val="A40000"/>
                </a:solidFill>
              </a:rPr>
              <a:t>MISCONCEPTIONS </a:t>
            </a:r>
            <a:r>
              <a:rPr lang="fr-BE" altLang="en-US" sz="3200" b="0" smtClean="0">
                <a:solidFill>
                  <a:srgbClr val="4D4D4D"/>
                </a:solidFill>
              </a:rPr>
              <a:t>ABOUT CONFLICT OF INTEREST</a:t>
            </a:r>
            <a:endParaRPr lang="en-GB" altLang="en-US" smtClean="0">
              <a:solidFill>
                <a:srgbClr val="4D4D4D"/>
              </a:solidFill>
            </a:endParaRPr>
          </a:p>
        </p:txBody>
      </p:sp>
      <p:sp>
        <p:nvSpPr>
          <p:cNvPr id="4099" name="Content Placeholder 1"/>
          <p:cNvSpPr>
            <a:spLocks noGrp="1"/>
          </p:cNvSpPr>
          <p:nvPr>
            <p:ph idx="1"/>
          </p:nvPr>
        </p:nvSpPr>
        <p:spPr>
          <a:xfrm>
            <a:off x="179388" y="2182284"/>
            <a:ext cx="8081962" cy="3816349"/>
          </a:xfrm>
        </p:spPr>
        <p:txBody>
          <a:bodyPr/>
          <a:lstStyle/>
          <a:p>
            <a:pPr marL="0" indent="0">
              <a:spcBef>
                <a:spcPts val="1200"/>
              </a:spcBef>
              <a:spcAft>
                <a:spcPts val="1200"/>
              </a:spcAft>
              <a:buFontTx/>
              <a:buNone/>
            </a:pPr>
            <a:r>
              <a:rPr lang="en-US" altLang="en-US" i="0" smtClean="0">
                <a:solidFill>
                  <a:srgbClr val="4D4D4D"/>
                </a:solidFill>
              </a:rPr>
              <a:t>Conflict of interest only happens in case of </a:t>
            </a:r>
            <a:r>
              <a:rPr lang="en-US" altLang="en-US" b="1" i="0" smtClean="0">
                <a:solidFill>
                  <a:srgbClr val="A40000"/>
                </a:solidFill>
              </a:rPr>
              <a:t>truly conflicting/opposite interests</a:t>
            </a:r>
            <a:r>
              <a:rPr lang="en-US" altLang="en-US" i="0" smtClean="0">
                <a:solidFill>
                  <a:srgbClr val="4D4D4D"/>
                </a:solidFill>
              </a:rPr>
              <a:t/>
            </a:r>
            <a:br>
              <a:rPr lang="en-US" altLang="en-US" i="0" smtClean="0">
                <a:solidFill>
                  <a:srgbClr val="4D4D4D"/>
                </a:solidFill>
              </a:rPr>
            </a:br>
            <a:r>
              <a:rPr lang="en-US" altLang="en-US" sz="1800" i="0" smtClean="0">
                <a:solidFill>
                  <a:srgbClr val="4D4D4D"/>
                </a:solidFill>
              </a:rPr>
              <a:t>e.g. my personal interest v. the interest of the service</a:t>
            </a:r>
            <a:endParaRPr lang="en-US" altLang="en-US" i="0" smtClean="0">
              <a:solidFill>
                <a:srgbClr val="4D4D4D"/>
              </a:solidFill>
            </a:endParaRPr>
          </a:p>
          <a:p>
            <a:pPr marL="0" indent="0">
              <a:spcBef>
                <a:spcPts val="1200"/>
              </a:spcBef>
              <a:spcAft>
                <a:spcPts val="1200"/>
              </a:spcAft>
              <a:buFontTx/>
              <a:buNone/>
            </a:pPr>
            <a:r>
              <a:rPr lang="en-US" altLang="en-US" i="0" smtClean="0">
                <a:solidFill>
                  <a:srgbClr val="4D4D4D"/>
                </a:solidFill>
              </a:rPr>
              <a:t>There's no conflict of interest if it is </a:t>
            </a:r>
            <a:r>
              <a:rPr lang="en-US" altLang="en-US" b="1" i="0" smtClean="0">
                <a:solidFill>
                  <a:srgbClr val="A40000"/>
                </a:solidFill>
              </a:rPr>
              <a:t>good for the service</a:t>
            </a:r>
            <a:r>
              <a:rPr lang="en-US" altLang="en-US" i="0" smtClean="0">
                <a:solidFill>
                  <a:srgbClr val="4D4D4D"/>
                </a:solidFill>
              </a:rPr>
              <a:t>, </a:t>
            </a:r>
            <a:br>
              <a:rPr lang="en-US" altLang="en-US" i="0" smtClean="0">
                <a:solidFill>
                  <a:srgbClr val="4D4D4D"/>
                </a:solidFill>
              </a:rPr>
            </a:br>
            <a:r>
              <a:rPr lang="en-US" altLang="en-US" i="0" smtClean="0">
                <a:solidFill>
                  <a:srgbClr val="4D4D4D"/>
                </a:solidFill>
              </a:rPr>
              <a:t>as long as there is </a:t>
            </a:r>
            <a:r>
              <a:rPr lang="en-US" altLang="en-US" b="1" i="0" smtClean="0">
                <a:solidFill>
                  <a:srgbClr val="A40000"/>
                </a:solidFill>
              </a:rPr>
              <a:t>no personal gain</a:t>
            </a:r>
            <a:endParaRPr lang="en-US" altLang="en-US" i="0" smtClean="0">
              <a:solidFill>
                <a:srgbClr val="A40000"/>
              </a:solidFill>
            </a:endParaRPr>
          </a:p>
          <a:p>
            <a:pPr marL="0" indent="0">
              <a:spcBef>
                <a:spcPts val="1200"/>
              </a:spcBef>
              <a:spcAft>
                <a:spcPts val="1200"/>
              </a:spcAft>
              <a:buFontTx/>
              <a:buNone/>
            </a:pPr>
            <a:r>
              <a:rPr lang="en-US" altLang="en-US" b="1" i="0" smtClean="0">
                <a:solidFill>
                  <a:srgbClr val="A40000"/>
                </a:solidFill>
              </a:rPr>
              <a:t>If I declare </a:t>
            </a:r>
            <a:r>
              <a:rPr lang="en-US" altLang="en-US" i="0" smtClean="0">
                <a:solidFill>
                  <a:srgbClr val="4D4D4D"/>
                </a:solidFill>
              </a:rPr>
              <a:t>a potential conflict of interest, </a:t>
            </a:r>
            <a:br>
              <a:rPr lang="en-US" altLang="en-US" i="0" smtClean="0">
                <a:solidFill>
                  <a:srgbClr val="4D4D4D"/>
                </a:solidFill>
              </a:rPr>
            </a:br>
            <a:r>
              <a:rPr lang="en-US" altLang="en-US" i="0" smtClean="0">
                <a:solidFill>
                  <a:srgbClr val="4D4D4D"/>
                </a:solidFill>
              </a:rPr>
              <a:t>I will </a:t>
            </a:r>
            <a:r>
              <a:rPr lang="en-US" altLang="en-US" b="1" i="0" smtClean="0">
                <a:solidFill>
                  <a:srgbClr val="A40000"/>
                </a:solidFill>
              </a:rPr>
              <a:t>suffer severe adverse consequences</a:t>
            </a:r>
            <a:endParaRPr lang="en-US" altLang="en-US" sz="3200" b="1" i="0" smtClean="0">
              <a:solidFill>
                <a:srgbClr val="A40000"/>
              </a:solidFill>
            </a:endParaRPr>
          </a:p>
        </p:txBody>
      </p:sp>
      <p:grpSp>
        <p:nvGrpSpPr>
          <p:cNvPr id="22532" name="Group 9"/>
          <p:cNvGrpSpPr>
            <a:grpSpLocks/>
          </p:cNvGrpSpPr>
          <p:nvPr/>
        </p:nvGrpSpPr>
        <p:grpSpPr bwMode="auto">
          <a:xfrm>
            <a:off x="6659566" y="3333753"/>
            <a:ext cx="2205037" cy="3119967"/>
            <a:chOff x="7092280" y="1907107"/>
            <a:chExt cx="2205648" cy="2340107"/>
          </a:xfrm>
        </p:grpSpPr>
        <p:grpSp>
          <p:nvGrpSpPr>
            <p:cNvPr id="22533" name="Group 4"/>
            <p:cNvGrpSpPr>
              <a:grpSpLocks noChangeAspect="1"/>
            </p:cNvGrpSpPr>
            <p:nvPr/>
          </p:nvGrpSpPr>
          <p:grpSpPr bwMode="auto">
            <a:xfrm>
              <a:off x="7092280" y="1907107"/>
              <a:ext cx="2205648" cy="2340107"/>
              <a:chOff x="186359" y="3568873"/>
              <a:chExt cx="1412505" cy="1498612"/>
            </a:xfrm>
          </p:grpSpPr>
          <p:sp>
            <p:nvSpPr>
              <p:cNvPr id="22536" name="Freeform 17"/>
              <p:cNvSpPr>
                <a:spLocks noEditPoints="1"/>
              </p:cNvSpPr>
              <p:nvPr/>
            </p:nvSpPr>
            <p:spPr bwMode="auto">
              <a:xfrm>
                <a:off x="535531" y="4153085"/>
                <a:ext cx="722073" cy="914400"/>
              </a:xfrm>
              <a:custGeom>
                <a:avLst/>
                <a:gdLst>
                  <a:gd name="T0" fmla="*/ 0 w 319"/>
                  <a:gd name="T1" fmla="*/ 2147483647 h 402"/>
                  <a:gd name="T2" fmla="*/ 2147483647 w 319"/>
                  <a:gd name="T3" fmla="*/ 2147483647 h 402"/>
                  <a:gd name="T4" fmla="*/ 2147483647 w 319"/>
                  <a:gd name="T5" fmla="*/ 2147483647 h 402"/>
                  <a:gd name="T6" fmla="*/ 2147483647 w 319"/>
                  <a:gd name="T7" fmla="*/ 2147483647 h 402"/>
                  <a:gd name="T8" fmla="*/ 2147483647 w 319"/>
                  <a:gd name="T9" fmla="*/ 2147483647 h 402"/>
                  <a:gd name="T10" fmla="*/ 2147483647 w 319"/>
                  <a:gd name="T11" fmla="*/ 2147483647 h 402"/>
                  <a:gd name="T12" fmla="*/ 2147483647 w 319"/>
                  <a:gd name="T13" fmla="*/ 2147483647 h 402"/>
                  <a:gd name="T14" fmla="*/ 2147483647 w 319"/>
                  <a:gd name="T15" fmla="*/ 2147483647 h 402"/>
                  <a:gd name="T16" fmla="*/ 2147483647 w 319"/>
                  <a:gd name="T17" fmla="*/ 2147483647 h 402"/>
                  <a:gd name="T18" fmla="*/ 2147483647 w 319"/>
                  <a:gd name="T19" fmla="*/ 2147483647 h 402"/>
                  <a:gd name="T20" fmla="*/ 2147483647 w 319"/>
                  <a:gd name="T21" fmla="*/ 2147483647 h 402"/>
                  <a:gd name="T22" fmla="*/ 2147483647 w 319"/>
                  <a:gd name="T23" fmla="*/ 2147483647 h 402"/>
                  <a:gd name="T24" fmla="*/ 2147483647 w 319"/>
                  <a:gd name="T25" fmla="*/ 2147483647 h 402"/>
                  <a:gd name="T26" fmla="*/ 2147483647 w 319"/>
                  <a:gd name="T27" fmla="*/ 2147483647 h 402"/>
                  <a:gd name="T28" fmla="*/ 2147483647 w 319"/>
                  <a:gd name="T29" fmla="*/ 2147483647 h 402"/>
                  <a:gd name="T30" fmla="*/ 0 w 319"/>
                  <a:gd name="T31" fmla="*/ 2147483647 h 402"/>
                  <a:gd name="T32" fmla="*/ 0 w 319"/>
                  <a:gd name="T33" fmla="*/ 2147483647 h 402"/>
                  <a:gd name="T34" fmla="*/ 2147483647 w 319"/>
                  <a:gd name="T35" fmla="*/ 2147483647 h 402"/>
                  <a:gd name="T36" fmla="*/ 2147483647 w 319"/>
                  <a:gd name="T37" fmla="*/ 2147483647 h 402"/>
                  <a:gd name="T38" fmla="*/ 2147483647 w 319"/>
                  <a:gd name="T39" fmla="*/ 2147483647 h 402"/>
                  <a:gd name="T40" fmla="*/ 2147483647 w 319"/>
                  <a:gd name="T41" fmla="*/ 2147483647 h 402"/>
                  <a:gd name="T42" fmla="*/ 2147483647 w 319"/>
                  <a:gd name="T43" fmla="*/ 2147483647 h 402"/>
                  <a:gd name="T44" fmla="*/ 2147483647 w 319"/>
                  <a:gd name="T45" fmla="*/ 2147483647 h 402"/>
                  <a:gd name="T46" fmla="*/ 2147483647 w 319"/>
                  <a:gd name="T47" fmla="*/ 2147483647 h 402"/>
                  <a:gd name="T48" fmla="*/ 2147483647 w 319"/>
                  <a:gd name="T49" fmla="*/ 2147483647 h 402"/>
                  <a:gd name="T50" fmla="*/ 2147483647 w 319"/>
                  <a:gd name="T51" fmla="*/ 2147483647 h 402"/>
                  <a:gd name="T52" fmla="*/ 2147483647 w 319"/>
                  <a:gd name="T53" fmla="*/ 2147483647 h 402"/>
                  <a:gd name="T54" fmla="*/ 2147483647 w 319"/>
                  <a:gd name="T55" fmla="*/ 2147483647 h 402"/>
                  <a:gd name="T56" fmla="*/ 2147483647 w 319"/>
                  <a:gd name="T57" fmla="*/ 2147483647 h 402"/>
                  <a:gd name="T58" fmla="*/ 2147483647 w 319"/>
                  <a:gd name="T59" fmla="*/ 2147483647 h 402"/>
                  <a:gd name="T60" fmla="*/ 2147483647 w 319"/>
                  <a:gd name="T61" fmla="*/ 2147483647 h 402"/>
                  <a:gd name="T62" fmla="*/ 2147483647 w 319"/>
                  <a:gd name="T63" fmla="*/ 2147483647 h 402"/>
                  <a:gd name="T64" fmla="*/ 2147483647 w 319"/>
                  <a:gd name="T65" fmla="*/ 2147483647 h 402"/>
                  <a:gd name="T66" fmla="*/ 2147483647 w 319"/>
                  <a:gd name="T67" fmla="*/ 2147483647 h 402"/>
                  <a:gd name="T68" fmla="*/ 2147483647 w 319"/>
                  <a:gd name="T69" fmla="*/ 2147483647 h 402"/>
                  <a:gd name="T70" fmla="*/ 2147483647 w 319"/>
                  <a:gd name="T71" fmla="*/ 2147483647 h 402"/>
                  <a:gd name="T72" fmla="*/ 2147483647 w 319"/>
                  <a:gd name="T73" fmla="*/ 2147483647 h 402"/>
                  <a:gd name="T74" fmla="*/ 2147483647 w 319"/>
                  <a:gd name="T75" fmla="*/ 2147483647 h 402"/>
                  <a:gd name="T76" fmla="*/ 2147483647 w 319"/>
                  <a:gd name="T77" fmla="*/ 2147483647 h 402"/>
                  <a:gd name="T78" fmla="*/ 2147483647 w 319"/>
                  <a:gd name="T79" fmla="*/ 2147483647 h 402"/>
                  <a:gd name="T80" fmla="*/ 2147483647 w 319"/>
                  <a:gd name="T81" fmla="*/ 2147483647 h 402"/>
                  <a:gd name="T82" fmla="*/ 2147483647 w 319"/>
                  <a:gd name="T83" fmla="*/ 2147483647 h 402"/>
                  <a:gd name="T84" fmla="*/ 2147483647 w 319"/>
                  <a:gd name="T85" fmla="*/ 2147483647 h 402"/>
                  <a:gd name="T86" fmla="*/ 2147483647 w 319"/>
                  <a:gd name="T87" fmla="*/ 2147483647 h 402"/>
                  <a:gd name="T88" fmla="*/ 2147483647 w 319"/>
                  <a:gd name="T89" fmla="*/ 2147483647 h 402"/>
                  <a:gd name="T90" fmla="*/ 2147483647 w 319"/>
                  <a:gd name="T91" fmla="*/ 2147483647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9" h="402">
                    <a:moveTo>
                      <a:pt x="0" y="273"/>
                    </a:moveTo>
                    <a:cubicBezTo>
                      <a:pt x="94" y="238"/>
                      <a:pt x="94" y="238"/>
                      <a:pt x="94" y="238"/>
                    </a:cubicBezTo>
                    <a:cubicBezTo>
                      <a:pt x="137" y="329"/>
                      <a:pt x="137" y="329"/>
                      <a:pt x="137" y="329"/>
                    </a:cubicBezTo>
                    <a:cubicBezTo>
                      <a:pt x="149" y="284"/>
                      <a:pt x="149" y="284"/>
                      <a:pt x="149" y="284"/>
                    </a:cubicBezTo>
                    <a:cubicBezTo>
                      <a:pt x="137" y="261"/>
                      <a:pt x="137" y="261"/>
                      <a:pt x="137" y="261"/>
                    </a:cubicBezTo>
                    <a:cubicBezTo>
                      <a:pt x="149" y="238"/>
                      <a:pt x="149" y="238"/>
                      <a:pt x="149" y="238"/>
                    </a:cubicBezTo>
                    <a:cubicBezTo>
                      <a:pt x="160" y="238"/>
                      <a:pt x="160" y="238"/>
                      <a:pt x="160" y="238"/>
                    </a:cubicBezTo>
                    <a:cubicBezTo>
                      <a:pt x="171" y="238"/>
                      <a:pt x="171" y="238"/>
                      <a:pt x="171" y="238"/>
                    </a:cubicBezTo>
                    <a:cubicBezTo>
                      <a:pt x="183" y="261"/>
                      <a:pt x="183" y="261"/>
                      <a:pt x="183" y="261"/>
                    </a:cubicBezTo>
                    <a:cubicBezTo>
                      <a:pt x="171" y="284"/>
                      <a:pt x="171" y="284"/>
                      <a:pt x="171" y="284"/>
                    </a:cubicBezTo>
                    <a:cubicBezTo>
                      <a:pt x="187" y="329"/>
                      <a:pt x="187" y="329"/>
                      <a:pt x="187" y="329"/>
                    </a:cubicBezTo>
                    <a:cubicBezTo>
                      <a:pt x="221" y="238"/>
                      <a:pt x="221" y="238"/>
                      <a:pt x="221" y="238"/>
                    </a:cubicBezTo>
                    <a:cubicBezTo>
                      <a:pt x="319" y="273"/>
                      <a:pt x="319" y="273"/>
                      <a:pt x="319" y="273"/>
                    </a:cubicBezTo>
                    <a:cubicBezTo>
                      <a:pt x="319" y="402"/>
                      <a:pt x="319" y="402"/>
                      <a:pt x="319" y="402"/>
                    </a:cubicBezTo>
                    <a:cubicBezTo>
                      <a:pt x="160" y="402"/>
                      <a:pt x="160" y="402"/>
                      <a:pt x="160" y="402"/>
                    </a:cubicBezTo>
                    <a:cubicBezTo>
                      <a:pt x="0" y="402"/>
                      <a:pt x="0" y="402"/>
                      <a:pt x="0" y="402"/>
                    </a:cubicBezTo>
                    <a:cubicBezTo>
                      <a:pt x="0" y="273"/>
                      <a:pt x="0" y="273"/>
                      <a:pt x="0" y="273"/>
                    </a:cubicBezTo>
                    <a:close/>
                    <a:moveTo>
                      <a:pt x="85" y="156"/>
                    </a:moveTo>
                    <a:cubicBezTo>
                      <a:pt x="77" y="150"/>
                      <a:pt x="74" y="137"/>
                      <a:pt x="72" y="126"/>
                    </a:cubicBezTo>
                    <a:cubicBezTo>
                      <a:pt x="71" y="118"/>
                      <a:pt x="70" y="108"/>
                      <a:pt x="77" y="101"/>
                    </a:cubicBezTo>
                    <a:cubicBezTo>
                      <a:pt x="76" y="72"/>
                      <a:pt x="76" y="0"/>
                      <a:pt x="129" y="6"/>
                    </a:cubicBezTo>
                    <a:cubicBezTo>
                      <a:pt x="160" y="37"/>
                      <a:pt x="160" y="37"/>
                      <a:pt x="160" y="37"/>
                    </a:cubicBezTo>
                    <a:cubicBezTo>
                      <a:pt x="193" y="4"/>
                      <a:pt x="193" y="4"/>
                      <a:pt x="193" y="4"/>
                    </a:cubicBezTo>
                    <a:cubicBezTo>
                      <a:pt x="204" y="7"/>
                      <a:pt x="214" y="12"/>
                      <a:pt x="221" y="19"/>
                    </a:cubicBezTo>
                    <a:cubicBezTo>
                      <a:pt x="242" y="36"/>
                      <a:pt x="245" y="61"/>
                      <a:pt x="243" y="101"/>
                    </a:cubicBezTo>
                    <a:cubicBezTo>
                      <a:pt x="250" y="108"/>
                      <a:pt x="249" y="118"/>
                      <a:pt x="248" y="126"/>
                    </a:cubicBezTo>
                    <a:cubicBezTo>
                      <a:pt x="246" y="137"/>
                      <a:pt x="243" y="150"/>
                      <a:pt x="235" y="156"/>
                    </a:cubicBezTo>
                    <a:cubicBezTo>
                      <a:pt x="234" y="163"/>
                      <a:pt x="234" y="171"/>
                      <a:pt x="232" y="178"/>
                    </a:cubicBezTo>
                    <a:cubicBezTo>
                      <a:pt x="229" y="189"/>
                      <a:pt x="221" y="197"/>
                      <a:pt x="211" y="204"/>
                    </a:cubicBezTo>
                    <a:cubicBezTo>
                      <a:pt x="204" y="209"/>
                      <a:pt x="197" y="216"/>
                      <a:pt x="190" y="220"/>
                    </a:cubicBezTo>
                    <a:cubicBezTo>
                      <a:pt x="180" y="226"/>
                      <a:pt x="171" y="227"/>
                      <a:pt x="160" y="227"/>
                    </a:cubicBezTo>
                    <a:cubicBezTo>
                      <a:pt x="149" y="227"/>
                      <a:pt x="140" y="226"/>
                      <a:pt x="130" y="220"/>
                    </a:cubicBezTo>
                    <a:cubicBezTo>
                      <a:pt x="123" y="216"/>
                      <a:pt x="116" y="209"/>
                      <a:pt x="108" y="204"/>
                    </a:cubicBezTo>
                    <a:cubicBezTo>
                      <a:pt x="99" y="197"/>
                      <a:pt x="91" y="189"/>
                      <a:pt x="88" y="178"/>
                    </a:cubicBezTo>
                    <a:cubicBezTo>
                      <a:pt x="86" y="171"/>
                      <a:pt x="86" y="163"/>
                      <a:pt x="85" y="156"/>
                    </a:cubicBezTo>
                    <a:close/>
                    <a:moveTo>
                      <a:pt x="133" y="53"/>
                    </a:moveTo>
                    <a:cubicBezTo>
                      <a:pt x="107" y="47"/>
                      <a:pt x="92" y="60"/>
                      <a:pt x="97" y="105"/>
                    </a:cubicBezTo>
                    <a:cubicBezTo>
                      <a:pt x="84" y="105"/>
                      <a:pt x="81" y="110"/>
                      <a:pt x="83" y="125"/>
                    </a:cubicBezTo>
                    <a:cubicBezTo>
                      <a:pt x="85" y="138"/>
                      <a:pt x="89" y="148"/>
                      <a:pt x="96" y="149"/>
                    </a:cubicBezTo>
                    <a:cubicBezTo>
                      <a:pt x="97" y="169"/>
                      <a:pt x="95" y="180"/>
                      <a:pt x="115" y="194"/>
                    </a:cubicBezTo>
                    <a:cubicBezTo>
                      <a:pt x="133" y="207"/>
                      <a:pt x="136" y="217"/>
                      <a:pt x="160" y="216"/>
                    </a:cubicBezTo>
                    <a:cubicBezTo>
                      <a:pt x="184" y="217"/>
                      <a:pt x="187" y="207"/>
                      <a:pt x="205" y="194"/>
                    </a:cubicBezTo>
                    <a:cubicBezTo>
                      <a:pt x="225" y="180"/>
                      <a:pt x="222" y="169"/>
                      <a:pt x="224" y="149"/>
                    </a:cubicBezTo>
                    <a:cubicBezTo>
                      <a:pt x="231" y="148"/>
                      <a:pt x="235" y="138"/>
                      <a:pt x="237" y="125"/>
                    </a:cubicBezTo>
                    <a:cubicBezTo>
                      <a:pt x="239" y="110"/>
                      <a:pt x="236" y="105"/>
                      <a:pt x="223" y="105"/>
                    </a:cubicBezTo>
                    <a:cubicBezTo>
                      <a:pt x="219" y="66"/>
                      <a:pt x="170" y="102"/>
                      <a:pt x="133" y="5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nvGrpSpPr>
              <p:cNvPr id="22537" name="Group 6"/>
              <p:cNvGrpSpPr>
                <a:grpSpLocks noChangeAspect="1"/>
              </p:cNvGrpSpPr>
              <p:nvPr/>
            </p:nvGrpSpPr>
            <p:grpSpPr bwMode="auto">
              <a:xfrm>
                <a:off x="186359" y="3568873"/>
                <a:ext cx="1412505" cy="1441886"/>
                <a:chOff x="186359" y="3568873"/>
                <a:chExt cx="1412505" cy="1441886"/>
              </a:xfrm>
            </p:grpSpPr>
            <p:sp>
              <p:nvSpPr>
                <p:cNvPr id="22538" name="Freeform 16"/>
                <p:cNvSpPr>
                  <a:spLocks noEditPoints="1"/>
                </p:cNvSpPr>
                <p:nvPr/>
              </p:nvSpPr>
              <p:spPr bwMode="auto">
                <a:xfrm>
                  <a:off x="186359" y="4205066"/>
                  <a:ext cx="1412505" cy="805693"/>
                </a:xfrm>
                <a:custGeom>
                  <a:avLst/>
                  <a:gdLst>
                    <a:gd name="T0" fmla="*/ 0 w 624"/>
                    <a:gd name="T1" fmla="*/ 2147483647 h 356"/>
                    <a:gd name="T2" fmla="*/ 2147483647 w 624"/>
                    <a:gd name="T3" fmla="*/ 2147483647 h 356"/>
                    <a:gd name="T4" fmla="*/ 2147483647 w 624"/>
                    <a:gd name="T5" fmla="*/ 2147483647 h 356"/>
                    <a:gd name="T6" fmla="*/ 2147483647 w 624"/>
                    <a:gd name="T7" fmla="*/ 2147483647 h 356"/>
                    <a:gd name="T8" fmla="*/ 0 w 624"/>
                    <a:gd name="T9" fmla="*/ 2147483647 h 356"/>
                    <a:gd name="T10" fmla="*/ 0 w 624"/>
                    <a:gd name="T11" fmla="*/ 2147483647 h 356"/>
                    <a:gd name="T12" fmla="*/ 2147483647 w 624"/>
                    <a:gd name="T13" fmla="*/ 2147483647 h 356"/>
                    <a:gd name="T14" fmla="*/ 2147483647 w 624"/>
                    <a:gd name="T15" fmla="*/ 2147483647 h 356"/>
                    <a:gd name="T16" fmla="*/ 2147483647 w 624"/>
                    <a:gd name="T17" fmla="*/ 2147483647 h 356"/>
                    <a:gd name="T18" fmla="*/ 2147483647 w 624"/>
                    <a:gd name="T19" fmla="*/ 2147483647 h 356"/>
                    <a:gd name="T20" fmla="*/ 2147483647 w 624"/>
                    <a:gd name="T21" fmla="*/ 2147483647 h 356"/>
                    <a:gd name="T22" fmla="*/ 2147483647 w 624"/>
                    <a:gd name="T23" fmla="*/ 2147483647 h 356"/>
                    <a:gd name="T24" fmla="*/ 2147483647 w 624"/>
                    <a:gd name="T25" fmla="*/ 0 h 356"/>
                    <a:gd name="T26" fmla="*/ 2147483647 w 624"/>
                    <a:gd name="T27" fmla="*/ 2147483647 h 356"/>
                    <a:gd name="T28" fmla="*/ 2147483647 w 624"/>
                    <a:gd name="T29" fmla="*/ 2147483647 h 356"/>
                    <a:gd name="T30" fmla="*/ 2147483647 w 624"/>
                    <a:gd name="T31" fmla="*/ 2147483647 h 356"/>
                    <a:gd name="T32" fmla="*/ 2147483647 w 624"/>
                    <a:gd name="T33" fmla="*/ 2147483647 h 356"/>
                    <a:gd name="T34" fmla="*/ 2147483647 w 624"/>
                    <a:gd name="T35" fmla="*/ 2147483647 h 356"/>
                    <a:gd name="T36" fmla="*/ 2147483647 w 624"/>
                    <a:gd name="T37" fmla="*/ 2147483647 h 356"/>
                    <a:gd name="T38" fmla="*/ 2147483647 w 624"/>
                    <a:gd name="T39" fmla="*/ 2147483647 h 356"/>
                    <a:gd name="T40" fmla="*/ 2147483647 w 624"/>
                    <a:gd name="T41" fmla="*/ 2147483647 h 356"/>
                    <a:gd name="T42" fmla="*/ 2147483647 w 624"/>
                    <a:gd name="T43" fmla="*/ 2147483647 h 356"/>
                    <a:gd name="T44" fmla="*/ 2147483647 w 624"/>
                    <a:gd name="T45" fmla="*/ 2147483647 h 356"/>
                    <a:gd name="T46" fmla="*/ 2147483647 w 624"/>
                    <a:gd name="T47" fmla="*/ 2147483647 h 356"/>
                    <a:gd name="T48" fmla="*/ 2147483647 w 624"/>
                    <a:gd name="T49" fmla="*/ 2147483647 h 356"/>
                    <a:gd name="T50" fmla="*/ 2147483647 w 624"/>
                    <a:gd name="T51" fmla="*/ 2147483647 h 356"/>
                    <a:gd name="T52" fmla="*/ 2147483647 w 624"/>
                    <a:gd name="T53" fmla="*/ 2147483647 h 356"/>
                    <a:gd name="T54" fmla="*/ 2147483647 w 624"/>
                    <a:gd name="T55" fmla="*/ 2147483647 h 356"/>
                    <a:gd name="T56" fmla="*/ 2147483647 w 624"/>
                    <a:gd name="T57" fmla="*/ 2147483647 h 356"/>
                    <a:gd name="T58" fmla="*/ 2147483647 w 624"/>
                    <a:gd name="T59" fmla="*/ 2147483647 h 356"/>
                    <a:gd name="T60" fmla="*/ 2147483647 w 624"/>
                    <a:gd name="T61" fmla="*/ 2147483647 h 356"/>
                    <a:gd name="T62" fmla="*/ 2147483647 w 624"/>
                    <a:gd name="T63" fmla="*/ 0 h 356"/>
                    <a:gd name="T64" fmla="*/ 2147483647 w 624"/>
                    <a:gd name="T65" fmla="*/ 0 h 356"/>
                    <a:gd name="T66" fmla="*/ 2147483647 w 624"/>
                    <a:gd name="T67" fmla="*/ 2147483647 h 356"/>
                    <a:gd name="T68" fmla="*/ 2147483647 w 624"/>
                    <a:gd name="T69" fmla="*/ 2147483647 h 356"/>
                    <a:gd name="T70" fmla="*/ 2147483647 w 624"/>
                    <a:gd name="T71" fmla="*/ 2147483647 h 356"/>
                    <a:gd name="T72" fmla="*/ 2147483647 w 624"/>
                    <a:gd name="T73" fmla="*/ 2147483647 h 356"/>
                    <a:gd name="T74" fmla="*/ 2147483647 w 624"/>
                    <a:gd name="T75" fmla="*/ 2147483647 h 356"/>
                    <a:gd name="T76" fmla="*/ 2147483647 w 624"/>
                    <a:gd name="T77" fmla="*/ 2147483647 h 356"/>
                    <a:gd name="T78" fmla="*/ 2147483647 w 624"/>
                    <a:gd name="T79" fmla="*/ 2147483647 h 356"/>
                    <a:gd name="T80" fmla="*/ 2147483647 w 624"/>
                    <a:gd name="T81" fmla="*/ 2147483647 h 356"/>
                    <a:gd name="T82" fmla="*/ 2147483647 w 624"/>
                    <a:gd name="T83" fmla="*/ 2147483647 h 356"/>
                    <a:gd name="T84" fmla="*/ 2147483647 w 624"/>
                    <a:gd name="T85" fmla="*/ 2147483647 h 356"/>
                    <a:gd name="T86" fmla="*/ 2147483647 w 624"/>
                    <a:gd name="T87" fmla="*/ 2147483647 h 356"/>
                    <a:gd name="T88" fmla="*/ 2147483647 w 624"/>
                    <a:gd name="T89" fmla="*/ 2147483647 h 356"/>
                    <a:gd name="T90" fmla="*/ 2147483647 w 624"/>
                    <a:gd name="T91" fmla="*/ 2147483647 h 356"/>
                    <a:gd name="T92" fmla="*/ 2147483647 w 624"/>
                    <a:gd name="T93" fmla="*/ 2147483647 h 356"/>
                    <a:gd name="T94" fmla="*/ 2147483647 w 624"/>
                    <a:gd name="T95" fmla="*/ 2147483647 h 356"/>
                    <a:gd name="T96" fmla="*/ 2147483647 w 624"/>
                    <a:gd name="T97" fmla="*/ 2147483647 h 356"/>
                    <a:gd name="T98" fmla="*/ 2147483647 w 624"/>
                    <a:gd name="T99" fmla="*/ 2147483647 h 356"/>
                    <a:gd name="T100" fmla="*/ 2147483647 w 624"/>
                    <a:gd name="T101" fmla="*/ 2147483647 h 356"/>
                    <a:gd name="T102" fmla="*/ 2147483647 w 624"/>
                    <a:gd name="T103" fmla="*/ 2147483647 h 356"/>
                    <a:gd name="T104" fmla="*/ 2147483647 w 624"/>
                    <a:gd name="T105" fmla="*/ 2147483647 h 356"/>
                    <a:gd name="T106" fmla="*/ 2147483647 w 624"/>
                    <a:gd name="T107" fmla="*/ 0 h 3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4" h="356">
                      <a:moveTo>
                        <a:pt x="0" y="273"/>
                      </a:moveTo>
                      <a:cubicBezTo>
                        <a:pt x="94" y="238"/>
                        <a:pt x="94" y="238"/>
                        <a:pt x="94" y="238"/>
                      </a:cubicBezTo>
                      <a:cubicBezTo>
                        <a:pt x="132" y="319"/>
                        <a:pt x="132" y="319"/>
                        <a:pt x="132" y="319"/>
                      </a:cubicBezTo>
                      <a:cubicBezTo>
                        <a:pt x="132" y="356"/>
                        <a:pt x="132" y="356"/>
                        <a:pt x="132" y="356"/>
                      </a:cubicBezTo>
                      <a:cubicBezTo>
                        <a:pt x="0" y="356"/>
                        <a:pt x="0" y="356"/>
                        <a:pt x="0" y="356"/>
                      </a:cubicBezTo>
                      <a:cubicBezTo>
                        <a:pt x="0" y="273"/>
                        <a:pt x="0" y="273"/>
                        <a:pt x="0" y="273"/>
                      </a:cubicBezTo>
                      <a:close/>
                      <a:moveTo>
                        <a:pt x="496" y="310"/>
                      </a:moveTo>
                      <a:cubicBezTo>
                        <a:pt x="530" y="238"/>
                        <a:pt x="530" y="238"/>
                        <a:pt x="530" y="238"/>
                      </a:cubicBezTo>
                      <a:cubicBezTo>
                        <a:pt x="624" y="273"/>
                        <a:pt x="624" y="273"/>
                        <a:pt x="624" y="273"/>
                      </a:cubicBezTo>
                      <a:cubicBezTo>
                        <a:pt x="624" y="356"/>
                        <a:pt x="624" y="356"/>
                        <a:pt x="624" y="356"/>
                      </a:cubicBezTo>
                      <a:cubicBezTo>
                        <a:pt x="496" y="356"/>
                        <a:pt x="496" y="356"/>
                        <a:pt x="496" y="356"/>
                      </a:cubicBezTo>
                      <a:cubicBezTo>
                        <a:pt x="496" y="310"/>
                        <a:pt x="496" y="310"/>
                        <a:pt x="496" y="310"/>
                      </a:cubicBezTo>
                      <a:close/>
                      <a:moveTo>
                        <a:pt x="465" y="0"/>
                      </a:moveTo>
                      <a:cubicBezTo>
                        <a:pt x="448" y="0"/>
                        <a:pt x="429" y="4"/>
                        <a:pt x="413" y="12"/>
                      </a:cubicBezTo>
                      <a:cubicBezTo>
                        <a:pt x="420" y="30"/>
                        <a:pt x="421" y="51"/>
                        <a:pt x="420" y="71"/>
                      </a:cubicBezTo>
                      <a:cubicBezTo>
                        <a:pt x="426" y="82"/>
                        <a:pt x="426" y="94"/>
                        <a:pt x="424" y="107"/>
                      </a:cubicBezTo>
                      <a:cubicBezTo>
                        <a:pt x="422" y="119"/>
                        <a:pt x="419" y="132"/>
                        <a:pt x="411" y="143"/>
                      </a:cubicBezTo>
                      <a:cubicBezTo>
                        <a:pt x="410" y="149"/>
                        <a:pt x="410" y="155"/>
                        <a:pt x="408" y="161"/>
                      </a:cubicBezTo>
                      <a:cubicBezTo>
                        <a:pt x="405" y="169"/>
                        <a:pt x="402" y="176"/>
                        <a:pt x="397" y="182"/>
                      </a:cubicBezTo>
                      <a:cubicBezTo>
                        <a:pt x="400" y="191"/>
                        <a:pt x="407" y="198"/>
                        <a:pt x="415" y="203"/>
                      </a:cubicBezTo>
                      <a:cubicBezTo>
                        <a:pt x="416" y="204"/>
                        <a:pt x="418" y="206"/>
                        <a:pt x="420" y="207"/>
                      </a:cubicBezTo>
                      <a:cubicBezTo>
                        <a:pt x="474" y="227"/>
                        <a:pt x="474" y="227"/>
                        <a:pt x="474" y="227"/>
                      </a:cubicBezTo>
                      <a:cubicBezTo>
                        <a:pt x="480" y="226"/>
                        <a:pt x="486" y="224"/>
                        <a:pt x="491" y="221"/>
                      </a:cubicBezTo>
                      <a:cubicBezTo>
                        <a:pt x="499" y="216"/>
                        <a:pt x="507" y="209"/>
                        <a:pt x="515" y="203"/>
                      </a:cubicBezTo>
                      <a:cubicBezTo>
                        <a:pt x="523" y="197"/>
                        <a:pt x="530" y="191"/>
                        <a:pt x="533" y="181"/>
                      </a:cubicBezTo>
                      <a:cubicBezTo>
                        <a:pt x="535" y="174"/>
                        <a:pt x="535" y="167"/>
                        <a:pt x="535" y="160"/>
                      </a:cubicBezTo>
                      <a:cubicBezTo>
                        <a:pt x="535" y="154"/>
                        <a:pt x="535" y="154"/>
                        <a:pt x="535" y="154"/>
                      </a:cubicBezTo>
                      <a:cubicBezTo>
                        <a:pt x="540" y="151"/>
                        <a:pt x="540" y="151"/>
                        <a:pt x="540" y="151"/>
                      </a:cubicBezTo>
                      <a:cubicBezTo>
                        <a:pt x="546" y="146"/>
                        <a:pt x="549" y="133"/>
                        <a:pt x="550" y="126"/>
                      </a:cubicBezTo>
                      <a:cubicBezTo>
                        <a:pt x="552" y="112"/>
                        <a:pt x="552" y="106"/>
                        <a:pt x="539" y="107"/>
                      </a:cubicBezTo>
                      <a:cubicBezTo>
                        <a:pt x="539" y="83"/>
                        <a:pt x="549" y="54"/>
                        <a:pt x="535" y="30"/>
                      </a:cubicBezTo>
                      <a:cubicBezTo>
                        <a:pt x="522" y="8"/>
                        <a:pt x="489" y="0"/>
                        <a:pt x="465" y="0"/>
                      </a:cubicBezTo>
                      <a:close/>
                      <a:moveTo>
                        <a:pt x="159" y="0"/>
                      </a:moveTo>
                      <a:cubicBezTo>
                        <a:pt x="135" y="0"/>
                        <a:pt x="102" y="8"/>
                        <a:pt x="89" y="30"/>
                      </a:cubicBezTo>
                      <a:cubicBezTo>
                        <a:pt x="74" y="54"/>
                        <a:pt x="85" y="83"/>
                        <a:pt x="84" y="107"/>
                      </a:cubicBezTo>
                      <a:cubicBezTo>
                        <a:pt x="72" y="106"/>
                        <a:pt x="72" y="112"/>
                        <a:pt x="74" y="126"/>
                      </a:cubicBezTo>
                      <a:cubicBezTo>
                        <a:pt x="75" y="133"/>
                        <a:pt x="78" y="146"/>
                        <a:pt x="84" y="151"/>
                      </a:cubicBezTo>
                      <a:cubicBezTo>
                        <a:pt x="89" y="154"/>
                        <a:pt x="89" y="154"/>
                        <a:pt x="89" y="154"/>
                      </a:cubicBezTo>
                      <a:cubicBezTo>
                        <a:pt x="89" y="160"/>
                        <a:pt x="89" y="160"/>
                        <a:pt x="89" y="160"/>
                      </a:cubicBezTo>
                      <a:cubicBezTo>
                        <a:pt x="89" y="167"/>
                        <a:pt x="89" y="174"/>
                        <a:pt x="91" y="181"/>
                      </a:cubicBezTo>
                      <a:cubicBezTo>
                        <a:pt x="94" y="191"/>
                        <a:pt x="101" y="197"/>
                        <a:pt x="109" y="203"/>
                      </a:cubicBezTo>
                      <a:cubicBezTo>
                        <a:pt x="117" y="209"/>
                        <a:pt x="124" y="216"/>
                        <a:pt x="133" y="221"/>
                      </a:cubicBezTo>
                      <a:cubicBezTo>
                        <a:pt x="139" y="225"/>
                        <a:pt x="146" y="226"/>
                        <a:pt x="153" y="227"/>
                      </a:cubicBezTo>
                      <a:cubicBezTo>
                        <a:pt x="203" y="208"/>
                        <a:pt x="203" y="208"/>
                        <a:pt x="203" y="208"/>
                      </a:cubicBezTo>
                      <a:cubicBezTo>
                        <a:pt x="205" y="206"/>
                        <a:pt x="207" y="205"/>
                        <a:pt x="209" y="203"/>
                      </a:cubicBezTo>
                      <a:cubicBezTo>
                        <a:pt x="217" y="197"/>
                        <a:pt x="224" y="191"/>
                        <a:pt x="227" y="181"/>
                      </a:cubicBezTo>
                      <a:cubicBezTo>
                        <a:pt x="228" y="180"/>
                        <a:pt x="228" y="179"/>
                        <a:pt x="228" y="178"/>
                      </a:cubicBezTo>
                      <a:cubicBezTo>
                        <a:pt x="225" y="173"/>
                        <a:pt x="222" y="167"/>
                        <a:pt x="220" y="161"/>
                      </a:cubicBezTo>
                      <a:cubicBezTo>
                        <a:pt x="218" y="155"/>
                        <a:pt x="217" y="149"/>
                        <a:pt x="217" y="143"/>
                      </a:cubicBezTo>
                      <a:cubicBezTo>
                        <a:pt x="209" y="132"/>
                        <a:pt x="205" y="119"/>
                        <a:pt x="204" y="107"/>
                      </a:cubicBezTo>
                      <a:cubicBezTo>
                        <a:pt x="202" y="94"/>
                        <a:pt x="202" y="82"/>
                        <a:pt x="208" y="71"/>
                      </a:cubicBezTo>
                      <a:cubicBezTo>
                        <a:pt x="208" y="56"/>
                        <a:pt x="208" y="42"/>
                        <a:pt x="211" y="28"/>
                      </a:cubicBezTo>
                      <a:cubicBezTo>
                        <a:pt x="212" y="23"/>
                        <a:pt x="213" y="19"/>
                        <a:pt x="214" y="15"/>
                      </a:cubicBezTo>
                      <a:cubicBezTo>
                        <a:pt x="198" y="4"/>
                        <a:pt x="177" y="0"/>
                        <a:pt x="1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22539" name="Freeform 8"/>
                <p:cNvSpPr>
                  <a:spLocks noEditPoints="1"/>
                </p:cNvSpPr>
                <p:nvPr/>
              </p:nvSpPr>
              <p:spPr bwMode="auto">
                <a:xfrm>
                  <a:off x="637232" y="3568873"/>
                  <a:ext cx="519802" cy="595512"/>
                </a:xfrm>
                <a:custGeom>
                  <a:avLst/>
                  <a:gdLst>
                    <a:gd name="T0" fmla="*/ 2147483647 w 230"/>
                    <a:gd name="T1" fmla="*/ 2147483647 h 263"/>
                    <a:gd name="T2" fmla="*/ 2147483647 w 230"/>
                    <a:gd name="T3" fmla="*/ 2147483647 h 263"/>
                    <a:gd name="T4" fmla="*/ 2147483647 w 230"/>
                    <a:gd name="T5" fmla="*/ 2147483647 h 263"/>
                    <a:gd name="T6" fmla="*/ 2147483647 w 230"/>
                    <a:gd name="T7" fmla="*/ 2147483647 h 263"/>
                    <a:gd name="T8" fmla="*/ 2147483647 w 230"/>
                    <a:gd name="T9" fmla="*/ 2147483647 h 263"/>
                    <a:gd name="T10" fmla="*/ 2147483647 w 230"/>
                    <a:gd name="T11" fmla="*/ 2147483647 h 263"/>
                    <a:gd name="T12" fmla="*/ 2147483647 w 230"/>
                    <a:gd name="T13" fmla="*/ 2147483647 h 263"/>
                    <a:gd name="T14" fmla="*/ 2147483647 w 230"/>
                    <a:gd name="T15" fmla="*/ 2147483647 h 263"/>
                    <a:gd name="T16" fmla="*/ 2147483647 w 230"/>
                    <a:gd name="T17" fmla="*/ 2147483647 h 263"/>
                    <a:gd name="T18" fmla="*/ 2147483647 w 230"/>
                    <a:gd name="T19" fmla="*/ 2147483647 h 263"/>
                    <a:gd name="T20" fmla="*/ 2147483647 w 230"/>
                    <a:gd name="T21" fmla="*/ 2147483647 h 263"/>
                    <a:gd name="T22" fmla="*/ 2147483647 w 230"/>
                    <a:gd name="T23" fmla="*/ 2147483647 h 263"/>
                    <a:gd name="T24" fmla="*/ 2147483647 w 230"/>
                    <a:gd name="T25" fmla="*/ 2147483647 h 263"/>
                    <a:gd name="T26" fmla="*/ 2147483647 w 230"/>
                    <a:gd name="T27" fmla="*/ 2147483647 h 263"/>
                    <a:gd name="T28" fmla="*/ 2147483647 w 230"/>
                    <a:gd name="T29" fmla="*/ 2147483647 h 263"/>
                    <a:gd name="T30" fmla="*/ 2147483647 w 230"/>
                    <a:gd name="T31" fmla="*/ 2147483647 h 263"/>
                    <a:gd name="T32" fmla="*/ 2147483647 w 230"/>
                    <a:gd name="T33" fmla="*/ 2147483647 h 263"/>
                    <a:gd name="T34" fmla="*/ 2147483647 w 230"/>
                    <a:gd name="T35" fmla="*/ 2147483647 h 263"/>
                    <a:gd name="T36" fmla="*/ 2147483647 w 230"/>
                    <a:gd name="T37" fmla="*/ 2147483647 h 263"/>
                    <a:gd name="T38" fmla="*/ 2147483647 w 230"/>
                    <a:gd name="T39" fmla="*/ 2147483647 h 263"/>
                    <a:gd name="T40" fmla="*/ 2147483647 w 230"/>
                    <a:gd name="T41" fmla="*/ 2147483647 h 263"/>
                    <a:gd name="T42" fmla="*/ 2147483647 w 230"/>
                    <a:gd name="T43" fmla="*/ 2147483647 h 263"/>
                    <a:gd name="T44" fmla="*/ 2147483647 w 230"/>
                    <a:gd name="T45" fmla="*/ 2147483647 h 263"/>
                    <a:gd name="T46" fmla="*/ 2147483647 w 230"/>
                    <a:gd name="T47" fmla="*/ 2147483647 h 263"/>
                    <a:gd name="T48" fmla="*/ 2147483647 w 230"/>
                    <a:gd name="T49" fmla="*/ 2147483647 h 263"/>
                    <a:gd name="T50" fmla="*/ 2147483647 w 230"/>
                    <a:gd name="T51" fmla="*/ 2147483647 h 263"/>
                    <a:gd name="T52" fmla="*/ 2147483647 w 230"/>
                    <a:gd name="T53" fmla="*/ 2147483647 h 263"/>
                    <a:gd name="T54" fmla="*/ 2147483647 w 230"/>
                    <a:gd name="T55" fmla="*/ 2147483647 h 263"/>
                    <a:gd name="T56" fmla="*/ 2147483647 w 230"/>
                    <a:gd name="T57" fmla="*/ 2147483647 h 263"/>
                    <a:gd name="T58" fmla="*/ 2147483647 w 230"/>
                    <a:gd name="T59" fmla="*/ 2147483647 h 263"/>
                    <a:gd name="T60" fmla="*/ 2147483647 w 230"/>
                    <a:gd name="T61" fmla="*/ 2147483647 h 263"/>
                    <a:gd name="T62" fmla="*/ 2147483647 w 230"/>
                    <a:gd name="T63" fmla="*/ 2147483647 h 263"/>
                    <a:gd name="T64" fmla="*/ 2147483647 w 230"/>
                    <a:gd name="T65" fmla="*/ 2147483647 h 263"/>
                    <a:gd name="T66" fmla="*/ 2147483647 w 230"/>
                    <a:gd name="T67" fmla="*/ 2147483647 h 263"/>
                    <a:gd name="T68" fmla="*/ 2147483647 w 230"/>
                    <a:gd name="T69" fmla="*/ 2147483647 h 263"/>
                    <a:gd name="T70" fmla="*/ 2147483647 w 230"/>
                    <a:gd name="T71" fmla="*/ 2147483647 h 263"/>
                    <a:gd name="T72" fmla="*/ 2147483647 w 230"/>
                    <a:gd name="T73" fmla="*/ 2147483647 h 263"/>
                    <a:gd name="T74" fmla="*/ 2147483647 w 230"/>
                    <a:gd name="T75" fmla="*/ 2147483647 h 263"/>
                    <a:gd name="T76" fmla="*/ 2147483647 w 230"/>
                    <a:gd name="T77" fmla="*/ 2147483647 h 263"/>
                    <a:gd name="T78" fmla="*/ 2147483647 w 230"/>
                    <a:gd name="T79" fmla="*/ 2147483647 h 263"/>
                    <a:gd name="T80" fmla="*/ 2147483647 w 230"/>
                    <a:gd name="T81" fmla="*/ 2147483647 h 263"/>
                    <a:gd name="T82" fmla="*/ 2147483647 w 230"/>
                    <a:gd name="T83" fmla="*/ 2147483647 h 263"/>
                    <a:gd name="T84" fmla="*/ 2147483647 w 230"/>
                    <a:gd name="T85" fmla="*/ 2147483647 h 263"/>
                    <a:gd name="T86" fmla="*/ 2147483647 w 230"/>
                    <a:gd name="T87" fmla="*/ 2147483647 h 263"/>
                    <a:gd name="T88" fmla="*/ 2147483647 w 230"/>
                    <a:gd name="T89" fmla="*/ 2147483647 h 263"/>
                    <a:gd name="T90" fmla="*/ 2147483647 w 230"/>
                    <a:gd name="T91" fmla="*/ 2147483647 h 263"/>
                    <a:gd name="T92" fmla="*/ 2147483647 w 230"/>
                    <a:gd name="T93" fmla="*/ 2147483647 h 263"/>
                    <a:gd name="T94" fmla="*/ 2147483647 w 230"/>
                    <a:gd name="T95" fmla="*/ 2147483647 h 263"/>
                    <a:gd name="T96" fmla="*/ 2147483647 w 230"/>
                    <a:gd name="T97" fmla="*/ 2147483647 h 263"/>
                    <a:gd name="T98" fmla="*/ 2147483647 w 230"/>
                    <a:gd name="T99" fmla="*/ 2147483647 h 263"/>
                    <a:gd name="T100" fmla="*/ 2147483647 w 230"/>
                    <a:gd name="T101" fmla="*/ 2147483647 h 263"/>
                    <a:gd name="T102" fmla="*/ 2147483647 w 230"/>
                    <a:gd name="T103" fmla="*/ 2147483647 h 263"/>
                    <a:gd name="T104" fmla="*/ 2147483647 w 230"/>
                    <a:gd name="T105" fmla="*/ 2147483647 h 263"/>
                    <a:gd name="T106" fmla="*/ 2147483647 w 230"/>
                    <a:gd name="T107" fmla="*/ 2147483647 h 263"/>
                    <a:gd name="T108" fmla="*/ 2147483647 w 230"/>
                    <a:gd name="T109" fmla="*/ 2147483647 h 263"/>
                    <a:gd name="T110" fmla="*/ 2147483647 w 230"/>
                    <a:gd name="T111" fmla="*/ 2147483647 h 263"/>
                    <a:gd name="T112" fmla="*/ 2147483647 w 230"/>
                    <a:gd name="T113" fmla="*/ 2147483647 h 263"/>
                    <a:gd name="T114" fmla="*/ 2147483647 w 230"/>
                    <a:gd name="T115" fmla="*/ 2147483647 h 2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 h="263">
                      <a:moveTo>
                        <a:pt x="115" y="263"/>
                      </a:moveTo>
                      <a:cubicBezTo>
                        <a:pt x="189" y="189"/>
                        <a:pt x="189" y="189"/>
                        <a:pt x="189" y="189"/>
                      </a:cubicBezTo>
                      <a:cubicBezTo>
                        <a:pt x="230" y="148"/>
                        <a:pt x="230" y="81"/>
                        <a:pt x="189" y="40"/>
                      </a:cubicBezTo>
                      <a:cubicBezTo>
                        <a:pt x="148" y="0"/>
                        <a:pt x="82" y="0"/>
                        <a:pt x="41" y="40"/>
                      </a:cubicBezTo>
                      <a:cubicBezTo>
                        <a:pt x="0" y="81"/>
                        <a:pt x="0" y="148"/>
                        <a:pt x="41" y="189"/>
                      </a:cubicBezTo>
                      <a:cubicBezTo>
                        <a:pt x="115" y="263"/>
                        <a:pt x="115" y="263"/>
                        <a:pt x="115" y="263"/>
                      </a:cubicBezTo>
                      <a:close/>
                      <a:moveTo>
                        <a:pt x="115" y="77"/>
                      </a:moveTo>
                      <a:cubicBezTo>
                        <a:pt x="94" y="77"/>
                        <a:pt x="77" y="94"/>
                        <a:pt x="77" y="115"/>
                      </a:cubicBezTo>
                      <a:cubicBezTo>
                        <a:pt x="77" y="129"/>
                        <a:pt x="84" y="141"/>
                        <a:pt x="95" y="147"/>
                      </a:cubicBezTo>
                      <a:cubicBezTo>
                        <a:pt x="95" y="161"/>
                        <a:pt x="95" y="161"/>
                        <a:pt x="95" y="161"/>
                      </a:cubicBezTo>
                      <a:cubicBezTo>
                        <a:pt x="111" y="161"/>
                        <a:pt x="111" y="161"/>
                        <a:pt x="111" y="161"/>
                      </a:cubicBezTo>
                      <a:cubicBezTo>
                        <a:pt x="111" y="139"/>
                        <a:pt x="111" y="139"/>
                        <a:pt x="111" y="139"/>
                      </a:cubicBezTo>
                      <a:cubicBezTo>
                        <a:pt x="103" y="134"/>
                        <a:pt x="103" y="134"/>
                        <a:pt x="103" y="134"/>
                      </a:cubicBezTo>
                      <a:cubicBezTo>
                        <a:pt x="97" y="130"/>
                        <a:pt x="92" y="123"/>
                        <a:pt x="92" y="115"/>
                      </a:cubicBezTo>
                      <a:cubicBezTo>
                        <a:pt x="92" y="102"/>
                        <a:pt x="102" y="92"/>
                        <a:pt x="115" y="92"/>
                      </a:cubicBezTo>
                      <a:cubicBezTo>
                        <a:pt x="127" y="92"/>
                        <a:pt x="137" y="102"/>
                        <a:pt x="137" y="115"/>
                      </a:cubicBezTo>
                      <a:cubicBezTo>
                        <a:pt x="137" y="123"/>
                        <a:pt x="133" y="130"/>
                        <a:pt x="126" y="134"/>
                      </a:cubicBezTo>
                      <a:cubicBezTo>
                        <a:pt x="119" y="139"/>
                        <a:pt x="119" y="139"/>
                        <a:pt x="119" y="139"/>
                      </a:cubicBezTo>
                      <a:cubicBezTo>
                        <a:pt x="119" y="161"/>
                        <a:pt x="119" y="161"/>
                        <a:pt x="119" y="161"/>
                      </a:cubicBezTo>
                      <a:cubicBezTo>
                        <a:pt x="127" y="161"/>
                        <a:pt x="127" y="161"/>
                        <a:pt x="127" y="161"/>
                      </a:cubicBezTo>
                      <a:cubicBezTo>
                        <a:pt x="131" y="161"/>
                        <a:pt x="134" y="157"/>
                        <a:pt x="134" y="153"/>
                      </a:cubicBezTo>
                      <a:cubicBezTo>
                        <a:pt x="134" y="147"/>
                        <a:pt x="134" y="147"/>
                        <a:pt x="134" y="147"/>
                      </a:cubicBezTo>
                      <a:cubicBezTo>
                        <a:pt x="146" y="141"/>
                        <a:pt x="153" y="129"/>
                        <a:pt x="153" y="115"/>
                      </a:cubicBezTo>
                      <a:cubicBezTo>
                        <a:pt x="153" y="94"/>
                        <a:pt x="136" y="77"/>
                        <a:pt x="115" y="77"/>
                      </a:cubicBezTo>
                      <a:close/>
                      <a:moveTo>
                        <a:pt x="115" y="107"/>
                      </a:moveTo>
                      <a:cubicBezTo>
                        <a:pt x="119" y="107"/>
                        <a:pt x="123" y="110"/>
                        <a:pt x="123" y="115"/>
                      </a:cubicBezTo>
                      <a:cubicBezTo>
                        <a:pt x="123" y="119"/>
                        <a:pt x="119" y="122"/>
                        <a:pt x="115" y="122"/>
                      </a:cubicBezTo>
                      <a:cubicBezTo>
                        <a:pt x="111" y="122"/>
                        <a:pt x="107" y="119"/>
                        <a:pt x="107" y="115"/>
                      </a:cubicBezTo>
                      <a:cubicBezTo>
                        <a:pt x="107" y="110"/>
                        <a:pt x="111" y="107"/>
                        <a:pt x="115" y="107"/>
                      </a:cubicBezTo>
                      <a:close/>
                      <a:moveTo>
                        <a:pt x="115" y="45"/>
                      </a:moveTo>
                      <a:cubicBezTo>
                        <a:pt x="153" y="45"/>
                        <a:pt x="184" y="76"/>
                        <a:pt x="184" y="115"/>
                      </a:cubicBezTo>
                      <a:cubicBezTo>
                        <a:pt x="184" y="140"/>
                        <a:pt x="171" y="162"/>
                        <a:pt x="150" y="175"/>
                      </a:cubicBezTo>
                      <a:cubicBezTo>
                        <a:pt x="150" y="155"/>
                        <a:pt x="150" y="155"/>
                        <a:pt x="150" y="155"/>
                      </a:cubicBezTo>
                      <a:cubicBezTo>
                        <a:pt x="161" y="145"/>
                        <a:pt x="169" y="131"/>
                        <a:pt x="169" y="115"/>
                      </a:cubicBezTo>
                      <a:cubicBezTo>
                        <a:pt x="169" y="85"/>
                        <a:pt x="145" y="61"/>
                        <a:pt x="115" y="61"/>
                      </a:cubicBezTo>
                      <a:cubicBezTo>
                        <a:pt x="85" y="61"/>
                        <a:pt x="61" y="85"/>
                        <a:pt x="61" y="115"/>
                      </a:cubicBezTo>
                      <a:cubicBezTo>
                        <a:pt x="61" y="131"/>
                        <a:pt x="68" y="145"/>
                        <a:pt x="80" y="155"/>
                      </a:cubicBezTo>
                      <a:cubicBezTo>
                        <a:pt x="80" y="175"/>
                        <a:pt x="80" y="175"/>
                        <a:pt x="80" y="175"/>
                      </a:cubicBezTo>
                      <a:cubicBezTo>
                        <a:pt x="59" y="162"/>
                        <a:pt x="46" y="140"/>
                        <a:pt x="46" y="115"/>
                      </a:cubicBezTo>
                      <a:cubicBezTo>
                        <a:pt x="46" y="76"/>
                        <a:pt x="77" y="45"/>
                        <a:pt x="115" y="45"/>
                      </a:cubicBezTo>
                      <a:close/>
                      <a:moveTo>
                        <a:pt x="134" y="168"/>
                      </a:moveTo>
                      <a:cubicBezTo>
                        <a:pt x="134" y="176"/>
                        <a:pt x="134" y="176"/>
                        <a:pt x="134" y="176"/>
                      </a:cubicBezTo>
                      <a:cubicBezTo>
                        <a:pt x="134" y="181"/>
                        <a:pt x="131" y="184"/>
                        <a:pt x="127" y="184"/>
                      </a:cubicBezTo>
                      <a:cubicBezTo>
                        <a:pt x="95" y="184"/>
                        <a:pt x="95" y="184"/>
                        <a:pt x="95" y="184"/>
                      </a:cubicBezTo>
                      <a:cubicBezTo>
                        <a:pt x="95" y="176"/>
                        <a:pt x="95" y="176"/>
                        <a:pt x="95" y="176"/>
                      </a:cubicBezTo>
                      <a:cubicBezTo>
                        <a:pt x="95" y="172"/>
                        <a:pt x="99" y="168"/>
                        <a:pt x="103" y="168"/>
                      </a:cubicBezTo>
                      <a:cubicBezTo>
                        <a:pt x="134" y="168"/>
                        <a:pt x="134" y="168"/>
                        <a:pt x="134" y="168"/>
                      </a:cubicBezTo>
                      <a:close/>
                      <a:moveTo>
                        <a:pt x="134" y="192"/>
                      </a:moveTo>
                      <a:cubicBezTo>
                        <a:pt x="134" y="200"/>
                        <a:pt x="134" y="200"/>
                        <a:pt x="134" y="200"/>
                      </a:cubicBezTo>
                      <a:cubicBezTo>
                        <a:pt x="134" y="204"/>
                        <a:pt x="131" y="208"/>
                        <a:pt x="127" y="208"/>
                      </a:cubicBezTo>
                      <a:cubicBezTo>
                        <a:pt x="103" y="208"/>
                        <a:pt x="103" y="208"/>
                        <a:pt x="103" y="208"/>
                      </a:cubicBezTo>
                      <a:cubicBezTo>
                        <a:pt x="99" y="208"/>
                        <a:pt x="95" y="204"/>
                        <a:pt x="95" y="200"/>
                      </a:cubicBezTo>
                      <a:cubicBezTo>
                        <a:pt x="95" y="195"/>
                        <a:pt x="99" y="192"/>
                        <a:pt x="103" y="192"/>
                      </a:cubicBezTo>
                      <a:cubicBezTo>
                        <a:pt x="134" y="192"/>
                        <a:pt x="134" y="192"/>
                        <a:pt x="134" y="192"/>
                      </a:cubicBezTo>
                      <a:close/>
                      <a:moveTo>
                        <a:pt x="123" y="215"/>
                      </a:moveTo>
                      <a:cubicBezTo>
                        <a:pt x="107" y="215"/>
                        <a:pt x="107" y="215"/>
                        <a:pt x="107" y="215"/>
                      </a:cubicBezTo>
                      <a:cubicBezTo>
                        <a:pt x="107" y="220"/>
                        <a:pt x="111" y="223"/>
                        <a:pt x="115" y="223"/>
                      </a:cubicBezTo>
                      <a:cubicBezTo>
                        <a:pt x="119" y="223"/>
                        <a:pt x="123" y="220"/>
                        <a:pt x="123" y="21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grpSp>
        <p:sp>
          <p:nvSpPr>
            <p:cNvPr id="2" name="Teardrop 1"/>
            <p:cNvSpPr/>
            <p:nvPr/>
          </p:nvSpPr>
          <p:spPr bwMode="auto">
            <a:xfrm rot="8100456">
              <a:off x="7840199" y="1945209"/>
              <a:ext cx="724101" cy="723941"/>
            </a:xfrm>
            <a:prstGeom prst="teardrop">
              <a:avLst/>
            </a:prstGeom>
            <a:solidFill>
              <a:srgbClr val="4D4D4D"/>
            </a:solidFill>
            <a:ln w="9525" cap="flat" cmpd="sng" algn="ctr">
              <a:noFill/>
              <a:prstDash val="solid"/>
              <a:round/>
              <a:headEnd type="none" w="med" len="med"/>
              <a:tailEnd type="none" w="med" len="med"/>
            </a:ln>
            <a:effectLst/>
            <a:extLst/>
          </p:spPr>
          <p:txBody>
            <a:bodyPr/>
            <a:lstStyle/>
            <a:p>
              <a:pPr defTabSz="449263">
                <a:buClr>
                  <a:srgbClr val="000000"/>
                </a:buClr>
                <a:buSzPct val="100000"/>
                <a:buFont typeface="Times New Roman" pitchFamily="16" charset="0"/>
                <a:buNone/>
                <a:defRPr/>
              </a:pPr>
              <a:endParaRPr lang="en-GB" sz="7600" b="1">
                <a:solidFill>
                  <a:srgbClr val="FFFFFF"/>
                </a:solidFill>
                <a:latin typeface="Verdana" pitchFamily="32" charset="0"/>
                <a:cs typeface="Arial" charset="0"/>
              </a:endParaRPr>
            </a:p>
          </p:txBody>
        </p:sp>
        <p:sp>
          <p:nvSpPr>
            <p:cNvPr id="4" name="TextBox 3"/>
            <p:cNvSpPr txBox="1"/>
            <p:nvPr/>
          </p:nvSpPr>
          <p:spPr>
            <a:xfrm>
              <a:off x="7973586" y="1915044"/>
              <a:ext cx="503377" cy="623283"/>
            </a:xfrm>
            <a:prstGeom prst="rect">
              <a:avLst/>
            </a:prstGeom>
            <a:noFill/>
          </p:spPr>
          <p:txBody>
            <a:bodyPr>
              <a:spAutoFit/>
            </a:bodyPr>
            <a:lstStyle/>
            <a:p>
              <a:pPr algn="ctr" defTabSz="449263">
                <a:buClr>
                  <a:srgbClr val="000000"/>
                </a:buClr>
                <a:buSzPct val="100000"/>
                <a:buFont typeface="Times New Roman" pitchFamily="16" charset="0"/>
                <a:buNone/>
                <a:defRPr/>
              </a:pPr>
              <a:r>
                <a:rPr lang="fr-BE" sz="4800" b="1" dirty="0">
                  <a:solidFill>
                    <a:srgbClr val="FFFFFF"/>
                  </a:solidFill>
                  <a:effectLst>
                    <a:outerShdw blurRad="38100" dist="38100" dir="2700000" algn="tl">
                      <a:srgbClr val="000000">
                        <a:alpha val="43137"/>
                      </a:srgbClr>
                    </a:outerShdw>
                  </a:effectLst>
                  <a:latin typeface="EC Square Sans Cond Pro" panose="020B0506040000020004" pitchFamily="34" charset="0"/>
                  <a:cs typeface="Arial" charset="0"/>
                </a:rPr>
                <a:t>?</a:t>
              </a:r>
              <a:endParaRPr lang="en-GB" sz="4800" b="1" dirty="0">
                <a:solidFill>
                  <a:srgbClr val="FFFFFF"/>
                </a:solidFill>
                <a:effectLst>
                  <a:outerShdw blurRad="38100" dist="38100" dir="2700000" algn="tl">
                    <a:srgbClr val="000000">
                      <a:alpha val="43137"/>
                    </a:srgbClr>
                  </a:outerShdw>
                </a:effectLst>
                <a:latin typeface="EC Square Sans Cond Pro" panose="020B0506040000020004" pitchFamily="34" charset="0"/>
                <a:cs typeface="Arial" charset="0"/>
              </a:endParaRPr>
            </a:p>
          </p:txBody>
        </p:sp>
      </p:grpSp>
    </p:spTree>
    <p:extLst>
      <p:ext uri="{BB962C8B-B14F-4D97-AF65-F5344CB8AC3E}">
        <p14:creationId xmlns:p14="http://schemas.microsoft.com/office/powerpoint/2010/main" val="2608969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388" y="1151468"/>
            <a:ext cx="8858250" cy="933451"/>
          </a:xfrm>
        </p:spPr>
        <p:txBody>
          <a:bodyPr/>
          <a:lstStyle/>
          <a:p>
            <a:r>
              <a:rPr lang="fr-BE" altLang="en-US" sz="3200" b="0" smtClean="0">
                <a:solidFill>
                  <a:srgbClr val="333333"/>
                </a:solidFill>
              </a:rPr>
              <a:t>KEY STEPS </a:t>
            </a:r>
            <a:r>
              <a:rPr lang="fr-BE" altLang="en-US" sz="3200" smtClean="0">
                <a:solidFill>
                  <a:srgbClr val="A40000"/>
                </a:solidFill>
              </a:rPr>
              <a:t>TO AVOID CONFLICTS OF INTEREST</a:t>
            </a:r>
            <a:endParaRPr lang="en-GB" altLang="en-US" sz="3200" smtClean="0">
              <a:solidFill>
                <a:srgbClr val="A40000"/>
              </a:solidFill>
            </a:endParaRPr>
          </a:p>
        </p:txBody>
      </p:sp>
      <p:sp>
        <p:nvSpPr>
          <p:cNvPr id="21507" name="Text Placeholder 2"/>
          <p:cNvSpPr>
            <a:spLocks noGrp="1"/>
          </p:cNvSpPr>
          <p:nvPr>
            <p:ph type="body" idx="1"/>
          </p:nvPr>
        </p:nvSpPr>
        <p:spPr>
          <a:xfrm>
            <a:off x="34925" y="2025651"/>
            <a:ext cx="6229350" cy="4572000"/>
          </a:xfrm>
        </p:spPr>
        <p:txBody>
          <a:bodyPr/>
          <a:lstStyle/>
          <a:p>
            <a:pPr>
              <a:buClr>
                <a:srgbClr val="C00000"/>
              </a:buClr>
              <a:buSzPct val="110000"/>
              <a:buFont typeface="Wingdings" pitchFamily="2" charset="2"/>
              <a:buChar char=""/>
            </a:pPr>
            <a:r>
              <a:rPr lang="en-GB" altLang="en-US" sz="2000" i="0" dirty="0" smtClean="0">
                <a:solidFill>
                  <a:srgbClr val="4D4D4D"/>
                </a:solidFill>
              </a:rPr>
              <a:t>Declaring </a:t>
            </a:r>
            <a:r>
              <a:rPr lang="en-GB" altLang="en-US" sz="2000" b="1" i="0" dirty="0" smtClean="0">
                <a:solidFill>
                  <a:srgbClr val="A40000"/>
                </a:solidFill>
              </a:rPr>
              <a:t>spouse’s employment</a:t>
            </a:r>
            <a:endParaRPr lang="en-GB" altLang="en-US" sz="2000" i="0" dirty="0" smtClean="0">
              <a:solidFill>
                <a:srgbClr val="A40000"/>
              </a:solidFill>
            </a:endParaRPr>
          </a:p>
          <a:p>
            <a:pPr>
              <a:buClr>
                <a:srgbClr val="C00000"/>
              </a:buClr>
              <a:buSzPct val="110000"/>
              <a:buFont typeface="Wingdings" pitchFamily="2" charset="2"/>
              <a:buChar char=""/>
            </a:pPr>
            <a:r>
              <a:rPr lang="en-GB" altLang="en-US" sz="2000" i="0" dirty="0" smtClean="0">
                <a:solidFill>
                  <a:srgbClr val="4D4D4D"/>
                </a:solidFill>
              </a:rPr>
              <a:t>Seeking prior authorisation for any </a:t>
            </a:r>
            <a:r>
              <a:rPr lang="en-GB" altLang="en-US" sz="2000" b="1" i="0" dirty="0" smtClean="0">
                <a:solidFill>
                  <a:srgbClr val="A40000"/>
                </a:solidFill>
              </a:rPr>
              <a:t>outside activity during active service or leave on personal grounds</a:t>
            </a:r>
          </a:p>
          <a:p>
            <a:pPr>
              <a:buClr>
                <a:srgbClr val="C00000"/>
              </a:buClr>
              <a:buSzPct val="110000"/>
              <a:buFont typeface="Wingdings" pitchFamily="2" charset="2"/>
              <a:buChar char=""/>
            </a:pPr>
            <a:r>
              <a:rPr lang="en-GB" altLang="en-US" sz="2000" i="0" dirty="0" smtClean="0">
                <a:solidFill>
                  <a:srgbClr val="4D4D4D"/>
                </a:solidFill>
              </a:rPr>
              <a:t>Seeking prior authorisation for any professional </a:t>
            </a:r>
            <a:r>
              <a:rPr lang="en-GB" altLang="en-US" sz="2000" b="1" i="0" dirty="0" smtClean="0">
                <a:solidFill>
                  <a:srgbClr val="A40000"/>
                </a:solidFill>
              </a:rPr>
              <a:t>activity</a:t>
            </a:r>
            <a:r>
              <a:rPr lang="en-GB" altLang="en-US" sz="2000" i="0" dirty="0" smtClean="0">
                <a:solidFill>
                  <a:srgbClr val="A40000"/>
                </a:solidFill>
              </a:rPr>
              <a:t> </a:t>
            </a:r>
            <a:r>
              <a:rPr lang="en-GB" altLang="en-US" sz="2000" b="1" i="0" dirty="0" smtClean="0">
                <a:solidFill>
                  <a:srgbClr val="A40000"/>
                </a:solidFill>
              </a:rPr>
              <a:t>after leaving the service</a:t>
            </a:r>
            <a:r>
              <a:rPr lang="en-GB" altLang="en-US" sz="2000" b="1" i="0" dirty="0" smtClean="0">
                <a:solidFill>
                  <a:srgbClr val="C00000"/>
                </a:solidFill>
              </a:rPr>
              <a:t> </a:t>
            </a:r>
            <a:r>
              <a:rPr lang="en-GB" altLang="en-US" sz="2000" i="0" dirty="0" smtClean="0">
                <a:solidFill>
                  <a:srgbClr val="4D4D4D"/>
                </a:solidFill>
              </a:rPr>
              <a:t>(2 years)</a:t>
            </a:r>
            <a:endParaRPr lang="en-GB" altLang="en-US" sz="2000" b="1" i="0" dirty="0" smtClean="0">
              <a:solidFill>
                <a:srgbClr val="C00000"/>
              </a:solidFill>
            </a:endParaRPr>
          </a:p>
          <a:p>
            <a:pPr>
              <a:buClr>
                <a:srgbClr val="C00000"/>
              </a:buClr>
              <a:buSzPct val="110000"/>
              <a:buFont typeface="Wingdings" pitchFamily="2" charset="2"/>
              <a:buChar char=""/>
            </a:pPr>
            <a:r>
              <a:rPr lang="en-GB" altLang="en-US" sz="2000" i="0" dirty="0" smtClean="0">
                <a:solidFill>
                  <a:srgbClr val="4D4D4D"/>
                </a:solidFill>
              </a:rPr>
              <a:t>Notifying beforehand intention to stand for / election-appointment to </a:t>
            </a:r>
            <a:r>
              <a:rPr lang="en-GB" altLang="en-US" sz="2000" b="1" i="0" dirty="0" smtClean="0">
                <a:solidFill>
                  <a:srgbClr val="A40000"/>
                </a:solidFill>
              </a:rPr>
              <a:t>public office</a:t>
            </a:r>
            <a:endParaRPr lang="en-GB" altLang="en-US" sz="2000" i="0" dirty="0" smtClean="0">
              <a:solidFill>
                <a:srgbClr val="A40000"/>
              </a:solidFill>
            </a:endParaRPr>
          </a:p>
          <a:p>
            <a:pPr>
              <a:buClr>
                <a:srgbClr val="C00000"/>
              </a:buClr>
              <a:buSzPct val="110000"/>
              <a:buFont typeface="Wingdings" pitchFamily="2" charset="2"/>
              <a:buChar char=""/>
            </a:pPr>
            <a:r>
              <a:rPr lang="en-GB" altLang="en-US" sz="2000" i="0" dirty="0" smtClean="0">
                <a:solidFill>
                  <a:srgbClr val="4D4D4D"/>
                </a:solidFill>
              </a:rPr>
              <a:t>Notifying beforehand </a:t>
            </a:r>
            <a:r>
              <a:rPr lang="en-GB" altLang="en-US" sz="2000" b="1" i="0" dirty="0" smtClean="0">
                <a:solidFill>
                  <a:srgbClr val="A40000"/>
                </a:solidFill>
              </a:rPr>
              <a:t>publication</a:t>
            </a:r>
            <a:r>
              <a:rPr lang="en-GB" altLang="en-US" sz="2000" b="1" i="0" dirty="0" smtClean="0">
                <a:solidFill>
                  <a:srgbClr val="C00000"/>
                </a:solidFill>
              </a:rPr>
              <a:t> </a:t>
            </a:r>
            <a:r>
              <a:rPr lang="en-GB" altLang="en-US" sz="2000" i="0" dirty="0" smtClean="0">
                <a:solidFill>
                  <a:srgbClr val="4D4D4D"/>
                </a:solidFill>
              </a:rPr>
              <a:t>on matters dealing with the work of the Union</a:t>
            </a:r>
          </a:p>
          <a:p>
            <a:pPr>
              <a:buClr>
                <a:srgbClr val="C00000"/>
              </a:buClr>
              <a:buSzPct val="110000"/>
              <a:buFont typeface="Wingdings" pitchFamily="2" charset="2"/>
              <a:buChar char=""/>
            </a:pPr>
            <a:r>
              <a:rPr lang="en-GB" altLang="en-US" sz="2000" i="0" dirty="0" smtClean="0">
                <a:solidFill>
                  <a:srgbClr val="4D4D4D"/>
                </a:solidFill>
              </a:rPr>
              <a:t>Not accepting </a:t>
            </a:r>
            <a:r>
              <a:rPr lang="en-GB" altLang="en-US" sz="2000" b="1" i="0" dirty="0" smtClean="0">
                <a:solidFill>
                  <a:srgbClr val="A40000"/>
                </a:solidFill>
              </a:rPr>
              <a:t>gifts or favours</a:t>
            </a:r>
            <a:endParaRPr lang="en-GB" altLang="en-US" sz="2000" i="0" dirty="0" smtClean="0">
              <a:solidFill>
                <a:srgbClr val="A40000"/>
              </a:solidFill>
            </a:endParaRPr>
          </a:p>
          <a:p>
            <a:pPr>
              <a:buClr>
                <a:srgbClr val="C00000"/>
              </a:buClr>
              <a:buSzPct val="150000"/>
              <a:buFont typeface="Arial" charset="0"/>
              <a:buChar char="•"/>
            </a:pPr>
            <a:endParaRPr lang="en-GB" altLang="en-US" sz="2000" i="0" dirty="0" smtClean="0">
              <a:solidFill>
                <a:srgbClr val="4D4D4D"/>
              </a:solidFill>
            </a:endParaRPr>
          </a:p>
        </p:txBody>
      </p:sp>
      <p:grpSp>
        <p:nvGrpSpPr>
          <p:cNvPr id="23556" name="Group 4"/>
          <p:cNvGrpSpPr>
            <a:grpSpLocks noChangeAspect="1"/>
          </p:cNvGrpSpPr>
          <p:nvPr/>
        </p:nvGrpSpPr>
        <p:grpSpPr bwMode="auto">
          <a:xfrm>
            <a:off x="6432550" y="3060702"/>
            <a:ext cx="2427288" cy="2961217"/>
            <a:chOff x="3827323" y="1815654"/>
            <a:chExt cx="879883" cy="804665"/>
          </a:xfrm>
        </p:grpSpPr>
        <p:sp>
          <p:nvSpPr>
            <p:cNvPr id="23557" name="Freeform 5"/>
            <p:cNvSpPr>
              <a:spLocks/>
            </p:cNvSpPr>
            <p:nvPr/>
          </p:nvSpPr>
          <p:spPr bwMode="auto">
            <a:xfrm>
              <a:off x="3827323" y="1815654"/>
              <a:ext cx="582878" cy="563449"/>
            </a:xfrm>
            <a:custGeom>
              <a:avLst/>
              <a:gdLst>
                <a:gd name="T0" fmla="*/ 2147483647 w 571"/>
                <a:gd name="T1" fmla="*/ 2147483647 h 405"/>
                <a:gd name="T2" fmla="*/ 2147483647 w 571"/>
                <a:gd name="T3" fmla="*/ 2147483647 h 405"/>
                <a:gd name="T4" fmla="*/ 2147483647 w 571"/>
                <a:gd name="T5" fmla="*/ 2147483647 h 405"/>
                <a:gd name="T6" fmla="*/ 2147483647 w 571"/>
                <a:gd name="T7" fmla="*/ 2147483647 h 405"/>
                <a:gd name="T8" fmla="*/ 2147483647 w 571"/>
                <a:gd name="T9" fmla="*/ 2147483647 h 405"/>
                <a:gd name="T10" fmla="*/ 2147483647 w 571"/>
                <a:gd name="T11" fmla="*/ 2147483647 h 405"/>
                <a:gd name="T12" fmla="*/ 2147483647 w 571"/>
                <a:gd name="T13" fmla="*/ 2147483647 h 405"/>
                <a:gd name="T14" fmla="*/ 2147483647 w 571"/>
                <a:gd name="T15" fmla="*/ 2147483647 h 405"/>
                <a:gd name="T16" fmla="*/ 2147483647 w 571"/>
                <a:gd name="T17" fmla="*/ 2147483647 h 405"/>
                <a:gd name="T18" fmla="*/ 2147483647 w 571"/>
                <a:gd name="T19" fmla="*/ 2147483647 h 405"/>
                <a:gd name="T20" fmla="*/ 2147483647 w 571"/>
                <a:gd name="T21" fmla="*/ 2147483647 h 405"/>
                <a:gd name="T22" fmla="*/ 2147483647 w 571"/>
                <a:gd name="T23" fmla="*/ 2147483647 h 405"/>
                <a:gd name="T24" fmla="*/ 2147483647 w 571"/>
                <a:gd name="T25" fmla="*/ 2147483647 h 405"/>
                <a:gd name="T26" fmla="*/ 2147483647 w 571"/>
                <a:gd name="T27" fmla="*/ 2147483647 h 405"/>
                <a:gd name="T28" fmla="*/ 2147483647 w 571"/>
                <a:gd name="T29" fmla="*/ 2147483647 h 405"/>
                <a:gd name="T30" fmla="*/ 2147483647 w 571"/>
                <a:gd name="T31" fmla="*/ 2147483647 h 405"/>
                <a:gd name="T32" fmla="*/ 2147483647 w 571"/>
                <a:gd name="T33" fmla="*/ 2147483647 h 405"/>
                <a:gd name="T34" fmla="*/ 2147483647 w 571"/>
                <a:gd name="T35" fmla="*/ 2147483647 h 405"/>
                <a:gd name="T36" fmla="*/ 2147483647 w 571"/>
                <a:gd name="T37" fmla="*/ 2147483647 h 405"/>
                <a:gd name="T38" fmla="*/ 2147483647 w 571"/>
                <a:gd name="T39" fmla="*/ 2147483647 h 405"/>
                <a:gd name="T40" fmla="*/ 2147483647 w 571"/>
                <a:gd name="T41" fmla="*/ 2147483647 h 405"/>
                <a:gd name="T42" fmla="*/ 2147483647 w 571"/>
                <a:gd name="T43" fmla="*/ 2147483647 h 405"/>
                <a:gd name="T44" fmla="*/ 2147483647 w 571"/>
                <a:gd name="T45" fmla="*/ 2147483647 h 405"/>
                <a:gd name="T46" fmla="*/ 2147483647 w 571"/>
                <a:gd name="T47" fmla="*/ 2147483647 h 405"/>
                <a:gd name="T48" fmla="*/ 2147483647 w 571"/>
                <a:gd name="T49" fmla="*/ 2147483647 h 405"/>
                <a:gd name="T50" fmla="*/ 2147483647 w 571"/>
                <a:gd name="T51" fmla="*/ 2147483647 h 405"/>
                <a:gd name="T52" fmla="*/ 2147483647 w 571"/>
                <a:gd name="T53" fmla="*/ 2147483647 h 405"/>
                <a:gd name="T54" fmla="*/ 2147483647 w 571"/>
                <a:gd name="T55" fmla="*/ 2147483647 h 405"/>
                <a:gd name="T56" fmla="*/ 2147483647 w 571"/>
                <a:gd name="T57" fmla="*/ 2147483647 h 405"/>
                <a:gd name="T58" fmla="*/ 2147483647 w 571"/>
                <a:gd name="T59" fmla="*/ 2147483647 h 405"/>
                <a:gd name="T60" fmla="*/ 2147483647 w 571"/>
                <a:gd name="T61" fmla="*/ 2147483647 h 405"/>
                <a:gd name="T62" fmla="*/ 2147483647 w 571"/>
                <a:gd name="T63" fmla="*/ 2147483647 h 405"/>
                <a:gd name="T64" fmla="*/ 2147483647 w 571"/>
                <a:gd name="T65" fmla="*/ 2147483647 h 405"/>
                <a:gd name="T66" fmla="*/ 2147483647 w 571"/>
                <a:gd name="T67" fmla="*/ 2147483647 h 405"/>
                <a:gd name="T68" fmla="*/ 2147483647 w 571"/>
                <a:gd name="T69" fmla="*/ 2147483647 h 405"/>
                <a:gd name="T70" fmla="*/ 2147483647 w 571"/>
                <a:gd name="T71" fmla="*/ 2147483647 h 405"/>
                <a:gd name="T72" fmla="*/ 2147483647 w 571"/>
                <a:gd name="T73" fmla="*/ 2147483647 h 405"/>
                <a:gd name="T74" fmla="*/ 2147483647 w 571"/>
                <a:gd name="T75" fmla="*/ 2147483647 h 405"/>
                <a:gd name="T76" fmla="*/ 2147483647 w 571"/>
                <a:gd name="T77" fmla="*/ 2147483647 h 405"/>
                <a:gd name="T78" fmla="*/ 2147483647 w 571"/>
                <a:gd name="T79" fmla="*/ 2147483647 h 405"/>
                <a:gd name="T80" fmla="*/ 2147483647 w 571"/>
                <a:gd name="T81" fmla="*/ 2147483647 h 405"/>
                <a:gd name="T82" fmla="*/ 2147483647 w 571"/>
                <a:gd name="T83" fmla="*/ 2147483647 h 405"/>
                <a:gd name="T84" fmla="*/ 2147483647 w 571"/>
                <a:gd name="T85" fmla="*/ 0 h 405"/>
                <a:gd name="T86" fmla="*/ 2147483647 w 571"/>
                <a:gd name="T87" fmla="*/ 0 h 405"/>
                <a:gd name="T88" fmla="*/ 2147483647 w 571"/>
                <a:gd name="T89" fmla="*/ 2147483647 h 405"/>
                <a:gd name="T90" fmla="*/ 2147483647 w 571"/>
                <a:gd name="T91" fmla="*/ 2147483647 h 405"/>
                <a:gd name="T92" fmla="*/ 2147483647 w 571"/>
                <a:gd name="T93" fmla="*/ 2147483647 h 405"/>
                <a:gd name="T94" fmla="*/ 2147483647 w 571"/>
                <a:gd name="T95" fmla="*/ 2147483647 h 405"/>
                <a:gd name="T96" fmla="*/ 0 w 571"/>
                <a:gd name="T97" fmla="*/ 2147483647 h 405"/>
                <a:gd name="T98" fmla="*/ 0 w 571"/>
                <a:gd name="T99" fmla="*/ 2147483647 h 405"/>
                <a:gd name="T100" fmla="*/ 0 w 571"/>
                <a:gd name="T101" fmla="*/ 2147483647 h 405"/>
                <a:gd name="T102" fmla="*/ 2147483647 w 571"/>
                <a:gd name="T103" fmla="*/ 2147483647 h 405"/>
                <a:gd name="T104" fmla="*/ 2147483647 w 571"/>
                <a:gd name="T105" fmla="*/ 2147483647 h 405"/>
                <a:gd name="T106" fmla="*/ 2147483647 w 571"/>
                <a:gd name="T107" fmla="*/ 2147483647 h 405"/>
                <a:gd name="T108" fmla="*/ 2147483647 w 571"/>
                <a:gd name="T109" fmla="*/ 2147483647 h 405"/>
                <a:gd name="T110" fmla="*/ 2147483647 w 571"/>
                <a:gd name="T111" fmla="*/ 2147483647 h 405"/>
                <a:gd name="T112" fmla="*/ 2147483647 w 571"/>
                <a:gd name="T113" fmla="*/ 2147483647 h 405"/>
                <a:gd name="T114" fmla="*/ 2147483647 w 571"/>
                <a:gd name="T115" fmla="*/ 2147483647 h 405"/>
                <a:gd name="T116" fmla="*/ 2147483647 w 571"/>
                <a:gd name="T117" fmla="*/ 2147483647 h 405"/>
                <a:gd name="T118" fmla="*/ 2147483647 w 571"/>
                <a:gd name="T119" fmla="*/ 2147483647 h 405"/>
                <a:gd name="T120" fmla="*/ 2147483647 w 571"/>
                <a:gd name="T121" fmla="*/ 2147483647 h 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1" h="405">
                  <a:moveTo>
                    <a:pt x="367" y="389"/>
                  </a:moveTo>
                  <a:cubicBezTo>
                    <a:pt x="368" y="383"/>
                    <a:pt x="370" y="376"/>
                    <a:pt x="370" y="370"/>
                  </a:cubicBezTo>
                  <a:cubicBezTo>
                    <a:pt x="344" y="370"/>
                    <a:pt x="344" y="370"/>
                    <a:pt x="344" y="370"/>
                  </a:cubicBezTo>
                  <a:cubicBezTo>
                    <a:pt x="322" y="370"/>
                    <a:pt x="322" y="370"/>
                    <a:pt x="322" y="370"/>
                  </a:cubicBezTo>
                  <a:cubicBezTo>
                    <a:pt x="77" y="370"/>
                    <a:pt x="77" y="370"/>
                    <a:pt x="77" y="370"/>
                  </a:cubicBezTo>
                  <a:cubicBezTo>
                    <a:pt x="77" y="370"/>
                    <a:pt x="77" y="370"/>
                    <a:pt x="77" y="370"/>
                  </a:cubicBezTo>
                  <a:cubicBezTo>
                    <a:pt x="77" y="370"/>
                    <a:pt x="77" y="370"/>
                    <a:pt x="77" y="370"/>
                  </a:cubicBezTo>
                  <a:cubicBezTo>
                    <a:pt x="75" y="370"/>
                    <a:pt x="72" y="370"/>
                    <a:pt x="70" y="369"/>
                  </a:cubicBezTo>
                  <a:cubicBezTo>
                    <a:pt x="70" y="369"/>
                    <a:pt x="69" y="369"/>
                    <a:pt x="69" y="369"/>
                  </a:cubicBezTo>
                  <a:cubicBezTo>
                    <a:pt x="68" y="369"/>
                    <a:pt x="67" y="369"/>
                    <a:pt x="66" y="369"/>
                  </a:cubicBezTo>
                  <a:cubicBezTo>
                    <a:pt x="66" y="368"/>
                    <a:pt x="66" y="368"/>
                    <a:pt x="65" y="368"/>
                  </a:cubicBezTo>
                  <a:cubicBezTo>
                    <a:pt x="64" y="368"/>
                    <a:pt x="63" y="368"/>
                    <a:pt x="63" y="367"/>
                  </a:cubicBezTo>
                  <a:cubicBezTo>
                    <a:pt x="62" y="367"/>
                    <a:pt x="62" y="367"/>
                    <a:pt x="61" y="367"/>
                  </a:cubicBezTo>
                  <a:cubicBezTo>
                    <a:pt x="61" y="367"/>
                    <a:pt x="60" y="366"/>
                    <a:pt x="59" y="366"/>
                  </a:cubicBezTo>
                  <a:cubicBezTo>
                    <a:pt x="59" y="366"/>
                    <a:pt x="58" y="365"/>
                    <a:pt x="58" y="365"/>
                  </a:cubicBezTo>
                  <a:cubicBezTo>
                    <a:pt x="57" y="365"/>
                    <a:pt x="56" y="364"/>
                    <a:pt x="56" y="364"/>
                  </a:cubicBezTo>
                  <a:cubicBezTo>
                    <a:pt x="55" y="364"/>
                    <a:pt x="55" y="363"/>
                    <a:pt x="54" y="363"/>
                  </a:cubicBezTo>
                  <a:cubicBezTo>
                    <a:pt x="54" y="363"/>
                    <a:pt x="53" y="362"/>
                    <a:pt x="52" y="362"/>
                  </a:cubicBezTo>
                  <a:cubicBezTo>
                    <a:pt x="52" y="362"/>
                    <a:pt x="51" y="361"/>
                    <a:pt x="51" y="361"/>
                  </a:cubicBezTo>
                  <a:cubicBezTo>
                    <a:pt x="50" y="360"/>
                    <a:pt x="50" y="360"/>
                    <a:pt x="49" y="359"/>
                  </a:cubicBezTo>
                  <a:cubicBezTo>
                    <a:pt x="49" y="359"/>
                    <a:pt x="48" y="359"/>
                    <a:pt x="48" y="358"/>
                  </a:cubicBezTo>
                  <a:cubicBezTo>
                    <a:pt x="47" y="358"/>
                    <a:pt x="47" y="357"/>
                    <a:pt x="46" y="357"/>
                  </a:cubicBezTo>
                  <a:cubicBezTo>
                    <a:pt x="46" y="356"/>
                    <a:pt x="46" y="356"/>
                    <a:pt x="45" y="356"/>
                  </a:cubicBezTo>
                  <a:cubicBezTo>
                    <a:pt x="45" y="355"/>
                    <a:pt x="44" y="354"/>
                    <a:pt x="44" y="354"/>
                  </a:cubicBezTo>
                  <a:cubicBezTo>
                    <a:pt x="43" y="353"/>
                    <a:pt x="43" y="353"/>
                    <a:pt x="43" y="352"/>
                  </a:cubicBezTo>
                  <a:cubicBezTo>
                    <a:pt x="42" y="352"/>
                    <a:pt x="42" y="351"/>
                    <a:pt x="41" y="350"/>
                  </a:cubicBezTo>
                  <a:cubicBezTo>
                    <a:pt x="41" y="350"/>
                    <a:pt x="41" y="350"/>
                    <a:pt x="41" y="349"/>
                  </a:cubicBezTo>
                  <a:cubicBezTo>
                    <a:pt x="40" y="348"/>
                    <a:pt x="40" y="348"/>
                    <a:pt x="39" y="347"/>
                  </a:cubicBezTo>
                  <a:cubicBezTo>
                    <a:pt x="39" y="346"/>
                    <a:pt x="39" y="346"/>
                    <a:pt x="39" y="346"/>
                  </a:cubicBezTo>
                  <a:cubicBezTo>
                    <a:pt x="39" y="345"/>
                    <a:pt x="38" y="344"/>
                    <a:pt x="38" y="343"/>
                  </a:cubicBezTo>
                  <a:cubicBezTo>
                    <a:pt x="38" y="343"/>
                    <a:pt x="38" y="343"/>
                    <a:pt x="37" y="342"/>
                  </a:cubicBezTo>
                  <a:cubicBezTo>
                    <a:pt x="37" y="341"/>
                    <a:pt x="37" y="340"/>
                    <a:pt x="37" y="339"/>
                  </a:cubicBezTo>
                  <a:cubicBezTo>
                    <a:pt x="36" y="339"/>
                    <a:pt x="36" y="339"/>
                    <a:pt x="36" y="339"/>
                  </a:cubicBezTo>
                  <a:cubicBezTo>
                    <a:pt x="36" y="338"/>
                    <a:pt x="36" y="336"/>
                    <a:pt x="36" y="335"/>
                  </a:cubicBezTo>
                  <a:cubicBezTo>
                    <a:pt x="36" y="335"/>
                    <a:pt x="36" y="335"/>
                    <a:pt x="35" y="335"/>
                  </a:cubicBezTo>
                  <a:cubicBezTo>
                    <a:pt x="35" y="334"/>
                    <a:pt x="35" y="333"/>
                    <a:pt x="35" y="331"/>
                  </a:cubicBezTo>
                  <a:cubicBezTo>
                    <a:pt x="35" y="331"/>
                    <a:pt x="35" y="331"/>
                    <a:pt x="35" y="331"/>
                  </a:cubicBezTo>
                  <a:cubicBezTo>
                    <a:pt x="35" y="330"/>
                    <a:pt x="35" y="329"/>
                    <a:pt x="35" y="328"/>
                  </a:cubicBezTo>
                  <a:cubicBezTo>
                    <a:pt x="35" y="78"/>
                    <a:pt x="35" y="78"/>
                    <a:pt x="35" y="78"/>
                  </a:cubicBezTo>
                  <a:cubicBezTo>
                    <a:pt x="35" y="78"/>
                    <a:pt x="35" y="78"/>
                    <a:pt x="35" y="78"/>
                  </a:cubicBezTo>
                  <a:cubicBezTo>
                    <a:pt x="35" y="76"/>
                    <a:pt x="35" y="75"/>
                    <a:pt x="35" y="74"/>
                  </a:cubicBezTo>
                  <a:cubicBezTo>
                    <a:pt x="35" y="73"/>
                    <a:pt x="35" y="73"/>
                    <a:pt x="35" y="73"/>
                  </a:cubicBezTo>
                  <a:cubicBezTo>
                    <a:pt x="35" y="72"/>
                    <a:pt x="35" y="71"/>
                    <a:pt x="36" y="70"/>
                  </a:cubicBezTo>
                  <a:cubicBezTo>
                    <a:pt x="36" y="69"/>
                    <a:pt x="36" y="69"/>
                    <a:pt x="36" y="69"/>
                  </a:cubicBezTo>
                  <a:cubicBezTo>
                    <a:pt x="36" y="68"/>
                    <a:pt x="36" y="66"/>
                    <a:pt x="37" y="65"/>
                  </a:cubicBezTo>
                  <a:cubicBezTo>
                    <a:pt x="37" y="65"/>
                    <a:pt x="37" y="64"/>
                    <a:pt x="37" y="64"/>
                  </a:cubicBezTo>
                  <a:cubicBezTo>
                    <a:pt x="37" y="63"/>
                    <a:pt x="38" y="63"/>
                    <a:pt x="38" y="62"/>
                  </a:cubicBezTo>
                  <a:cubicBezTo>
                    <a:pt x="38" y="61"/>
                    <a:pt x="38" y="61"/>
                    <a:pt x="38" y="60"/>
                  </a:cubicBezTo>
                  <a:cubicBezTo>
                    <a:pt x="39" y="60"/>
                    <a:pt x="39" y="59"/>
                    <a:pt x="39" y="58"/>
                  </a:cubicBezTo>
                  <a:cubicBezTo>
                    <a:pt x="40" y="58"/>
                    <a:pt x="40" y="57"/>
                    <a:pt x="41" y="56"/>
                  </a:cubicBezTo>
                  <a:cubicBezTo>
                    <a:pt x="41" y="56"/>
                    <a:pt x="41" y="55"/>
                    <a:pt x="42" y="55"/>
                  </a:cubicBezTo>
                  <a:cubicBezTo>
                    <a:pt x="42" y="54"/>
                    <a:pt x="42" y="53"/>
                    <a:pt x="43" y="53"/>
                  </a:cubicBezTo>
                  <a:cubicBezTo>
                    <a:pt x="43" y="53"/>
                    <a:pt x="43" y="52"/>
                    <a:pt x="44" y="52"/>
                  </a:cubicBezTo>
                  <a:cubicBezTo>
                    <a:pt x="45" y="50"/>
                    <a:pt x="47" y="48"/>
                    <a:pt x="49" y="46"/>
                  </a:cubicBezTo>
                  <a:cubicBezTo>
                    <a:pt x="49" y="46"/>
                    <a:pt x="49" y="46"/>
                    <a:pt x="49" y="46"/>
                  </a:cubicBezTo>
                  <a:cubicBezTo>
                    <a:pt x="52" y="43"/>
                    <a:pt x="55" y="41"/>
                    <a:pt x="59" y="39"/>
                  </a:cubicBezTo>
                  <a:cubicBezTo>
                    <a:pt x="64" y="37"/>
                    <a:pt x="71" y="35"/>
                    <a:pt x="77" y="35"/>
                  </a:cubicBezTo>
                  <a:cubicBezTo>
                    <a:pt x="227" y="35"/>
                    <a:pt x="227" y="35"/>
                    <a:pt x="227" y="35"/>
                  </a:cubicBezTo>
                  <a:cubicBezTo>
                    <a:pt x="249" y="35"/>
                    <a:pt x="249" y="35"/>
                    <a:pt x="249" y="35"/>
                  </a:cubicBezTo>
                  <a:cubicBezTo>
                    <a:pt x="494" y="35"/>
                    <a:pt x="494" y="35"/>
                    <a:pt x="494" y="35"/>
                  </a:cubicBezTo>
                  <a:cubicBezTo>
                    <a:pt x="494" y="35"/>
                    <a:pt x="494" y="35"/>
                    <a:pt x="494" y="35"/>
                  </a:cubicBezTo>
                  <a:cubicBezTo>
                    <a:pt x="494" y="35"/>
                    <a:pt x="494" y="35"/>
                    <a:pt x="494" y="35"/>
                  </a:cubicBezTo>
                  <a:cubicBezTo>
                    <a:pt x="496" y="35"/>
                    <a:pt x="499" y="35"/>
                    <a:pt x="501" y="36"/>
                  </a:cubicBezTo>
                  <a:cubicBezTo>
                    <a:pt x="501" y="36"/>
                    <a:pt x="502" y="36"/>
                    <a:pt x="502" y="36"/>
                  </a:cubicBezTo>
                  <a:cubicBezTo>
                    <a:pt x="503" y="36"/>
                    <a:pt x="504" y="36"/>
                    <a:pt x="504" y="37"/>
                  </a:cubicBezTo>
                  <a:cubicBezTo>
                    <a:pt x="505" y="37"/>
                    <a:pt x="505" y="37"/>
                    <a:pt x="506" y="37"/>
                  </a:cubicBezTo>
                  <a:cubicBezTo>
                    <a:pt x="507" y="37"/>
                    <a:pt x="507" y="37"/>
                    <a:pt x="508" y="38"/>
                  </a:cubicBezTo>
                  <a:cubicBezTo>
                    <a:pt x="509" y="38"/>
                    <a:pt x="509" y="38"/>
                    <a:pt x="510" y="38"/>
                  </a:cubicBezTo>
                  <a:cubicBezTo>
                    <a:pt x="510" y="39"/>
                    <a:pt x="511" y="39"/>
                    <a:pt x="512" y="39"/>
                  </a:cubicBezTo>
                  <a:cubicBezTo>
                    <a:pt x="512" y="39"/>
                    <a:pt x="513" y="40"/>
                    <a:pt x="513" y="40"/>
                  </a:cubicBezTo>
                  <a:cubicBezTo>
                    <a:pt x="514" y="40"/>
                    <a:pt x="515" y="41"/>
                    <a:pt x="515" y="41"/>
                  </a:cubicBezTo>
                  <a:cubicBezTo>
                    <a:pt x="516" y="41"/>
                    <a:pt x="516" y="42"/>
                    <a:pt x="517" y="42"/>
                  </a:cubicBezTo>
                  <a:cubicBezTo>
                    <a:pt x="517" y="42"/>
                    <a:pt x="518" y="43"/>
                    <a:pt x="519" y="43"/>
                  </a:cubicBezTo>
                  <a:cubicBezTo>
                    <a:pt x="519" y="44"/>
                    <a:pt x="519" y="44"/>
                    <a:pt x="520" y="44"/>
                  </a:cubicBezTo>
                  <a:cubicBezTo>
                    <a:pt x="520" y="45"/>
                    <a:pt x="521" y="45"/>
                    <a:pt x="522" y="46"/>
                  </a:cubicBezTo>
                  <a:cubicBezTo>
                    <a:pt x="522" y="46"/>
                    <a:pt x="522" y="46"/>
                    <a:pt x="523" y="47"/>
                  </a:cubicBezTo>
                  <a:cubicBezTo>
                    <a:pt x="523" y="47"/>
                    <a:pt x="524" y="48"/>
                    <a:pt x="525" y="49"/>
                  </a:cubicBezTo>
                  <a:cubicBezTo>
                    <a:pt x="525" y="49"/>
                    <a:pt x="525" y="49"/>
                    <a:pt x="525" y="50"/>
                  </a:cubicBezTo>
                  <a:cubicBezTo>
                    <a:pt x="526" y="50"/>
                    <a:pt x="527" y="51"/>
                    <a:pt x="527" y="52"/>
                  </a:cubicBezTo>
                  <a:cubicBezTo>
                    <a:pt x="527" y="52"/>
                    <a:pt x="528" y="52"/>
                    <a:pt x="528" y="53"/>
                  </a:cubicBezTo>
                  <a:cubicBezTo>
                    <a:pt x="528" y="53"/>
                    <a:pt x="529" y="54"/>
                    <a:pt x="529" y="55"/>
                  </a:cubicBezTo>
                  <a:cubicBezTo>
                    <a:pt x="530" y="55"/>
                    <a:pt x="530" y="56"/>
                    <a:pt x="530" y="56"/>
                  </a:cubicBezTo>
                  <a:cubicBezTo>
                    <a:pt x="531" y="57"/>
                    <a:pt x="531" y="57"/>
                    <a:pt x="531" y="58"/>
                  </a:cubicBezTo>
                  <a:cubicBezTo>
                    <a:pt x="532" y="59"/>
                    <a:pt x="532" y="59"/>
                    <a:pt x="532" y="59"/>
                  </a:cubicBezTo>
                  <a:cubicBezTo>
                    <a:pt x="532" y="60"/>
                    <a:pt x="533" y="61"/>
                    <a:pt x="533" y="62"/>
                  </a:cubicBezTo>
                  <a:cubicBezTo>
                    <a:pt x="533" y="62"/>
                    <a:pt x="533" y="63"/>
                    <a:pt x="533" y="63"/>
                  </a:cubicBezTo>
                  <a:cubicBezTo>
                    <a:pt x="534" y="64"/>
                    <a:pt x="534" y="65"/>
                    <a:pt x="534" y="66"/>
                  </a:cubicBezTo>
                  <a:cubicBezTo>
                    <a:pt x="534" y="66"/>
                    <a:pt x="534" y="66"/>
                    <a:pt x="535" y="67"/>
                  </a:cubicBezTo>
                  <a:cubicBezTo>
                    <a:pt x="535" y="68"/>
                    <a:pt x="535" y="69"/>
                    <a:pt x="535" y="70"/>
                  </a:cubicBezTo>
                  <a:cubicBezTo>
                    <a:pt x="535" y="70"/>
                    <a:pt x="535" y="70"/>
                    <a:pt x="535" y="70"/>
                  </a:cubicBezTo>
                  <a:cubicBezTo>
                    <a:pt x="536" y="71"/>
                    <a:pt x="536" y="73"/>
                    <a:pt x="536" y="74"/>
                  </a:cubicBezTo>
                  <a:cubicBezTo>
                    <a:pt x="536" y="75"/>
                    <a:pt x="536" y="76"/>
                    <a:pt x="536" y="78"/>
                  </a:cubicBezTo>
                  <a:cubicBezTo>
                    <a:pt x="536" y="240"/>
                    <a:pt x="536" y="240"/>
                    <a:pt x="536" y="240"/>
                  </a:cubicBezTo>
                  <a:cubicBezTo>
                    <a:pt x="537" y="241"/>
                    <a:pt x="537" y="241"/>
                    <a:pt x="538" y="242"/>
                  </a:cubicBezTo>
                  <a:cubicBezTo>
                    <a:pt x="544" y="246"/>
                    <a:pt x="553" y="247"/>
                    <a:pt x="562" y="247"/>
                  </a:cubicBezTo>
                  <a:cubicBezTo>
                    <a:pt x="565" y="247"/>
                    <a:pt x="568" y="248"/>
                    <a:pt x="571" y="248"/>
                  </a:cubicBezTo>
                  <a:cubicBezTo>
                    <a:pt x="571" y="78"/>
                    <a:pt x="571" y="78"/>
                    <a:pt x="571" y="78"/>
                  </a:cubicBezTo>
                  <a:cubicBezTo>
                    <a:pt x="571" y="78"/>
                    <a:pt x="571" y="78"/>
                    <a:pt x="571" y="78"/>
                  </a:cubicBezTo>
                  <a:cubicBezTo>
                    <a:pt x="571" y="75"/>
                    <a:pt x="571" y="73"/>
                    <a:pt x="571" y="70"/>
                  </a:cubicBezTo>
                  <a:cubicBezTo>
                    <a:pt x="571" y="70"/>
                    <a:pt x="571" y="69"/>
                    <a:pt x="570" y="68"/>
                  </a:cubicBezTo>
                  <a:cubicBezTo>
                    <a:pt x="570" y="67"/>
                    <a:pt x="570" y="65"/>
                    <a:pt x="570" y="63"/>
                  </a:cubicBezTo>
                  <a:cubicBezTo>
                    <a:pt x="570" y="63"/>
                    <a:pt x="569" y="62"/>
                    <a:pt x="569" y="61"/>
                  </a:cubicBezTo>
                  <a:cubicBezTo>
                    <a:pt x="569" y="59"/>
                    <a:pt x="568" y="57"/>
                    <a:pt x="568" y="55"/>
                  </a:cubicBezTo>
                  <a:cubicBezTo>
                    <a:pt x="568" y="55"/>
                    <a:pt x="568" y="55"/>
                    <a:pt x="568" y="55"/>
                  </a:cubicBezTo>
                  <a:cubicBezTo>
                    <a:pt x="567" y="52"/>
                    <a:pt x="566" y="50"/>
                    <a:pt x="565" y="48"/>
                  </a:cubicBezTo>
                  <a:cubicBezTo>
                    <a:pt x="565" y="48"/>
                    <a:pt x="565" y="47"/>
                    <a:pt x="564" y="46"/>
                  </a:cubicBezTo>
                  <a:cubicBezTo>
                    <a:pt x="564" y="45"/>
                    <a:pt x="563" y="43"/>
                    <a:pt x="562" y="42"/>
                  </a:cubicBezTo>
                  <a:cubicBezTo>
                    <a:pt x="562" y="41"/>
                    <a:pt x="562" y="41"/>
                    <a:pt x="561" y="40"/>
                  </a:cubicBezTo>
                  <a:cubicBezTo>
                    <a:pt x="560" y="38"/>
                    <a:pt x="559" y="36"/>
                    <a:pt x="558" y="34"/>
                  </a:cubicBezTo>
                  <a:cubicBezTo>
                    <a:pt x="558" y="34"/>
                    <a:pt x="558" y="34"/>
                    <a:pt x="558" y="34"/>
                  </a:cubicBezTo>
                  <a:cubicBezTo>
                    <a:pt x="557" y="32"/>
                    <a:pt x="555" y="31"/>
                    <a:pt x="554" y="29"/>
                  </a:cubicBezTo>
                  <a:cubicBezTo>
                    <a:pt x="554" y="29"/>
                    <a:pt x="553" y="28"/>
                    <a:pt x="553" y="28"/>
                  </a:cubicBezTo>
                  <a:cubicBezTo>
                    <a:pt x="552" y="26"/>
                    <a:pt x="550" y="25"/>
                    <a:pt x="549" y="23"/>
                  </a:cubicBezTo>
                  <a:cubicBezTo>
                    <a:pt x="548" y="23"/>
                    <a:pt x="548" y="23"/>
                    <a:pt x="548" y="22"/>
                  </a:cubicBezTo>
                  <a:cubicBezTo>
                    <a:pt x="546" y="21"/>
                    <a:pt x="545" y="20"/>
                    <a:pt x="543" y="18"/>
                  </a:cubicBezTo>
                  <a:cubicBezTo>
                    <a:pt x="543" y="18"/>
                    <a:pt x="543" y="18"/>
                    <a:pt x="543" y="18"/>
                  </a:cubicBezTo>
                  <a:cubicBezTo>
                    <a:pt x="541" y="16"/>
                    <a:pt x="539" y="15"/>
                    <a:pt x="537" y="14"/>
                  </a:cubicBezTo>
                  <a:cubicBezTo>
                    <a:pt x="537" y="13"/>
                    <a:pt x="537" y="13"/>
                    <a:pt x="536" y="13"/>
                  </a:cubicBezTo>
                  <a:cubicBezTo>
                    <a:pt x="534" y="12"/>
                    <a:pt x="532" y="10"/>
                    <a:pt x="530" y="9"/>
                  </a:cubicBezTo>
                  <a:cubicBezTo>
                    <a:pt x="530" y="9"/>
                    <a:pt x="530" y="9"/>
                    <a:pt x="530" y="9"/>
                  </a:cubicBezTo>
                  <a:cubicBezTo>
                    <a:pt x="529" y="8"/>
                    <a:pt x="526" y="7"/>
                    <a:pt x="524" y="7"/>
                  </a:cubicBezTo>
                  <a:cubicBezTo>
                    <a:pt x="524" y="6"/>
                    <a:pt x="524" y="6"/>
                    <a:pt x="523" y="6"/>
                  </a:cubicBezTo>
                  <a:cubicBezTo>
                    <a:pt x="521" y="5"/>
                    <a:pt x="519" y="4"/>
                    <a:pt x="517" y="4"/>
                  </a:cubicBezTo>
                  <a:cubicBezTo>
                    <a:pt x="517" y="4"/>
                    <a:pt x="516" y="3"/>
                    <a:pt x="516" y="3"/>
                  </a:cubicBezTo>
                  <a:cubicBezTo>
                    <a:pt x="514" y="3"/>
                    <a:pt x="512" y="2"/>
                    <a:pt x="510" y="2"/>
                  </a:cubicBezTo>
                  <a:cubicBezTo>
                    <a:pt x="510" y="2"/>
                    <a:pt x="509" y="2"/>
                    <a:pt x="509" y="2"/>
                  </a:cubicBezTo>
                  <a:cubicBezTo>
                    <a:pt x="507" y="1"/>
                    <a:pt x="504" y="1"/>
                    <a:pt x="502" y="1"/>
                  </a:cubicBezTo>
                  <a:cubicBezTo>
                    <a:pt x="502" y="1"/>
                    <a:pt x="501" y="0"/>
                    <a:pt x="501" y="0"/>
                  </a:cubicBezTo>
                  <a:cubicBezTo>
                    <a:pt x="498" y="0"/>
                    <a:pt x="496" y="0"/>
                    <a:pt x="494" y="0"/>
                  </a:cubicBezTo>
                  <a:cubicBezTo>
                    <a:pt x="494" y="0"/>
                    <a:pt x="494" y="0"/>
                    <a:pt x="494" y="0"/>
                  </a:cubicBezTo>
                  <a:cubicBezTo>
                    <a:pt x="295" y="0"/>
                    <a:pt x="295" y="0"/>
                    <a:pt x="295" y="0"/>
                  </a:cubicBezTo>
                  <a:cubicBezTo>
                    <a:pt x="221" y="0"/>
                    <a:pt x="221" y="0"/>
                    <a:pt x="221" y="0"/>
                  </a:cubicBezTo>
                  <a:cubicBezTo>
                    <a:pt x="77" y="0"/>
                    <a:pt x="77" y="0"/>
                    <a:pt x="77" y="0"/>
                  </a:cubicBezTo>
                  <a:cubicBezTo>
                    <a:pt x="55" y="0"/>
                    <a:pt x="35" y="10"/>
                    <a:pt x="21" y="25"/>
                  </a:cubicBezTo>
                  <a:cubicBezTo>
                    <a:pt x="21" y="25"/>
                    <a:pt x="20" y="25"/>
                    <a:pt x="20" y="26"/>
                  </a:cubicBezTo>
                  <a:cubicBezTo>
                    <a:pt x="19" y="27"/>
                    <a:pt x="17" y="29"/>
                    <a:pt x="16" y="30"/>
                  </a:cubicBezTo>
                  <a:cubicBezTo>
                    <a:pt x="16" y="31"/>
                    <a:pt x="15" y="32"/>
                    <a:pt x="15" y="32"/>
                  </a:cubicBezTo>
                  <a:cubicBezTo>
                    <a:pt x="14" y="33"/>
                    <a:pt x="13" y="35"/>
                    <a:pt x="12" y="36"/>
                  </a:cubicBezTo>
                  <a:cubicBezTo>
                    <a:pt x="11" y="37"/>
                    <a:pt x="11" y="38"/>
                    <a:pt x="10" y="39"/>
                  </a:cubicBezTo>
                  <a:cubicBezTo>
                    <a:pt x="10" y="40"/>
                    <a:pt x="9" y="41"/>
                    <a:pt x="9" y="42"/>
                  </a:cubicBezTo>
                  <a:cubicBezTo>
                    <a:pt x="8" y="43"/>
                    <a:pt x="7" y="45"/>
                    <a:pt x="7" y="46"/>
                  </a:cubicBezTo>
                  <a:cubicBezTo>
                    <a:pt x="6" y="47"/>
                    <a:pt x="6" y="48"/>
                    <a:pt x="6" y="48"/>
                  </a:cubicBezTo>
                  <a:cubicBezTo>
                    <a:pt x="5" y="50"/>
                    <a:pt x="4" y="52"/>
                    <a:pt x="4" y="54"/>
                  </a:cubicBezTo>
                  <a:cubicBezTo>
                    <a:pt x="3" y="54"/>
                    <a:pt x="3" y="55"/>
                    <a:pt x="3" y="55"/>
                  </a:cubicBezTo>
                  <a:cubicBezTo>
                    <a:pt x="2" y="57"/>
                    <a:pt x="2" y="59"/>
                    <a:pt x="2" y="61"/>
                  </a:cubicBezTo>
                  <a:cubicBezTo>
                    <a:pt x="1" y="62"/>
                    <a:pt x="1" y="62"/>
                    <a:pt x="1" y="63"/>
                  </a:cubicBezTo>
                  <a:cubicBezTo>
                    <a:pt x="1" y="65"/>
                    <a:pt x="0" y="67"/>
                    <a:pt x="0" y="69"/>
                  </a:cubicBezTo>
                  <a:cubicBezTo>
                    <a:pt x="0" y="70"/>
                    <a:pt x="0" y="70"/>
                    <a:pt x="0" y="70"/>
                  </a:cubicBezTo>
                  <a:cubicBezTo>
                    <a:pt x="0" y="73"/>
                    <a:pt x="0" y="75"/>
                    <a:pt x="0" y="78"/>
                  </a:cubicBezTo>
                  <a:cubicBezTo>
                    <a:pt x="0" y="149"/>
                    <a:pt x="0" y="149"/>
                    <a:pt x="0" y="149"/>
                  </a:cubicBezTo>
                  <a:cubicBezTo>
                    <a:pt x="0" y="149"/>
                    <a:pt x="0" y="149"/>
                    <a:pt x="0" y="149"/>
                  </a:cubicBezTo>
                  <a:cubicBezTo>
                    <a:pt x="0" y="328"/>
                    <a:pt x="0" y="328"/>
                    <a:pt x="0" y="328"/>
                  </a:cubicBezTo>
                  <a:cubicBezTo>
                    <a:pt x="0" y="330"/>
                    <a:pt x="0" y="332"/>
                    <a:pt x="0" y="335"/>
                  </a:cubicBezTo>
                  <a:cubicBezTo>
                    <a:pt x="0" y="335"/>
                    <a:pt x="0" y="336"/>
                    <a:pt x="0" y="337"/>
                  </a:cubicBezTo>
                  <a:cubicBezTo>
                    <a:pt x="1" y="338"/>
                    <a:pt x="1" y="340"/>
                    <a:pt x="1" y="342"/>
                  </a:cubicBezTo>
                  <a:cubicBezTo>
                    <a:pt x="1" y="343"/>
                    <a:pt x="1" y="343"/>
                    <a:pt x="2" y="344"/>
                  </a:cubicBezTo>
                  <a:cubicBezTo>
                    <a:pt x="3" y="348"/>
                    <a:pt x="4" y="353"/>
                    <a:pt x="6" y="357"/>
                  </a:cubicBezTo>
                  <a:cubicBezTo>
                    <a:pt x="6" y="358"/>
                    <a:pt x="6" y="358"/>
                    <a:pt x="6" y="359"/>
                  </a:cubicBezTo>
                  <a:cubicBezTo>
                    <a:pt x="7" y="360"/>
                    <a:pt x="8" y="362"/>
                    <a:pt x="9" y="363"/>
                  </a:cubicBezTo>
                  <a:cubicBezTo>
                    <a:pt x="9" y="364"/>
                    <a:pt x="9" y="365"/>
                    <a:pt x="10" y="365"/>
                  </a:cubicBezTo>
                  <a:cubicBezTo>
                    <a:pt x="11" y="367"/>
                    <a:pt x="12" y="369"/>
                    <a:pt x="13" y="371"/>
                  </a:cubicBezTo>
                  <a:cubicBezTo>
                    <a:pt x="14" y="373"/>
                    <a:pt x="16" y="374"/>
                    <a:pt x="17" y="376"/>
                  </a:cubicBezTo>
                  <a:cubicBezTo>
                    <a:pt x="17" y="377"/>
                    <a:pt x="18" y="377"/>
                    <a:pt x="18" y="377"/>
                  </a:cubicBezTo>
                  <a:cubicBezTo>
                    <a:pt x="19" y="379"/>
                    <a:pt x="21" y="381"/>
                    <a:pt x="22" y="382"/>
                  </a:cubicBezTo>
                  <a:cubicBezTo>
                    <a:pt x="23" y="382"/>
                    <a:pt x="23" y="383"/>
                    <a:pt x="23" y="383"/>
                  </a:cubicBezTo>
                  <a:cubicBezTo>
                    <a:pt x="24" y="384"/>
                    <a:pt x="26" y="386"/>
                    <a:pt x="27" y="387"/>
                  </a:cubicBezTo>
                  <a:cubicBezTo>
                    <a:pt x="28" y="387"/>
                    <a:pt x="28" y="387"/>
                    <a:pt x="28" y="388"/>
                  </a:cubicBezTo>
                  <a:cubicBezTo>
                    <a:pt x="30" y="389"/>
                    <a:pt x="32" y="390"/>
                    <a:pt x="34" y="391"/>
                  </a:cubicBezTo>
                  <a:cubicBezTo>
                    <a:pt x="34" y="392"/>
                    <a:pt x="34" y="392"/>
                    <a:pt x="35" y="392"/>
                  </a:cubicBezTo>
                  <a:cubicBezTo>
                    <a:pt x="38" y="395"/>
                    <a:pt x="42" y="397"/>
                    <a:pt x="46" y="399"/>
                  </a:cubicBezTo>
                  <a:cubicBezTo>
                    <a:pt x="47" y="399"/>
                    <a:pt x="47" y="399"/>
                    <a:pt x="48" y="399"/>
                  </a:cubicBezTo>
                  <a:cubicBezTo>
                    <a:pt x="50" y="400"/>
                    <a:pt x="52" y="401"/>
                    <a:pt x="54" y="401"/>
                  </a:cubicBezTo>
                  <a:cubicBezTo>
                    <a:pt x="54" y="402"/>
                    <a:pt x="55" y="402"/>
                    <a:pt x="55" y="402"/>
                  </a:cubicBezTo>
                  <a:cubicBezTo>
                    <a:pt x="57" y="402"/>
                    <a:pt x="59" y="403"/>
                    <a:pt x="61" y="403"/>
                  </a:cubicBezTo>
                  <a:cubicBezTo>
                    <a:pt x="61" y="403"/>
                    <a:pt x="62" y="403"/>
                    <a:pt x="62" y="404"/>
                  </a:cubicBezTo>
                  <a:cubicBezTo>
                    <a:pt x="64" y="404"/>
                    <a:pt x="66" y="404"/>
                    <a:pt x="69" y="405"/>
                  </a:cubicBezTo>
                  <a:cubicBezTo>
                    <a:pt x="69" y="405"/>
                    <a:pt x="70" y="405"/>
                    <a:pt x="70" y="405"/>
                  </a:cubicBezTo>
                  <a:cubicBezTo>
                    <a:pt x="73" y="405"/>
                    <a:pt x="75" y="405"/>
                    <a:pt x="77" y="405"/>
                  </a:cubicBezTo>
                  <a:cubicBezTo>
                    <a:pt x="77" y="405"/>
                    <a:pt x="77" y="405"/>
                    <a:pt x="77" y="405"/>
                  </a:cubicBezTo>
                  <a:cubicBezTo>
                    <a:pt x="276" y="405"/>
                    <a:pt x="276" y="405"/>
                    <a:pt x="276" y="405"/>
                  </a:cubicBezTo>
                  <a:cubicBezTo>
                    <a:pt x="350" y="405"/>
                    <a:pt x="350" y="405"/>
                    <a:pt x="350" y="405"/>
                  </a:cubicBezTo>
                  <a:cubicBezTo>
                    <a:pt x="364" y="405"/>
                    <a:pt x="364" y="405"/>
                    <a:pt x="364" y="405"/>
                  </a:cubicBezTo>
                  <a:cubicBezTo>
                    <a:pt x="364" y="401"/>
                    <a:pt x="365" y="395"/>
                    <a:pt x="367" y="38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nvGrpSpPr>
            <p:cNvPr id="7" name="Pencil"/>
            <p:cNvGrpSpPr/>
            <p:nvPr/>
          </p:nvGrpSpPr>
          <p:grpSpPr>
            <a:xfrm rot="10800000">
              <a:off x="4208358" y="2164251"/>
              <a:ext cx="498848" cy="456068"/>
              <a:chOff x="1448185" y="3139559"/>
              <a:chExt cx="665130" cy="665129"/>
            </a:xfrm>
            <a:solidFill>
              <a:srgbClr val="0070C0"/>
            </a:solidFill>
          </p:grpSpPr>
          <p:sp>
            <p:nvSpPr>
              <p:cNvPr id="11" name="Freeform 200"/>
              <p:cNvSpPr>
                <a:spLocks/>
              </p:cNvSpPr>
              <p:nvPr/>
            </p:nvSpPr>
            <p:spPr bwMode="auto">
              <a:xfrm>
                <a:off x="1576826" y="3268199"/>
                <a:ext cx="483863" cy="483863"/>
              </a:xfrm>
              <a:custGeom>
                <a:avLst/>
                <a:gdLst>
                  <a:gd name="T0" fmla="*/ 257 w 331"/>
                  <a:gd name="T1" fmla="*/ 328 h 331"/>
                  <a:gd name="T2" fmla="*/ 327 w 331"/>
                  <a:gd name="T3" fmla="*/ 258 h 331"/>
                  <a:gd name="T4" fmla="*/ 327 w 331"/>
                  <a:gd name="T5" fmla="*/ 258 h 331"/>
                  <a:gd name="T6" fmla="*/ 329 w 331"/>
                  <a:gd name="T7" fmla="*/ 253 h 331"/>
                  <a:gd name="T8" fmla="*/ 331 w 331"/>
                  <a:gd name="T9" fmla="*/ 246 h 331"/>
                  <a:gd name="T10" fmla="*/ 327 w 331"/>
                  <a:gd name="T11" fmla="*/ 240 h 331"/>
                  <a:gd name="T12" fmla="*/ 323 w 331"/>
                  <a:gd name="T13" fmla="*/ 235 h 331"/>
                  <a:gd name="T14" fmla="*/ 96 w 331"/>
                  <a:gd name="T15" fmla="*/ 6 h 331"/>
                  <a:gd name="T16" fmla="*/ 96 w 331"/>
                  <a:gd name="T17" fmla="*/ 6 h 331"/>
                  <a:gd name="T18" fmla="*/ 89 w 331"/>
                  <a:gd name="T19" fmla="*/ 2 h 331"/>
                  <a:gd name="T20" fmla="*/ 83 w 331"/>
                  <a:gd name="T21" fmla="*/ 0 h 331"/>
                  <a:gd name="T22" fmla="*/ 78 w 331"/>
                  <a:gd name="T23" fmla="*/ 0 h 331"/>
                  <a:gd name="T24" fmla="*/ 73 w 331"/>
                  <a:gd name="T25" fmla="*/ 3 h 331"/>
                  <a:gd name="T26" fmla="*/ 3 w 331"/>
                  <a:gd name="T27" fmla="*/ 73 h 331"/>
                  <a:gd name="T28" fmla="*/ 3 w 331"/>
                  <a:gd name="T29" fmla="*/ 73 h 331"/>
                  <a:gd name="T30" fmla="*/ 0 w 331"/>
                  <a:gd name="T31" fmla="*/ 78 h 331"/>
                  <a:gd name="T32" fmla="*/ 0 w 331"/>
                  <a:gd name="T33" fmla="*/ 85 h 331"/>
                  <a:gd name="T34" fmla="*/ 1 w 331"/>
                  <a:gd name="T35" fmla="*/ 90 h 331"/>
                  <a:gd name="T36" fmla="*/ 6 w 331"/>
                  <a:gd name="T37" fmla="*/ 96 h 331"/>
                  <a:gd name="T38" fmla="*/ 234 w 331"/>
                  <a:gd name="T39" fmla="*/ 324 h 331"/>
                  <a:gd name="T40" fmla="*/ 234 w 331"/>
                  <a:gd name="T41" fmla="*/ 324 h 331"/>
                  <a:gd name="T42" fmla="*/ 239 w 331"/>
                  <a:gd name="T43" fmla="*/ 328 h 331"/>
                  <a:gd name="T44" fmla="*/ 246 w 331"/>
                  <a:gd name="T45" fmla="*/ 331 h 331"/>
                  <a:gd name="T46" fmla="*/ 252 w 331"/>
                  <a:gd name="T47" fmla="*/ 331 h 331"/>
                  <a:gd name="T48" fmla="*/ 257 w 331"/>
                  <a:gd name="T49" fmla="*/ 328 h 331"/>
                  <a:gd name="T50" fmla="*/ 257 w 331"/>
                  <a:gd name="T51"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1">
                    <a:moveTo>
                      <a:pt x="257" y="328"/>
                    </a:moveTo>
                    <a:lnTo>
                      <a:pt x="327" y="258"/>
                    </a:lnTo>
                    <a:lnTo>
                      <a:pt x="327" y="258"/>
                    </a:lnTo>
                    <a:lnTo>
                      <a:pt x="329" y="253"/>
                    </a:lnTo>
                    <a:lnTo>
                      <a:pt x="331" y="246"/>
                    </a:lnTo>
                    <a:lnTo>
                      <a:pt x="327" y="240"/>
                    </a:lnTo>
                    <a:lnTo>
                      <a:pt x="323" y="235"/>
                    </a:lnTo>
                    <a:lnTo>
                      <a:pt x="96" y="6"/>
                    </a:lnTo>
                    <a:lnTo>
                      <a:pt x="96" y="6"/>
                    </a:lnTo>
                    <a:lnTo>
                      <a:pt x="89" y="2"/>
                    </a:lnTo>
                    <a:lnTo>
                      <a:pt x="83" y="0"/>
                    </a:lnTo>
                    <a:lnTo>
                      <a:pt x="78" y="0"/>
                    </a:lnTo>
                    <a:lnTo>
                      <a:pt x="73" y="3"/>
                    </a:lnTo>
                    <a:lnTo>
                      <a:pt x="3" y="73"/>
                    </a:lnTo>
                    <a:lnTo>
                      <a:pt x="3" y="73"/>
                    </a:lnTo>
                    <a:lnTo>
                      <a:pt x="0" y="78"/>
                    </a:lnTo>
                    <a:lnTo>
                      <a:pt x="0" y="85"/>
                    </a:lnTo>
                    <a:lnTo>
                      <a:pt x="1" y="90"/>
                    </a:lnTo>
                    <a:lnTo>
                      <a:pt x="6" y="96"/>
                    </a:lnTo>
                    <a:lnTo>
                      <a:pt x="234" y="324"/>
                    </a:lnTo>
                    <a:lnTo>
                      <a:pt x="234" y="324"/>
                    </a:lnTo>
                    <a:lnTo>
                      <a:pt x="239" y="328"/>
                    </a:lnTo>
                    <a:lnTo>
                      <a:pt x="246" y="331"/>
                    </a:lnTo>
                    <a:lnTo>
                      <a:pt x="252" y="331"/>
                    </a:lnTo>
                    <a:lnTo>
                      <a:pt x="257" y="328"/>
                    </a:lnTo>
                    <a:lnTo>
                      <a:pt x="257" y="32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2" name="Freeform 201"/>
              <p:cNvSpPr>
                <a:spLocks/>
              </p:cNvSpPr>
              <p:nvPr/>
            </p:nvSpPr>
            <p:spPr bwMode="auto">
              <a:xfrm>
                <a:off x="1448185" y="3139559"/>
                <a:ext cx="219273" cy="219273"/>
              </a:xfrm>
              <a:custGeom>
                <a:avLst/>
                <a:gdLst>
                  <a:gd name="T0" fmla="*/ 76 w 150"/>
                  <a:gd name="T1" fmla="*/ 148 h 150"/>
                  <a:gd name="T2" fmla="*/ 148 w 150"/>
                  <a:gd name="T3" fmla="*/ 77 h 150"/>
                  <a:gd name="T4" fmla="*/ 148 w 150"/>
                  <a:gd name="T5" fmla="*/ 77 h 150"/>
                  <a:gd name="T6" fmla="*/ 150 w 150"/>
                  <a:gd name="T7" fmla="*/ 72 h 150"/>
                  <a:gd name="T8" fmla="*/ 150 w 150"/>
                  <a:gd name="T9" fmla="*/ 67 h 150"/>
                  <a:gd name="T10" fmla="*/ 148 w 150"/>
                  <a:gd name="T11" fmla="*/ 60 h 150"/>
                  <a:gd name="T12" fmla="*/ 143 w 150"/>
                  <a:gd name="T13" fmla="*/ 54 h 150"/>
                  <a:gd name="T14" fmla="*/ 98 w 150"/>
                  <a:gd name="T15" fmla="*/ 8 h 150"/>
                  <a:gd name="T16" fmla="*/ 98 w 150"/>
                  <a:gd name="T17" fmla="*/ 8 h 150"/>
                  <a:gd name="T18" fmla="*/ 89 w 150"/>
                  <a:gd name="T19" fmla="*/ 3 h 150"/>
                  <a:gd name="T20" fmla="*/ 81 w 150"/>
                  <a:gd name="T21" fmla="*/ 0 h 150"/>
                  <a:gd name="T22" fmla="*/ 75 w 150"/>
                  <a:gd name="T23" fmla="*/ 0 h 150"/>
                  <a:gd name="T24" fmla="*/ 68 w 150"/>
                  <a:gd name="T25" fmla="*/ 3 h 150"/>
                  <a:gd name="T26" fmla="*/ 3 w 150"/>
                  <a:gd name="T27" fmla="*/ 68 h 150"/>
                  <a:gd name="T28" fmla="*/ 3 w 150"/>
                  <a:gd name="T29" fmla="*/ 68 h 150"/>
                  <a:gd name="T30" fmla="*/ 0 w 150"/>
                  <a:gd name="T31" fmla="*/ 75 h 150"/>
                  <a:gd name="T32" fmla="*/ 0 w 150"/>
                  <a:gd name="T33" fmla="*/ 81 h 150"/>
                  <a:gd name="T34" fmla="*/ 1 w 150"/>
                  <a:gd name="T35" fmla="*/ 90 h 150"/>
                  <a:gd name="T36" fmla="*/ 8 w 150"/>
                  <a:gd name="T37" fmla="*/ 98 h 150"/>
                  <a:gd name="T38" fmla="*/ 54 w 150"/>
                  <a:gd name="T39" fmla="*/ 143 h 150"/>
                  <a:gd name="T40" fmla="*/ 54 w 150"/>
                  <a:gd name="T41" fmla="*/ 143 h 150"/>
                  <a:gd name="T42" fmla="*/ 60 w 150"/>
                  <a:gd name="T43" fmla="*/ 148 h 150"/>
                  <a:gd name="T44" fmla="*/ 67 w 150"/>
                  <a:gd name="T45" fmla="*/ 150 h 150"/>
                  <a:gd name="T46" fmla="*/ 72 w 150"/>
                  <a:gd name="T47" fmla="*/ 150 h 150"/>
                  <a:gd name="T48" fmla="*/ 76 w 150"/>
                  <a:gd name="T49" fmla="*/ 148 h 150"/>
                  <a:gd name="T50" fmla="*/ 76 w 150"/>
                  <a:gd name="T51"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50">
                    <a:moveTo>
                      <a:pt x="76" y="148"/>
                    </a:moveTo>
                    <a:lnTo>
                      <a:pt x="148" y="77"/>
                    </a:lnTo>
                    <a:lnTo>
                      <a:pt x="148" y="77"/>
                    </a:lnTo>
                    <a:lnTo>
                      <a:pt x="150" y="72"/>
                    </a:lnTo>
                    <a:lnTo>
                      <a:pt x="150" y="67"/>
                    </a:lnTo>
                    <a:lnTo>
                      <a:pt x="148" y="60"/>
                    </a:lnTo>
                    <a:lnTo>
                      <a:pt x="143" y="54"/>
                    </a:lnTo>
                    <a:lnTo>
                      <a:pt x="98" y="8"/>
                    </a:lnTo>
                    <a:lnTo>
                      <a:pt x="98" y="8"/>
                    </a:lnTo>
                    <a:lnTo>
                      <a:pt x="89" y="3"/>
                    </a:lnTo>
                    <a:lnTo>
                      <a:pt x="81" y="0"/>
                    </a:lnTo>
                    <a:lnTo>
                      <a:pt x="75" y="0"/>
                    </a:lnTo>
                    <a:lnTo>
                      <a:pt x="68" y="3"/>
                    </a:lnTo>
                    <a:lnTo>
                      <a:pt x="3" y="68"/>
                    </a:lnTo>
                    <a:lnTo>
                      <a:pt x="3" y="68"/>
                    </a:lnTo>
                    <a:lnTo>
                      <a:pt x="0" y="75"/>
                    </a:lnTo>
                    <a:lnTo>
                      <a:pt x="0" y="81"/>
                    </a:lnTo>
                    <a:lnTo>
                      <a:pt x="1" y="90"/>
                    </a:lnTo>
                    <a:lnTo>
                      <a:pt x="8" y="98"/>
                    </a:lnTo>
                    <a:lnTo>
                      <a:pt x="54" y="143"/>
                    </a:lnTo>
                    <a:lnTo>
                      <a:pt x="54" y="143"/>
                    </a:lnTo>
                    <a:lnTo>
                      <a:pt x="60" y="148"/>
                    </a:lnTo>
                    <a:lnTo>
                      <a:pt x="67" y="150"/>
                    </a:lnTo>
                    <a:lnTo>
                      <a:pt x="72" y="150"/>
                    </a:lnTo>
                    <a:lnTo>
                      <a:pt x="76" y="148"/>
                    </a:lnTo>
                    <a:lnTo>
                      <a:pt x="76" y="1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3" name="Freeform 202"/>
              <p:cNvSpPr>
                <a:spLocks/>
              </p:cNvSpPr>
              <p:nvPr/>
            </p:nvSpPr>
            <p:spPr bwMode="auto">
              <a:xfrm>
                <a:off x="1971518" y="3664353"/>
                <a:ext cx="141797" cy="140335"/>
              </a:xfrm>
              <a:custGeom>
                <a:avLst/>
                <a:gdLst>
                  <a:gd name="T0" fmla="*/ 2 w 97"/>
                  <a:gd name="T1" fmla="*/ 68 h 96"/>
                  <a:gd name="T2" fmla="*/ 2 w 97"/>
                  <a:gd name="T3" fmla="*/ 68 h 96"/>
                  <a:gd name="T4" fmla="*/ 0 w 97"/>
                  <a:gd name="T5" fmla="*/ 71 h 96"/>
                  <a:gd name="T6" fmla="*/ 2 w 97"/>
                  <a:gd name="T7" fmla="*/ 76 h 96"/>
                  <a:gd name="T8" fmla="*/ 5 w 97"/>
                  <a:gd name="T9" fmla="*/ 81 h 96"/>
                  <a:gd name="T10" fmla="*/ 10 w 97"/>
                  <a:gd name="T11" fmla="*/ 83 h 96"/>
                  <a:gd name="T12" fmla="*/ 83 w 97"/>
                  <a:gd name="T13" fmla="*/ 96 h 96"/>
                  <a:gd name="T14" fmla="*/ 83 w 97"/>
                  <a:gd name="T15" fmla="*/ 96 h 96"/>
                  <a:gd name="T16" fmla="*/ 90 w 97"/>
                  <a:gd name="T17" fmla="*/ 96 h 96"/>
                  <a:gd name="T18" fmla="*/ 95 w 97"/>
                  <a:gd name="T19" fmla="*/ 94 h 96"/>
                  <a:gd name="T20" fmla="*/ 97 w 97"/>
                  <a:gd name="T21" fmla="*/ 89 h 96"/>
                  <a:gd name="T22" fmla="*/ 97 w 97"/>
                  <a:gd name="T23" fmla="*/ 83 h 96"/>
                  <a:gd name="T24" fmla="*/ 83 w 97"/>
                  <a:gd name="T25" fmla="*/ 9 h 96"/>
                  <a:gd name="T26" fmla="*/ 83 w 97"/>
                  <a:gd name="T27" fmla="*/ 9 h 96"/>
                  <a:gd name="T28" fmla="*/ 82 w 97"/>
                  <a:gd name="T29" fmla="*/ 5 h 96"/>
                  <a:gd name="T30" fmla="*/ 77 w 97"/>
                  <a:gd name="T31" fmla="*/ 1 h 96"/>
                  <a:gd name="T32" fmla="*/ 72 w 97"/>
                  <a:gd name="T33" fmla="*/ 0 h 96"/>
                  <a:gd name="T34" fmla="*/ 69 w 97"/>
                  <a:gd name="T35" fmla="*/ 1 h 96"/>
                  <a:gd name="T36" fmla="*/ 2 w 97"/>
                  <a:gd name="T3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6">
                    <a:moveTo>
                      <a:pt x="2" y="68"/>
                    </a:moveTo>
                    <a:lnTo>
                      <a:pt x="2" y="68"/>
                    </a:lnTo>
                    <a:lnTo>
                      <a:pt x="0" y="71"/>
                    </a:lnTo>
                    <a:lnTo>
                      <a:pt x="2" y="76"/>
                    </a:lnTo>
                    <a:lnTo>
                      <a:pt x="5" y="81"/>
                    </a:lnTo>
                    <a:lnTo>
                      <a:pt x="10" y="83"/>
                    </a:lnTo>
                    <a:lnTo>
                      <a:pt x="83" y="96"/>
                    </a:lnTo>
                    <a:lnTo>
                      <a:pt x="83" y="96"/>
                    </a:lnTo>
                    <a:lnTo>
                      <a:pt x="90" y="96"/>
                    </a:lnTo>
                    <a:lnTo>
                      <a:pt x="95" y="94"/>
                    </a:lnTo>
                    <a:lnTo>
                      <a:pt x="97" y="89"/>
                    </a:lnTo>
                    <a:lnTo>
                      <a:pt x="97" y="83"/>
                    </a:lnTo>
                    <a:lnTo>
                      <a:pt x="83" y="9"/>
                    </a:lnTo>
                    <a:lnTo>
                      <a:pt x="83" y="9"/>
                    </a:lnTo>
                    <a:lnTo>
                      <a:pt x="82" y="5"/>
                    </a:lnTo>
                    <a:lnTo>
                      <a:pt x="77" y="1"/>
                    </a:lnTo>
                    <a:lnTo>
                      <a:pt x="72" y="0"/>
                    </a:lnTo>
                    <a:lnTo>
                      <a:pt x="69" y="1"/>
                    </a:lnTo>
                    <a:lnTo>
                      <a:pt x="2" y="6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4" name="Line 203"/>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5" name="Line 204"/>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6" name="Line 205"/>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7" name="Line 206"/>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grpSp>
        <p:sp>
          <p:nvSpPr>
            <p:cNvPr id="8" name="Rectangle 7"/>
            <p:cNvSpPr/>
            <p:nvPr/>
          </p:nvSpPr>
          <p:spPr>
            <a:xfrm>
              <a:off x="3924001" y="1917786"/>
              <a:ext cx="390740" cy="75270"/>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9" name="Rectangle 8"/>
            <p:cNvSpPr/>
            <p:nvPr/>
          </p:nvSpPr>
          <p:spPr>
            <a:xfrm>
              <a:off x="3924001" y="2018440"/>
              <a:ext cx="390740" cy="75270"/>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10" name="Rectangle 9"/>
            <p:cNvSpPr/>
            <p:nvPr/>
          </p:nvSpPr>
          <p:spPr>
            <a:xfrm>
              <a:off x="3924001" y="2121971"/>
              <a:ext cx="215799" cy="75270"/>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grpSp>
    </p:spTree>
    <p:extLst>
      <p:ext uri="{BB962C8B-B14F-4D97-AF65-F5344CB8AC3E}">
        <p14:creationId xmlns:p14="http://schemas.microsoft.com/office/powerpoint/2010/main" val="1319194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23850" y="2660651"/>
            <a:ext cx="8407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ts val="1000"/>
              </a:spcBef>
              <a:buSzPct val="100000"/>
            </a:pPr>
            <a:r>
              <a:rPr lang="fr-BE" altLang="en-US" sz="4000" b="1" i="0">
                <a:solidFill>
                  <a:srgbClr val="A40000"/>
                </a:solidFill>
                <a:cs typeface="Arial" charset="0"/>
              </a:rPr>
              <a:t>GIFTS </a:t>
            </a:r>
            <a:r>
              <a:rPr lang="fr-BE" altLang="en-US" sz="4000" b="1" i="0">
                <a:solidFill>
                  <a:srgbClr val="4D4D4D"/>
                </a:solidFill>
                <a:cs typeface="Arial" charset="0"/>
              </a:rPr>
              <a:t>AND </a:t>
            </a:r>
            <a:r>
              <a:rPr lang="fr-BE" altLang="en-US" sz="4000" b="1" i="0">
                <a:solidFill>
                  <a:srgbClr val="A40000"/>
                </a:solidFill>
                <a:cs typeface="Arial" charset="0"/>
              </a:rPr>
              <a:t>HOSPITALITY</a:t>
            </a:r>
          </a:p>
        </p:txBody>
      </p:sp>
      <p:pic>
        <p:nvPicPr>
          <p:cNvPr id="245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8" y="3909484"/>
            <a:ext cx="1489075" cy="182033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3458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PQuestion"/>
          <p:cNvSpPr>
            <a:spLocks noGrp="1"/>
          </p:cNvSpPr>
          <p:nvPr>
            <p:ph type="title"/>
          </p:nvPr>
        </p:nvSpPr>
        <p:spPr>
          <a:xfrm>
            <a:off x="107953" y="1339852"/>
            <a:ext cx="8442325" cy="745067"/>
          </a:xfrm>
        </p:spPr>
        <p:txBody>
          <a:bodyPr/>
          <a:lstStyle/>
          <a:p>
            <a:r>
              <a:rPr lang="fr-BE" altLang="en-US" b="0" smtClean="0">
                <a:solidFill>
                  <a:srgbClr val="4D4D4D"/>
                </a:solidFill>
              </a:rPr>
              <a:t>EXAMPLE: </a:t>
            </a:r>
            <a:r>
              <a:rPr lang="fr-BE" altLang="en-US" smtClean="0">
                <a:solidFill>
                  <a:srgbClr val="A40000"/>
                </a:solidFill>
                <a:cs typeface="Arial" charset="0"/>
              </a:rPr>
              <a:t>REGULAR LUNCHES WITH A DEPUTY PERM REP</a:t>
            </a:r>
            <a:endParaRPr lang="en-GB" altLang="en-US" smtClean="0">
              <a:solidFill>
                <a:srgbClr val="A40000"/>
              </a:solidFill>
            </a:endParaRPr>
          </a:p>
        </p:txBody>
      </p:sp>
      <p:sp>
        <p:nvSpPr>
          <p:cNvPr id="25603" name="TPAnswers"/>
          <p:cNvSpPr>
            <a:spLocks noGrp="1"/>
          </p:cNvSpPr>
          <p:nvPr>
            <p:ph idx="1"/>
            <p:custDataLst>
              <p:tags r:id="rId3"/>
            </p:custDataLst>
          </p:nvPr>
        </p:nvSpPr>
        <p:spPr>
          <a:xfrm>
            <a:off x="161925" y="4806953"/>
            <a:ext cx="6383338" cy="2051049"/>
          </a:xfrm>
        </p:spPr>
        <p:txBody>
          <a:bodyPr/>
          <a:lstStyle/>
          <a:p>
            <a:pPr eaLnBrk="1" hangingPunct="1">
              <a:buClr>
                <a:srgbClr val="C00000"/>
              </a:buClr>
              <a:buFont typeface="Times New Roman" pitchFamily="18" charset="0"/>
              <a:buAutoNum type="alphaUcPeriod"/>
            </a:pPr>
            <a:r>
              <a:rPr lang="en-GB" altLang="en-US" sz="1800" i="0" smtClean="0">
                <a:solidFill>
                  <a:srgbClr val="A40000"/>
                </a:solidFill>
              </a:rPr>
              <a:t>Accept</a:t>
            </a:r>
            <a:r>
              <a:rPr lang="en-GB" altLang="en-US" sz="1800" i="0" smtClean="0">
                <a:solidFill>
                  <a:srgbClr val="4D4D4D"/>
                </a:solidFill>
              </a:rPr>
              <a:t> the invitation out of courtesy, </a:t>
            </a:r>
            <a:r>
              <a:rPr lang="en-GB" altLang="en-US" sz="1800" i="0" smtClean="0">
                <a:solidFill>
                  <a:srgbClr val="A40000"/>
                </a:solidFill>
              </a:rPr>
              <a:t>and inform </a:t>
            </a:r>
            <a:r>
              <a:rPr lang="en-GB" altLang="en-US" sz="1800" i="0" smtClean="0">
                <a:solidFill>
                  <a:srgbClr val="4D4D4D"/>
                </a:solidFill>
              </a:rPr>
              <a:t>the Appointing  Authority</a:t>
            </a:r>
          </a:p>
          <a:p>
            <a:pPr eaLnBrk="1" hangingPunct="1">
              <a:buClr>
                <a:srgbClr val="C00000"/>
              </a:buClr>
              <a:buFont typeface="Times New Roman" pitchFamily="18" charset="0"/>
              <a:buAutoNum type="alphaUcPeriod"/>
            </a:pPr>
            <a:r>
              <a:rPr lang="en-GB" altLang="en-US" sz="1800" i="0" smtClean="0">
                <a:solidFill>
                  <a:srgbClr val="A40000"/>
                </a:solidFill>
              </a:rPr>
              <a:t>Refuse </a:t>
            </a:r>
            <a:r>
              <a:rPr lang="en-GB" altLang="en-US" sz="1800" i="0" smtClean="0">
                <a:solidFill>
                  <a:srgbClr val="4D4D4D"/>
                </a:solidFill>
              </a:rPr>
              <a:t>the invitation</a:t>
            </a:r>
            <a:r>
              <a:rPr lang="en-GB" altLang="en-US" sz="1800" i="0" smtClean="0">
                <a:solidFill>
                  <a:srgbClr val="A40000"/>
                </a:solidFill>
              </a:rPr>
              <a:t>, as the lunch costs more than 50 € </a:t>
            </a:r>
          </a:p>
          <a:p>
            <a:pPr eaLnBrk="1" hangingPunct="1">
              <a:buClr>
                <a:srgbClr val="C00000"/>
              </a:buClr>
              <a:buFont typeface="Times New Roman" pitchFamily="18" charset="0"/>
              <a:buAutoNum type="alphaUcPeriod"/>
            </a:pPr>
            <a:r>
              <a:rPr lang="en-GB" altLang="en-US" sz="1800" i="0" smtClean="0">
                <a:solidFill>
                  <a:srgbClr val="A40000"/>
                </a:solidFill>
              </a:rPr>
              <a:t>Refuse</a:t>
            </a:r>
            <a:r>
              <a:rPr lang="en-GB" altLang="en-US" sz="1800" i="0" smtClean="0">
                <a:solidFill>
                  <a:srgbClr val="4D4D4D"/>
                </a:solidFill>
              </a:rPr>
              <a:t> the invitation, </a:t>
            </a:r>
            <a:r>
              <a:rPr lang="en-GB" altLang="en-US" sz="1800" i="0" smtClean="0">
                <a:solidFill>
                  <a:srgbClr val="A40000"/>
                </a:solidFill>
              </a:rPr>
              <a:t>because of how it could be perceived</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723252510"/>
              </p:ext>
            </p:extLst>
          </p:nvPr>
        </p:nvGraphicFramePr>
        <p:xfrm>
          <a:off x="6804028" y="4282019"/>
          <a:ext cx="2339975" cy="2633133"/>
        </p:xfrm>
        <a:graphic>
          <a:graphicData uri="http://schemas.openxmlformats.org/presentationml/2006/ole">
            <mc:AlternateContent xmlns:mc="http://schemas.openxmlformats.org/markup-compatibility/2006">
              <mc:Choice xmlns:v="urn:schemas-microsoft-com:vml" Requires="v">
                <p:oleObj spid="_x0000_s93210"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04028" y="4282019"/>
                        <a:ext cx="2339975" cy="263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96841" y="2180168"/>
            <a:ext cx="8891587" cy="1477328"/>
          </a:xfrm>
          <a:prstGeom prst="rect">
            <a:avLst/>
          </a:prstGeom>
          <a:noFill/>
        </p:spPr>
        <p:txBody>
          <a:bodyPr>
            <a:spAutoFit/>
          </a:bodyPr>
          <a:lstStyle/>
          <a:p>
            <a:pPr algn="just" defTabSz="449263">
              <a:spcBef>
                <a:spcPts val="600"/>
              </a:spcBef>
              <a:spcAft>
                <a:spcPts val="600"/>
              </a:spcAft>
              <a:buClr>
                <a:srgbClr val="FFFFFF"/>
              </a:buClr>
              <a:buSzPct val="100000"/>
              <a:buFont typeface="Times New Roman" pitchFamily="16" charset="0"/>
              <a:buNone/>
              <a:defRPr/>
            </a:pPr>
            <a:r>
              <a:rPr lang="en-GB" sz="2000" kern="0" spc="-50" dirty="0">
                <a:solidFill>
                  <a:srgbClr val="4D4D4D"/>
                </a:solidFill>
                <a:latin typeface="EC Square Sans Cond Pro" panose="020B0506040000020004" pitchFamily="34" charset="0"/>
                <a:cs typeface="Arial" charset="0"/>
              </a:rPr>
              <a:t>A cabinet member is in </a:t>
            </a:r>
            <a:r>
              <a:rPr lang="en-GB" sz="2000" kern="0" spc="-50" dirty="0">
                <a:solidFill>
                  <a:srgbClr val="A40000"/>
                </a:solidFill>
                <a:latin typeface="EC Square Sans Cond Pro" panose="020B0506040000020004" pitchFamily="34" charset="0"/>
                <a:cs typeface="Arial" charset="0"/>
              </a:rPr>
              <a:t>contact with a Deputy Perm Rep </a:t>
            </a:r>
            <a:r>
              <a:rPr lang="en-GB" sz="2000" kern="0" spc="-50" dirty="0">
                <a:solidFill>
                  <a:srgbClr val="4D4D4D"/>
                </a:solidFill>
                <a:latin typeface="EC Square Sans Cond Pro" panose="020B0506040000020004" pitchFamily="34" charset="0"/>
                <a:cs typeface="Arial" charset="0"/>
              </a:rPr>
              <a:t>for a file that is of particular interest to this Member State. They often have </a:t>
            </a:r>
            <a:r>
              <a:rPr lang="en-GB" sz="2000" kern="0" spc="-50" dirty="0">
                <a:solidFill>
                  <a:srgbClr val="A40000"/>
                </a:solidFill>
                <a:latin typeface="EC Square Sans Cond Pro" panose="020B0506040000020004" pitchFamily="34" charset="0"/>
                <a:cs typeface="Arial" charset="0"/>
              </a:rPr>
              <a:t>lunch together </a:t>
            </a:r>
            <a:r>
              <a:rPr lang="en-GB" sz="2000" kern="0" spc="-50" dirty="0">
                <a:solidFill>
                  <a:srgbClr val="4D4D4D"/>
                </a:solidFill>
                <a:latin typeface="EC Square Sans Cond Pro" panose="020B0506040000020004" pitchFamily="34" charset="0"/>
                <a:cs typeface="Arial" charset="0"/>
              </a:rPr>
              <a:t>in a pizzeria on rue </a:t>
            </a:r>
            <a:r>
              <a:rPr lang="en-GB" sz="2000" kern="0" spc="-50" dirty="0" err="1">
                <a:solidFill>
                  <a:srgbClr val="4D4D4D"/>
                </a:solidFill>
                <a:latin typeface="EC Square Sans Cond Pro" panose="020B0506040000020004" pitchFamily="34" charset="0"/>
                <a:cs typeface="Arial" charset="0"/>
              </a:rPr>
              <a:t>Stévin</a:t>
            </a:r>
            <a:r>
              <a:rPr lang="en-GB" sz="2000" kern="0" spc="-50" dirty="0">
                <a:solidFill>
                  <a:srgbClr val="4D4D4D"/>
                </a:solidFill>
                <a:latin typeface="EC Square Sans Cond Pro" panose="020B0506040000020004" pitchFamily="34" charset="0"/>
                <a:cs typeface="Arial" charset="0"/>
              </a:rPr>
              <a:t>, in most cases upon </a:t>
            </a:r>
            <a:r>
              <a:rPr lang="en-GB" sz="2000" kern="0" spc="-50" dirty="0">
                <a:solidFill>
                  <a:srgbClr val="A40000"/>
                </a:solidFill>
                <a:latin typeface="EC Square Sans Cond Pro" panose="020B0506040000020004" pitchFamily="34" charset="0"/>
                <a:cs typeface="Arial" charset="0"/>
              </a:rPr>
              <a:t>invitation of the Deputy Perm Rep</a:t>
            </a:r>
            <a:r>
              <a:rPr lang="en-GB" sz="2000" kern="0" spc="-50" dirty="0">
                <a:solidFill>
                  <a:srgbClr val="C00000"/>
                </a:solidFill>
                <a:latin typeface="EC Square Sans Cond Pro" panose="020B0506040000020004" pitchFamily="34" charset="0"/>
                <a:cs typeface="Arial" charset="0"/>
              </a:rPr>
              <a:t>.  </a:t>
            </a:r>
          </a:p>
          <a:p>
            <a:pPr algn="just" defTabSz="449263">
              <a:spcBef>
                <a:spcPts val="600"/>
              </a:spcBef>
              <a:spcAft>
                <a:spcPts val="600"/>
              </a:spcAft>
              <a:buClr>
                <a:srgbClr val="FFFFFF"/>
              </a:buClr>
              <a:buSzPct val="100000"/>
              <a:buFont typeface="Times New Roman" pitchFamily="16" charset="0"/>
              <a:buNone/>
              <a:defRPr/>
            </a:pPr>
            <a:r>
              <a:rPr lang="en-GB" sz="2000" kern="0" spc="-50" dirty="0">
                <a:solidFill>
                  <a:srgbClr val="4D4D4D"/>
                </a:solidFill>
                <a:latin typeface="EC Square Sans Cond Pro" panose="020B0506040000020004" pitchFamily="34" charset="0"/>
                <a:cs typeface="Arial" charset="0"/>
              </a:rPr>
              <a:t>This time, the Deputy Perm Rep has </a:t>
            </a:r>
            <a:r>
              <a:rPr lang="en-GB" sz="2000" kern="0" spc="-50" dirty="0">
                <a:solidFill>
                  <a:srgbClr val="A40000"/>
                </a:solidFill>
                <a:latin typeface="EC Square Sans Cond Pro" panose="020B0506040000020004" pitchFamily="34" charset="0"/>
                <a:cs typeface="Arial" charset="0"/>
              </a:rPr>
              <a:t>invited him to a </a:t>
            </a:r>
            <a:r>
              <a:rPr lang="en-GB" sz="2000" kern="0" spc="-50" dirty="0" smtClean="0">
                <a:solidFill>
                  <a:srgbClr val="A40000"/>
                </a:solidFill>
                <a:latin typeface="EC Square Sans Cond Pro" panose="020B0506040000020004" pitchFamily="34" charset="0"/>
                <a:cs typeface="Arial" charset="0"/>
              </a:rPr>
              <a:t>1-star </a:t>
            </a:r>
            <a:r>
              <a:rPr lang="en-GB" sz="2000" kern="0" spc="-50" dirty="0">
                <a:solidFill>
                  <a:srgbClr val="A40000"/>
                </a:solidFill>
                <a:latin typeface="EC Square Sans Cond Pro" panose="020B0506040000020004" pitchFamily="34" charset="0"/>
                <a:cs typeface="Arial" charset="0"/>
              </a:rPr>
              <a:t>Michelin restaurant</a:t>
            </a:r>
            <a:r>
              <a:rPr lang="en-GB" sz="2000" kern="0" spc="-50" dirty="0">
                <a:solidFill>
                  <a:srgbClr val="4D4D4D"/>
                </a:solidFill>
                <a:latin typeface="EC Square Sans Cond Pro" panose="020B0506040000020004" pitchFamily="34" charset="0"/>
                <a:cs typeface="Arial" charset="0"/>
              </a:rPr>
              <a:t>.</a:t>
            </a:r>
          </a:p>
        </p:txBody>
      </p:sp>
      <p:sp>
        <p:nvSpPr>
          <p:cNvPr id="7" name="TextBox 6"/>
          <p:cNvSpPr txBox="1"/>
          <p:nvPr/>
        </p:nvSpPr>
        <p:spPr>
          <a:xfrm>
            <a:off x="150813" y="4260851"/>
            <a:ext cx="7129462" cy="369332"/>
          </a:xfrm>
          <a:prstGeom prst="rect">
            <a:avLst/>
          </a:prstGeom>
          <a:noFill/>
        </p:spPr>
        <p:txBody>
          <a:bodyPr>
            <a:spAutoFit/>
          </a:bodyPr>
          <a:lstStyle/>
          <a:p>
            <a:pPr algn="just" defTabSz="449263">
              <a:spcBef>
                <a:spcPct val="20000"/>
              </a:spcBef>
              <a:buClr>
                <a:srgbClr val="FFFFFF"/>
              </a:buClr>
              <a:buSzPct val="100000"/>
              <a:buFont typeface="Times New Roman" pitchFamily="16" charset="0"/>
              <a:buNone/>
              <a:defRPr/>
            </a:pPr>
            <a:r>
              <a:rPr lang="en-GB" sz="1800" b="1" kern="0" dirty="0">
                <a:solidFill>
                  <a:srgbClr val="4D4D4D"/>
                </a:solidFill>
                <a:latin typeface="EC Square Sans Cond Pro" panose="020B0506040000020004" pitchFamily="34" charset="0"/>
                <a:cs typeface="Arial" charset="0"/>
              </a:rPr>
              <a:t>WHAT SHOULD THE CABINET MEMBER DO ?</a:t>
            </a:r>
          </a:p>
        </p:txBody>
      </p:sp>
    </p:spTree>
    <p:custDataLst>
      <p:tags r:id="rId2"/>
    </p:custDataLst>
    <p:extLst>
      <p:ext uri="{BB962C8B-B14F-4D97-AF65-F5344CB8AC3E}">
        <p14:creationId xmlns:p14="http://schemas.microsoft.com/office/powerpoint/2010/main" val="12009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PQuestion"/>
          <p:cNvSpPr>
            <a:spLocks noGrp="1"/>
          </p:cNvSpPr>
          <p:nvPr>
            <p:ph type="title"/>
          </p:nvPr>
        </p:nvSpPr>
        <p:spPr>
          <a:xfrm>
            <a:off x="107953" y="1339852"/>
            <a:ext cx="8442325" cy="745067"/>
          </a:xfrm>
        </p:spPr>
        <p:txBody>
          <a:bodyPr/>
          <a:lstStyle/>
          <a:p>
            <a:r>
              <a:rPr lang="fr-BE" altLang="en-US" b="0" smtClean="0">
                <a:solidFill>
                  <a:srgbClr val="4D4D4D"/>
                </a:solidFill>
              </a:rPr>
              <a:t>EXAMPLE: </a:t>
            </a:r>
            <a:r>
              <a:rPr lang="fr-BE" altLang="en-US" smtClean="0">
                <a:solidFill>
                  <a:srgbClr val="A40000"/>
                </a:solidFill>
                <a:cs typeface="Arial" charset="0"/>
              </a:rPr>
              <a:t>OFFER LINKED TO A MISSION </a:t>
            </a:r>
            <a:endParaRPr lang="en-GB" altLang="en-US" smtClean="0">
              <a:solidFill>
                <a:srgbClr val="A40000"/>
              </a:solidFill>
            </a:endParaRPr>
          </a:p>
        </p:txBody>
      </p:sp>
      <p:sp>
        <p:nvSpPr>
          <p:cNvPr id="26627" name="TPAnswers"/>
          <p:cNvSpPr>
            <a:spLocks noGrp="1"/>
          </p:cNvSpPr>
          <p:nvPr>
            <p:ph idx="1"/>
            <p:custDataLst>
              <p:tags r:id="rId3"/>
            </p:custDataLst>
          </p:nvPr>
        </p:nvSpPr>
        <p:spPr>
          <a:xfrm>
            <a:off x="161925" y="4806953"/>
            <a:ext cx="6383338" cy="2051049"/>
          </a:xfrm>
        </p:spPr>
        <p:txBody>
          <a:bodyPr/>
          <a:lstStyle/>
          <a:p>
            <a:pPr eaLnBrk="1" hangingPunct="1">
              <a:buClr>
                <a:srgbClr val="C00000"/>
              </a:buClr>
              <a:buFont typeface="Times New Roman" pitchFamily="18" charset="0"/>
              <a:buAutoNum type="alphaUcPeriod"/>
            </a:pPr>
            <a:r>
              <a:rPr lang="en-GB" altLang="en-US" sz="1800" i="0" smtClean="0">
                <a:solidFill>
                  <a:srgbClr val="4D4D4D"/>
                </a:solidFill>
              </a:rPr>
              <a:t>You take a 1-day annual leave and go there alone</a:t>
            </a:r>
          </a:p>
          <a:p>
            <a:pPr eaLnBrk="1" hangingPunct="1">
              <a:buClr>
                <a:srgbClr val="C00000"/>
              </a:buClr>
              <a:buFont typeface="Times New Roman" pitchFamily="18" charset="0"/>
              <a:buAutoNum type="alphaUcPeriod"/>
            </a:pPr>
            <a:r>
              <a:rPr lang="en-GB" altLang="en-US" sz="1800" i="0" smtClean="0">
                <a:solidFill>
                  <a:srgbClr val="4D4D4D"/>
                </a:solidFill>
              </a:rPr>
              <a:t>You immediately inform the service provider that you won't go</a:t>
            </a:r>
          </a:p>
          <a:p>
            <a:pPr eaLnBrk="1" hangingPunct="1">
              <a:buClr>
                <a:srgbClr val="C00000"/>
              </a:buClr>
              <a:buFont typeface="Times New Roman" pitchFamily="18" charset="0"/>
              <a:buAutoNum type="alphaUcPeriod"/>
            </a:pPr>
            <a:r>
              <a:rPr lang="en-GB" altLang="en-US" sz="1800" i="0" smtClean="0">
                <a:solidFill>
                  <a:srgbClr val="4D4D4D"/>
                </a:solidFill>
              </a:rPr>
              <a:t>You ask your assistant to organise a "zero-cost" mission </a:t>
            </a:r>
          </a:p>
          <a:p>
            <a:pPr eaLnBrk="1" hangingPunct="1">
              <a:buClr>
                <a:srgbClr val="C00000"/>
              </a:buClr>
              <a:buFont typeface="Times New Roman" pitchFamily="18" charset="0"/>
              <a:buAutoNum type="alphaUcPeriod"/>
            </a:pPr>
            <a:r>
              <a:rPr lang="en-GB" altLang="en-US" sz="1800" i="0" smtClean="0">
                <a:solidFill>
                  <a:srgbClr val="4D4D4D"/>
                </a:solidFill>
              </a:rPr>
              <a:t>You discuss the details of the offer with your line manager</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693456658"/>
              </p:ext>
            </p:extLst>
          </p:nvPr>
        </p:nvGraphicFramePr>
        <p:xfrm>
          <a:off x="6804028" y="4282019"/>
          <a:ext cx="2339975" cy="2633133"/>
        </p:xfrm>
        <a:graphic>
          <a:graphicData uri="http://schemas.openxmlformats.org/presentationml/2006/ole">
            <mc:AlternateContent xmlns:mc="http://schemas.openxmlformats.org/markup-compatibility/2006">
              <mc:Choice xmlns:v="urn:schemas-microsoft-com:vml" Requires="v">
                <p:oleObj spid="_x0000_s94234"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04028" y="4282019"/>
                        <a:ext cx="2339975" cy="263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96841" y="2180166"/>
            <a:ext cx="8891587" cy="1938992"/>
          </a:xfrm>
          <a:prstGeom prst="rect">
            <a:avLst/>
          </a:prstGeom>
          <a:noFill/>
        </p:spPr>
        <p:txBody>
          <a:bodyPr>
            <a:spAutoFit/>
          </a:bodyPr>
          <a:lstStyle/>
          <a:p>
            <a:pPr algn="just" defTabSz="449263">
              <a:spcBef>
                <a:spcPts val="600"/>
              </a:spcBef>
              <a:spcAft>
                <a:spcPts val="600"/>
              </a:spcAft>
              <a:buClr>
                <a:srgbClr val="FFFFFF"/>
              </a:buClr>
              <a:buSzPct val="100000"/>
              <a:buFont typeface="Times New Roman" pitchFamily="16" charset="0"/>
              <a:buNone/>
              <a:defRPr/>
            </a:pPr>
            <a:r>
              <a:rPr lang="en-GB" sz="2000" kern="0" spc="-50" dirty="0">
                <a:solidFill>
                  <a:srgbClr val="4D4D4D"/>
                </a:solidFill>
                <a:latin typeface="EC Square Sans Cond Pro" panose="020B0506040000020004" pitchFamily="34" charset="0"/>
                <a:cs typeface="Arial" charset="0"/>
              </a:rPr>
              <a:t>You are invited by a service provider to attend an important conference of utmost relevance to your work. Your DG has exhausted its budget for mission. </a:t>
            </a:r>
          </a:p>
          <a:p>
            <a:pPr algn="just" defTabSz="449263">
              <a:spcBef>
                <a:spcPts val="600"/>
              </a:spcBef>
              <a:spcAft>
                <a:spcPts val="600"/>
              </a:spcAft>
              <a:buClr>
                <a:srgbClr val="FFFFFF"/>
              </a:buClr>
              <a:buSzPct val="100000"/>
              <a:buFont typeface="Times New Roman" pitchFamily="16" charset="0"/>
              <a:buNone/>
              <a:defRPr/>
            </a:pPr>
            <a:r>
              <a:rPr lang="en-GB" sz="2000" kern="0" spc="-50" dirty="0">
                <a:solidFill>
                  <a:srgbClr val="4D4D4D"/>
                </a:solidFill>
                <a:latin typeface="EC Square Sans Cond Pro" panose="020B0506040000020004" pitchFamily="34" charset="0"/>
                <a:cs typeface="Arial" charset="0"/>
              </a:rPr>
              <a:t>The offer includes airfare, a 1-night stay in the hotel conference and conference pass. A call for proposals will be published in 3 months and no one knows if this service provider will bid or not. </a:t>
            </a:r>
          </a:p>
          <a:p>
            <a:pPr algn="just" defTabSz="449263">
              <a:spcBef>
                <a:spcPts val="600"/>
              </a:spcBef>
              <a:spcAft>
                <a:spcPts val="600"/>
              </a:spcAft>
              <a:buClr>
                <a:srgbClr val="FFFFFF"/>
              </a:buClr>
              <a:buSzPct val="100000"/>
              <a:buFont typeface="Times New Roman" pitchFamily="16" charset="0"/>
              <a:buNone/>
              <a:defRPr/>
            </a:pPr>
            <a:endParaRPr lang="en-GB" sz="2000" kern="0" spc="-50" dirty="0">
              <a:solidFill>
                <a:srgbClr val="4D4D4D"/>
              </a:solidFill>
              <a:latin typeface="EC Square Sans Cond Pro" panose="020B0506040000020004" pitchFamily="34" charset="0"/>
              <a:cs typeface="Arial" charset="0"/>
            </a:endParaRPr>
          </a:p>
        </p:txBody>
      </p:sp>
      <p:sp>
        <p:nvSpPr>
          <p:cNvPr id="7" name="TextBox 6"/>
          <p:cNvSpPr txBox="1"/>
          <p:nvPr/>
        </p:nvSpPr>
        <p:spPr>
          <a:xfrm>
            <a:off x="150813" y="4260851"/>
            <a:ext cx="7129462" cy="369332"/>
          </a:xfrm>
          <a:prstGeom prst="rect">
            <a:avLst/>
          </a:prstGeom>
          <a:noFill/>
        </p:spPr>
        <p:txBody>
          <a:bodyPr>
            <a:spAutoFit/>
          </a:bodyPr>
          <a:lstStyle/>
          <a:p>
            <a:pPr algn="just" defTabSz="449263">
              <a:spcBef>
                <a:spcPct val="20000"/>
              </a:spcBef>
              <a:buClr>
                <a:srgbClr val="FFFFFF"/>
              </a:buClr>
              <a:buSzPct val="100000"/>
              <a:buFont typeface="Times New Roman" pitchFamily="16" charset="0"/>
              <a:buNone/>
              <a:defRPr/>
            </a:pPr>
            <a:r>
              <a:rPr lang="en-GB" sz="1800" b="1" kern="0" dirty="0">
                <a:solidFill>
                  <a:srgbClr val="4D4D4D"/>
                </a:solidFill>
                <a:latin typeface="EC Square Sans Cond Pro" panose="020B0506040000020004" pitchFamily="34" charset="0"/>
                <a:cs typeface="Arial" charset="0"/>
              </a:rPr>
              <a:t>WHAT DO YOU DO ?</a:t>
            </a:r>
          </a:p>
        </p:txBody>
      </p:sp>
    </p:spTree>
    <p:custDataLst>
      <p:tags r:id="rId2"/>
    </p:custDataLst>
    <p:extLst>
      <p:ext uri="{BB962C8B-B14F-4D97-AF65-F5344CB8AC3E}">
        <p14:creationId xmlns:p14="http://schemas.microsoft.com/office/powerpoint/2010/main" val="271262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1316567"/>
            <a:ext cx="8229600" cy="937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622300" indent="-530225" eaLnBrk="0" hangingPunct="0">
              <a:spcBef>
                <a:spcPts val="600"/>
              </a:spcBef>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622300"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 pos="960596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buFont typeface="Times New Roman" pitchFamily="18" charset="0"/>
              <a:buNone/>
            </a:pPr>
            <a:r>
              <a:rPr lang="en-GB" altLang="en-US" sz="3000" b="1" i="0">
                <a:solidFill>
                  <a:srgbClr val="A40000"/>
                </a:solidFill>
                <a:cs typeface="Arial" charset="0"/>
              </a:rPr>
              <a:t>GIFTS and HOSPITALITY: "NO, THANK YOU" </a:t>
            </a:r>
            <a:r>
              <a:rPr lang="en-GB" altLang="en-US" sz="3000" i="0">
                <a:solidFill>
                  <a:srgbClr val="4D4D4D"/>
                </a:solidFill>
                <a:cs typeface="Arial" charset="0"/>
              </a:rPr>
              <a:t>PRINCIPLE</a:t>
            </a:r>
          </a:p>
        </p:txBody>
      </p:sp>
      <p:sp>
        <p:nvSpPr>
          <p:cNvPr id="46083" name="Text Box 3"/>
          <p:cNvSpPr txBox="1">
            <a:spLocks noChangeArrowheads="1"/>
          </p:cNvSpPr>
          <p:nvPr/>
        </p:nvSpPr>
        <p:spPr bwMode="auto">
          <a:xfrm>
            <a:off x="242891" y="2317751"/>
            <a:ext cx="7064375"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rgbClr val="FFD624"/>
                </a:solidFill>
                <a:latin typeface="Verdana" pitchFamily="32" charset="0"/>
                <a:cs typeface="Arial" charset="0"/>
              </a:defRPr>
            </a:lvl9pPr>
          </a:lstStyle>
          <a:p>
            <a:pPr marL="341313" defTabSz="449263">
              <a:lnSpc>
                <a:spcPct val="90000"/>
              </a:lnSpc>
              <a:spcBef>
                <a:spcPts val="1200"/>
              </a:spcBef>
              <a:spcAft>
                <a:spcPts val="1200"/>
              </a:spcAft>
              <a:buSzPct val="100000"/>
              <a:defRPr/>
            </a:pPr>
            <a:r>
              <a:rPr lang="en-GB" altLang="en-US" sz="2200" b="0" dirty="0" smtClean="0">
                <a:solidFill>
                  <a:srgbClr val="4D4D4D"/>
                </a:solidFill>
                <a:latin typeface="EC Square Sans Cond Pro" panose="020B0506040000020004" pitchFamily="34" charset="0"/>
              </a:rPr>
              <a:t>CRITERIA FOR ASSESSING GIFTS AND HOSPITALITY OFFERS</a:t>
            </a:r>
            <a:endParaRPr lang="en-GB" altLang="en-US" sz="2200" b="0" dirty="0">
              <a:solidFill>
                <a:srgbClr val="4D4D4D"/>
              </a:solidFill>
              <a:latin typeface="EC Square Sans Cond Pro" panose="020B0506040000020004" pitchFamily="34" charset="0"/>
            </a:endParaRPr>
          </a:p>
          <a:p>
            <a:pPr marL="0" indent="0" defTabSz="449263">
              <a:lnSpc>
                <a:spcPct val="90000"/>
              </a:lnSpc>
              <a:spcBef>
                <a:spcPts val="1200"/>
              </a:spcBef>
              <a:spcAft>
                <a:spcPts val="1200"/>
              </a:spcAft>
              <a:buClr>
                <a:srgbClr val="000000"/>
              </a:buClr>
              <a:buSzPct val="100000"/>
              <a:buFont typeface="Times New Roman" pitchFamily="16" charset="0"/>
              <a:buNone/>
              <a:defRPr/>
            </a:pPr>
            <a:r>
              <a:rPr lang="en-GB" altLang="en-US" sz="2200" dirty="0" smtClean="0">
                <a:solidFill>
                  <a:srgbClr val="A40000"/>
                </a:solidFill>
                <a:latin typeface="EC Square Sans Cond Pro" panose="020B0506040000020004" pitchFamily="34" charset="0"/>
              </a:rPr>
              <a:t>Authorisation possible if required </a:t>
            </a:r>
            <a:r>
              <a:rPr lang="en-GB" altLang="en-US" sz="2200" b="0" dirty="0" smtClean="0">
                <a:solidFill>
                  <a:srgbClr val="4D4D4D"/>
                </a:solidFill>
                <a:latin typeface="EC Square Sans Cond Pro" panose="020B0506040000020004" pitchFamily="34" charset="0"/>
              </a:rPr>
              <a:t>by/in line with diplomatic and courtesy usage AND no conflict of interest</a:t>
            </a:r>
          </a:p>
          <a:p>
            <a:pPr marL="0" indent="0" defTabSz="449263">
              <a:lnSpc>
                <a:spcPct val="90000"/>
              </a:lnSpc>
              <a:spcBef>
                <a:spcPts val="1200"/>
              </a:spcBef>
              <a:spcAft>
                <a:spcPts val="1200"/>
              </a:spcAft>
              <a:buClr>
                <a:srgbClr val="000000"/>
              </a:buClr>
              <a:buSzPct val="100000"/>
              <a:buFont typeface="Times New Roman" pitchFamily="16" charset="0"/>
              <a:buNone/>
              <a:defRPr/>
            </a:pPr>
            <a:r>
              <a:rPr lang="en-GB" altLang="en-US" sz="2200" b="0" dirty="0" smtClean="0">
                <a:solidFill>
                  <a:srgbClr val="4D4D4D"/>
                </a:solidFill>
                <a:latin typeface="EC Square Sans Cond Pro" panose="020B0506040000020004" pitchFamily="34" charset="0"/>
              </a:rPr>
              <a:t>Relevant criteria can be: </a:t>
            </a:r>
            <a:r>
              <a:rPr lang="en-GB" altLang="en-US" sz="2200" b="0" dirty="0">
                <a:solidFill>
                  <a:srgbClr val="4D4D4D"/>
                </a:solidFill>
                <a:latin typeface="EC Square Sans Cond Pro" panose="020B0506040000020004" pitchFamily="34" charset="0"/>
              </a:rPr>
              <a:t/>
            </a:r>
            <a:br>
              <a:rPr lang="en-GB" altLang="en-US" sz="2200" b="0" dirty="0">
                <a:solidFill>
                  <a:srgbClr val="4D4D4D"/>
                </a:solidFill>
                <a:latin typeface="EC Square Sans Cond Pro" panose="020B0506040000020004" pitchFamily="34" charset="0"/>
              </a:rPr>
            </a:br>
            <a:r>
              <a:rPr lang="en-GB" altLang="en-US" sz="2200" dirty="0" smtClean="0">
                <a:solidFill>
                  <a:srgbClr val="A40000"/>
                </a:solidFill>
                <a:latin typeface="EC Square Sans Cond Pro" panose="020B0506040000020004" pitchFamily="34" charset="0"/>
              </a:rPr>
              <a:t>Apparent motive, destination of offer, value of offer, function of staff member, benefits for the service</a:t>
            </a:r>
            <a:r>
              <a:rPr lang="en-GB" altLang="en-US" sz="2200" b="0" dirty="0" smtClean="0">
                <a:solidFill>
                  <a:srgbClr val="A40000"/>
                </a:solidFill>
                <a:latin typeface="EC Square Sans Cond Pro" panose="020B0506040000020004" pitchFamily="34" charset="0"/>
              </a:rPr>
              <a:t>…</a:t>
            </a:r>
          </a:p>
          <a:p>
            <a:pPr marL="0" indent="0" defTabSz="449263">
              <a:lnSpc>
                <a:spcPct val="90000"/>
              </a:lnSpc>
              <a:spcBef>
                <a:spcPts val="550"/>
              </a:spcBef>
              <a:buClr>
                <a:srgbClr val="000000"/>
              </a:buClr>
              <a:buSzPct val="100000"/>
              <a:buFont typeface="Times New Roman" pitchFamily="16" charset="0"/>
              <a:buNone/>
              <a:defRPr/>
            </a:pPr>
            <a:r>
              <a:rPr lang="fr-BE" altLang="en-US" sz="1800" b="0" dirty="0" err="1" smtClean="0">
                <a:solidFill>
                  <a:srgbClr val="4D4D4D"/>
                </a:solidFill>
                <a:latin typeface="EC Square Sans Cond Pro" panose="020B0506040000020004" pitchFamily="34" charset="0"/>
              </a:rPr>
              <a:t>Rules</a:t>
            </a:r>
            <a:r>
              <a:rPr lang="fr-BE" altLang="en-US" sz="1800" b="0" dirty="0" smtClean="0">
                <a:solidFill>
                  <a:srgbClr val="4D4D4D"/>
                </a:solidFill>
                <a:latin typeface="EC Square Sans Cond Pro" panose="020B0506040000020004" pitchFamily="34" charset="0"/>
              </a:rPr>
              <a:t>: Guidelines on Gifts and </a:t>
            </a:r>
            <a:r>
              <a:rPr lang="fr-BE" altLang="en-US" sz="1800" b="0" dirty="0" err="1">
                <a:solidFill>
                  <a:srgbClr val="4D4D4D"/>
                </a:solidFill>
                <a:latin typeface="EC Square Sans Cond Pro" panose="020B0506040000020004" pitchFamily="34" charset="0"/>
              </a:rPr>
              <a:t>H</a:t>
            </a:r>
            <a:r>
              <a:rPr lang="fr-BE" altLang="en-US" sz="1800" b="0" dirty="0" err="1" smtClean="0">
                <a:solidFill>
                  <a:srgbClr val="4D4D4D"/>
                </a:solidFill>
                <a:latin typeface="EC Square Sans Cond Pro" panose="020B0506040000020004" pitchFamily="34" charset="0"/>
              </a:rPr>
              <a:t>ospitality</a:t>
            </a:r>
            <a:r>
              <a:rPr lang="fr-BE" altLang="en-US" sz="1800" b="0" dirty="0" smtClean="0">
                <a:solidFill>
                  <a:srgbClr val="4D4D4D"/>
                </a:solidFill>
                <a:latin typeface="EC Square Sans Cond Pro" panose="020B0506040000020004" pitchFamily="34" charset="0"/>
              </a:rPr>
              <a:t> SEC (2012) 167 final</a:t>
            </a:r>
            <a:endParaRPr lang="en-GB" altLang="en-US" sz="1800" b="0" dirty="0" smtClean="0">
              <a:solidFill>
                <a:srgbClr val="4D4D4D"/>
              </a:solidFill>
              <a:latin typeface="EC Square Sans Cond Pro" panose="020B0506040000020004" pitchFamily="34" charset="0"/>
            </a:endParaRPr>
          </a:p>
        </p:txBody>
      </p:sp>
      <p:pic>
        <p:nvPicPr>
          <p:cNvPr id="9" name="Picture 2"/>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96339" y="2012137"/>
            <a:ext cx="1200667" cy="414024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73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46083"/>
                                        </p:tgtEl>
                                        <p:attrNameLst>
                                          <p:attrName>style.visibility</p:attrName>
                                        </p:attrNameLst>
                                      </p:cBhvr>
                                      <p:to>
                                        <p:strVal val="visible"/>
                                      </p:to>
                                    </p:set>
                                    <p:anim calcmode="lin" valueType="num">
                                      <p:cBhvr additive="base">
                                        <p:cTn id="11" dur="500" fill="hold"/>
                                        <p:tgtEl>
                                          <p:spTgt spid="46083"/>
                                        </p:tgtEl>
                                        <p:attrNameLst>
                                          <p:attrName>ppt_x</p:attrName>
                                        </p:attrNameLst>
                                      </p:cBhvr>
                                      <p:tavLst>
                                        <p:tav tm="0">
                                          <p:val>
                                            <p:strVal val="0-#ppt_w/2"/>
                                          </p:val>
                                        </p:tav>
                                        <p:tav tm="100000">
                                          <p:val>
                                            <p:strVal val="#ppt_x"/>
                                          </p:val>
                                        </p:tav>
                                      </p:tavLst>
                                    </p:anim>
                                    <p:anim calcmode="lin" valueType="num">
                                      <p:cBhvr additive="base">
                                        <p:cTn id="12"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6553200" y="6246286"/>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r" defTabSz="449263" eaLnBrk="1" hangingPunct="1">
              <a:spcBef>
                <a:spcPct val="0"/>
              </a:spcBef>
              <a:buSzPct val="100000"/>
            </a:pPr>
            <a:endParaRPr lang="en-GB" altLang="en-US" sz="1400" i="0">
              <a:solidFill>
                <a:srgbClr val="000000"/>
              </a:solidFill>
              <a:cs typeface="Arial" charset="0"/>
            </a:endParaRPr>
          </a:p>
        </p:txBody>
      </p:sp>
      <p:sp>
        <p:nvSpPr>
          <p:cNvPr id="28675" name="Text Box 3"/>
          <p:cNvSpPr txBox="1">
            <a:spLocks noChangeArrowheads="1"/>
          </p:cNvSpPr>
          <p:nvPr/>
        </p:nvSpPr>
        <p:spPr bwMode="auto">
          <a:xfrm>
            <a:off x="179388" y="1223436"/>
            <a:ext cx="1871662" cy="573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9pPr>
          </a:lstStyle>
          <a:p>
            <a:pPr defTabSz="449263" eaLnBrk="1" hangingPunct="1">
              <a:lnSpc>
                <a:spcPct val="80000"/>
              </a:lnSpc>
              <a:spcBef>
                <a:spcPts val="500"/>
              </a:spcBef>
              <a:buClr>
                <a:srgbClr val="000000"/>
              </a:buClr>
              <a:buSzPct val="100000"/>
              <a:buFont typeface="Times New Roman" pitchFamily="18" charset="0"/>
              <a:buNone/>
            </a:pPr>
            <a:r>
              <a:rPr lang="fr-BE" altLang="en-US" sz="3200" b="1" i="0">
                <a:solidFill>
                  <a:srgbClr val="A40000"/>
                </a:solidFill>
                <a:cs typeface="Arial" charset="0"/>
              </a:rPr>
              <a:t>GIFTS</a:t>
            </a:r>
            <a:endParaRPr lang="en-GB" altLang="en-US" sz="3200" b="1" i="0">
              <a:solidFill>
                <a:srgbClr val="A40000"/>
              </a:solidFill>
              <a:cs typeface="Arial" charset="0"/>
            </a:endParaRPr>
          </a:p>
        </p:txBody>
      </p:sp>
      <p:sp>
        <p:nvSpPr>
          <p:cNvPr id="3" name="Not Equal 2"/>
          <p:cNvSpPr/>
          <p:nvPr/>
        </p:nvSpPr>
        <p:spPr bwMode="auto">
          <a:xfrm>
            <a:off x="3563938" y="5516033"/>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defTabSz="449263">
              <a:buClr>
                <a:srgbClr val="000000"/>
              </a:buClr>
              <a:buSzPct val="100000"/>
              <a:buFont typeface="Times New Roman" pitchFamily="16" charset="0"/>
              <a:buNone/>
              <a:defRPr/>
            </a:pPr>
            <a:endParaRPr lang="en-GB">
              <a:latin typeface="EC Square Sans Cond Pro" panose="020B0506040000020004" pitchFamily="34" charset="0"/>
              <a:cs typeface="Arial" charset="0"/>
            </a:endParaRPr>
          </a:p>
        </p:txBody>
      </p:sp>
      <p:sp>
        <p:nvSpPr>
          <p:cNvPr id="7" name="Text Box 3"/>
          <p:cNvSpPr txBox="1">
            <a:spLocks noChangeArrowheads="1"/>
          </p:cNvSpPr>
          <p:nvPr/>
        </p:nvSpPr>
        <p:spPr bwMode="auto">
          <a:xfrm>
            <a:off x="179391" y="3867151"/>
            <a:ext cx="2465387" cy="713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eaLnBrk="0" hangingPunct="0">
              <a:spcBef>
                <a:spcPts val="6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9pPr>
          </a:lstStyle>
          <a:p>
            <a:pPr defTabSz="449263" eaLnBrk="1" hangingPunct="1">
              <a:lnSpc>
                <a:spcPct val="80000"/>
              </a:lnSpc>
              <a:spcBef>
                <a:spcPts val="500"/>
              </a:spcBef>
              <a:buClr>
                <a:srgbClr val="000000"/>
              </a:buClr>
              <a:buSzPct val="100000"/>
              <a:buFont typeface="Times New Roman" pitchFamily="18" charset="0"/>
              <a:buNone/>
            </a:pPr>
            <a:r>
              <a:rPr lang="en-GB" altLang="en-US" sz="3200" b="1" i="0">
                <a:solidFill>
                  <a:srgbClr val="A40000"/>
                </a:solidFill>
                <a:cs typeface="Arial" charset="0"/>
              </a:rPr>
              <a:t>HOSPITALITY</a:t>
            </a:r>
          </a:p>
        </p:txBody>
      </p:sp>
      <p:pic>
        <p:nvPicPr>
          <p:cNvPr id="8" name="Picture 21"/>
          <p:cNvPicPr>
            <a:picLocks noChangeAspect="1" noChangeArrowheads="1"/>
          </p:cNvPicPr>
          <p:nvPr/>
        </p:nvPicPr>
        <p:blipFill>
          <a:blip r:embed="rId3"/>
          <a:srcRect/>
          <a:stretch>
            <a:fillRect/>
          </a:stretch>
        </p:blipFill>
        <p:spPr bwMode="auto">
          <a:xfrm>
            <a:off x="7380291" y="4538135"/>
            <a:ext cx="1595437" cy="172931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1833035"/>
            <a:ext cx="1319212" cy="1612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1465266" y="1756833"/>
          <a:ext cx="7705725" cy="2007438"/>
        </p:xfrm>
        <a:graphic>
          <a:graphicData uri="http://schemas.openxmlformats.org/drawingml/2006/table">
            <a:tbl>
              <a:tblPr firstRow="1" bandRow="1">
                <a:tableStyleId>{5C22544A-7EE6-4342-B048-85BDC9FD1C3A}</a:tableStyleId>
              </a:tblPr>
              <a:tblGrid>
                <a:gridCol w="2506196"/>
                <a:gridCol w="5199529"/>
              </a:tblGrid>
              <a:tr h="815849">
                <a:tc>
                  <a:txBody>
                    <a:bodyPr/>
                    <a:lstStyle/>
                    <a:p>
                      <a:r>
                        <a:rPr lang="en-GB" altLang="en-US" sz="2400" b="0" dirty="0" smtClean="0">
                          <a:solidFill>
                            <a:srgbClr val="4D4D4D"/>
                          </a:solidFill>
                          <a:latin typeface="EC Square Sans Cond Pro" panose="020B0506040000020004" pitchFamily="34" charset="0"/>
                        </a:rPr>
                        <a:t>Less than</a:t>
                      </a:r>
                      <a:r>
                        <a:rPr lang="en-GB" altLang="en-US" sz="2400" b="0" dirty="0" smtClean="0">
                          <a:solidFill>
                            <a:srgbClr val="A40000"/>
                          </a:solidFill>
                          <a:latin typeface="EC Square Sans Cond Pro" panose="020B0506040000020004" pitchFamily="34" charset="0"/>
                        </a:rPr>
                        <a:t> </a:t>
                      </a:r>
                      <a:r>
                        <a:rPr lang="en-GB" altLang="en-US" sz="2400" b="1" dirty="0" smtClean="0">
                          <a:solidFill>
                            <a:srgbClr val="A40000"/>
                          </a:solidFill>
                          <a:latin typeface="EC Square Sans Cond Pro" panose="020B0506040000020004" pitchFamily="34" charset="0"/>
                        </a:rPr>
                        <a:t>50</a:t>
                      </a:r>
                      <a:r>
                        <a:rPr lang="en-GB" altLang="en-US" sz="2400" b="0" dirty="0" smtClean="0">
                          <a:solidFill>
                            <a:srgbClr val="A40000"/>
                          </a:solidFill>
                          <a:latin typeface="EC Square Sans Cond Pro" panose="020B0506040000020004" pitchFamily="34" charset="0"/>
                        </a:rPr>
                        <a:t> </a:t>
                      </a:r>
                      <a:r>
                        <a:rPr lang="en-GB" altLang="en-US" sz="2400" b="0" dirty="0" smtClean="0">
                          <a:solidFill>
                            <a:srgbClr val="4D4D4D"/>
                          </a:solidFill>
                          <a:latin typeface="EC Square Sans Cond Pro" panose="020B0506040000020004" pitchFamily="34" charset="0"/>
                        </a:rPr>
                        <a:t>€</a:t>
                      </a:r>
                      <a:endParaRPr lang="en-GB" sz="2400" dirty="0">
                        <a:solidFill>
                          <a:srgbClr val="4D4D4D"/>
                        </a:solidFill>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2400" b="0" dirty="0" smtClean="0">
                          <a:solidFill>
                            <a:srgbClr val="4D4D4D"/>
                          </a:solidFill>
                          <a:latin typeface="EC Square Sans Cond Pro" panose="020B0506040000020004" pitchFamily="34" charset="0"/>
                        </a:rPr>
                        <a:t>Can be </a:t>
                      </a:r>
                      <a:r>
                        <a:rPr lang="en-GB" altLang="en-US" sz="2400" dirty="0" smtClean="0">
                          <a:solidFill>
                            <a:srgbClr val="A40000"/>
                          </a:solidFill>
                          <a:latin typeface="EC Square Sans Cond Pro" panose="020B0506040000020004" pitchFamily="34" charset="0"/>
                        </a:rPr>
                        <a:t>accepted without authorisation</a:t>
                      </a:r>
                      <a:r>
                        <a:rPr lang="en-GB" altLang="en-US" sz="2400" b="0" dirty="0" smtClean="0">
                          <a:solidFill>
                            <a:srgbClr val="A40000"/>
                          </a:solidFill>
                          <a:latin typeface="EC Square Sans Cond Pro" panose="020B0506040000020004" pitchFamily="34" charset="0"/>
                        </a:rPr>
                        <a:t> </a:t>
                      </a:r>
                      <a:br>
                        <a:rPr lang="en-GB" altLang="en-US" sz="2400" b="0" dirty="0" smtClean="0">
                          <a:solidFill>
                            <a:srgbClr val="A40000"/>
                          </a:solidFill>
                          <a:latin typeface="EC Square Sans Cond Pro" panose="020B0506040000020004" pitchFamily="34" charset="0"/>
                        </a:rPr>
                      </a:br>
                      <a:r>
                        <a:rPr lang="en-GB" altLang="en-US" sz="2400" b="0" dirty="0" smtClean="0">
                          <a:solidFill>
                            <a:srgbClr val="4D4D4D"/>
                          </a:solidFill>
                          <a:latin typeface="EC Square Sans Cond Pro" panose="020B0506040000020004" pitchFamily="34" charset="0"/>
                        </a:rPr>
                        <a:t>unless circumstances require particular caution</a:t>
                      </a:r>
                      <a:endParaRPr lang="en-GB" sz="2400" dirty="0">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r>
                        <a:rPr lang="en-GB" altLang="en-US" sz="2400" dirty="0" smtClean="0">
                          <a:solidFill>
                            <a:srgbClr val="4D4D4D"/>
                          </a:solidFill>
                          <a:latin typeface="EC Square Sans Cond Pro" panose="020B0506040000020004" pitchFamily="34" charset="0"/>
                        </a:rPr>
                        <a:t>Between </a:t>
                      </a:r>
                      <a:r>
                        <a:rPr lang="en-GB" altLang="en-US" sz="2400" b="1" kern="1200" dirty="0" smtClean="0">
                          <a:solidFill>
                            <a:srgbClr val="A40000"/>
                          </a:solidFill>
                          <a:latin typeface="EC Square Sans Cond Pro" panose="020B0506040000020004" pitchFamily="34" charset="0"/>
                          <a:ea typeface="+mn-ea"/>
                          <a:cs typeface="+mn-cs"/>
                        </a:rPr>
                        <a:t>50</a:t>
                      </a:r>
                      <a:r>
                        <a:rPr lang="en-GB" altLang="en-US" sz="2400" b="1" kern="1200" dirty="0" smtClean="0">
                          <a:solidFill>
                            <a:srgbClr val="C00000"/>
                          </a:solidFill>
                          <a:latin typeface="EC Square Sans Cond Pro" panose="020B0506040000020004" pitchFamily="34" charset="0"/>
                          <a:ea typeface="+mn-ea"/>
                          <a:cs typeface="+mn-cs"/>
                        </a:rPr>
                        <a:t> </a:t>
                      </a:r>
                      <a:r>
                        <a:rPr lang="en-GB" altLang="en-US" sz="2400" dirty="0" smtClean="0">
                          <a:solidFill>
                            <a:srgbClr val="4D4D4D"/>
                          </a:solidFill>
                          <a:latin typeface="EC Square Sans Cond Pro" panose="020B0506040000020004" pitchFamily="34" charset="0"/>
                        </a:rPr>
                        <a:t>and </a:t>
                      </a:r>
                      <a:r>
                        <a:rPr lang="en-GB" altLang="en-US" sz="2400" b="1" dirty="0" smtClean="0">
                          <a:solidFill>
                            <a:srgbClr val="A40000"/>
                          </a:solidFill>
                          <a:latin typeface="EC Square Sans Cond Pro" panose="020B0506040000020004" pitchFamily="34" charset="0"/>
                        </a:rPr>
                        <a:t>150</a:t>
                      </a:r>
                      <a:r>
                        <a:rPr lang="en-GB" altLang="en-US" sz="2400" dirty="0" smtClean="0">
                          <a:solidFill>
                            <a:srgbClr val="4D4D4D"/>
                          </a:solidFill>
                          <a:latin typeface="EC Square Sans Cond Pro" panose="020B0506040000020004" pitchFamily="34" charset="0"/>
                        </a:rPr>
                        <a:t> €</a:t>
                      </a:r>
                      <a:endParaRPr lang="en-GB" sz="2400" dirty="0">
                        <a:solidFill>
                          <a:srgbClr val="4D4D4D"/>
                        </a:solidFill>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2400" b="1" dirty="0" smtClean="0">
                          <a:solidFill>
                            <a:srgbClr val="A40000"/>
                          </a:solidFill>
                          <a:latin typeface="EC Square Sans Cond Pro" panose="020B0506040000020004" pitchFamily="34" charset="0"/>
                        </a:rPr>
                        <a:t>Explicit authorisation needed</a:t>
                      </a:r>
                      <a:endParaRPr lang="en-GB" sz="2400" b="1" dirty="0">
                        <a:solidFill>
                          <a:srgbClr val="A40000"/>
                        </a:solidFill>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460069">
                <a:tc>
                  <a:txBody>
                    <a:bodyPr/>
                    <a:lstStyle/>
                    <a:p>
                      <a:r>
                        <a:rPr lang="en-GB" altLang="en-US" sz="2400" dirty="0" smtClean="0">
                          <a:solidFill>
                            <a:srgbClr val="4D4D4D"/>
                          </a:solidFill>
                          <a:latin typeface="EC Square Sans Cond Pro" panose="020B0506040000020004" pitchFamily="34" charset="0"/>
                        </a:rPr>
                        <a:t>Beyond </a:t>
                      </a:r>
                      <a:r>
                        <a:rPr lang="en-GB" altLang="en-US" sz="2400" b="1" kern="1200" dirty="0" smtClean="0">
                          <a:solidFill>
                            <a:srgbClr val="A40000"/>
                          </a:solidFill>
                          <a:latin typeface="EC Square Sans Cond Pro" panose="020B0506040000020004" pitchFamily="34" charset="0"/>
                          <a:ea typeface="+mn-ea"/>
                          <a:cs typeface="+mn-cs"/>
                        </a:rPr>
                        <a:t>150</a:t>
                      </a:r>
                      <a:r>
                        <a:rPr lang="en-GB" altLang="en-US" sz="2400" dirty="0" smtClean="0">
                          <a:solidFill>
                            <a:srgbClr val="4D4D4D"/>
                          </a:solidFill>
                          <a:latin typeface="EC Square Sans Cond Pro" panose="020B0506040000020004" pitchFamily="34" charset="0"/>
                        </a:rPr>
                        <a:t> €</a:t>
                      </a:r>
                      <a:endParaRPr lang="en-GB" sz="2400" dirty="0">
                        <a:solidFill>
                          <a:srgbClr val="4D4D4D"/>
                        </a:solidFill>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spcBef>
                          <a:spcPts val="500"/>
                        </a:spcBef>
                        <a:buFont typeface="Verdana" pitchFamily="32" charset="0"/>
                        <a:buNone/>
                        <a:defRPr/>
                      </a:pPr>
                      <a:r>
                        <a:rPr lang="en-GB" altLang="en-US" sz="2400" b="1" dirty="0" smtClean="0">
                          <a:solidFill>
                            <a:srgbClr val="A40000"/>
                          </a:solidFill>
                          <a:latin typeface="EC Square Sans Cond Pro" panose="020B0506040000020004" pitchFamily="34" charset="0"/>
                        </a:rPr>
                        <a:t>To be refused </a:t>
                      </a:r>
                      <a:endParaRPr lang="en-GB" sz="2400" dirty="0">
                        <a:solidFill>
                          <a:srgbClr val="A40000"/>
                        </a:solidFill>
                        <a:latin typeface="EC Square Sans Cond Pro" panose="020B0506040000020004" pitchFamily="34" charset="0"/>
                      </a:endParaRPr>
                    </a:p>
                  </a:txBody>
                  <a:tcPr marL="36006" marR="360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 Box 3"/>
          <p:cNvSpPr txBox="1">
            <a:spLocks noChangeArrowheads="1"/>
          </p:cNvSpPr>
          <p:nvPr/>
        </p:nvSpPr>
        <p:spPr bwMode="auto">
          <a:xfrm>
            <a:off x="179391" y="4491568"/>
            <a:ext cx="7272337" cy="2175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Clr>
                <a:srgbClr val="000000"/>
              </a:buClr>
              <a:buSzPct val="100000"/>
              <a:buFont typeface="Times New Roman" pitchFamily="18" charset="0"/>
              <a:buNone/>
            </a:pPr>
            <a:r>
              <a:rPr lang="en-GB" altLang="en-US" sz="1800" b="1" i="0">
                <a:solidFill>
                  <a:srgbClr val="4D4D4D"/>
                </a:solidFill>
                <a:cs typeface="Arial" charset="0"/>
              </a:rPr>
              <a:t>No fixed value limits</a:t>
            </a:r>
            <a:br>
              <a:rPr lang="en-GB" altLang="en-US" sz="1800" b="1" i="0">
                <a:solidFill>
                  <a:srgbClr val="4D4D4D"/>
                </a:solidFill>
                <a:cs typeface="Arial" charset="0"/>
              </a:rPr>
            </a:br>
            <a:r>
              <a:rPr lang="en-GB" altLang="en-US" sz="1800" b="1" i="0">
                <a:solidFill>
                  <a:srgbClr val="A40000"/>
                </a:solidFill>
                <a:cs typeface="Arial" charset="0"/>
              </a:rPr>
              <a:t>Common sense and transparency approach :</a:t>
            </a:r>
            <a:r>
              <a:rPr lang="en-GB" altLang="en-US" sz="1800" i="0">
                <a:solidFill>
                  <a:srgbClr val="A40000"/>
                </a:solidFill>
                <a:cs typeface="Arial" charset="0"/>
              </a:rPr>
              <a:t>  </a:t>
            </a:r>
            <a:r>
              <a:rPr lang="en-GB" altLang="en-US" sz="1800" i="0">
                <a:solidFill>
                  <a:srgbClr val="4D4D4D"/>
                </a:solidFill>
                <a:cs typeface="Arial" charset="0"/>
              </a:rPr>
              <a:t/>
            </a:r>
            <a:br>
              <a:rPr lang="en-GB" altLang="en-US" sz="1800" i="0">
                <a:solidFill>
                  <a:srgbClr val="4D4D4D"/>
                </a:solidFill>
                <a:cs typeface="Arial" charset="0"/>
              </a:rPr>
            </a:br>
            <a:r>
              <a:rPr lang="en-GB" altLang="en-US" sz="1800" i="0">
                <a:solidFill>
                  <a:srgbClr val="4D4D4D"/>
                </a:solidFill>
                <a:cs typeface="Arial" charset="0"/>
              </a:rPr>
              <a:t>Taking into account who offers and the </a:t>
            </a:r>
            <a:r>
              <a:rPr lang="en-GB" altLang="en-US" sz="1800" i="0">
                <a:solidFill>
                  <a:srgbClr val="A40000"/>
                </a:solidFill>
                <a:cs typeface="Arial" charset="0"/>
              </a:rPr>
              <a:t>perception</a:t>
            </a:r>
            <a:r>
              <a:rPr lang="en-GB" altLang="en-US" sz="1800" i="0">
                <a:solidFill>
                  <a:srgbClr val="4D4D4D"/>
                </a:solidFill>
                <a:cs typeface="Arial" charset="0"/>
              </a:rPr>
              <a:t> it gives</a:t>
            </a:r>
          </a:p>
          <a:p>
            <a:pPr defTabSz="449263" eaLnBrk="1" hangingPunct="1">
              <a:buClr>
                <a:srgbClr val="000000"/>
              </a:buClr>
              <a:buSzPct val="100000"/>
              <a:buFont typeface="Times New Roman" pitchFamily="18" charset="0"/>
              <a:buNone/>
            </a:pPr>
            <a:r>
              <a:rPr lang="en-GB" altLang="en-US" sz="1800" i="0">
                <a:solidFill>
                  <a:srgbClr val="4D4D4D"/>
                </a:solidFill>
                <a:cs typeface="Arial" charset="0"/>
              </a:rPr>
              <a:t>Prior authorisation presumed to be granted for </a:t>
            </a:r>
            <a:r>
              <a:rPr lang="en-GB" altLang="en-US" sz="1800" b="1" i="0">
                <a:solidFill>
                  <a:srgbClr val="4D4D4D"/>
                </a:solidFill>
                <a:cs typeface="Arial" charset="0"/>
              </a:rPr>
              <a:t>working lunches/dinners,</a:t>
            </a:r>
            <a:r>
              <a:rPr lang="en-GB" altLang="en-US" sz="1800" i="0">
                <a:solidFill>
                  <a:srgbClr val="4D4D4D"/>
                </a:solidFill>
                <a:cs typeface="Arial" charset="0"/>
              </a:rPr>
              <a:t> </a:t>
            </a:r>
            <a:r>
              <a:rPr lang="en-GB" altLang="en-US" sz="1800" b="1" i="0">
                <a:solidFill>
                  <a:srgbClr val="4D4D4D"/>
                </a:solidFill>
                <a:cs typeface="Arial" charset="0"/>
              </a:rPr>
              <a:t>occasional offers of simple meals</a:t>
            </a:r>
            <a:r>
              <a:rPr lang="en-GB" altLang="en-US" sz="1800" i="0">
                <a:solidFill>
                  <a:srgbClr val="4D4D4D"/>
                </a:solidFill>
                <a:cs typeface="Arial" charset="0"/>
              </a:rPr>
              <a:t>, </a:t>
            </a:r>
            <a:r>
              <a:rPr lang="en-GB" altLang="en-US" sz="1800" b="1" i="0">
                <a:solidFill>
                  <a:srgbClr val="4D4D4D"/>
                </a:solidFill>
                <a:cs typeface="Arial" charset="0"/>
              </a:rPr>
              <a:t>refreshments</a:t>
            </a:r>
            <a:r>
              <a:rPr lang="en-GB" altLang="en-US" sz="1800" i="0">
                <a:solidFill>
                  <a:srgbClr val="4D4D4D"/>
                </a:solidFill>
                <a:cs typeface="Arial" charset="0"/>
              </a:rPr>
              <a:t> etc.  </a:t>
            </a:r>
            <a:endParaRPr lang="en-GB" altLang="en-US" sz="1800" i="0">
              <a:cs typeface="Arial" charset="0"/>
            </a:endParaRPr>
          </a:p>
        </p:txBody>
      </p:sp>
    </p:spTree>
    <p:extLst>
      <p:ext uri="{BB962C8B-B14F-4D97-AF65-F5344CB8AC3E}">
        <p14:creationId xmlns:p14="http://schemas.microsoft.com/office/powerpoint/2010/main" val="24411972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34950" y="1195919"/>
            <a:ext cx="8275638" cy="859367"/>
          </a:xfrm>
          <a:prstGeom prst="rect">
            <a:avLst/>
          </a:prstGeom>
        </p:spPr>
        <p:txBody>
          <a:bodyPr>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defTabSz="449263">
              <a:buClr>
                <a:srgbClr val="000000"/>
              </a:buClr>
              <a:buSzPct val="100000"/>
              <a:buFont typeface="Times New Roman" pitchFamily="18" charset="0"/>
              <a:buNone/>
              <a:defRPr/>
            </a:pPr>
            <a:r>
              <a:rPr lang="fr-BE" sz="2400" kern="0" dirty="0" smtClean="0">
                <a:solidFill>
                  <a:srgbClr val="4D4D4D"/>
                </a:solidFill>
                <a:latin typeface="EC Square Sans Cond Pro" panose="020B0506040000020004" pitchFamily="34" charset="0"/>
              </a:rPr>
              <a:t>DEALING WITH </a:t>
            </a:r>
            <a:r>
              <a:rPr lang="fr-BE" sz="2400" kern="0" dirty="0" smtClean="0">
                <a:solidFill>
                  <a:srgbClr val="A40000"/>
                </a:solidFill>
                <a:latin typeface="EC Square Sans Cond Pro" panose="020B0506040000020004" pitchFamily="34" charset="0"/>
              </a:rPr>
              <a:t>LOBBYISTS</a:t>
            </a:r>
            <a:r>
              <a:rPr lang="fr-BE" sz="2400" kern="0" dirty="0" smtClean="0">
                <a:solidFill>
                  <a:srgbClr val="4D4D4D"/>
                </a:solidFill>
                <a:latin typeface="EC Square Sans Cond Pro" panose="020B0506040000020004" pitchFamily="34" charset="0"/>
              </a:rPr>
              <a:t>: </a:t>
            </a:r>
            <a:r>
              <a:rPr lang="fr-BE" sz="2400" kern="0" dirty="0" err="1" smtClean="0">
                <a:solidFill>
                  <a:srgbClr val="4D4D4D"/>
                </a:solidFill>
                <a:latin typeface="EC Square Sans Cond Pro" panose="020B0506040000020004" pitchFamily="34" charset="0"/>
              </a:rPr>
              <a:t>DOs</a:t>
            </a:r>
            <a:r>
              <a:rPr lang="fr-BE" sz="2400" kern="0" dirty="0" smtClean="0">
                <a:solidFill>
                  <a:srgbClr val="4D4D4D"/>
                </a:solidFill>
                <a:latin typeface="EC Square Sans Cond Pro" panose="020B0506040000020004" pitchFamily="34" charset="0"/>
              </a:rPr>
              <a:t> &amp; </a:t>
            </a:r>
            <a:r>
              <a:rPr lang="fr-BE" sz="2400" kern="0" dirty="0" err="1" smtClean="0">
                <a:solidFill>
                  <a:srgbClr val="4D4D4D"/>
                </a:solidFill>
                <a:latin typeface="EC Square Sans Cond Pro" panose="020B0506040000020004" pitchFamily="34" charset="0"/>
              </a:rPr>
              <a:t>DON'Ts</a:t>
            </a:r>
            <a:endParaRPr lang="fr-BE" sz="2400" kern="0" dirty="0">
              <a:solidFill>
                <a:srgbClr val="4D4D4D"/>
              </a:solidFill>
              <a:latin typeface="EC Square Sans Cond Pro" panose="020B0506040000020004" pitchFamily="34" charset="0"/>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91" y="44452"/>
            <a:ext cx="3055937" cy="66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697569"/>
            <a:ext cx="8572500" cy="516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68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3600" b="0" dirty="0" err="1" smtClean="0">
                <a:solidFill>
                  <a:srgbClr val="A40000"/>
                </a:solidFill>
              </a:rPr>
              <a:t>What</a:t>
            </a:r>
            <a:r>
              <a:rPr lang="fr-BE" sz="3600" b="0" dirty="0" smtClean="0">
                <a:solidFill>
                  <a:srgbClr val="A40000"/>
                </a:solidFill>
              </a:rPr>
              <a:t> </a:t>
            </a:r>
            <a:r>
              <a:rPr lang="fr-BE" sz="3600" b="0" dirty="0" err="1" smtClean="0">
                <a:solidFill>
                  <a:srgbClr val="A40000"/>
                </a:solidFill>
              </a:rPr>
              <a:t>is</a:t>
            </a:r>
            <a:r>
              <a:rPr lang="fr-BE" sz="3600" b="0" dirty="0" smtClean="0">
                <a:solidFill>
                  <a:srgbClr val="A40000"/>
                </a:solidFill>
              </a:rPr>
              <a:t> IDOC?</a:t>
            </a:r>
            <a:endParaRPr lang="en-GB" sz="3600" b="0" dirty="0">
              <a:solidFill>
                <a:srgbClr val="A40000"/>
              </a:solidFill>
            </a:endParaRPr>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
            </a:pPr>
            <a:r>
              <a:rPr lang="fr-BE" i="0" dirty="0">
                <a:solidFill>
                  <a:srgbClr val="C00000"/>
                </a:solidFill>
              </a:rPr>
              <a:t>IDOC</a:t>
            </a:r>
            <a:r>
              <a:rPr lang="fr-BE" i="0" dirty="0">
                <a:solidFill>
                  <a:srgbClr val="4D4D4D"/>
                </a:solidFill>
              </a:rPr>
              <a:t> </a:t>
            </a:r>
            <a:r>
              <a:rPr lang="fr-BE" i="0" dirty="0" smtClean="0">
                <a:solidFill>
                  <a:srgbClr val="4D4D4D"/>
                </a:solidFill>
              </a:rPr>
              <a:t>– the Investigation </a:t>
            </a:r>
            <a:r>
              <a:rPr lang="fr-BE" i="0" dirty="0">
                <a:solidFill>
                  <a:srgbClr val="4D4D4D"/>
                </a:solidFill>
              </a:rPr>
              <a:t>and </a:t>
            </a:r>
            <a:r>
              <a:rPr lang="fr-BE" i="0" dirty="0" err="1">
                <a:solidFill>
                  <a:srgbClr val="4D4D4D"/>
                </a:solidFill>
              </a:rPr>
              <a:t>Disciplinary</a:t>
            </a:r>
            <a:r>
              <a:rPr lang="fr-BE" i="0" dirty="0">
                <a:solidFill>
                  <a:srgbClr val="4D4D4D"/>
                </a:solidFill>
              </a:rPr>
              <a:t> Office of the Commission</a:t>
            </a:r>
          </a:p>
          <a:p>
            <a:pPr marL="0" indent="0">
              <a:buClr>
                <a:srgbClr val="C00000"/>
              </a:buClr>
            </a:pPr>
            <a:r>
              <a:rPr lang="fr-BE" i="0" dirty="0">
                <a:solidFill>
                  <a:srgbClr val="4D4D4D"/>
                </a:solidFill>
              </a:rPr>
              <a:t> </a:t>
            </a:r>
          </a:p>
          <a:p>
            <a:pPr>
              <a:buClr>
                <a:srgbClr val="C00000"/>
              </a:buClr>
              <a:buFont typeface="Wingdings" panose="05000000000000000000" pitchFamily="2" charset="2"/>
              <a:buChar char="§"/>
            </a:pPr>
            <a:r>
              <a:rPr lang="fr-BE" i="0" dirty="0">
                <a:solidFill>
                  <a:srgbClr val="C00000"/>
                </a:solidFill>
              </a:rPr>
              <a:t>IDOC</a:t>
            </a:r>
            <a:r>
              <a:rPr lang="fr-BE" i="0" dirty="0">
                <a:solidFill>
                  <a:srgbClr val="4D4D4D"/>
                </a:solidFill>
              </a:rPr>
              <a:t> </a:t>
            </a:r>
            <a:r>
              <a:rPr lang="fr-BE" i="0" dirty="0" smtClean="0">
                <a:solidFill>
                  <a:srgbClr val="4D4D4D"/>
                </a:solidFill>
              </a:rPr>
              <a:t>- a </a:t>
            </a:r>
            <a:r>
              <a:rPr lang="fr-BE" i="0" dirty="0" err="1">
                <a:solidFill>
                  <a:srgbClr val="4D4D4D"/>
                </a:solidFill>
              </a:rPr>
              <a:t>Directorate</a:t>
            </a:r>
            <a:r>
              <a:rPr lang="fr-BE" i="0" dirty="0">
                <a:solidFill>
                  <a:srgbClr val="4D4D4D"/>
                </a:solidFill>
              </a:rPr>
              <a:t> in DG HR and Security</a:t>
            </a:r>
          </a:p>
          <a:p>
            <a:pPr marL="0" indent="0">
              <a:buClr>
                <a:srgbClr val="C00000"/>
              </a:buClr>
            </a:pPr>
            <a:endParaRPr lang="fr-BE" i="0" dirty="0">
              <a:solidFill>
                <a:srgbClr val="4D4D4D"/>
              </a:solidFill>
            </a:endParaRPr>
          </a:p>
          <a:p>
            <a:pPr>
              <a:buClr>
                <a:srgbClr val="C00000"/>
              </a:buClr>
              <a:buFont typeface="Wingdings" panose="05000000000000000000" pitchFamily="2" charset="2"/>
              <a:buChar char="§"/>
            </a:pPr>
            <a:r>
              <a:rPr lang="en-GB" i="0" dirty="0">
                <a:solidFill>
                  <a:srgbClr val="4D4D4D"/>
                </a:solidFill>
              </a:rPr>
              <a:t>Legal basis for work: Art. 86 + Annex IX to the Staff Regulations</a:t>
            </a:r>
          </a:p>
          <a:p>
            <a:pPr marL="0" indent="0">
              <a:buClr>
                <a:srgbClr val="C00000"/>
              </a:buClr>
            </a:pPr>
            <a:endParaRPr lang="en-GB" i="0" dirty="0">
              <a:solidFill>
                <a:srgbClr val="4D4D4D"/>
              </a:solidFill>
            </a:endParaRPr>
          </a:p>
          <a:p>
            <a:pPr>
              <a:buClr>
                <a:srgbClr val="C00000"/>
              </a:buClr>
              <a:buFont typeface="Wingdings" panose="05000000000000000000" pitchFamily="2" charset="2"/>
              <a:buChar char="§"/>
            </a:pPr>
            <a:r>
              <a:rPr lang="en-GB" i="0" dirty="0">
                <a:solidFill>
                  <a:srgbClr val="4D4D4D"/>
                </a:solidFill>
              </a:rPr>
              <a:t>Commission Decision C(2004) 1588 of 28 April 2004 (currently under revision)</a:t>
            </a:r>
          </a:p>
        </p:txBody>
      </p:sp>
    </p:spTree>
    <p:extLst>
      <p:ext uri="{BB962C8B-B14F-4D97-AF65-F5344CB8AC3E}">
        <p14:creationId xmlns:p14="http://schemas.microsoft.com/office/powerpoint/2010/main" val="3216599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95288" y="2133600"/>
            <a:ext cx="8229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ts val="1000"/>
              </a:spcBef>
              <a:buSzPct val="100000"/>
            </a:pPr>
            <a:r>
              <a:rPr lang="fr-BE" altLang="en-US" sz="4400" b="1" i="0">
                <a:solidFill>
                  <a:srgbClr val="A40000"/>
                </a:solidFill>
                <a:cs typeface="Arial" charset="0"/>
              </a:rPr>
              <a:t>CONFIDENTIALITY</a:t>
            </a:r>
          </a:p>
          <a:p>
            <a:pPr algn="ctr" defTabSz="449263" eaLnBrk="1" hangingPunct="1">
              <a:spcBef>
                <a:spcPts val="1000"/>
              </a:spcBef>
              <a:buSzPct val="100000"/>
            </a:pPr>
            <a:endParaRPr lang="fr-BE" altLang="en-US" sz="4000" i="0">
              <a:latin typeface="Verdana" pitchFamily="34" charset="0"/>
              <a:cs typeface="Arial" charset="0"/>
            </a:endParaRPr>
          </a:p>
        </p:txBody>
      </p:sp>
      <p:pic>
        <p:nvPicPr>
          <p:cNvPr id="307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475569"/>
            <a:ext cx="1714550" cy="205316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5788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49225" y="1244602"/>
            <a:ext cx="8445500" cy="935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1588" eaLnBrk="0" hangingPunct="0">
              <a:spcBef>
                <a:spcPts val="6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s-ES" altLang="en-US" sz="3200" i="0">
                <a:cs typeface="Arial" charset="0"/>
              </a:rPr>
              <a:t/>
            </a:r>
            <a:br>
              <a:rPr lang="es-ES" altLang="en-US" sz="3200" i="0">
                <a:cs typeface="Arial" charset="0"/>
              </a:rPr>
            </a:br>
            <a:r>
              <a:rPr lang="es-ES" altLang="en-US" sz="3200" i="0">
                <a:solidFill>
                  <a:srgbClr val="4D4D4D"/>
                </a:solidFill>
                <a:cs typeface="Arial" charset="0"/>
              </a:rPr>
              <a:t>TRANSPARENCY V. </a:t>
            </a:r>
            <a:r>
              <a:rPr lang="en-GB" altLang="en-US" sz="3200" b="1" i="0">
                <a:solidFill>
                  <a:srgbClr val="A40000"/>
                </a:solidFill>
                <a:cs typeface="Arial" charset="0"/>
              </a:rPr>
              <a:t>CONFIDENTIALITY</a:t>
            </a:r>
            <a:br>
              <a:rPr lang="en-GB" altLang="en-US" sz="3200" b="1" i="0">
                <a:solidFill>
                  <a:srgbClr val="A40000"/>
                </a:solidFill>
                <a:cs typeface="Arial" charset="0"/>
              </a:rPr>
            </a:br>
            <a:endParaRPr lang="en-GB" altLang="en-US" sz="3200" b="1" i="0">
              <a:solidFill>
                <a:srgbClr val="A40000"/>
              </a:solidFill>
              <a:cs typeface="Arial" charset="0"/>
            </a:endParaRPr>
          </a:p>
        </p:txBody>
      </p:sp>
      <p:sp>
        <p:nvSpPr>
          <p:cNvPr id="31747" name="Text Box 2"/>
          <p:cNvSpPr txBox="1">
            <a:spLocks noChangeArrowheads="1"/>
          </p:cNvSpPr>
          <p:nvPr/>
        </p:nvSpPr>
        <p:spPr bwMode="auto">
          <a:xfrm>
            <a:off x="149228" y="2180168"/>
            <a:ext cx="6372225" cy="4320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EC Square Sans Cond Pro" pitchFamily="34" charset="0"/>
                <a:ea typeface="Microsoft YaHei" pitchFamily="34" charset="-122"/>
              </a:defRPr>
            </a:lvl9pPr>
          </a:lstStyle>
          <a:p>
            <a:pPr defTabSz="449263" eaLnBrk="1" hangingPunct="1">
              <a:lnSpc>
                <a:spcPct val="90000"/>
              </a:lnSpc>
              <a:spcBef>
                <a:spcPts val="500"/>
              </a:spcBef>
              <a:buSzPct val="100000"/>
            </a:pPr>
            <a:r>
              <a:rPr lang="en-GB" altLang="en-US" sz="2000" i="0" dirty="0">
                <a:solidFill>
                  <a:srgbClr val="4D4D4D"/>
                </a:solidFill>
                <a:cs typeface="Arial" charset="0"/>
              </a:rPr>
              <a:t>Interaction with the general public based on </a:t>
            </a:r>
            <a:br>
              <a:rPr lang="en-GB" altLang="en-US" sz="2000" i="0" dirty="0">
                <a:solidFill>
                  <a:srgbClr val="4D4D4D"/>
                </a:solidFill>
                <a:cs typeface="Arial" charset="0"/>
              </a:rPr>
            </a:br>
            <a:r>
              <a:rPr lang="en-GB" altLang="en-US" sz="2000" b="1" i="0" dirty="0">
                <a:solidFill>
                  <a:srgbClr val="A40000"/>
                </a:solidFill>
                <a:cs typeface="Arial" charset="0"/>
              </a:rPr>
              <a:t>transparency and openness</a:t>
            </a:r>
          </a:p>
          <a:p>
            <a:pPr defTabSz="449263" eaLnBrk="1" hangingPunct="1">
              <a:lnSpc>
                <a:spcPct val="90000"/>
              </a:lnSpc>
              <a:spcBef>
                <a:spcPts val="500"/>
              </a:spcBef>
              <a:buSzPct val="100000"/>
            </a:pPr>
            <a:endParaRPr lang="fr-BE" altLang="en-US" sz="2000" i="0" dirty="0">
              <a:solidFill>
                <a:srgbClr val="4D4D4D"/>
              </a:solidFill>
              <a:cs typeface="Arial" charset="0"/>
            </a:endParaRPr>
          </a:p>
          <a:p>
            <a:pPr defTabSz="449263" eaLnBrk="1" hangingPunct="1">
              <a:lnSpc>
                <a:spcPct val="90000"/>
              </a:lnSpc>
              <a:spcBef>
                <a:spcPts val="500"/>
              </a:spcBef>
              <a:buSzPct val="100000"/>
            </a:pPr>
            <a:endParaRPr lang="en-GB" altLang="en-US" sz="2000" i="0" dirty="0">
              <a:solidFill>
                <a:srgbClr val="4D4D4D"/>
              </a:solidFill>
              <a:cs typeface="Arial" charset="0"/>
            </a:endParaRPr>
          </a:p>
          <a:p>
            <a:pPr defTabSz="449263" eaLnBrk="1" hangingPunct="1">
              <a:lnSpc>
                <a:spcPct val="90000"/>
              </a:lnSpc>
              <a:spcBef>
                <a:spcPts val="500"/>
              </a:spcBef>
              <a:buClr>
                <a:srgbClr val="FFFFFF"/>
              </a:buClr>
              <a:buSzPct val="100000"/>
              <a:buFont typeface="Times New Roman" pitchFamily="18" charset="0"/>
              <a:buNone/>
            </a:pPr>
            <a:endParaRPr lang="en-GB" altLang="en-US" sz="2000" b="1" i="0" dirty="0" smtClean="0">
              <a:solidFill>
                <a:srgbClr val="A40000"/>
              </a:solidFill>
              <a:cs typeface="Arial" charset="0"/>
            </a:endParaRPr>
          </a:p>
          <a:p>
            <a:pPr defTabSz="449263" eaLnBrk="1" hangingPunct="1">
              <a:lnSpc>
                <a:spcPct val="90000"/>
              </a:lnSpc>
              <a:spcBef>
                <a:spcPts val="500"/>
              </a:spcBef>
              <a:buClr>
                <a:srgbClr val="FFFFFF"/>
              </a:buClr>
              <a:buSzPct val="100000"/>
              <a:buFont typeface="Times New Roman" pitchFamily="18" charset="0"/>
              <a:buNone/>
            </a:pPr>
            <a:endParaRPr lang="en-GB" altLang="en-US" sz="2000" b="1" i="0" dirty="0">
              <a:solidFill>
                <a:srgbClr val="A40000"/>
              </a:solidFill>
              <a:cs typeface="Arial" charset="0"/>
            </a:endParaRPr>
          </a:p>
          <a:p>
            <a:pPr defTabSz="449263" eaLnBrk="1" hangingPunct="1">
              <a:lnSpc>
                <a:spcPct val="90000"/>
              </a:lnSpc>
              <a:spcBef>
                <a:spcPts val="500"/>
              </a:spcBef>
              <a:buClr>
                <a:srgbClr val="FFFFFF"/>
              </a:buClr>
              <a:buSzPct val="100000"/>
              <a:buFont typeface="Times New Roman" pitchFamily="18" charset="0"/>
              <a:buNone/>
            </a:pPr>
            <a:r>
              <a:rPr lang="en-GB" altLang="en-US" sz="2000" b="1" i="0" dirty="0" smtClean="0">
                <a:solidFill>
                  <a:srgbClr val="A40000"/>
                </a:solidFill>
                <a:cs typeface="Arial" charset="0"/>
              </a:rPr>
              <a:t>Professional </a:t>
            </a:r>
            <a:r>
              <a:rPr lang="en-GB" altLang="en-US" sz="2000" b="1" i="0" dirty="0">
                <a:solidFill>
                  <a:srgbClr val="A40000"/>
                </a:solidFill>
                <a:cs typeface="Arial" charset="0"/>
              </a:rPr>
              <a:t>secrecy </a:t>
            </a:r>
            <a:r>
              <a:rPr lang="en-GB" altLang="en-US" sz="2000" i="0" dirty="0">
                <a:solidFill>
                  <a:srgbClr val="4D4D4D"/>
                </a:solidFill>
                <a:cs typeface="Arial" charset="0"/>
              </a:rPr>
              <a:t>: fundamental obligation for all staff </a:t>
            </a:r>
          </a:p>
          <a:p>
            <a:pPr defTabSz="449263" eaLnBrk="1" hangingPunct="1">
              <a:lnSpc>
                <a:spcPct val="90000"/>
              </a:lnSpc>
              <a:spcBef>
                <a:spcPts val="500"/>
              </a:spcBef>
              <a:buClr>
                <a:srgbClr val="FFFFFF"/>
              </a:buClr>
              <a:buSzPct val="100000"/>
              <a:buFont typeface="Times New Roman" pitchFamily="18" charset="0"/>
              <a:buNone/>
            </a:pPr>
            <a:r>
              <a:rPr lang="en-GB" altLang="en-US" sz="1600" i="0" dirty="0">
                <a:solidFill>
                  <a:srgbClr val="4D4D4D"/>
                </a:solidFill>
                <a:cs typeface="Arial" charset="0"/>
              </a:rPr>
              <a:t>(Article 339 TFEU)</a:t>
            </a:r>
          </a:p>
          <a:p>
            <a:pPr defTabSz="449263" eaLnBrk="1" hangingPunct="1">
              <a:spcBef>
                <a:spcPct val="0"/>
              </a:spcBef>
              <a:buClr>
                <a:srgbClr val="000000"/>
              </a:buClr>
              <a:buSzPct val="100000"/>
              <a:buFont typeface="Times New Roman" pitchFamily="18" charset="0"/>
              <a:buNone/>
            </a:pPr>
            <a:endParaRPr lang="en-GB" altLang="en-US" sz="2000" b="1" i="0" dirty="0">
              <a:solidFill>
                <a:srgbClr val="4D4D4D"/>
              </a:solidFill>
              <a:cs typeface="Arial" charset="0"/>
            </a:endParaRPr>
          </a:p>
          <a:p>
            <a:pPr defTabSz="449263" eaLnBrk="1" hangingPunct="1">
              <a:spcBef>
                <a:spcPct val="0"/>
              </a:spcBef>
              <a:buClr>
                <a:srgbClr val="000000"/>
              </a:buClr>
              <a:buSzPct val="100000"/>
              <a:buFont typeface="Times New Roman" pitchFamily="18" charset="0"/>
              <a:buNone/>
            </a:pPr>
            <a:r>
              <a:rPr lang="en-GB" altLang="en-US" sz="2000" b="1" i="0" dirty="0">
                <a:solidFill>
                  <a:srgbClr val="A40000"/>
                </a:solidFill>
                <a:cs typeface="Arial" charset="0"/>
              </a:rPr>
              <a:t>Prohibition of any unauthorized disclosure of information </a:t>
            </a:r>
            <a:r>
              <a:rPr lang="en-GB" altLang="en-US" sz="2000" i="0" dirty="0">
                <a:solidFill>
                  <a:srgbClr val="4D4D4D"/>
                </a:solidFill>
                <a:cs typeface="Arial" charset="0"/>
              </a:rPr>
              <a:t>received in the line of duty, unless that information has already been made public or is accessible to the public (</a:t>
            </a:r>
            <a:r>
              <a:rPr lang="en-GB" altLang="en-US" sz="1600" i="0" dirty="0">
                <a:solidFill>
                  <a:srgbClr val="4D4D4D"/>
                </a:solidFill>
                <a:cs typeface="Arial" charset="0"/>
              </a:rPr>
              <a:t>Article 17 of Staff Regulations)</a:t>
            </a:r>
            <a:endParaRPr lang="en-GB" altLang="en-US" sz="2000" i="0" dirty="0">
              <a:solidFill>
                <a:srgbClr val="4D4D4D"/>
              </a:solidFill>
              <a:cs typeface="Arial" charset="0"/>
            </a:endParaRPr>
          </a:p>
          <a:p>
            <a:pPr defTabSz="449263" eaLnBrk="1" hangingPunct="1">
              <a:spcBef>
                <a:spcPct val="0"/>
              </a:spcBef>
              <a:buClr>
                <a:srgbClr val="000000"/>
              </a:buClr>
              <a:buSzPct val="100000"/>
              <a:buFont typeface="Times New Roman" pitchFamily="18" charset="0"/>
              <a:buNone/>
            </a:pPr>
            <a:endParaRPr lang="fr-BE" altLang="en-US" sz="2000" i="0" dirty="0">
              <a:solidFill>
                <a:srgbClr val="4D4D4D"/>
              </a:solidFill>
              <a:cs typeface="Arial" charset="0"/>
            </a:endParaRPr>
          </a:p>
          <a:p>
            <a:pPr defTabSz="449263" eaLnBrk="1" hangingPunct="1">
              <a:lnSpc>
                <a:spcPct val="90000"/>
              </a:lnSpc>
              <a:spcBef>
                <a:spcPts val="500"/>
              </a:spcBef>
              <a:buClr>
                <a:srgbClr val="FFFFFF"/>
              </a:buClr>
              <a:buSzPct val="100000"/>
              <a:buFont typeface="Times New Roman" pitchFamily="18" charset="0"/>
              <a:buNone/>
            </a:pPr>
            <a:endParaRPr lang="fr-BE" altLang="en-US" sz="2000" i="0" dirty="0">
              <a:solidFill>
                <a:srgbClr val="4D4D4D"/>
              </a:solidFill>
              <a:cs typeface="Arial" charset="0"/>
            </a:endParaRPr>
          </a:p>
        </p:txBody>
      </p:sp>
      <p:grpSp>
        <p:nvGrpSpPr>
          <p:cNvPr id="31748" name="Group 1"/>
          <p:cNvGrpSpPr>
            <a:grpSpLocks/>
          </p:cNvGrpSpPr>
          <p:nvPr/>
        </p:nvGrpSpPr>
        <p:grpSpPr bwMode="auto">
          <a:xfrm>
            <a:off x="6419853" y="2855385"/>
            <a:ext cx="2551113" cy="2678613"/>
            <a:chOff x="6999920" y="2715766"/>
            <a:chExt cx="1983731" cy="1562098"/>
          </a:xfrm>
        </p:grpSpPr>
        <p:pic>
          <p:nvPicPr>
            <p:cNvPr id="5" name="Picture 5"/>
            <p:cNvPicPr>
              <a:picLocks noChangeAspect="1" noChangeArrowheads="1"/>
            </p:cNvPicPr>
            <p:nvPr/>
          </p:nvPicPr>
          <p:blipFill>
            <a:blip r:embed="rId3"/>
            <a:srcRect/>
            <a:stretch>
              <a:fillRect/>
            </a:stretch>
          </p:blipFill>
          <p:spPr bwMode="auto">
            <a:xfrm>
              <a:off x="8307183" y="2829329"/>
              <a:ext cx="575245" cy="691256"/>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111651" y="3787535"/>
              <a:ext cx="1872000" cy="490329"/>
              <a:chOff x="5324669" y="4520367"/>
              <a:chExt cx="1872000" cy="490329"/>
            </a:xfrm>
            <a:effectLst>
              <a:outerShdw blurRad="50800" dist="38100" dir="8100000" algn="tr" rotWithShape="0">
                <a:prstClr val="black">
                  <a:alpha val="40000"/>
                </a:prstClr>
              </a:outerShdw>
            </a:effectLst>
          </p:grpSpPr>
          <p:sp>
            <p:nvSpPr>
              <p:cNvPr id="7" name="Rounded Rectangle 6"/>
              <p:cNvSpPr/>
              <p:nvPr/>
            </p:nvSpPr>
            <p:spPr>
              <a:xfrm rot="20904848">
                <a:off x="5324669" y="4520367"/>
                <a:ext cx="1872000" cy="227154"/>
              </a:xfrm>
              <a:prstGeom prst="roundRect">
                <a:avLst>
                  <a:gd name="adj" fmla="val 50000"/>
                </a:avLst>
              </a:prstGeom>
              <a:solidFill>
                <a:srgbClr val="C00000"/>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10" name="Isosceles Triangle 9"/>
              <p:cNvSpPr/>
              <p:nvPr/>
            </p:nvSpPr>
            <p:spPr>
              <a:xfrm>
                <a:off x="6199013" y="4689806"/>
                <a:ext cx="231272" cy="320890"/>
              </a:xfrm>
              <a:prstGeom prst="triangle">
                <a:avLst/>
              </a:prstGeom>
              <a:solidFill>
                <a:srgbClr val="C00000"/>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grpSp>
        <p:grpSp>
          <p:nvGrpSpPr>
            <p:cNvPr id="17" name="Group 16"/>
            <p:cNvGrpSpPr/>
            <p:nvPr/>
          </p:nvGrpSpPr>
          <p:grpSpPr>
            <a:xfrm>
              <a:off x="6999920" y="2715766"/>
              <a:ext cx="908920" cy="1124824"/>
              <a:chOff x="769508" y="3961146"/>
              <a:chExt cx="669070" cy="828000"/>
            </a:xfrm>
            <a:effectLst>
              <a:outerShdw blurRad="50800" dist="38100" dir="8100000" algn="tr" rotWithShape="0">
                <a:prstClr val="black">
                  <a:alpha val="40000"/>
                </a:prstClr>
              </a:outerShdw>
            </a:effectLst>
          </p:grpSpPr>
          <p:sp>
            <p:nvSpPr>
              <p:cNvPr id="18" name="Freeform 336"/>
              <p:cNvSpPr>
                <a:spLocks/>
              </p:cNvSpPr>
              <p:nvPr/>
            </p:nvSpPr>
            <p:spPr bwMode="auto">
              <a:xfrm>
                <a:off x="981413" y="4169127"/>
                <a:ext cx="96143" cy="111839"/>
              </a:xfrm>
              <a:custGeom>
                <a:avLst/>
                <a:gdLst>
                  <a:gd name="T0" fmla="*/ 36 w 49"/>
                  <a:gd name="T1" fmla="*/ 57 h 57"/>
                  <a:gd name="T2" fmla="*/ 36 w 49"/>
                  <a:gd name="T3" fmla="*/ 57 h 57"/>
                  <a:gd name="T4" fmla="*/ 40 w 49"/>
                  <a:gd name="T5" fmla="*/ 53 h 57"/>
                  <a:gd name="T6" fmla="*/ 43 w 49"/>
                  <a:gd name="T7" fmla="*/ 51 h 57"/>
                  <a:gd name="T8" fmla="*/ 49 w 49"/>
                  <a:gd name="T9" fmla="*/ 42 h 57"/>
                  <a:gd name="T10" fmla="*/ 49 w 49"/>
                  <a:gd name="T11" fmla="*/ 30 h 57"/>
                  <a:gd name="T12" fmla="*/ 47 w 49"/>
                  <a:gd name="T13" fmla="*/ 19 h 57"/>
                  <a:gd name="T14" fmla="*/ 47 w 49"/>
                  <a:gd name="T15" fmla="*/ 19 h 57"/>
                  <a:gd name="T16" fmla="*/ 42 w 49"/>
                  <a:gd name="T17" fmla="*/ 9 h 57"/>
                  <a:gd name="T18" fmla="*/ 32 w 49"/>
                  <a:gd name="T19" fmla="*/ 2 h 57"/>
                  <a:gd name="T20" fmla="*/ 23 w 49"/>
                  <a:gd name="T21" fmla="*/ 0 h 57"/>
                  <a:gd name="T22" fmla="*/ 19 w 49"/>
                  <a:gd name="T23" fmla="*/ 0 h 57"/>
                  <a:gd name="T24" fmla="*/ 13 w 49"/>
                  <a:gd name="T25" fmla="*/ 2 h 57"/>
                  <a:gd name="T26" fmla="*/ 13 w 49"/>
                  <a:gd name="T27" fmla="*/ 2 h 57"/>
                  <a:gd name="T28" fmla="*/ 9 w 49"/>
                  <a:gd name="T29" fmla="*/ 4 h 57"/>
                  <a:gd name="T30" fmla="*/ 6 w 49"/>
                  <a:gd name="T31" fmla="*/ 8 h 57"/>
                  <a:gd name="T32" fmla="*/ 2 w 49"/>
                  <a:gd name="T33" fmla="*/ 15 h 57"/>
                  <a:gd name="T34" fmla="*/ 0 w 49"/>
                  <a:gd name="T35" fmla="*/ 26 h 57"/>
                  <a:gd name="T36" fmla="*/ 2 w 49"/>
                  <a:gd name="T37" fmla="*/ 38 h 57"/>
                  <a:gd name="T38" fmla="*/ 2 w 49"/>
                  <a:gd name="T39" fmla="*/ 38 h 57"/>
                  <a:gd name="T40" fmla="*/ 9 w 49"/>
                  <a:gd name="T41" fmla="*/ 47 h 57"/>
                  <a:gd name="T42" fmla="*/ 17 w 49"/>
                  <a:gd name="T43" fmla="*/ 55 h 57"/>
                  <a:gd name="T44" fmla="*/ 26 w 49"/>
                  <a:gd name="T45" fmla="*/ 57 h 57"/>
                  <a:gd name="T46" fmla="*/ 32 w 49"/>
                  <a:gd name="T47" fmla="*/ 57 h 57"/>
                  <a:gd name="T48" fmla="*/ 36 w 49"/>
                  <a:gd name="T49" fmla="*/ 57 h 57"/>
                  <a:gd name="T50" fmla="*/ 36 w 49"/>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7">
                    <a:moveTo>
                      <a:pt x="36" y="57"/>
                    </a:moveTo>
                    <a:lnTo>
                      <a:pt x="36" y="57"/>
                    </a:lnTo>
                    <a:lnTo>
                      <a:pt x="40" y="53"/>
                    </a:lnTo>
                    <a:lnTo>
                      <a:pt x="43" y="51"/>
                    </a:lnTo>
                    <a:lnTo>
                      <a:pt x="49" y="42"/>
                    </a:lnTo>
                    <a:lnTo>
                      <a:pt x="49" y="30"/>
                    </a:lnTo>
                    <a:lnTo>
                      <a:pt x="47" y="19"/>
                    </a:lnTo>
                    <a:lnTo>
                      <a:pt x="47" y="19"/>
                    </a:lnTo>
                    <a:lnTo>
                      <a:pt x="42" y="9"/>
                    </a:lnTo>
                    <a:lnTo>
                      <a:pt x="32" y="2"/>
                    </a:lnTo>
                    <a:lnTo>
                      <a:pt x="23" y="0"/>
                    </a:lnTo>
                    <a:lnTo>
                      <a:pt x="19" y="0"/>
                    </a:lnTo>
                    <a:lnTo>
                      <a:pt x="13" y="2"/>
                    </a:lnTo>
                    <a:lnTo>
                      <a:pt x="13" y="2"/>
                    </a:lnTo>
                    <a:lnTo>
                      <a:pt x="9" y="4"/>
                    </a:lnTo>
                    <a:lnTo>
                      <a:pt x="6" y="8"/>
                    </a:lnTo>
                    <a:lnTo>
                      <a:pt x="2" y="15"/>
                    </a:lnTo>
                    <a:lnTo>
                      <a:pt x="0" y="26"/>
                    </a:lnTo>
                    <a:lnTo>
                      <a:pt x="2" y="38"/>
                    </a:lnTo>
                    <a:lnTo>
                      <a:pt x="2" y="38"/>
                    </a:lnTo>
                    <a:lnTo>
                      <a:pt x="9" y="47"/>
                    </a:lnTo>
                    <a:lnTo>
                      <a:pt x="17" y="55"/>
                    </a:lnTo>
                    <a:lnTo>
                      <a:pt x="26" y="57"/>
                    </a:lnTo>
                    <a:lnTo>
                      <a:pt x="32" y="57"/>
                    </a:lnTo>
                    <a:lnTo>
                      <a:pt x="36" y="57"/>
                    </a:lnTo>
                    <a:lnTo>
                      <a:pt x="36" y="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9" name="Freeform 337"/>
              <p:cNvSpPr>
                <a:spLocks/>
              </p:cNvSpPr>
              <p:nvPr/>
            </p:nvSpPr>
            <p:spPr bwMode="auto">
              <a:xfrm>
                <a:off x="1364019" y="4180899"/>
                <a:ext cx="74559" cy="33356"/>
              </a:xfrm>
              <a:custGeom>
                <a:avLst/>
                <a:gdLst>
                  <a:gd name="T0" fmla="*/ 32 w 38"/>
                  <a:gd name="T1" fmla="*/ 3 h 17"/>
                  <a:gd name="T2" fmla="*/ 9 w 38"/>
                  <a:gd name="T3" fmla="*/ 0 h 17"/>
                  <a:gd name="T4" fmla="*/ 9 w 38"/>
                  <a:gd name="T5" fmla="*/ 0 h 17"/>
                  <a:gd name="T6" fmla="*/ 6 w 38"/>
                  <a:gd name="T7" fmla="*/ 0 h 17"/>
                  <a:gd name="T8" fmla="*/ 4 w 38"/>
                  <a:gd name="T9" fmla="*/ 0 h 17"/>
                  <a:gd name="T10" fmla="*/ 2 w 38"/>
                  <a:gd name="T11" fmla="*/ 3 h 17"/>
                  <a:gd name="T12" fmla="*/ 0 w 38"/>
                  <a:gd name="T13" fmla="*/ 5 h 17"/>
                  <a:gd name="T14" fmla="*/ 0 w 38"/>
                  <a:gd name="T15" fmla="*/ 5 h 17"/>
                  <a:gd name="T16" fmla="*/ 0 w 38"/>
                  <a:gd name="T17" fmla="*/ 7 h 17"/>
                  <a:gd name="T18" fmla="*/ 2 w 38"/>
                  <a:gd name="T19" fmla="*/ 11 h 17"/>
                  <a:gd name="T20" fmla="*/ 4 w 38"/>
                  <a:gd name="T21" fmla="*/ 13 h 17"/>
                  <a:gd name="T22" fmla="*/ 6 w 38"/>
                  <a:gd name="T23" fmla="*/ 13 h 17"/>
                  <a:gd name="T24" fmla="*/ 30 w 38"/>
                  <a:gd name="T25" fmla="*/ 17 h 17"/>
                  <a:gd name="T26" fmla="*/ 30 w 38"/>
                  <a:gd name="T27" fmla="*/ 17 h 17"/>
                  <a:gd name="T28" fmla="*/ 30 w 38"/>
                  <a:gd name="T29" fmla="*/ 17 h 17"/>
                  <a:gd name="T30" fmla="*/ 30 w 38"/>
                  <a:gd name="T31" fmla="*/ 17 h 17"/>
                  <a:gd name="T32" fmla="*/ 36 w 38"/>
                  <a:gd name="T33" fmla="*/ 15 h 17"/>
                  <a:gd name="T34" fmla="*/ 38 w 38"/>
                  <a:gd name="T35" fmla="*/ 11 h 17"/>
                  <a:gd name="T36" fmla="*/ 38 w 38"/>
                  <a:gd name="T37" fmla="*/ 11 h 17"/>
                  <a:gd name="T38" fmla="*/ 38 w 38"/>
                  <a:gd name="T39" fmla="*/ 7 h 17"/>
                  <a:gd name="T40" fmla="*/ 38 w 38"/>
                  <a:gd name="T41" fmla="*/ 5 h 17"/>
                  <a:gd name="T42" fmla="*/ 34 w 38"/>
                  <a:gd name="T43" fmla="*/ 3 h 17"/>
                  <a:gd name="T44" fmla="*/ 32 w 38"/>
                  <a:gd name="T45" fmla="*/ 3 h 17"/>
                  <a:gd name="T46" fmla="*/ 32 w 38"/>
                  <a:gd name="T4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7">
                    <a:moveTo>
                      <a:pt x="32" y="3"/>
                    </a:moveTo>
                    <a:lnTo>
                      <a:pt x="9" y="0"/>
                    </a:lnTo>
                    <a:lnTo>
                      <a:pt x="9" y="0"/>
                    </a:lnTo>
                    <a:lnTo>
                      <a:pt x="6" y="0"/>
                    </a:lnTo>
                    <a:lnTo>
                      <a:pt x="4" y="0"/>
                    </a:lnTo>
                    <a:lnTo>
                      <a:pt x="2" y="3"/>
                    </a:lnTo>
                    <a:lnTo>
                      <a:pt x="0" y="5"/>
                    </a:lnTo>
                    <a:lnTo>
                      <a:pt x="0" y="5"/>
                    </a:lnTo>
                    <a:lnTo>
                      <a:pt x="0" y="7"/>
                    </a:lnTo>
                    <a:lnTo>
                      <a:pt x="2" y="11"/>
                    </a:lnTo>
                    <a:lnTo>
                      <a:pt x="4" y="13"/>
                    </a:lnTo>
                    <a:lnTo>
                      <a:pt x="6" y="13"/>
                    </a:lnTo>
                    <a:lnTo>
                      <a:pt x="30" y="17"/>
                    </a:lnTo>
                    <a:lnTo>
                      <a:pt x="30" y="17"/>
                    </a:lnTo>
                    <a:lnTo>
                      <a:pt x="30" y="17"/>
                    </a:lnTo>
                    <a:lnTo>
                      <a:pt x="30" y="17"/>
                    </a:lnTo>
                    <a:lnTo>
                      <a:pt x="36" y="15"/>
                    </a:lnTo>
                    <a:lnTo>
                      <a:pt x="38" y="11"/>
                    </a:lnTo>
                    <a:lnTo>
                      <a:pt x="38" y="11"/>
                    </a:lnTo>
                    <a:lnTo>
                      <a:pt x="38" y="7"/>
                    </a:lnTo>
                    <a:lnTo>
                      <a:pt x="38" y="5"/>
                    </a:lnTo>
                    <a:lnTo>
                      <a:pt x="34" y="3"/>
                    </a:lnTo>
                    <a:lnTo>
                      <a:pt x="32" y="3"/>
                    </a:lnTo>
                    <a:lnTo>
                      <a:pt x="32" y="3"/>
                    </a:lnTo>
                    <a:close/>
                  </a:path>
                </a:pathLst>
              </a:custGeom>
              <a:solidFill>
                <a:srgbClr val="C00000"/>
              </a:solidFill>
              <a:ln>
                <a:noFill/>
              </a:ln>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20" name="Freeform 338"/>
              <p:cNvSpPr>
                <a:spLocks/>
              </p:cNvSpPr>
              <p:nvPr/>
            </p:nvSpPr>
            <p:spPr bwMode="auto">
              <a:xfrm>
                <a:off x="1356170" y="4065137"/>
                <a:ext cx="74559" cy="45129"/>
              </a:xfrm>
              <a:custGeom>
                <a:avLst/>
                <a:gdLst>
                  <a:gd name="T0" fmla="*/ 10 w 38"/>
                  <a:gd name="T1" fmla="*/ 23 h 23"/>
                  <a:gd name="T2" fmla="*/ 32 w 38"/>
                  <a:gd name="T3" fmla="*/ 13 h 23"/>
                  <a:gd name="T4" fmla="*/ 32 w 38"/>
                  <a:gd name="T5" fmla="*/ 13 h 23"/>
                  <a:gd name="T6" fmla="*/ 34 w 38"/>
                  <a:gd name="T7" fmla="*/ 11 h 23"/>
                  <a:gd name="T8" fmla="*/ 36 w 38"/>
                  <a:gd name="T9" fmla="*/ 9 h 23"/>
                  <a:gd name="T10" fmla="*/ 38 w 38"/>
                  <a:gd name="T11" fmla="*/ 8 h 23"/>
                  <a:gd name="T12" fmla="*/ 36 w 38"/>
                  <a:gd name="T13" fmla="*/ 4 h 23"/>
                  <a:gd name="T14" fmla="*/ 36 w 38"/>
                  <a:gd name="T15" fmla="*/ 4 h 23"/>
                  <a:gd name="T16" fmla="*/ 36 w 38"/>
                  <a:gd name="T17" fmla="*/ 2 h 23"/>
                  <a:gd name="T18" fmla="*/ 32 w 38"/>
                  <a:gd name="T19" fmla="*/ 0 h 23"/>
                  <a:gd name="T20" fmla="*/ 30 w 38"/>
                  <a:gd name="T21" fmla="*/ 0 h 23"/>
                  <a:gd name="T22" fmla="*/ 27 w 38"/>
                  <a:gd name="T23" fmla="*/ 0 h 23"/>
                  <a:gd name="T24" fmla="*/ 6 w 38"/>
                  <a:gd name="T25" fmla="*/ 8 h 23"/>
                  <a:gd name="T26" fmla="*/ 6 w 38"/>
                  <a:gd name="T27" fmla="*/ 8 h 23"/>
                  <a:gd name="T28" fmla="*/ 2 w 38"/>
                  <a:gd name="T29" fmla="*/ 9 h 23"/>
                  <a:gd name="T30" fmla="*/ 2 w 38"/>
                  <a:gd name="T31" fmla="*/ 11 h 23"/>
                  <a:gd name="T32" fmla="*/ 0 w 38"/>
                  <a:gd name="T33" fmla="*/ 15 h 23"/>
                  <a:gd name="T34" fmla="*/ 0 w 38"/>
                  <a:gd name="T35" fmla="*/ 17 h 23"/>
                  <a:gd name="T36" fmla="*/ 0 w 38"/>
                  <a:gd name="T37" fmla="*/ 17 h 23"/>
                  <a:gd name="T38" fmla="*/ 4 w 38"/>
                  <a:gd name="T39" fmla="*/ 21 h 23"/>
                  <a:gd name="T40" fmla="*/ 8 w 38"/>
                  <a:gd name="T41" fmla="*/ 23 h 23"/>
                  <a:gd name="T42" fmla="*/ 8 w 38"/>
                  <a:gd name="T43" fmla="*/ 23 h 23"/>
                  <a:gd name="T44" fmla="*/ 10 w 38"/>
                  <a:gd name="T45" fmla="*/ 23 h 23"/>
                  <a:gd name="T46" fmla="*/ 10 w 38"/>
                  <a:gd name="T4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3">
                    <a:moveTo>
                      <a:pt x="10" y="23"/>
                    </a:moveTo>
                    <a:lnTo>
                      <a:pt x="32" y="13"/>
                    </a:lnTo>
                    <a:lnTo>
                      <a:pt x="32" y="13"/>
                    </a:lnTo>
                    <a:lnTo>
                      <a:pt x="34" y="11"/>
                    </a:lnTo>
                    <a:lnTo>
                      <a:pt x="36" y="9"/>
                    </a:lnTo>
                    <a:lnTo>
                      <a:pt x="38" y="8"/>
                    </a:lnTo>
                    <a:lnTo>
                      <a:pt x="36" y="4"/>
                    </a:lnTo>
                    <a:lnTo>
                      <a:pt x="36" y="4"/>
                    </a:lnTo>
                    <a:lnTo>
                      <a:pt x="36" y="2"/>
                    </a:lnTo>
                    <a:lnTo>
                      <a:pt x="32" y="0"/>
                    </a:lnTo>
                    <a:lnTo>
                      <a:pt x="30" y="0"/>
                    </a:lnTo>
                    <a:lnTo>
                      <a:pt x="27" y="0"/>
                    </a:lnTo>
                    <a:lnTo>
                      <a:pt x="6" y="8"/>
                    </a:lnTo>
                    <a:lnTo>
                      <a:pt x="6" y="8"/>
                    </a:lnTo>
                    <a:lnTo>
                      <a:pt x="2" y="9"/>
                    </a:lnTo>
                    <a:lnTo>
                      <a:pt x="2" y="11"/>
                    </a:lnTo>
                    <a:lnTo>
                      <a:pt x="0" y="15"/>
                    </a:lnTo>
                    <a:lnTo>
                      <a:pt x="0" y="17"/>
                    </a:lnTo>
                    <a:lnTo>
                      <a:pt x="0" y="17"/>
                    </a:lnTo>
                    <a:lnTo>
                      <a:pt x="4" y="21"/>
                    </a:lnTo>
                    <a:lnTo>
                      <a:pt x="8" y="23"/>
                    </a:lnTo>
                    <a:lnTo>
                      <a:pt x="8" y="23"/>
                    </a:lnTo>
                    <a:lnTo>
                      <a:pt x="10" y="23"/>
                    </a:lnTo>
                    <a:lnTo>
                      <a:pt x="10" y="23"/>
                    </a:lnTo>
                    <a:close/>
                  </a:path>
                </a:pathLst>
              </a:custGeom>
              <a:solidFill>
                <a:srgbClr val="C00000"/>
              </a:solidFill>
              <a:ln>
                <a:noFill/>
              </a:ln>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21" name="Freeform 339"/>
              <p:cNvSpPr>
                <a:spLocks/>
              </p:cNvSpPr>
              <p:nvPr/>
            </p:nvSpPr>
            <p:spPr bwMode="auto">
              <a:xfrm>
                <a:off x="1301232" y="3961146"/>
                <a:ext cx="58863" cy="66711"/>
              </a:xfrm>
              <a:custGeom>
                <a:avLst/>
                <a:gdLst>
                  <a:gd name="T0" fmla="*/ 7 w 30"/>
                  <a:gd name="T1" fmla="*/ 34 h 34"/>
                  <a:gd name="T2" fmla="*/ 7 w 30"/>
                  <a:gd name="T3" fmla="*/ 34 h 34"/>
                  <a:gd name="T4" fmla="*/ 11 w 30"/>
                  <a:gd name="T5" fmla="*/ 32 h 34"/>
                  <a:gd name="T6" fmla="*/ 13 w 30"/>
                  <a:gd name="T7" fmla="*/ 30 h 34"/>
                  <a:gd name="T8" fmla="*/ 28 w 30"/>
                  <a:gd name="T9" fmla="*/ 13 h 34"/>
                  <a:gd name="T10" fmla="*/ 28 w 30"/>
                  <a:gd name="T11" fmla="*/ 13 h 34"/>
                  <a:gd name="T12" fmla="*/ 30 w 30"/>
                  <a:gd name="T13" fmla="*/ 9 h 34"/>
                  <a:gd name="T14" fmla="*/ 30 w 30"/>
                  <a:gd name="T15" fmla="*/ 8 h 34"/>
                  <a:gd name="T16" fmla="*/ 28 w 30"/>
                  <a:gd name="T17" fmla="*/ 4 h 34"/>
                  <a:gd name="T18" fmla="*/ 26 w 30"/>
                  <a:gd name="T19" fmla="*/ 2 h 34"/>
                  <a:gd name="T20" fmla="*/ 26 w 30"/>
                  <a:gd name="T21" fmla="*/ 2 h 34"/>
                  <a:gd name="T22" fmla="*/ 24 w 30"/>
                  <a:gd name="T23" fmla="*/ 0 h 34"/>
                  <a:gd name="T24" fmla="*/ 22 w 30"/>
                  <a:gd name="T25" fmla="*/ 0 h 34"/>
                  <a:gd name="T26" fmla="*/ 19 w 30"/>
                  <a:gd name="T27" fmla="*/ 2 h 34"/>
                  <a:gd name="T28" fmla="*/ 17 w 30"/>
                  <a:gd name="T29" fmla="*/ 4 h 34"/>
                  <a:gd name="T30" fmla="*/ 2 w 30"/>
                  <a:gd name="T31" fmla="*/ 21 h 34"/>
                  <a:gd name="T32" fmla="*/ 2 w 30"/>
                  <a:gd name="T33" fmla="*/ 21 h 34"/>
                  <a:gd name="T34" fmla="*/ 0 w 30"/>
                  <a:gd name="T35" fmla="*/ 25 h 34"/>
                  <a:gd name="T36" fmla="*/ 0 w 30"/>
                  <a:gd name="T37" fmla="*/ 27 h 34"/>
                  <a:gd name="T38" fmla="*/ 2 w 30"/>
                  <a:gd name="T39" fmla="*/ 30 h 34"/>
                  <a:gd name="T40" fmla="*/ 3 w 30"/>
                  <a:gd name="T41" fmla="*/ 32 h 34"/>
                  <a:gd name="T42" fmla="*/ 3 w 30"/>
                  <a:gd name="T43" fmla="*/ 32 h 34"/>
                  <a:gd name="T44" fmla="*/ 7 w 30"/>
                  <a:gd name="T45" fmla="*/ 34 h 34"/>
                  <a:gd name="T46" fmla="*/ 7 w 30"/>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4">
                    <a:moveTo>
                      <a:pt x="7" y="34"/>
                    </a:moveTo>
                    <a:lnTo>
                      <a:pt x="7" y="34"/>
                    </a:lnTo>
                    <a:lnTo>
                      <a:pt x="11" y="32"/>
                    </a:lnTo>
                    <a:lnTo>
                      <a:pt x="13" y="30"/>
                    </a:lnTo>
                    <a:lnTo>
                      <a:pt x="28" y="13"/>
                    </a:lnTo>
                    <a:lnTo>
                      <a:pt x="28" y="13"/>
                    </a:lnTo>
                    <a:lnTo>
                      <a:pt x="30" y="9"/>
                    </a:lnTo>
                    <a:lnTo>
                      <a:pt x="30" y="8"/>
                    </a:lnTo>
                    <a:lnTo>
                      <a:pt x="28" y="4"/>
                    </a:lnTo>
                    <a:lnTo>
                      <a:pt x="26" y="2"/>
                    </a:lnTo>
                    <a:lnTo>
                      <a:pt x="26" y="2"/>
                    </a:lnTo>
                    <a:lnTo>
                      <a:pt x="24" y="0"/>
                    </a:lnTo>
                    <a:lnTo>
                      <a:pt x="22" y="0"/>
                    </a:lnTo>
                    <a:lnTo>
                      <a:pt x="19" y="2"/>
                    </a:lnTo>
                    <a:lnTo>
                      <a:pt x="17" y="4"/>
                    </a:lnTo>
                    <a:lnTo>
                      <a:pt x="2" y="21"/>
                    </a:lnTo>
                    <a:lnTo>
                      <a:pt x="2" y="21"/>
                    </a:lnTo>
                    <a:lnTo>
                      <a:pt x="0" y="25"/>
                    </a:lnTo>
                    <a:lnTo>
                      <a:pt x="0" y="27"/>
                    </a:lnTo>
                    <a:lnTo>
                      <a:pt x="2" y="30"/>
                    </a:lnTo>
                    <a:lnTo>
                      <a:pt x="3" y="32"/>
                    </a:lnTo>
                    <a:lnTo>
                      <a:pt x="3" y="32"/>
                    </a:lnTo>
                    <a:lnTo>
                      <a:pt x="7" y="34"/>
                    </a:lnTo>
                    <a:lnTo>
                      <a:pt x="7" y="34"/>
                    </a:lnTo>
                    <a:close/>
                  </a:path>
                </a:pathLst>
              </a:custGeom>
              <a:solidFill>
                <a:srgbClr val="C00000"/>
              </a:solidFill>
              <a:ln>
                <a:noFill/>
              </a:ln>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22" name="Freeform 343"/>
              <p:cNvSpPr>
                <a:spLocks noEditPoints="1"/>
              </p:cNvSpPr>
              <p:nvPr/>
            </p:nvSpPr>
            <p:spPr bwMode="auto">
              <a:xfrm>
                <a:off x="1093251" y="3982730"/>
                <a:ext cx="262919" cy="294312"/>
              </a:xfrm>
              <a:custGeom>
                <a:avLst/>
                <a:gdLst>
                  <a:gd name="T0" fmla="*/ 70 w 134"/>
                  <a:gd name="T1" fmla="*/ 0 h 150"/>
                  <a:gd name="T2" fmla="*/ 70 w 134"/>
                  <a:gd name="T3" fmla="*/ 0 h 150"/>
                  <a:gd name="T4" fmla="*/ 36 w 134"/>
                  <a:gd name="T5" fmla="*/ 53 h 150"/>
                  <a:gd name="T6" fmla="*/ 0 w 134"/>
                  <a:gd name="T7" fmla="*/ 104 h 150"/>
                  <a:gd name="T8" fmla="*/ 0 w 134"/>
                  <a:gd name="T9" fmla="*/ 104 h 150"/>
                  <a:gd name="T10" fmla="*/ 3 w 134"/>
                  <a:gd name="T11" fmla="*/ 118 h 150"/>
                  <a:gd name="T12" fmla="*/ 3 w 134"/>
                  <a:gd name="T13" fmla="*/ 118 h 150"/>
                  <a:gd name="T14" fmla="*/ 9 w 134"/>
                  <a:gd name="T15" fmla="*/ 127 h 150"/>
                  <a:gd name="T16" fmla="*/ 9 w 134"/>
                  <a:gd name="T17" fmla="*/ 127 h 150"/>
                  <a:gd name="T18" fmla="*/ 30 w 134"/>
                  <a:gd name="T19" fmla="*/ 131 h 150"/>
                  <a:gd name="T20" fmla="*/ 62 w 134"/>
                  <a:gd name="T21" fmla="*/ 137 h 150"/>
                  <a:gd name="T22" fmla="*/ 62 w 134"/>
                  <a:gd name="T23" fmla="*/ 137 h 150"/>
                  <a:gd name="T24" fmla="*/ 134 w 134"/>
                  <a:gd name="T25" fmla="*/ 150 h 150"/>
                  <a:gd name="T26" fmla="*/ 134 w 134"/>
                  <a:gd name="T27" fmla="*/ 150 h 150"/>
                  <a:gd name="T28" fmla="*/ 134 w 134"/>
                  <a:gd name="T29" fmla="*/ 129 h 150"/>
                  <a:gd name="T30" fmla="*/ 132 w 134"/>
                  <a:gd name="T31" fmla="*/ 108 h 150"/>
                  <a:gd name="T32" fmla="*/ 126 w 134"/>
                  <a:gd name="T33" fmla="*/ 87 h 150"/>
                  <a:gd name="T34" fmla="*/ 121 w 134"/>
                  <a:gd name="T35" fmla="*/ 69 h 150"/>
                  <a:gd name="T36" fmla="*/ 121 w 134"/>
                  <a:gd name="T37" fmla="*/ 69 h 150"/>
                  <a:gd name="T38" fmla="*/ 111 w 134"/>
                  <a:gd name="T39" fmla="*/ 50 h 150"/>
                  <a:gd name="T40" fmla="*/ 100 w 134"/>
                  <a:gd name="T41" fmla="*/ 31 h 150"/>
                  <a:gd name="T42" fmla="*/ 87 w 134"/>
                  <a:gd name="T43" fmla="*/ 16 h 150"/>
                  <a:gd name="T44" fmla="*/ 70 w 134"/>
                  <a:gd name="T45" fmla="*/ 0 h 150"/>
                  <a:gd name="T46" fmla="*/ 70 w 134"/>
                  <a:gd name="T47" fmla="*/ 0 h 150"/>
                  <a:gd name="T48" fmla="*/ 87 w 134"/>
                  <a:gd name="T49" fmla="*/ 82 h 150"/>
                  <a:gd name="T50" fmla="*/ 87 w 134"/>
                  <a:gd name="T51" fmla="*/ 82 h 150"/>
                  <a:gd name="T52" fmla="*/ 81 w 134"/>
                  <a:gd name="T53" fmla="*/ 67 h 150"/>
                  <a:gd name="T54" fmla="*/ 77 w 134"/>
                  <a:gd name="T55" fmla="*/ 50 h 150"/>
                  <a:gd name="T56" fmla="*/ 73 w 134"/>
                  <a:gd name="T57" fmla="*/ 33 h 150"/>
                  <a:gd name="T58" fmla="*/ 73 w 134"/>
                  <a:gd name="T59" fmla="*/ 16 h 150"/>
                  <a:gd name="T60" fmla="*/ 73 w 134"/>
                  <a:gd name="T61" fmla="*/ 16 h 150"/>
                  <a:gd name="T62" fmla="*/ 83 w 134"/>
                  <a:gd name="T63" fmla="*/ 29 h 150"/>
                  <a:gd name="T64" fmla="*/ 92 w 134"/>
                  <a:gd name="T65" fmla="*/ 42 h 150"/>
                  <a:gd name="T66" fmla="*/ 102 w 134"/>
                  <a:gd name="T67" fmla="*/ 57 h 150"/>
                  <a:gd name="T68" fmla="*/ 109 w 134"/>
                  <a:gd name="T69" fmla="*/ 72 h 150"/>
                  <a:gd name="T70" fmla="*/ 109 w 134"/>
                  <a:gd name="T71" fmla="*/ 72 h 150"/>
                  <a:gd name="T72" fmla="*/ 115 w 134"/>
                  <a:gd name="T73" fmla="*/ 87 h 150"/>
                  <a:gd name="T74" fmla="*/ 119 w 134"/>
                  <a:gd name="T75" fmla="*/ 104 h 150"/>
                  <a:gd name="T76" fmla="*/ 123 w 134"/>
                  <a:gd name="T77" fmla="*/ 121 h 150"/>
                  <a:gd name="T78" fmla="*/ 125 w 134"/>
                  <a:gd name="T79" fmla="*/ 137 h 150"/>
                  <a:gd name="T80" fmla="*/ 125 w 134"/>
                  <a:gd name="T81" fmla="*/ 137 h 150"/>
                  <a:gd name="T82" fmla="*/ 113 w 134"/>
                  <a:gd name="T83" fmla="*/ 125 h 150"/>
                  <a:gd name="T84" fmla="*/ 104 w 134"/>
                  <a:gd name="T85" fmla="*/ 112 h 150"/>
                  <a:gd name="T86" fmla="*/ 94 w 134"/>
                  <a:gd name="T87" fmla="*/ 97 h 150"/>
                  <a:gd name="T88" fmla="*/ 87 w 134"/>
                  <a:gd name="T89" fmla="*/ 82 h 150"/>
                  <a:gd name="T90" fmla="*/ 87 w 134"/>
                  <a:gd name="T91" fmla="*/ 8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50">
                    <a:moveTo>
                      <a:pt x="70" y="0"/>
                    </a:moveTo>
                    <a:lnTo>
                      <a:pt x="70" y="0"/>
                    </a:lnTo>
                    <a:lnTo>
                      <a:pt x="36" y="53"/>
                    </a:lnTo>
                    <a:lnTo>
                      <a:pt x="0" y="104"/>
                    </a:lnTo>
                    <a:lnTo>
                      <a:pt x="0" y="104"/>
                    </a:lnTo>
                    <a:lnTo>
                      <a:pt x="3" y="118"/>
                    </a:lnTo>
                    <a:lnTo>
                      <a:pt x="3" y="118"/>
                    </a:lnTo>
                    <a:lnTo>
                      <a:pt x="9" y="127"/>
                    </a:lnTo>
                    <a:lnTo>
                      <a:pt x="9" y="127"/>
                    </a:lnTo>
                    <a:lnTo>
                      <a:pt x="30" y="131"/>
                    </a:lnTo>
                    <a:lnTo>
                      <a:pt x="62" y="137"/>
                    </a:lnTo>
                    <a:lnTo>
                      <a:pt x="62" y="137"/>
                    </a:lnTo>
                    <a:lnTo>
                      <a:pt x="134" y="150"/>
                    </a:lnTo>
                    <a:lnTo>
                      <a:pt x="134" y="150"/>
                    </a:lnTo>
                    <a:lnTo>
                      <a:pt x="134" y="129"/>
                    </a:lnTo>
                    <a:lnTo>
                      <a:pt x="132" y="108"/>
                    </a:lnTo>
                    <a:lnTo>
                      <a:pt x="126" y="87"/>
                    </a:lnTo>
                    <a:lnTo>
                      <a:pt x="121" y="69"/>
                    </a:lnTo>
                    <a:lnTo>
                      <a:pt x="121" y="69"/>
                    </a:lnTo>
                    <a:lnTo>
                      <a:pt x="111" y="50"/>
                    </a:lnTo>
                    <a:lnTo>
                      <a:pt x="100" y="31"/>
                    </a:lnTo>
                    <a:lnTo>
                      <a:pt x="87" y="16"/>
                    </a:lnTo>
                    <a:lnTo>
                      <a:pt x="70" y="0"/>
                    </a:lnTo>
                    <a:lnTo>
                      <a:pt x="70" y="0"/>
                    </a:lnTo>
                    <a:close/>
                    <a:moveTo>
                      <a:pt x="87" y="82"/>
                    </a:moveTo>
                    <a:lnTo>
                      <a:pt x="87" y="82"/>
                    </a:lnTo>
                    <a:lnTo>
                      <a:pt x="81" y="67"/>
                    </a:lnTo>
                    <a:lnTo>
                      <a:pt x="77" y="50"/>
                    </a:lnTo>
                    <a:lnTo>
                      <a:pt x="73" y="33"/>
                    </a:lnTo>
                    <a:lnTo>
                      <a:pt x="73" y="16"/>
                    </a:lnTo>
                    <a:lnTo>
                      <a:pt x="73" y="16"/>
                    </a:lnTo>
                    <a:lnTo>
                      <a:pt x="83" y="29"/>
                    </a:lnTo>
                    <a:lnTo>
                      <a:pt x="92" y="42"/>
                    </a:lnTo>
                    <a:lnTo>
                      <a:pt x="102" y="57"/>
                    </a:lnTo>
                    <a:lnTo>
                      <a:pt x="109" y="72"/>
                    </a:lnTo>
                    <a:lnTo>
                      <a:pt x="109" y="72"/>
                    </a:lnTo>
                    <a:lnTo>
                      <a:pt x="115" y="87"/>
                    </a:lnTo>
                    <a:lnTo>
                      <a:pt x="119" y="104"/>
                    </a:lnTo>
                    <a:lnTo>
                      <a:pt x="123" y="121"/>
                    </a:lnTo>
                    <a:lnTo>
                      <a:pt x="125" y="137"/>
                    </a:lnTo>
                    <a:lnTo>
                      <a:pt x="125" y="137"/>
                    </a:lnTo>
                    <a:lnTo>
                      <a:pt x="113" y="125"/>
                    </a:lnTo>
                    <a:lnTo>
                      <a:pt x="104" y="112"/>
                    </a:lnTo>
                    <a:lnTo>
                      <a:pt x="94" y="97"/>
                    </a:lnTo>
                    <a:lnTo>
                      <a:pt x="87" y="82"/>
                    </a:lnTo>
                    <a:lnTo>
                      <a:pt x="87" y="8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23" name="Freeform 344"/>
              <p:cNvSpPr>
                <a:spLocks/>
              </p:cNvSpPr>
              <p:nvPr/>
            </p:nvSpPr>
            <p:spPr bwMode="auto">
              <a:xfrm>
                <a:off x="769508" y="4194634"/>
                <a:ext cx="449318" cy="594512"/>
              </a:xfrm>
              <a:custGeom>
                <a:avLst/>
                <a:gdLst>
                  <a:gd name="T0" fmla="*/ 229 w 229"/>
                  <a:gd name="T1" fmla="*/ 78 h 303"/>
                  <a:gd name="T2" fmla="*/ 229 w 229"/>
                  <a:gd name="T3" fmla="*/ 76 h 303"/>
                  <a:gd name="T4" fmla="*/ 227 w 229"/>
                  <a:gd name="T5" fmla="*/ 34 h 303"/>
                  <a:gd name="T6" fmla="*/ 197 w 229"/>
                  <a:gd name="T7" fmla="*/ 61 h 303"/>
                  <a:gd name="T8" fmla="*/ 172 w 229"/>
                  <a:gd name="T9" fmla="*/ 53 h 303"/>
                  <a:gd name="T10" fmla="*/ 167 w 229"/>
                  <a:gd name="T11" fmla="*/ 51 h 303"/>
                  <a:gd name="T12" fmla="*/ 155 w 229"/>
                  <a:gd name="T13" fmla="*/ 51 h 303"/>
                  <a:gd name="T14" fmla="*/ 153 w 229"/>
                  <a:gd name="T15" fmla="*/ 66 h 303"/>
                  <a:gd name="T16" fmla="*/ 148 w 229"/>
                  <a:gd name="T17" fmla="*/ 112 h 303"/>
                  <a:gd name="T18" fmla="*/ 144 w 229"/>
                  <a:gd name="T19" fmla="*/ 61 h 303"/>
                  <a:gd name="T20" fmla="*/ 129 w 229"/>
                  <a:gd name="T21" fmla="*/ 51 h 303"/>
                  <a:gd name="T22" fmla="*/ 131 w 229"/>
                  <a:gd name="T23" fmla="*/ 65 h 303"/>
                  <a:gd name="T24" fmla="*/ 114 w 229"/>
                  <a:gd name="T25" fmla="*/ 80 h 303"/>
                  <a:gd name="T26" fmla="*/ 106 w 229"/>
                  <a:gd name="T27" fmla="*/ 65 h 303"/>
                  <a:gd name="T28" fmla="*/ 114 w 229"/>
                  <a:gd name="T29" fmla="*/ 55 h 303"/>
                  <a:gd name="T30" fmla="*/ 108 w 229"/>
                  <a:gd name="T31" fmla="*/ 55 h 303"/>
                  <a:gd name="T32" fmla="*/ 64 w 229"/>
                  <a:gd name="T33" fmla="*/ 53 h 303"/>
                  <a:gd name="T34" fmla="*/ 27 w 229"/>
                  <a:gd name="T35" fmla="*/ 0 h 303"/>
                  <a:gd name="T36" fmla="*/ 0 w 229"/>
                  <a:gd name="T37" fmla="*/ 19 h 303"/>
                  <a:gd name="T38" fmla="*/ 44 w 229"/>
                  <a:gd name="T39" fmla="*/ 74 h 303"/>
                  <a:gd name="T40" fmla="*/ 45 w 229"/>
                  <a:gd name="T41" fmla="*/ 76 h 303"/>
                  <a:gd name="T42" fmla="*/ 45 w 229"/>
                  <a:gd name="T43" fmla="*/ 76 h 303"/>
                  <a:gd name="T44" fmla="*/ 57 w 229"/>
                  <a:gd name="T45" fmla="*/ 82 h 303"/>
                  <a:gd name="T46" fmla="*/ 57 w 229"/>
                  <a:gd name="T47" fmla="*/ 82 h 303"/>
                  <a:gd name="T48" fmla="*/ 61 w 229"/>
                  <a:gd name="T49" fmla="*/ 82 h 303"/>
                  <a:gd name="T50" fmla="*/ 98 w 229"/>
                  <a:gd name="T51" fmla="*/ 82 h 303"/>
                  <a:gd name="T52" fmla="*/ 104 w 229"/>
                  <a:gd name="T53" fmla="*/ 178 h 303"/>
                  <a:gd name="T54" fmla="*/ 114 w 229"/>
                  <a:gd name="T55" fmla="*/ 303 h 303"/>
                  <a:gd name="T56" fmla="*/ 131 w 229"/>
                  <a:gd name="T57" fmla="*/ 231 h 303"/>
                  <a:gd name="T58" fmla="*/ 142 w 229"/>
                  <a:gd name="T59" fmla="*/ 180 h 303"/>
                  <a:gd name="T60" fmla="*/ 167 w 229"/>
                  <a:gd name="T61" fmla="*/ 229 h 303"/>
                  <a:gd name="T62" fmla="*/ 170 w 229"/>
                  <a:gd name="T63" fmla="*/ 256 h 303"/>
                  <a:gd name="T64" fmla="*/ 208 w 229"/>
                  <a:gd name="T65" fmla="*/ 282 h 303"/>
                  <a:gd name="T66" fmla="*/ 206 w 229"/>
                  <a:gd name="T67" fmla="*/ 265 h 303"/>
                  <a:gd name="T68" fmla="*/ 203 w 229"/>
                  <a:gd name="T69" fmla="*/ 227 h 303"/>
                  <a:gd name="T70" fmla="*/ 197 w 229"/>
                  <a:gd name="T71" fmla="*/ 205 h 303"/>
                  <a:gd name="T72" fmla="*/ 187 w 229"/>
                  <a:gd name="T73" fmla="*/ 176 h 303"/>
                  <a:gd name="T74" fmla="*/ 187 w 229"/>
                  <a:gd name="T75" fmla="*/ 176 h 303"/>
                  <a:gd name="T76" fmla="*/ 176 w 229"/>
                  <a:gd name="T77" fmla="*/ 84 h 303"/>
                  <a:gd name="T78" fmla="*/ 203 w 229"/>
                  <a:gd name="T79" fmla="*/ 91 h 303"/>
                  <a:gd name="T80" fmla="*/ 208 w 229"/>
                  <a:gd name="T81" fmla="*/ 93 h 303"/>
                  <a:gd name="T82" fmla="*/ 210 w 229"/>
                  <a:gd name="T83" fmla="*/ 93 h 303"/>
                  <a:gd name="T84" fmla="*/ 229 w 229"/>
                  <a:gd name="T85"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 h="303">
                    <a:moveTo>
                      <a:pt x="229" y="80"/>
                    </a:moveTo>
                    <a:lnTo>
                      <a:pt x="229" y="78"/>
                    </a:lnTo>
                    <a:lnTo>
                      <a:pt x="229" y="78"/>
                    </a:lnTo>
                    <a:lnTo>
                      <a:pt x="229" y="76"/>
                    </a:lnTo>
                    <a:lnTo>
                      <a:pt x="229" y="74"/>
                    </a:lnTo>
                    <a:lnTo>
                      <a:pt x="227" y="34"/>
                    </a:lnTo>
                    <a:lnTo>
                      <a:pt x="195" y="29"/>
                    </a:lnTo>
                    <a:lnTo>
                      <a:pt x="197" y="61"/>
                    </a:lnTo>
                    <a:lnTo>
                      <a:pt x="172" y="53"/>
                    </a:lnTo>
                    <a:lnTo>
                      <a:pt x="172" y="53"/>
                    </a:lnTo>
                    <a:lnTo>
                      <a:pt x="167" y="51"/>
                    </a:lnTo>
                    <a:lnTo>
                      <a:pt x="167" y="51"/>
                    </a:lnTo>
                    <a:lnTo>
                      <a:pt x="155" y="51"/>
                    </a:lnTo>
                    <a:lnTo>
                      <a:pt x="155" y="51"/>
                    </a:lnTo>
                    <a:lnTo>
                      <a:pt x="165" y="59"/>
                    </a:lnTo>
                    <a:lnTo>
                      <a:pt x="153" y="66"/>
                    </a:lnTo>
                    <a:lnTo>
                      <a:pt x="161" y="76"/>
                    </a:lnTo>
                    <a:lnTo>
                      <a:pt x="148" y="112"/>
                    </a:lnTo>
                    <a:lnTo>
                      <a:pt x="140" y="63"/>
                    </a:lnTo>
                    <a:lnTo>
                      <a:pt x="144" y="61"/>
                    </a:lnTo>
                    <a:lnTo>
                      <a:pt x="140" y="51"/>
                    </a:lnTo>
                    <a:lnTo>
                      <a:pt x="129" y="51"/>
                    </a:lnTo>
                    <a:lnTo>
                      <a:pt x="127" y="63"/>
                    </a:lnTo>
                    <a:lnTo>
                      <a:pt x="131" y="65"/>
                    </a:lnTo>
                    <a:lnTo>
                      <a:pt x="132" y="114"/>
                    </a:lnTo>
                    <a:lnTo>
                      <a:pt x="114" y="80"/>
                    </a:lnTo>
                    <a:lnTo>
                      <a:pt x="117" y="70"/>
                    </a:lnTo>
                    <a:lnTo>
                      <a:pt x="106" y="65"/>
                    </a:lnTo>
                    <a:lnTo>
                      <a:pt x="115" y="55"/>
                    </a:lnTo>
                    <a:lnTo>
                      <a:pt x="114" y="55"/>
                    </a:lnTo>
                    <a:lnTo>
                      <a:pt x="114" y="55"/>
                    </a:lnTo>
                    <a:lnTo>
                      <a:pt x="108" y="55"/>
                    </a:lnTo>
                    <a:lnTo>
                      <a:pt x="78" y="53"/>
                    </a:lnTo>
                    <a:lnTo>
                      <a:pt x="64" y="53"/>
                    </a:lnTo>
                    <a:lnTo>
                      <a:pt x="62" y="49"/>
                    </a:lnTo>
                    <a:lnTo>
                      <a:pt x="27" y="0"/>
                    </a:lnTo>
                    <a:lnTo>
                      <a:pt x="27" y="0"/>
                    </a:lnTo>
                    <a:lnTo>
                      <a:pt x="0" y="19"/>
                    </a:lnTo>
                    <a:lnTo>
                      <a:pt x="38" y="68"/>
                    </a:lnTo>
                    <a:lnTo>
                      <a:pt x="44" y="74"/>
                    </a:lnTo>
                    <a:lnTo>
                      <a:pt x="44" y="76"/>
                    </a:lnTo>
                    <a:lnTo>
                      <a:pt x="45" y="76"/>
                    </a:lnTo>
                    <a:lnTo>
                      <a:pt x="45" y="76"/>
                    </a:lnTo>
                    <a:lnTo>
                      <a:pt x="45" y="76"/>
                    </a:lnTo>
                    <a:lnTo>
                      <a:pt x="57" y="82"/>
                    </a:lnTo>
                    <a:lnTo>
                      <a:pt x="57" y="82"/>
                    </a:lnTo>
                    <a:lnTo>
                      <a:pt x="57" y="82"/>
                    </a:lnTo>
                    <a:lnTo>
                      <a:pt x="57" y="82"/>
                    </a:lnTo>
                    <a:lnTo>
                      <a:pt x="57" y="82"/>
                    </a:lnTo>
                    <a:lnTo>
                      <a:pt x="61" y="82"/>
                    </a:lnTo>
                    <a:lnTo>
                      <a:pt x="78" y="82"/>
                    </a:lnTo>
                    <a:lnTo>
                      <a:pt x="98" y="82"/>
                    </a:lnTo>
                    <a:lnTo>
                      <a:pt x="98" y="82"/>
                    </a:lnTo>
                    <a:lnTo>
                      <a:pt x="104" y="178"/>
                    </a:lnTo>
                    <a:lnTo>
                      <a:pt x="79" y="295"/>
                    </a:lnTo>
                    <a:lnTo>
                      <a:pt x="114" y="303"/>
                    </a:lnTo>
                    <a:lnTo>
                      <a:pt x="114" y="303"/>
                    </a:lnTo>
                    <a:lnTo>
                      <a:pt x="131" y="231"/>
                    </a:lnTo>
                    <a:lnTo>
                      <a:pt x="142" y="180"/>
                    </a:lnTo>
                    <a:lnTo>
                      <a:pt x="142" y="180"/>
                    </a:lnTo>
                    <a:lnTo>
                      <a:pt x="150" y="180"/>
                    </a:lnTo>
                    <a:lnTo>
                      <a:pt x="167" y="229"/>
                    </a:lnTo>
                    <a:lnTo>
                      <a:pt x="167" y="229"/>
                    </a:lnTo>
                    <a:lnTo>
                      <a:pt x="170" y="256"/>
                    </a:lnTo>
                    <a:lnTo>
                      <a:pt x="174" y="286"/>
                    </a:lnTo>
                    <a:lnTo>
                      <a:pt x="208" y="282"/>
                    </a:lnTo>
                    <a:lnTo>
                      <a:pt x="208" y="282"/>
                    </a:lnTo>
                    <a:lnTo>
                      <a:pt x="206" y="265"/>
                    </a:lnTo>
                    <a:lnTo>
                      <a:pt x="206" y="246"/>
                    </a:lnTo>
                    <a:lnTo>
                      <a:pt x="203" y="227"/>
                    </a:lnTo>
                    <a:lnTo>
                      <a:pt x="201" y="216"/>
                    </a:lnTo>
                    <a:lnTo>
                      <a:pt x="197" y="205"/>
                    </a:lnTo>
                    <a:lnTo>
                      <a:pt x="197" y="205"/>
                    </a:lnTo>
                    <a:lnTo>
                      <a:pt x="187" y="176"/>
                    </a:lnTo>
                    <a:lnTo>
                      <a:pt x="187" y="176"/>
                    </a:lnTo>
                    <a:lnTo>
                      <a:pt x="187" y="176"/>
                    </a:lnTo>
                    <a:lnTo>
                      <a:pt x="187" y="176"/>
                    </a:lnTo>
                    <a:lnTo>
                      <a:pt x="176" y="84"/>
                    </a:lnTo>
                    <a:lnTo>
                      <a:pt x="189" y="87"/>
                    </a:lnTo>
                    <a:lnTo>
                      <a:pt x="203" y="91"/>
                    </a:lnTo>
                    <a:lnTo>
                      <a:pt x="208" y="93"/>
                    </a:lnTo>
                    <a:lnTo>
                      <a:pt x="208" y="93"/>
                    </a:lnTo>
                    <a:lnTo>
                      <a:pt x="210" y="93"/>
                    </a:lnTo>
                    <a:lnTo>
                      <a:pt x="210" y="93"/>
                    </a:lnTo>
                    <a:lnTo>
                      <a:pt x="210" y="93"/>
                    </a:lnTo>
                    <a:lnTo>
                      <a:pt x="229" y="80"/>
                    </a:lnTo>
                    <a:lnTo>
                      <a:pt x="229" y="8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grpSp>
      <p:sp>
        <p:nvSpPr>
          <p:cNvPr id="31749" name="Up-Down Arrow 2"/>
          <p:cNvSpPr>
            <a:spLocks noChangeArrowheads="1"/>
          </p:cNvSpPr>
          <p:nvPr/>
        </p:nvSpPr>
        <p:spPr bwMode="auto">
          <a:xfrm>
            <a:off x="2484441" y="3130552"/>
            <a:ext cx="287337" cy="745067"/>
          </a:xfrm>
          <a:prstGeom prst="upDownArrow">
            <a:avLst>
              <a:gd name="adj1" fmla="val 50000"/>
              <a:gd name="adj2" fmla="val 50122"/>
            </a:avLst>
          </a:prstGeom>
          <a:solidFill>
            <a:schemeClr val="accent2"/>
          </a:solidFill>
          <a:ln w="9525" algn="ctr">
            <a:solidFill>
              <a:srgbClr val="4D4D4D"/>
            </a:solidFill>
            <a:round/>
            <a:headEnd/>
            <a:tailEnd/>
          </a:ln>
        </p:spPr>
        <p:txBody>
          <a:bodyPr/>
          <a:lstStyle/>
          <a:p>
            <a:pPr defTabSz="449263">
              <a:buClr>
                <a:srgbClr val="000000"/>
              </a:buClr>
              <a:buSzPct val="100000"/>
              <a:buFont typeface="Times New Roman" pitchFamily="18" charset="0"/>
              <a:buNone/>
            </a:pPr>
            <a:endParaRPr lang="en-US" altLang="en-US" sz="7600" b="1">
              <a:solidFill>
                <a:srgbClr val="4D4D4D"/>
              </a:solidFill>
              <a:cs typeface="Arial" charset="0"/>
            </a:endParaRPr>
          </a:p>
        </p:txBody>
      </p:sp>
    </p:spTree>
    <p:extLst>
      <p:ext uri="{BB962C8B-B14F-4D97-AF65-F5344CB8AC3E}">
        <p14:creationId xmlns:p14="http://schemas.microsoft.com/office/powerpoint/2010/main" val="268909161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PQuestion"/>
          <p:cNvSpPr>
            <a:spLocks noGrp="1"/>
          </p:cNvSpPr>
          <p:nvPr>
            <p:ph type="title"/>
          </p:nvPr>
        </p:nvSpPr>
        <p:spPr>
          <a:xfrm>
            <a:off x="107953" y="1339852"/>
            <a:ext cx="8442325" cy="745067"/>
          </a:xfrm>
        </p:spPr>
        <p:txBody>
          <a:bodyPr/>
          <a:lstStyle/>
          <a:p>
            <a:r>
              <a:rPr lang="fr-BE" altLang="en-US" sz="2400" b="0" smtClean="0">
                <a:solidFill>
                  <a:srgbClr val="4D4D4D"/>
                </a:solidFill>
              </a:rPr>
              <a:t>EXAMPLE: </a:t>
            </a:r>
            <a:r>
              <a:rPr lang="fr-BE" altLang="en-US" sz="2400" smtClean="0">
                <a:solidFill>
                  <a:srgbClr val="A40000"/>
                </a:solidFill>
                <a:cs typeface="Arial" charset="0"/>
              </a:rPr>
              <a:t>PASSING ON NON-PUBLIC INFORMATION</a:t>
            </a:r>
            <a:endParaRPr lang="en-GB" altLang="en-US" sz="2400" smtClean="0">
              <a:solidFill>
                <a:srgbClr val="A40000"/>
              </a:solidFill>
            </a:endParaRPr>
          </a:p>
        </p:txBody>
      </p:sp>
      <p:sp>
        <p:nvSpPr>
          <p:cNvPr id="32771" name="TPAnswers"/>
          <p:cNvSpPr>
            <a:spLocks noGrp="1"/>
          </p:cNvSpPr>
          <p:nvPr>
            <p:ph idx="1"/>
            <p:custDataLst>
              <p:tags r:id="rId3"/>
            </p:custDataLst>
          </p:nvPr>
        </p:nvSpPr>
        <p:spPr>
          <a:xfrm>
            <a:off x="84141" y="4527551"/>
            <a:ext cx="6383337" cy="1892300"/>
          </a:xfrm>
        </p:spPr>
        <p:txBody>
          <a:bodyPr/>
          <a:lstStyle/>
          <a:p>
            <a:pPr eaLnBrk="1" hangingPunct="1">
              <a:buClr>
                <a:srgbClr val="C00000"/>
              </a:buClr>
              <a:buFont typeface="Times New Roman" pitchFamily="18" charset="0"/>
              <a:buAutoNum type="alphaUcPeriod"/>
            </a:pPr>
            <a:r>
              <a:rPr lang="en-GB" altLang="en-US" sz="1800" i="0" smtClean="0">
                <a:solidFill>
                  <a:srgbClr val="4D4D4D"/>
                </a:solidFill>
              </a:rPr>
              <a:t>It was </a:t>
            </a:r>
            <a:r>
              <a:rPr lang="en-GB" altLang="en-US" sz="1800" i="0" smtClean="0">
                <a:solidFill>
                  <a:srgbClr val="A40000"/>
                </a:solidFill>
              </a:rPr>
              <a:t>acceptable</a:t>
            </a:r>
            <a:r>
              <a:rPr lang="en-GB" altLang="en-US" sz="1800" i="0" smtClean="0">
                <a:solidFill>
                  <a:srgbClr val="4D4D4D"/>
                </a:solidFill>
              </a:rPr>
              <a:t> to send this document to the stakeholder as it had already leaked </a:t>
            </a:r>
          </a:p>
          <a:p>
            <a:pPr eaLnBrk="1" hangingPunct="1">
              <a:buClr>
                <a:srgbClr val="C00000"/>
              </a:buClr>
              <a:buFont typeface="Times New Roman" pitchFamily="18" charset="0"/>
              <a:buAutoNum type="alphaUcPeriod"/>
            </a:pPr>
            <a:r>
              <a:rPr lang="en-GB" altLang="en-US" sz="1800" i="0" smtClean="0">
                <a:solidFill>
                  <a:srgbClr val="4D4D4D"/>
                </a:solidFill>
              </a:rPr>
              <a:t>He </a:t>
            </a:r>
            <a:r>
              <a:rPr lang="en-GB" altLang="en-US" sz="1800" i="0" smtClean="0">
                <a:solidFill>
                  <a:srgbClr val="A40000"/>
                </a:solidFill>
              </a:rPr>
              <a:t>breached the rules </a:t>
            </a:r>
            <a:r>
              <a:rPr lang="en-GB" altLang="en-US" sz="1800" i="0" smtClean="0">
                <a:solidFill>
                  <a:srgbClr val="4D4D4D"/>
                </a:solidFill>
              </a:rPr>
              <a:t>by sending this document</a:t>
            </a:r>
            <a:r>
              <a:rPr lang="en-GB" altLang="en-US" sz="1800" i="0" smtClean="0">
                <a:solidFill>
                  <a:srgbClr val="A40000"/>
                </a:solidFill>
              </a:rPr>
              <a:t> </a:t>
            </a:r>
          </a:p>
          <a:p>
            <a:pPr eaLnBrk="1" hangingPunct="1">
              <a:buClr>
                <a:srgbClr val="C00000"/>
              </a:buClr>
              <a:buFont typeface="Times New Roman" pitchFamily="18" charset="0"/>
              <a:buAutoNum type="alphaUcPeriod"/>
            </a:pPr>
            <a:r>
              <a:rPr lang="en-GB" altLang="en-US" sz="1800" i="0" smtClean="0">
                <a:solidFill>
                  <a:srgbClr val="4D4D4D"/>
                </a:solidFill>
              </a:rPr>
              <a:t>He did not breach the rules by sending the document, but by </a:t>
            </a:r>
            <a:r>
              <a:rPr lang="en-GB" altLang="en-US" sz="1800" i="0" smtClean="0">
                <a:solidFill>
                  <a:srgbClr val="A40000"/>
                </a:solidFill>
              </a:rPr>
              <a:t>failing to inform </a:t>
            </a:r>
            <a:r>
              <a:rPr lang="en-GB" altLang="en-US" sz="1800" i="0" smtClean="0">
                <a:solidFill>
                  <a:srgbClr val="4D4D4D"/>
                </a:solidFill>
              </a:rPr>
              <a:t>his hierarchy that he had done so, </a:t>
            </a:r>
            <a:r>
              <a:rPr lang="en-GB" altLang="en-US" sz="1800" smtClean="0">
                <a:solidFill>
                  <a:srgbClr val="4D4D4D"/>
                </a:solidFill>
              </a:rPr>
              <a:t>ex post facto</a:t>
            </a:r>
            <a:endParaRPr lang="en-GB" altLang="en-US" sz="1800" i="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153861557"/>
              </p:ext>
            </p:extLst>
          </p:nvPr>
        </p:nvGraphicFramePr>
        <p:xfrm>
          <a:off x="6446838" y="3985686"/>
          <a:ext cx="2336800" cy="2628900"/>
        </p:xfrm>
        <a:graphic>
          <a:graphicData uri="http://schemas.openxmlformats.org/presentationml/2006/ole">
            <mc:AlternateContent xmlns:mc="http://schemas.openxmlformats.org/markup-compatibility/2006">
              <mc:Choice xmlns:v="urn:schemas-microsoft-com:vml" Requires="v">
                <p:oleObj spid="_x0000_s95258"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446838" y="3985686"/>
                        <a:ext cx="2336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96841" y="2180169"/>
            <a:ext cx="8891587" cy="1354217"/>
          </a:xfrm>
          <a:prstGeom prst="rect">
            <a:avLst/>
          </a:prstGeom>
          <a:noFill/>
        </p:spPr>
        <p:txBody>
          <a:bodyPr>
            <a:spAutoFit/>
          </a:bodyPr>
          <a:lstStyle/>
          <a:p>
            <a:pPr algn="just" defTabSz="449263">
              <a:spcBef>
                <a:spcPts val="600"/>
              </a:spcBef>
              <a:spcAft>
                <a:spcPts val="600"/>
              </a:spcAft>
              <a:buClr>
                <a:srgbClr val="FFFFFF"/>
              </a:buClr>
              <a:buSzPct val="100000"/>
              <a:buFont typeface="Times New Roman" pitchFamily="16" charset="0"/>
              <a:buNone/>
              <a:defRPr/>
            </a:pPr>
            <a:r>
              <a:rPr lang="en-GB" sz="1800" kern="0" dirty="0">
                <a:solidFill>
                  <a:srgbClr val="4D4D4D"/>
                </a:solidFill>
                <a:latin typeface="EC Square Sans Cond Pro" panose="020B0506040000020004" pitchFamily="34" charset="0"/>
                <a:cs typeface="Arial" charset="0"/>
              </a:rPr>
              <a:t>An official sent </a:t>
            </a:r>
            <a:r>
              <a:rPr lang="en-GB" sz="1800" kern="0" dirty="0">
                <a:solidFill>
                  <a:srgbClr val="A40000"/>
                </a:solidFill>
                <a:latin typeface="EC Square Sans Cond Pro" panose="020B0506040000020004" pitchFamily="34" charset="0"/>
                <a:cs typeface="Arial" charset="0"/>
              </a:rPr>
              <a:t>a draft Communication from the Commission </a:t>
            </a:r>
            <a:r>
              <a:rPr lang="en-GB" sz="1800" kern="0" dirty="0">
                <a:solidFill>
                  <a:srgbClr val="4D4D4D"/>
                </a:solidFill>
                <a:latin typeface="EC Square Sans Cond Pro" panose="020B0506040000020004" pitchFamily="34" charset="0"/>
                <a:cs typeface="Arial" charset="0"/>
              </a:rPr>
              <a:t>to the Council and the Parliament </a:t>
            </a:r>
            <a:r>
              <a:rPr lang="en-GB" sz="1800" kern="0" dirty="0">
                <a:solidFill>
                  <a:srgbClr val="A40000"/>
                </a:solidFill>
                <a:latin typeface="EC Square Sans Cond Pro" panose="020B0506040000020004" pitchFamily="34" charset="0"/>
                <a:cs typeface="Arial" charset="0"/>
              </a:rPr>
              <a:t>to an industry stakeholder</a:t>
            </a:r>
            <a:r>
              <a:rPr lang="en-GB" sz="1800" kern="0" dirty="0">
                <a:solidFill>
                  <a:srgbClr val="4D4D4D"/>
                </a:solidFill>
                <a:latin typeface="EC Square Sans Cond Pro" panose="020B0506040000020004" pitchFamily="34" charset="0"/>
                <a:cs typeface="Arial" charset="0"/>
              </a:rPr>
              <a:t>, without the knowledge of his hierarchy.</a:t>
            </a:r>
          </a:p>
          <a:p>
            <a:pPr algn="just" defTabSz="449263">
              <a:spcBef>
                <a:spcPts val="600"/>
              </a:spcBef>
              <a:spcAft>
                <a:spcPts val="600"/>
              </a:spcAft>
              <a:buClr>
                <a:srgbClr val="FFFFFF"/>
              </a:buClr>
              <a:buSzPct val="100000"/>
              <a:buFont typeface="Times New Roman" pitchFamily="16" charset="0"/>
              <a:buNone/>
              <a:defRPr/>
            </a:pPr>
            <a:r>
              <a:rPr lang="en-GB" sz="1800" kern="0" dirty="0">
                <a:solidFill>
                  <a:srgbClr val="4D4D4D"/>
                </a:solidFill>
                <a:latin typeface="EC Square Sans Cond Pro" panose="020B0506040000020004" pitchFamily="34" charset="0"/>
                <a:cs typeface="Arial" charset="0"/>
              </a:rPr>
              <a:t>The stakeholder had already obtained a previous version of that same draft Communication, </a:t>
            </a:r>
            <a:br>
              <a:rPr lang="en-GB" sz="1800" kern="0" dirty="0">
                <a:solidFill>
                  <a:srgbClr val="4D4D4D"/>
                </a:solidFill>
                <a:latin typeface="EC Square Sans Cond Pro" panose="020B0506040000020004" pitchFamily="34" charset="0"/>
                <a:cs typeface="Arial" charset="0"/>
              </a:rPr>
            </a:br>
            <a:r>
              <a:rPr lang="en-GB" sz="1800" kern="0" dirty="0">
                <a:solidFill>
                  <a:srgbClr val="4D4D4D"/>
                </a:solidFill>
                <a:latin typeface="EC Square Sans Cond Pro" panose="020B0506040000020004" pitchFamily="34" charset="0"/>
                <a:cs typeface="Arial" charset="0"/>
              </a:rPr>
              <a:t>which </a:t>
            </a:r>
            <a:r>
              <a:rPr lang="en-GB" sz="1800" kern="0" dirty="0">
                <a:solidFill>
                  <a:srgbClr val="A40000"/>
                </a:solidFill>
                <a:latin typeface="EC Square Sans Cond Pro" panose="020B0506040000020004" pitchFamily="34" charset="0"/>
                <a:cs typeface="Arial" charset="0"/>
              </a:rPr>
              <a:t>had already leaked outside the institution</a:t>
            </a:r>
            <a:r>
              <a:rPr lang="en-GB" sz="1800" kern="0" dirty="0">
                <a:solidFill>
                  <a:srgbClr val="4D4D4D"/>
                </a:solidFill>
                <a:latin typeface="EC Square Sans Cond Pro" panose="020B0506040000020004" pitchFamily="34" charset="0"/>
                <a:cs typeface="Arial" charset="0"/>
              </a:rPr>
              <a:t>.</a:t>
            </a:r>
          </a:p>
        </p:txBody>
      </p:sp>
      <p:sp>
        <p:nvSpPr>
          <p:cNvPr id="7" name="TextBox 6"/>
          <p:cNvSpPr txBox="1"/>
          <p:nvPr/>
        </p:nvSpPr>
        <p:spPr>
          <a:xfrm>
            <a:off x="201613" y="4036484"/>
            <a:ext cx="7129462" cy="369332"/>
          </a:xfrm>
          <a:prstGeom prst="rect">
            <a:avLst/>
          </a:prstGeom>
          <a:noFill/>
        </p:spPr>
        <p:txBody>
          <a:bodyPr>
            <a:spAutoFit/>
          </a:bodyPr>
          <a:lstStyle/>
          <a:p>
            <a:pPr algn="just" defTabSz="449263">
              <a:spcBef>
                <a:spcPct val="20000"/>
              </a:spcBef>
              <a:buClr>
                <a:srgbClr val="FFFFFF"/>
              </a:buClr>
              <a:buSzPct val="100000"/>
              <a:buFont typeface="Times New Roman" pitchFamily="16" charset="0"/>
              <a:buNone/>
              <a:defRPr/>
            </a:pPr>
            <a:r>
              <a:rPr lang="en-GB" sz="1800" b="1" kern="0" dirty="0">
                <a:solidFill>
                  <a:srgbClr val="4D4D4D"/>
                </a:solidFill>
                <a:latin typeface="EC Square Sans Cond Pro" panose="020B0506040000020004" pitchFamily="34" charset="0"/>
                <a:cs typeface="Arial" charset="0"/>
              </a:rPr>
              <a:t>WHICH STATEMENT IS CORRECT ?</a:t>
            </a:r>
          </a:p>
        </p:txBody>
      </p:sp>
    </p:spTree>
    <p:custDataLst>
      <p:tags r:id="rId2"/>
    </p:custDataLst>
    <p:extLst>
      <p:ext uri="{BB962C8B-B14F-4D97-AF65-F5344CB8AC3E}">
        <p14:creationId xmlns:p14="http://schemas.microsoft.com/office/powerpoint/2010/main" val="290454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91" y="1411820"/>
            <a:ext cx="7845425" cy="933449"/>
          </a:xfrm>
        </p:spPr>
        <p:txBody>
          <a:bodyPr/>
          <a:lstStyle/>
          <a:p>
            <a:r>
              <a:rPr lang="fr-BE" altLang="en-US" sz="3600" smtClean="0">
                <a:solidFill>
                  <a:srgbClr val="A40000"/>
                </a:solidFill>
              </a:rPr>
              <a:t>LEAKS:</a:t>
            </a:r>
            <a:r>
              <a:rPr lang="fr-BE" altLang="en-US" sz="3600" smtClean="0"/>
              <a:t> </a:t>
            </a:r>
            <a:r>
              <a:rPr lang="fr-BE" altLang="en-US" sz="3600" b="0" smtClean="0">
                <a:solidFill>
                  <a:srgbClr val="4D4D4D"/>
                </a:solidFill>
              </a:rPr>
              <a:t>DEFINITION</a:t>
            </a:r>
            <a:endParaRPr lang="en-GB" altLang="en-US" sz="3600" b="0" smtClean="0">
              <a:solidFill>
                <a:srgbClr val="4D4D4D"/>
              </a:solidFill>
            </a:endParaRPr>
          </a:p>
        </p:txBody>
      </p:sp>
      <p:sp>
        <p:nvSpPr>
          <p:cNvPr id="33795" name="Content Placeholder 2"/>
          <p:cNvSpPr>
            <a:spLocks noGrp="1"/>
          </p:cNvSpPr>
          <p:nvPr>
            <p:ph idx="1"/>
          </p:nvPr>
        </p:nvSpPr>
        <p:spPr>
          <a:xfrm>
            <a:off x="395289" y="2468036"/>
            <a:ext cx="5832475" cy="3266017"/>
          </a:xfrm>
        </p:spPr>
        <p:txBody>
          <a:bodyPr/>
          <a:lstStyle/>
          <a:p>
            <a:pPr marL="0" indent="0" algn="just">
              <a:lnSpc>
                <a:spcPct val="150000"/>
              </a:lnSpc>
            </a:pPr>
            <a:r>
              <a:rPr lang="en-GB" altLang="en-US" i="0" smtClean="0">
                <a:solidFill>
                  <a:srgbClr val="A40000"/>
                </a:solidFill>
              </a:rPr>
              <a:t>Unauthorised disclosure of information </a:t>
            </a:r>
          </a:p>
          <a:p>
            <a:pPr marL="0" indent="0" algn="just">
              <a:lnSpc>
                <a:spcPct val="150000"/>
              </a:lnSpc>
            </a:pPr>
            <a:r>
              <a:rPr lang="en-GB" altLang="en-US" i="0" smtClean="0">
                <a:solidFill>
                  <a:srgbClr val="4D4D4D"/>
                </a:solidFill>
              </a:rPr>
              <a:t>to someone outside the institution, who should not know, or at least not before a certain "release" date, </a:t>
            </a:r>
            <a:r>
              <a:rPr lang="en-GB" altLang="en-US" i="0" smtClean="0">
                <a:solidFill>
                  <a:srgbClr val="A40000"/>
                </a:solidFill>
              </a:rPr>
              <a:t>intentionally</a:t>
            </a:r>
            <a:r>
              <a:rPr lang="en-GB" altLang="en-US" i="0" smtClean="0">
                <a:solidFill>
                  <a:srgbClr val="C00000"/>
                </a:solidFill>
              </a:rPr>
              <a:t> </a:t>
            </a:r>
            <a:r>
              <a:rPr lang="en-GB" altLang="en-US" i="0" smtClean="0">
                <a:solidFill>
                  <a:srgbClr val="4D4D4D"/>
                </a:solidFill>
              </a:rPr>
              <a:t>or by </a:t>
            </a:r>
            <a:r>
              <a:rPr lang="en-GB" altLang="en-US" i="0" smtClean="0">
                <a:solidFill>
                  <a:srgbClr val="A40000"/>
                </a:solidFill>
              </a:rPr>
              <a:t>negligence</a:t>
            </a:r>
            <a:r>
              <a:rPr lang="en-GB" altLang="en-US" i="0" smtClean="0">
                <a:solidFill>
                  <a:srgbClr val="4D4D4D"/>
                </a:solidFill>
              </a:rPr>
              <a:t>.</a:t>
            </a:r>
            <a:endParaRPr lang="en-GB" altLang="en-US" sz="1800" b="1" smtClean="0">
              <a:solidFill>
                <a:srgbClr val="4D4D4D"/>
              </a:solidFill>
            </a:endParaRPr>
          </a:p>
        </p:txBody>
      </p:sp>
      <p:grpSp>
        <p:nvGrpSpPr>
          <p:cNvPr id="33796" name="Group 4"/>
          <p:cNvGrpSpPr>
            <a:grpSpLocks/>
          </p:cNvGrpSpPr>
          <p:nvPr/>
        </p:nvGrpSpPr>
        <p:grpSpPr bwMode="auto">
          <a:xfrm>
            <a:off x="6226175" y="2074333"/>
            <a:ext cx="2166938" cy="3575051"/>
            <a:chOff x="769508" y="3961146"/>
            <a:chExt cx="669070" cy="828000"/>
          </a:xfrm>
        </p:grpSpPr>
        <p:sp>
          <p:nvSpPr>
            <p:cNvPr id="33797" name="Freeform 336"/>
            <p:cNvSpPr>
              <a:spLocks/>
            </p:cNvSpPr>
            <p:nvPr/>
          </p:nvSpPr>
          <p:spPr bwMode="auto">
            <a:xfrm>
              <a:off x="981413" y="4169127"/>
              <a:ext cx="96143" cy="111839"/>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2147483647 w 49"/>
                <a:gd name="T21" fmla="*/ 0 h 57"/>
                <a:gd name="T22" fmla="*/ 2147483647 w 49"/>
                <a:gd name="T23" fmla="*/ 0 h 57"/>
                <a:gd name="T24" fmla="*/ 2147483647 w 49"/>
                <a:gd name="T25" fmla="*/ 2147483647 h 57"/>
                <a:gd name="T26" fmla="*/ 2147483647 w 49"/>
                <a:gd name="T27" fmla="*/ 2147483647 h 57"/>
                <a:gd name="T28" fmla="*/ 2147483647 w 49"/>
                <a:gd name="T29" fmla="*/ 2147483647 h 57"/>
                <a:gd name="T30" fmla="*/ 2147483647 w 49"/>
                <a:gd name="T31" fmla="*/ 2147483647 h 57"/>
                <a:gd name="T32" fmla="*/ 2147483647 w 49"/>
                <a:gd name="T33" fmla="*/ 2147483647 h 57"/>
                <a:gd name="T34" fmla="*/ 0 w 49"/>
                <a:gd name="T35" fmla="*/ 2147483647 h 57"/>
                <a:gd name="T36" fmla="*/ 2147483647 w 49"/>
                <a:gd name="T37" fmla="*/ 2147483647 h 57"/>
                <a:gd name="T38" fmla="*/ 2147483647 w 49"/>
                <a:gd name="T39" fmla="*/ 2147483647 h 57"/>
                <a:gd name="T40" fmla="*/ 2147483647 w 49"/>
                <a:gd name="T41" fmla="*/ 2147483647 h 57"/>
                <a:gd name="T42" fmla="*/ 2147483647 w 49"/>
                <a:gd name="T43" fmla="*/ 2147483647 h 57"/>
                <a:gd name="T44" fmla="*/ 2147483647 w 49"/>
                <a:gd name="T45" fmla="*/ 2147483647 h 57"/>
                <a:gd name="T46" fmla="*/ 2147483647 w 49"/>
                <a:gd name="T47" fmla="*/ 2147483647 h 57"/>
                <a:gd name="T48" fmla="*/ 2147483647 w 49"/>
                <a:gd name="T49" fmla="*/ 2147483647 h 57"/>
                <a:gd name="T50" fmla="*/ 2147483647 w 49"/>
                <a:gd name="T51" fmla="*/ 214748364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57">
                  <a:moveTo>
                    <a:pt x="36" y="57"/>
                  </a:moveTo>
                  <a:lnTo>
                    <a:pt x="36" y="57"/>
                  </a:lnTo>
                  <a:lnTo>
                    <a:pt x="40" y="53"/>
                  </a:lnTo>
                  <a:lnTo>
                    <a:pt x="43" y="51"/>
                  </a:lnTo>
                  <a:lnTo>
                    <a:pt x="49" y="42"/>
                  </a:lnTo>
                  <a:lnTo>
                    <a:pt x="49" y="30"/>
                  </a:lnTo>
                  <a:lnTo>
                    <a:pt x="47" y="19"/>
                  </a:lnTo>
                  <a:lnTo>
                    <a:pt x="42" y="9"/>
                  </a:lnTo>
                  <a:lnTo>
                    <a:pt x="32" y="2"/>
                  </a:lnTo>
                  <a:lnTo>
                    <a:pt x="23" y="0"/>
                  </a:lnTo>
                  <a:lnTo>
                    <a:pt x="19" y="0"/>
                  </a:lnTo>
                  <a:lnTo>
                    <a:pt x="13" y="2"/>
                  </a:lnTo>
                  <a:lnTo>
                    <a:pt x="9" y="4"/>
                  </a:lnTo>
                  <a:lnTo>
                    <a:pt x="6" y="8"/>
                  </a:lnTo>
                  <a:lnTo>
                    <a:pt x="2" y="15"/>
                  </a:lnTo>
                  <a:lnTo>
                    <a:pt x="0" y="26"/>
                  </a:lnTo>
                  <a:lnTo>
                    <a:pt x="2" y="38"/>
                  </a:lnTo>
                  <a:lnTo>
                    <a:pt x="9" y="47"/>
                  </a:lnTo>
                  <a:lnTo>
                    <a:pt x="17" y="55"/>
                  </a:lnTo>
                  <a:lnTo>
                    <a:pt x="26" y="57"/>
                  </a:lnTo>
                  <a:lnTo>
                    <a:pt x="32" y="57"/>
                  </a:lnTo>
                  <a:lnTo>
                    <a:pt x="36" y="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33798" name="Freeform 337"/>
            <p:cNvSpPr>
              <a:spLocks/>
            </p:cNvSpPr>
            <p:nvPr/>
          </p:nvSpPr>
          <p:spPr bwMode="auto">
            <a:xfrm>
              <a:off x="1364019" y="4180899"/>
              <a:ext cx="74559" cy="33356"/>
            </a:xfrm>
            <a:custGeom>
              <a:avLst/>
              <a:gdLst>
                <a:gd name="T0" fmla="*/ 2147483647 w 38"/>
                <a:gd name="T1" fmla="*/ 2147483647 h 17"/>
                <a:gd name="T2" fmla="*/ 2147483647 w 38"/>
                <a:gd name="T3" fmla="*/ 0 h 17"/>
                <a:gd name="T4" fmla="*/ 2147483647 w 38"/>
                <a:gd name="T5" fmla="*/ 0 h 17"/>
                <a:gd name="T6" fmla="*/ 2147483647 w 38"/>
                <a:gd name="T7" fmla="*/ 0 h 17"/>
                <a:gd name="T8" fmla="*/ 2147483647 w 38"/>
                <a:gd name="T9" fmla="*/ 0 h 17"/>
                <a:gd name="T10" fmla="*/ 2147483647 w 38"/>
                <a:gd name="T11" fmla="*/ 2147483647 h 17"/>
                <a:gd name="T12" fmla="*/ 0 w 38"/>
                <a:gd name="T13" fmla="*/ 2147483647 h 17"/>
                <a:gd name="T14" fmla="*/ 0 w 38"/>
                <a:gd name="T15" fmla="*/ 2147483647 h 17"/>
                <a:gd name="T16" fmla="*/ 0 w 38"/>
                <a:gd name="T17" fmla="*/ 2147483647 h 17"/>
                <a:gd name="T18" fmla="*/ 2147483647 w 38"/>
                <a:gd name="T19" fmla="*/ 2147483647 h 17"/>
                <a:gd name="T20" fmla="*/ 2147483647 w 38"/>
                <a:gd name="T21" fmla="*/ 2147483647 h 17"/>
                <a:gd name="T22" fmla="*/ 2147483647 w 38"/>
                <a:gd name="T23" fmla="*/ 2147483647 h 17"/>
                <a:gd name="T24" fmla="*/ 2147483647 w 38"/>
                <a:gd name="T25" fmla="*/ 2147483647 h 17"/>
                <a:gd name="T26" fmla="*/ 2147483647 w 38"/>
                <a:gd name="T27" fmla="*/ 2147483647 h 17"/>
                <a:gd name="T28" fmla="*/ 2147483647 w 38"/>
                <a:gd name="T29" fmla="*/ 2147483647 h 17"/>
                <a:gd name="T30" fmla="*/ 2147483647 w 38"/>
                <a:gd name="T31" fmla="*/ 2147483647 h 17"/>
                <a:gd name="T32" fmla="*/ 2147483647 w 38"/>
                <a:gd name="T33" fmla="*/ 2147483647 h 17"/>
                <a:gd name="T34" fmla="*/ 2147483647 w 38"/>
                <a:gd name="T35" fmla="*/ 2147483647 h 17"/>
                <a:gd name="T36" fmla="*/ 2147483647 w 38"/>
                <a:gd name="T37" fmla="*/ 2147483647 h 17"/>
                <a:gd name="T38" fmla="*/ 2147483647 w 38"/>
                <a:gd name="T39" fmla="*/ 2147483647 h 17"/>
                <a:gd name="T40" fmla="*/ 2147483647 w 38"/>
                <a:gd name="T41" fmla="*/ 2147483647 h 17"/>
                <a:gd name="T42" fmla="*/ 2147483647 w 38"/>
                <a:gd name="T43" fmla="*/ 2147483647 h 17"/>
                <a:gd name="T44" fmla="*/ 2147483647 w 38"/>
                <a:gd name="T45" fmla="*/ 2147483647 h 17"/>
                <a:gd name="T46" fmla="*/ 2147483647 w 38"/>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 h="17">
                  <a:moveTo>
                    <a:pt x="32" y="3"/>
                  </a:moveTo>
                  <a:lnTo>
                    <a:pt x="9" y="0"/>
                  </a:lnTo>
                  <a:lnTo>
                    <a:pt x="6" y="0"/>
                  </a:lnTo>
                  <a:lnTo>
                    <a:pt x="4" y="0"/>
                  </a:lnTo>
                  <a:lnTo>
                    <a:pt x="2" y="3"/>
                  </a:lnTo>
                  <a:lnTo>
                    <a:pt x="0" y="5"/>
                  </a:lnTo>
                  <a:lnTo>
                    <a:pt x="0" y="7"/>
                  </a:lnTo>
                  <a:lnTo>
                    <a:pt x="2" y="11"/>
                  </a:lnTo>
                  <a:lnTo>
                    <a:pt x="4" y="13"/>
                  </a:lnTo>
                  <a:lnTo>
                    <a:pt x="6" y="13"/>
                  </a:lnTo>
                  <a:lnTo>
                    <a:pt x="30" y="17"/>
                  </a:lnTo>
                  <a:lnTo>
                    <a:pt x="36" y="15"/>
                  </a:lnTo>
                  <a:lnTo>
                    <a:pt x="38" y="11"/>
                  </a:lnTo>
                  <a:lnTo>
                    <a:pt x="38" y="7"/>
                  </a:lnTo>
                  <a:lnTo>
                    <a:pt x="38" y="5"/>
                  </a:lnTo>
                  <a:lnTo>
                    <a:pt x="34" y="3"/>
                  </a:lnTo>
                  <a:lnTo>
                    <a:pt x="32" y="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33799" name="Freeform 338"/>
            <p:cNvSpPr>
              <a:spLocks/>
            </p:cNvSpPr>
            <p:nvPr/>
          </p:nvSpPr>
          <p:spPr bwMode="auto">
            <a:xfrm>
              <a:off x="1356170" y="4065137"/>
              <a:ext cx="74559" cy="45129"/>
            </a:xfrm>
            <a:custGeom>
              <a:avLst/>
              <a:gdLst>
                <a:gd name="T0" fmla="*/ 2147483647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2147483647 h 23"/>
                <a:gd name="T14" fmla="*/ 2147483647 w 38"/>
                <a:gd name="T15" fmla="*/ 2147483647 h 23"/>
                <a:gd name="T16" fmla="*/ 2147483647 w 38"/>
                <a:gd name="T17" fmla="*/ 2147483647 h 23"/>
                <a:gd name="T18" fmla="*/ 2147483647 w 38"/>
                <a:gd name="T19" fmla="*/ 0 h 23"/>
                <a:gd name="T20" fmla="*/ 2147483647 w 38"/>
                <a:gd name="T21" fmla="*/ 0 h 23"/>
                <a:gd name="T22" fmla="*/ 2147483647 w 38"/>
                <a:gd name="T23" fmla="*/ 0 h 23"/>
                <a:gd name="T24" fmla="*/ 2147483647 w 38"/>
                <a:gd name="T25" fmla="*/ 2147483647 h 23"/>
                <a:gd name="T26" fmla="*/ 2147483647 w 38"/>
                <a:gd name="T27" fmla="*/ 2147483647 h 23"/>
                <a:gd name="T28" fmla="*/ 2147483647 w 38"/>
                <a:gd name="T29" fmla="*/ 2147483647 h 23"/>
                <a:gd name="T30" fmla="*/ 2147483647 w 38"/>
                <a:gd name="T31" fmla="*/ 2147483647 h 23"/>
                <a:gd name="T32" fmla="*/ 0 w 38"/>
                <a:gd name="T33" fmla="*/ 2147483647 h 23"/>
                <a:gd name="T34" fmla="*/ 0 w 38"/>
                <a:gd name="T35" fmla="*/ 2147483647 h 23"/>
                <a:gd name="T36" fmla="*/ 0 w 38"/>
                <a:gd name="T37" fmla="*/ 2147483647 h 23"/>
                <a:gd name="T38" fmla="*/ 2147483647 w 38"/>
                <a:gd name="T39" fmla="*/ 2147483647 h 23"/>
                <a:gd name="T40" fmla="*/ 2147483647 w 38"/>
                <a:gd name="T41" fmla="*/ 2147483647 h 23"/>
                <a:gd name="T42" fmla="*/ 2147483647 w 38"/>
                <a:gd name="T43" fmla="*/ 2147483647 h 23"/>
                <a:gd name="T44" fmla="*/ 2147483647 w 38"/>
                <a:gd name="T45" fmla="*/ 2147483647 h 23"/>
                <a:gd name="T46" fmla="*/ 2147483647 w 38"/>
                <a:gd name="T47" fmla="*/ 2147483647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 h="23">
                  <a:moveTo>
                    <a:pt x="10" y="23"/>
                  </a:moveTo>
                  <a:lnTo>
                    <a:pt x="32" y="13"/>
                  </a:lnTo>
                  <a:lnTo>
                    <a:pt x="34" y="11"/>
                  </a:lnTo>
                  <a:lnTo>
                    <a:pt x="36" y="9"/>
                  </a:lnTo>
                  <a:lnTo>
                    <a:pt x="38" y="8"/>
                  </a:lnTo>
                  <a:lnTo>
                    <a:pt x="36" y="4"/>
                  </a:lnTo>
                  <a:lnTo>
                    <a:pt x="36" y="2"/>
                  </a:lnTo>
                  <a:lnTo>
                    <a:pt x="32" y="0"/>
                  </a:lnTo>
                  <a:lnTo>
                    <a:pt x="30" y="0"/>
                  </a:lnTo>
                  <a:lnTo>
                    <a:pt x="27" y="0"/>
                  </a:lnTo>
                  <a:lnTo>
                    <a:pt x="6" y="8"/>
                  </a:lnTo>
                  <a:lnTo>
                    <a:pt x="2" y="9"/>
                  </a:lnTo>
                  <a:lnTo>
                    <a:pt x="2" y="11"/>
                  </a:lnTo>
                  <a:lnTo>
                    <a:pt x="0" y="15"/>
                  </a:lnTo>
                  <a:lnTo>
                    <a:pt x="0" y="17"/>
                  </a:lnTo>
                  <a:lnTo>
                    <a:pt x="4" y="21"/>
                  </a:lnTo>
                  <a:lnTo>
                    <a:pt x="8" y="23"/>
                  </a:lnTo>
                  <a:lnTo>
                    <a:pt x="10" y="2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33800" name="Freeform 339"/>
            <p:cNvSpPr>
              <a:spLocks/>
            </p:cNvSpPr>
            <p:nvPr/>
          </p:nvSpPr>
          <p:spPr bwMode="auto">
            <a:xfrm>
              <a:off x="1301232" y="3961146"/>
              <a:ext cx="58863" cy="66711"/>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2147483647 h 34"/>
                <a:gd name="T18" fmla="*/ 2147483647 w 30"/>
                <a:gd name="T19" fmla="*/ 2147483647 h 34"/>
                <a:gd name="T20" fmla="*/ 2147483647 w 30"/>
                <a:gd name="T21" fmla="*/ 2147483647 h 34"/>
                <a:gd name="T22" fmla="*/ 2147483647 w 30"/>
                <a:gd name="T23" fmla="*/ 0 h 34"/>
                <a:gd name="T24" fmla="*/ 2147483647 w 30"/>
                <a:gd name="T25" fmla="*/ 0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0 w 30"/>
                <a:gd name="T35" fmla="*/ 2147483647 h 34"/>
                <a:gd name="T36" fmla="*/ 0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2147483647 w 30"/>
                <a:gd name="T47" fmla="*/ 2147483647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 h="34">
                  <a:moveTo>
                    <a:pt x="7" y="34"/>
                  </a:moveTo>
                  <a:lnTo>
                    <a:pt x="7" y="34"/>
                  </a:lnTo>
                  <a:lnTo>
                    <a:pt x="11" y="32"/>
                  </a:lnTo>
                  <a:lnTo>
                    <a:pt x="13" y="30"/>
                  </a:lnTo>
                  <a:lnTo>
                    <a:pt x="28" y="13"/>
                  </a:lnTo>
                  <a:lnTo>
                    <a:pt x="30" y="9"/>
                  </a:lnTo>
                  <a:lnTo>
                    <a:pt x="30" y="8"/>
                  </a:lnTo>
                  <a:lnTo>
                    <a:pt x="28" y="4"/>
                  </a:lnTo>
                  <a:lnTo>
                    <a:pt x="26" y="2"/>
                  </a:lnTo>
                  <a:lnTo>
                    <a:pt x="24" y="0"/>
                  </a:lnTo>
                  <a:lnTo>
                    <a:pt x="22" y="0"/>
                  </a:lnTo>
                  <a:lnTo>
                    <a:pt x="19" y="2"/>
                  </a:lnTo>
                  <a:lnTo>
                    <a:pt x="17" y="4"/>
                  </a:lnTo>
                  <a:lnTo>
                    <a:pt x="2" y="21"/>
                  </a:lnTo>
                  <a:lnTo>
                    <a:pt x="0" y="25"/>
                  </a:lnTo>
                  <a:lnTo>
                    <a:pt x="0" y="27"/>
                  </a:lnTo>
                  <a:lnTo>
                    <a:pt x="2" y="30"/>
                  </a:lnTo>
                  <a:lnTo>
                    <a:pt x="3" y="32"/>
                  </a:lnTo>
                  <a:lnTo>
                    <a:pt x="7" y="3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33801" name="Freeform 343"/>
            <p:cNvSpPr>
              <a:spLocks noEditPoints="1"/>
            </p:cNvSpPr>
            <p:nvPr/>
          </p:nvSpPr>
          <p:spPr bwMode="auto">
            <a:xfrm>
              <a:off x="1093251" y="3982730"/>
              <a:ext cx="262919" cy="294312"/>
            </a:xfrm>
            <a:custGeom>
              <a:avLst/>
              <a:gdLst>
                <a:gd name="T0" fmla="*/ 2147483647 w 134"/>
                <a:gd name="T1" fmla="*/ 0 h 150"/>
                <a:gd name="T2" fmla="*/ 2147483647 w 134"/>
                <a:gd name="T3" fmla="*/ 0 h 150"/>
                <a:gd name="T4" fmla="*/ 2147483647 w 134"/>
                <a:gd name="T5" fmla="*/ 2147483647 h 150"/>
                <a:gd name="T6" fmla="*/ 0 w 134"/>
                <a:gd name="T7" fmla="*/ 2147483647 h 150"/>
                <a:gd name="T8" fmla="*/ 0 w 134"/>
                <a:gd name="T9" fmla="*/ 2147483647 h 150"/>
                <a:gd name="T10" fmla="*/ 2147483647 w 134"/>
                <a:gd name="T11" fmla="*/ 2147483647 h 150"/>
                <a:gd name="T12" fmla="*/ 2147483647 w 134"/>
                <a:gd name="T13" fmla="*/ 2147483647 h 150"/>
                <a:gd name="T14" fmla="*/ 2147483647 w 134"/>
                <a:gd name="T15" fmla="*/ 2147483647 h 150"/>
                <a:gd name="T16" fmla="*/ 2147483647 w 134"/>
                <a:gd name="T17" fmla="*/ 2147483647 h 150"/>
                <a:gd name="T18" fmla="*/ 2147483647 w 134"/>
                <a:gd name="T19" fmla="*/ 2147483647 h 150"/>
                <a:gd name="T20" fmla="*/ 2147483647 w 134"/>
                <a:gd name="T21" fmla="*/ 2147483647 h 150"/>
                <a:gd name="T22" fmla="*/ 2147483647 w 134"/>
                <a:gd name="T23" fmla="*/ 2147483647 h 150"/>
                <a:gd name="T24" fmla="*/ 2147483647 w 134"/>
                <a:gd name="T25" fmla="*/ 2147483647 h 150"/>
                <a:gd name="T26" fmla="*/ 2147483647 w 134"/>
                <a:gd name="T27" fmla="*/ 2147483647 h 150"/>
                <a:gd name="T28" fmla="*/ 2147483647 w 134"/>
                <a:gd name="T29" fmla="*/ 2147483647 h 150"/>
                <a:gd name="T30" fmla="*/ 2147483647 w 134"/>
                <a:gd name="T31" fmla="*/ 2147483647 h 150"/>
                <a:gd name="T32" fmla="*/ 2147483647 w 134"/>
                <a:gd name="T33" fmla="*/ 2147483647 h 150"/>
                <a:gd name="T34" fmla="*/ 2147483647 w 134"/>
                <a:gd name="T35" fmla="*/ 2147483647 h 150"/>
                <a:gd name="T36" fmla="*/ 2147483647 w 134"/>
                <a:gd name="T37" fmla="*/ 2147483647 h 150"/>
                <a:gd name="T38" fmla="*/ 2147483647 w 134"/>
                <a:gd name="T39" fmla="*/ 2147483647 h 150"/>
                <a:gd name="T40" fmla="*/ 2147483647 w 134"/>
                <a:gd name="T41" fmla="*/ 2147483647 h 150"/>
                <a:gd name="T42" fmla="*/ 2147483647 w 134"/>
                <a:gd name="T43" fmla="*/ 2147483647 h 150"/>
                <a:gd name="T44" fmla="*/ 2147483647 w 134"/>
                <a:gd name="T45" fmla="*/ 0 h 150"/>
                <a:gd name="T46" fmla="*/ 2147483647 w 134"/>
                <a:gd name="T47" fmla="*/ 0 h 150"/>
                <a:gd name="T48" fmla="*/ 2147483647 w 134"/>
                <a:gd name="T49" fmla="*/ 2147483647 h 150"/>
                <a:gd name="T50" fmla="*/ 2147483647 w 134"/>
                <a:gd name="T51" fmla="*/ 2147483647 h 150"/>
                <a:gd name="T52" fmla="*/ 2147483647 w 134"/>
                <a:gd name="T53" fmla="*/ 2147483647 h 150"/>
                <a:gd name="T54" fmla="*/ 2147483647 w 134"/>
                <a:gd name="T55" fmla="*/ 2147483647 h 150"/>
                <a:gd name="T56" fmla="*/ 2147483647 w 134"/>
                <a:gd name="T57" fmla="*/ 2147483647 h 150"/>
                <a:gd name="T58" fmla="*/ 2147483647 w 134"/>
                <a:gd name="T59" fmla="*/ 2147483647 h 150"/>
                <a:gd name="T60" fmla="*/ 2147483647 w 134"/>
                <a:gd name="T61" fmla="*/ 2147483647 h 150"/>
                <a:gd name="T62" fmla="*/ 2147483647 w 134"/>
                <a:gd name="T63" fmla="*/ 2147483647 h 150"/>
                <a:gd name="T64" fmla="*/ 2147483647 w 134"/>
                <a:gd name="T65" fmla="*/ 2147483647 h 150"/>
                <a:gd name="T66" fmla="*/ 2147483647 w 134"/>
                <a:gd name="T67" fmla="*/ 2147483647 h 150"/>
                <a:gd name="T68" fmla="*/ 2147483647 w 134"/>
                <a:gd name="T69" fmla="*/ 2147483647 h 150"/>
                <a:gd name="T70" fmla="*/ 2147483647 w 134"/>
                <a:gd name="T71" fmla="*/ 2147483647 h 150"/>
                <a:gd name="T72" fmla="*/ 2147483647 w 134"/>
                <a:gd name="T73" fmla="*/ 2147483647 h 150"/>
                <a:gd name="T74" fmla="*/ 2147483647 w 134"/>
                <a:gd name="T75" fmla="*/ 2147483647 h 150"/>
                <a:gd name="T76" fmla="*/ 2147483647 w 134"/>
                <a:gd name="T77" fmla="*/ 2147483647 h 150"/>
                <a:gd name="T78" fmla="*/ 2147483647 w 134"/>
                <a:gd name="T79" fmla="*/ 2147483647 h 150"/>
                <a:gd name="T80" fmla="*/ 2147483647 w 134"/>
                <a:gd name="T81" fmla="*/ 2147483647 h 150"/>
                <a:gd name="T82" fmla="*/ 2147483647 w 134"/>
                <a:gd name="T83" fmla="*/ 2147483647 h 150"/>
                <a:gd name="T84" fmla="*/ 2147483647 w 134"/>
                <a:gd name="T85" fmla="*/ 2147483647 h 150"/>
                <a:gd name="T86" fmla="*/ 2147483647 w 134"/>
                <a:gd name="T87" fmla="*/ 2147483647 h 150"/>
                <a:gd name="T88" fmla="*/ 2147483647 w 134"/>
                <a:gd name="T89" fmla="*/ 2147483647 h 150"/>
                <a:gd name="T90" fmla="*/ 2147483647 w 134"/>
                <a:gd name="T91" fmla="*/ 2147483647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4" h="150">
                  <a:moveTo>
                    <a:pt x="70" y="0"/>
                  </a:moveTo>
                  <a:lnTo>
                    <a:pt x="70" y="0"/>
                  </a:lnTo>
                  <a:lnTo>
                    <a:pt x="36" y="53"/>
                  </a:lnTo>
                  <a:lnTo>
                    <a:pt x="0" y="104"/>
                  </a:lnTo>
                  <a:lnTo>
                    <a:pt x="3" y="118"/>
                  </a:lnTo>
                  <a:lnTo>
                    <a:pt x="9" y="127"/>
                  </a:lnTo>
                  <a:lnTo>
                    <a:pt x="30" y="131"/>
                  </a:lnTo>
                  <a:lnTo>
                    <a:pt x="62" y="137"/>
                  </a:lnTo>
                  <a:lnTo>
                    <a:pt x="134" y="150"/>
                  </a:lnTo>
                  <a:lnTo>
                    <a:pt x="134" y="129"/>
                  </a:lnTo>
                  <a:lnTo>
                    <a:pt x="132" y="108"/>
                  </a:lnTo>
                  <a:lnTo>
                    <a:pt x="126" y="87"/>
                  </a:lnTo>
                  <a:lnTo>
                    <a:pt x="121" y="69"/>
                  </a:lnTo>
                  <a:lnTo>
                    <a:pt x="111" y="50"/>
                  </a:lnTo>
                  <a:lnTo>
                    <a:pt x="100" y="31"/>
                  </a:lnTo>
                  <a:lnTo>
                    <a:pt x="87" y="16"/>
                  </a:lnTo>
                  <a:lnTo>
                    <a:pt x="70" y="0"/>
                  </a:lnTo>
                  <a:close/>
                  <a:moveTo>
                    <a:pt x="87" y="82"/>
                  </a:moveTo>
                  <a:lnTo>
                    <a:pt x="87" y="82"/>
                  </a:lnTo>
                  <a:lnTo>
                    <a:pt x="81" y="67"/>
                  </a:lnTo>
                  <a:lnTo>
                    <a:pt x="77" y="50"/>
                  </a:lnTo>
                  <a:lnTo>
                    <a:pt x="73" y="33"/>
                  </a:lnTo>
                  <a:lnTo>
                    <a:pt x="73" y="16"/>
                  </a:lnTo>
                  <a:lnTo>
                    <a:pt x="83" y="29"/>
                  </a:lnTo>
                  <a:lnTo>
                    <a:pt x="92" y="42"/>
                  </a:lnTo>
                  <a:lnTo>
                    <a:pt x="102" y="57"/>
                  </a:lnTo>
                  <a:lnTo>
                    <a:pt x="109" y="72"/>
                  </a:lnTo>
                  <a:lnTo>
                    <a:pt x="115" y="87"/>
                  </a:lnTo>
                  <a:lnTo>
                    <a:pt x="119" y="104"/>
                  </a:lnTo>
                  <a:lnTo>
                    <a:pt x="123" y="121"/>
                  </a:lnTo>
                  <a:lnTo>
                    <a:pt x="125" y="137"/>
                  </a:lnTo>
                  <a:lnTo>
                    <a:pt x="113" y="125"/>
                  </a:lnTo>
                  <a:lnTo>
                    <a:pt x="104" y="112"/>
                  </a:lnTo>
                  <a:lnTo>
                    <a:pt x="94" y="97"/>
                  </a:lnTo>
                  <a:lnTo>
                    <a:pt x="87" y="8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33802" name="Freeform 344"/>
            <p:cNvSpPr>
              <a:spLocks/>
            </p:cNvSpPr>
            <p:nvPr/>
          </p:nvSpPr>
          <p:spPr bwMode="auto">
            <a:xfrm>
              <a:off x="769508" y="4194634"/>
              <a:ext cx="449318" cy="594512"/>
            </a:xfrm>
            <a:custGeom>
              <a:avLst/>
              <a:gdLst>
                <a:gd name="T0" fmla="*/ 2147483647 w 229"/>
                <a:gd name="T1" fmla="*/ 2147483647 h 303"/>
                <a:gd name="T2" fmla="*/ 2147483647 w 229"/>
                <a:gd name="T3" fmla="*/ 2147483647 h 303"/>
                <a:gd name="T4" fmla="*/ 2147483647 w 229"/>
                <a:gd name="T5" fmla="*/ 2147483647 h 303"/>
                <a:gd name="T6" fmla="*/ 2147483647 w 229"/>
                <a:gd name="T7" fmla="*/ 2147483647 h 303"/>
                <a:gd name="T8" fmla="*/ 2147483647 w 229"/>
                <a:gd name="T9" fmla="*/ 2147483647 h 303"/>
                <a:gd name="T10" fmla="*/ 2147483647 w 229"/>
                <a:gd name="T11" fmla="*/ 2147483647 h 303"/>
                <a:gd name="T12" fmla="*/ 2147483647 w 229"/>
                <a:gd name="T13" fmla="*/ 2147483647 h 303"/>
                <a:gd name="T14" fmla="*/ 2147483647 w 229"/>
                <a:gd name="T15" fmla="*/ 2147483647 h 303"/>
                <a:gd name="T16" fmla="*/ 2147483647 w 229"/>
                <a:gd name="T17" fmla="*/ 2147483647 h 303"/>
                <a:gd name="T18" fmla="*/ 2147483647 w 229"/>
                <a:gd name="T19" fmla="*/ 2147483647 h 303"/>
                <a:gd name="T20" fmla="*/ 2147483647 w 229"/>
                <a:gd name="T21" fmla="*/ 2147483647 h 303"/>
                <a:gd name="T22" fmla="*/ 2147483647 w 229"/>
                <a:gd name="T23" fmla="*/ 2147483647 h 303"/>
                <a:gd name="T24" fmla="*/ 2147483647 w 229"/>
                <a:gd name="T25" fmla="*/ 2147483647 h 303"/>
                <a:gd name="T26" fmla="*/ 2147483647 w 229"/>
                <a:gd name="T27" fmla="*/ 2147483647 h 303"/>
                <a:gd name="T28" fmla="*/ 2147483647 w 229"/>
                <a:gd name="T29" fmla="*/ 2147483647 h 303"/>
                <a:gd name="T30" fmla="*/ 2147483647 w 229"/>
                <a:gd name="T31" fmla="*/ 2147483647 h 303"/>
                <a:gd name="T32" fmla="*/ 2147483647 w 229"/>
                <a:gd name="T33" fmla="*/ 2147483647 h 303"/>
                <a:gd name="T34" fmla="*/ 2147483647 w 229"/>
                <a:gd name="T35" fmla="*/ 0 h 303"/>
                <a:gd name="T36" fmla="*/ 0 w 229"/>
                <a:gd name="T37" fmla="*/ 2147483647 h 303"/>
                <a:gd name="T38" fmla="*/ 2147483647 w 229"/>
                <a:gd name="T39" fmla="*/ 2147483647 h 303"/>
                <a:gd name="T40" fmla="*/ 2147483647 w 229"/>
                <a:gd name="T41" fmla="*/ 2147483647 h 303"/>
                <a:gd name="T42" fmla="*/ 2147483647 w 229"/>
                <a:gd name="T43" fmla="*/ 2147483647 h 303"/>
                <a:gd name="T44" fmla="*/ 2147483647 w 229"/>
                <a:gd name="T45" fmla="*/ 2147483647 h 303"/>
                <a:gd name="T46" fmla="*/ 2147483647 w 229"/>
                <a:gd name="T47" fmla="*/ 2147483647 h 303"/>
                <a:gd name="T48" fmla="*/ 2147483647 w 229"/>
                <a:gd name="T49" fmla="*/ 2147483647 h 303"/>
                <a:gd name="T50" fmla="*/ 2147483647 w 229"/>
                <a:gd name="T51" fmla="*/ 2147483647 h 303"/>
                <a:gd name="T52" fmla="*/ 2147483647 w 229"/>
                <a:gd name="T53" fmla="*/ 2147483647 h 303"/>
                <a:gd name="T54" fmla="*/ 2147483647 w 229"/>
                <a:gd name="T55" fmla="*/ 2147483647 h 303"/>
                <a:gd name="T56" fmla="*/ 2147483647 w 229"/>
                <a:gd name="T57" fmla="*/ 2147483647 h 303"/>
                <a:gd name="T58" fmla="*/ 2147483647 w 229"/>
                <a:gd name="T59" fmla="*/ 2147483647 h 303"/>
                <a:gd name="T60" fmla="*/ 2147483647 w 229"/>
                <a:gd name="T61" fmla="*/ 2147483647 h 303"/>
                <a:gd name="T62" fmla="*/ 2147483647 w 229"/>
                <a:gd name="T63" fmla="*/ 2147483647 h 303"/>
                <a:gd name="T64" fmla="*/ 2147483647 w 229"/>
                <a:gd name="T65" fmla="*/ 2147483647 h 303"/>
                <a:gd name="T66" fmla="*/ 2147483647 w 229"/>
                <a:gd name="T67" fmla="*/ 2147483647 h 303"/>
                <a:gd name="T68" fmla="*/ 2147483647 w 229"/>
                <a:gd name="T69" fmla="*/ 2147483647 h 303"/>
                <a:gd name="T70" fmla="*/ 2147483647 w 229"/>
                <a:gd name="T71" fmla="*/ 2147483647 h 303"/>
                <a:gd name="T72" fmla="*/ 2147483647 w 229"/>
                <a:gd name="T73" fmla="*/ 2147483647 h 303"/>
                <a:gd name="T74" fmla="*/ 2147483647 w 229"/>
                <a:gd name="T75" fmla="*/ 2147483647 h 303"/>
                <a:gd name="T76" fmla="*/ 2147483647 w 229"/>
                <a:gd name="T77" fmla="*/ 2147483647 h 303"/>
                <a:gd name="T78" fmla="*/ 2147483647 w 229"/>
                <a:gd name="T79" fmla="*/ 2147483647 h 303"/>
                <a:gd name="T80" fmla="*/ 2147483647 w 229"/>
                <a:gd name="T81" fmla="*/ 2147483647 h 303"/>
                <a:gd name="T82" fmla="*/ 2147483647 w 229"/>
                <a:gd name="T83" fmla="*/ 2147483647 h 303"/>
                <a:gd name="T84" fmla="*/ 2147483647 w 229"/>
                <a:gd name="T85" fmla="*/ 2147483647 h 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9" h="303">
                  <a:moveTo>
                    <a:pt x="229" y="80"/>
                  </a:moveTo>
                  <a:lnTo>
                    <a:pt x="229" y="78"/>
                  </a:lnTo>
                  <a:lnTo>
                    <a:pt x="229" y="76"/>
                  </a:lnTo>
                  <a:lnTo>
                    <a:pt x="229" y="74"/>
                  </a:lnTo>
                  <a:lnTo>
                    <a:pt x="227" y="34"/>
                  </a:lnTo>
                  <a:lnTo>
                    <a:pt x="195" y="29"/>
                  </a:lnTo>
                  <a:lnTo>
                    <a:pt x="197" y="61"/>
                  </a:lnTo>
                  <a:lnTo>
                    <a:pt x="172" y="53"/>
                  </a:lnTo>
                  <a:lnTo>
                    <a:pt x="167" y="51"/>
                  </a:lnTo>
                  <a:lnTo>
                    <a:pt x="155" y="51"/>
                  </a:lnTo>
                  <a:lnTo>
                    <a:pt x="165" y="59"/>
                  </a:lnTo>
                  <a:lnTo>
                    <a:pt x="153" y="66"/>
                  </a:lnTo>
                  <a:lnTo>
                    <a:pt x="161" y="76"/>
                  </a:lnTo>
                  <a:lnTo>
                    <a:pt x="148" y="112"/>
                  </a:lnTo>
                  <a:lnTo>
                    <a:pt x="140" y="63"/>
                  </a:lnTo>
                  <a:lnTo>
                    <a:pt x="144" y="61"/>
                  </a:lnTo>
                  <a:lnTo>
                    <a:pt x="140" y="51"/>
                  </a:lnTo>
                  <a:lnTo>
                    <a:pt x="129" y="51"/>
                  </a:lnTo>
                  <a:lnTo>
                    <a:pt x="127" y="63"/>
                  </a:lnTo>
                  <a:lnTo>
                    <a:pt x="131" y="65"/>
                  </a:lnTo>
                  <a:lnTo>
                    <a:pt x="132" y="114"/>
                  </a:lnTo>
                  <a:lnTo>
                    <a:pt x="114" y="80"/>
                  </a:lnTo>
                  <a:lnTo>
                    <a:pt x="117" y="70"/>
                  </a:lnTo>
                  <a:lnTo>
                    <a:pt x="106" y="65"/>
                  </a:lnTo>
                  <a:lnTo>
                    <a:pt x="115" y="55"/>
                  </a:lnTo>
                  <a:lnTo>
                    <a:pt x="114" y="55"/>
                  </a:lnTo>
                  <a:lnTo>
                    <a:pt x="108" y="55"/>
                  </a:lnTo>
                  <a:lnTo>
                    <a:pt x="78" y="53"/>
                  </a:lnTo>
                  <a:lnTo>
                    <a:pt x="64" y="53"/>
                  </a:lnTo>
                  <a:lnTo>
                    <a:pt x="62" y="49"/>
                  </a:lnTo>
                  <a:lnTo>
                    <a:pt x="27" y="0"/>
                  </a:lnTo>
                  <a:lnTo>
                    <a:pt x="0" y="19"/>
                  </a:lnTo>
                  <a:lnTo>
                    <a:pt x="38" y="68"/>
                  </a:lnTo>
                  <a:lnTo>
                    <a:pt x="44" y="74"/>
                  </a:lnTo>
                  <a:lnTo>
                    <a:pt x="44" y="76"/>
                  </a:lnTo>
                  <a:lnTo>
                    <a:pt x="45" y="76"/>
                  </a:lnTo>
                  <a:lnTo>
                    <a:pt x="57" y="82"/>
                  </a:lnTo>
                  <a:lnTo>
                    <a:pt x="61" y="82"/>
                  </a:lnTo>
                  <a:lnTo>
                    <a:pt x="78" y="82"/>
                  </a:lnTo>
                  <a:lnTo>
                    <a:pt x="98" y="82"/>
                  </a:lnTo>
                  <a:lnTo>
                    <a:pt x="104" y="178"/>
                  </a:lnTo>
                  <a:lnTo>
                    <a:pt x="79" y="295"/>
                  </a:lnTo>
                  <a:lnTo>
                    <a:pt x="114" y="303"/>
                  </a:lnTo>
                  <a:lnTo>
                    <a:pt x="131" y="231"/>
                  </a:lnTo>
                  <a:lnTo>
                    <a:pt x="142" y="180"/>
                  </a:lnTo>
                  <a:lnTo>
                    <a:pt x="150" y="180"/>
                  </a:lnTo>
                  <a:lnTo>
                    <a:pt x="167" y="229"/>
                  </a:lnTo>
                  <a:lnTo>
                    <a:pt x="170" y="256"/>
                  </a:lnTo>
                  <a:lnTo>
                    <a:pt x="174" y="286"/>
                  </a:lnTo>
                  <a:lnTo>
                    <a:pt x="208" y="282"/>
                  </a:lnTo>
                  <a:lnTo>
                    <a:pt x="206" y="265"/>
                  </a:lnTo>
                  <a:lnTo>
                    <a:pt x="206" y="246"/>
                  </a:lnTo>
                  <a:lnTo>
                    <a:pt x="203" y="227"/>
                  </a:lnTo>
                  <a:lnTo>
                    <a:pt x="201" y="216"/>
                  </a:lnTo>
                  <a:lnTo>
                    <a:pt x="197" y="205"/>
                  </a:lnTo>
                  <a:lnTo>
                    <a:pt x="187" y="176"/>
                  </a:lnTo>
                  <a:lnTo>
                    <a:pt x="176" y="84"/>
                  </a:lnTo>
                  <a:lnTo>
                    <a:pt x="189" y="87"/>
                  </a:lnTo>
                  <a:lnTo>
                    <a:pt x="203" y="91"/>
                  </a:lnTo>
                  <a:lnTo>
                    <a:pt x="208" y="93"/>
                  </a:lnTo>
                  <a:lnTo>
                    <a:pt x="210" y="93"/>
                  </a:lnTo>
                  <a:lnTo>
                    <a:pt x="229" y="8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spTree>
    <p:extLst>
      <p:ext uri="{BB962C8B-B14F-4D97-AF65-F5344CB8AC3E}">
        <p14:creationId xmlns:p14="http://schemas.microsoft.com/office/powerpoint/2010/main" val="1324725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23853" y="1344086"/>
            <a:ext cx="7916863" cy="933449"/>
          </a:xfrm>
        </p:spPr>
        <p:txBody>
          <a:bodyPr/>
          <a:lstStyle/>
          <a:p>
            <a:r>
              <a:rPr lang="fr-BE" altLang="en-US" sz="3200" smtClean="0">
                <a:solidFill>
                  <a:srgbClr val="A40000"/>
                </a:solidFill>
              </a:rPr>
              <a:t>DISCIPLINARY</a:t>
            </a:r>
            <a:r>
              <a:rPr lang="fr-BE" altLang="en-US" sz="3200" smtClean="0">
                <a:solidFill>
                  <a:srgbClr val="4D4D4D"/>
                </a:solidFill>
              </a:rPr>
              <a:t> </a:t>
            </a:r>
            <a:r>
              <a:rPr lang="fr-BE" altLang="en-US" sz="3200" b="0" smtClean="0">
                <a:solidFill>
                  <a:srgbClr val="4D4D4D"/>
                </a:solidFill>
              </a:rPr>
              <a:t>APPROACH</a:t>
            </a:r>
            <a:endParaRPr lang="en-GB" altLang="en-US" sz="3200" b="0" smtClean="0">
              <a:solidFill>
                <a:srgbClr val="4D4D4D"/>
              </a:solidFill>
            </a:endParaRPr>
          </a:p>
        </p:txBody>
      </p:sp>
      <p:sp>
        <p:nvSpPr>
          <p:cNvPr id="34819" name="Content Placeholder 2"/>
          <p:cNvSpPr>
            <a:spLocks noGrp="1"/>
          </p:cNvSpPr>
          <p:nvPr>
            <p:ph idx="1"/>
          </p:nvPr>
        </p:nvSpPr>
        <p:spPr>
          <a:xfrm>
            <a:off x="306391" y="2277535"/>
            <a:ext cx="5057775" cy="1631951"/>
          </a:xfrm>
        </p:spPr>
        <p:txBody>
          <a:bodyPr/>
          <a:lstStyle/>
          <a:p>
            <a:pPr marL="0" indent="0"/>
            <a:r>
              <a:rPr lang="en-GB" altLang="en-US" sz="2000" i="0" smtClean="0">
                <a:solidFill>
                  <a:srgbClr val="4D4D4D"/>
                </a:solidFill>
              </a:rPr>
              <a:t>The </a:t>
            </a:r>
            <a:r>
              <a:rPr lang="en-GB" altLang="en-US" sz="2000" i="0" smtClean="0">
                <a:solidFill>
                  <a:srgbClr val="A40000"/>
                </a:solidFill>
              </a:rPr>
              <a:t>seriousness </a:t>
            </a:r>
            <a:r>
              <a:rPr lang="en-GB" altLang="en-US" sz="2000" i="0" smtClean="0">
                <a:solidFill>
                  <a:srgbClr val="4D4D4D"/>
                </a:solidFill>
              </a:rPr>
              <a:t>of the breach</a:t>
            </a:r>
          </a:p>
          <a:p>
            <a:pPr marL="0" indent="0"/>
            <a:r>
              <a:rPr lang="en-GB" altLang="en-US" sz="2000" i="0" smtClean="0">
                <a:solidFill>
                  <a:srgbClr val="A40000"/>
                </a:solidFill>
              </a:rPr>
              <a:t>Intention / negligence </a:t>
            </a:r>
            <a:r>
              <a:rPr lang="en-GB" altLang="en-US" sz="2000" i="0" smtClean="0">
                <a:solidFill>
                  <a:srgbClr val="4D4D4D"/>
                </a:solidFill>
              </a:rPr>
              <a:t>v. accident</a:t>
            </a:r>
          </a:p>
          <a:p>
            <a:pPr marL="0" indent="0"/>
            <a:r>
              <a:rPr lang="en-GB" altLang="en-US" sz="2000" i="0" smtClean="0">
                <a:solidFill>
                  <a:srgbClr val="4D4D4D"/>
                </a:solidFill>
              </a:rPr>
              <a:t>The </a:t>
            </a:r>
            <a:r>
              <a:rPr lang="en-GB" altLang="en-US" sz="2000" i="0" smtClean="0">
                <a:solidFill>
                  <a:srgbClr val="A40000"/>
                </a:solidFill>
              </a:rPr>
              <a:t>damage</a:t>
            </a:r>
            <a:r>
              <a:rPr lang="en-GB" altLang="en-US" sz="2000" i="0" smtClean="0">
                <a:solidFill>
                  <a:srgbClr val="4D4D4D"/>
                </a:solidFill>
              </a:rPr>
              <a:t> created (Article 12 Staff Regulations)</a:t>
            </a:r>
          </a:p>
        </p:txBody>
      </p:sp>
      <p:sp>
        <p:nvSpPr>
          <p:cNvPr id="5" name="Content Placeholder 2"/>
          <p:cNvSpPr txBox="1">
            <a:spLocks/>
          </p:cNvSpPr>
          <p:nvPr/>
        </p:nvSpPr>
        <p:spPr bwMode="auto">
          <a:xfrm>
            <a:off x="1847853" y="4912786"/>
            <a:ext cx="6651625" cy="96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i="1">
                <a:solidFill>
                  <a:srgbClr val="0F5494"/>
                </a:solidFill>
                <a:latin typeface="EC Square Sans Cond Pro" panose="020B0506040000020004" pitchFamily="34" charset="0"/>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b="1">
                <a:solidFill>
                  <a:srgbClr val="0F5494"/>
                </a:solidFill>
                <a:latin typeface="EC Square Sans Cond Pro" panose="020B0506040000020004" pitchFamily="34" charset="0"/>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6" charset="0"/>
              <a:defRPr sz="1400">
                <a:solidFill>
                  <a:srgbClr val="0F5494"/>
                </a:solidFill>
                <a:latin typeface="EC Square Sans Cond Pro" panose="020B0506040000020004" pitchFamily="34" charset="0"/>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EC Square Sans Cond Pro" panose="020B0506040000020004" pitchFamily="34" charset="0"/>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EC Square Sans Cond Pro" panose="020B0506040000020004" pitchFamily="34"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a:lstStyle>
          <a:p>
            <a:pPr marL="0" lvl="1" indent="0" algn="just">
              <a:lnSpc>
                <a:spcPct val="90000"/>
              </a:lnSpc>
              <a:buClr>
                <a:srgbClr val="FFFFFF"/>
              </a:buClr>
              <a:defRPr/>
            </a:pPr>
            <a:r>
              <a:rPr lang="en-GB" altLang="en-US" b="0" kern="0" dirty="0" smtClean="0">
                <a:solidFill>
                  <a:srgbClr val="4D4D4D"/>
                </a:solidFill>
                <a:cs typeface="Arial" charset="0"/>
              </a:rPr>
              <a:t>The Appointing Authority imposes </a:t>
            </a:r>
            <a:r>
              <a:rPr lang="en-GB" altLang="en-US" b="0" kern="0" dirty="0" smtClean="0">
                <a:solidFill>
                  <a:srgbClr val="A40000"/>
                </a:solidFill>
                <a:cs typeface="Arial" charset="0"/>
              </a:rPr>
              <a:t>financial sanctions / termination of employment</a:t>
            </a:r>
            <a:r>
              <a:rPr lang="en-GB" altLang="en-US" b="0" kern="0" dirty="0" smtClean="0">
                <a:solidFill>
                  <a:srgbClr val="4D4D4D"/>
                </a:solidFill>
                <a:cs typeface="Arial" charset="0"/>
              </a:rPr>
              <a:t> for established breaches of confidentiality</a:t>
            </a:r>
          </a:p>
        </p:txBody>
      </p:sp>
      <p:sp>
        <p:nvSpPr>
          <p:cNvPr id="6" name="Bent-Up Arrow 5"/>
          <p:cNvSpPr/>
          <p:nvPr/>
        </p:nvSpPr>
        <p:spPr bwMode="auto">
          <a:xfrm rot="5400000">
            <a:off x="389999" y="4623859"/>
            <a:ext cx="1248833" cy="1162050"/>
          </a:xfrm>
          <a:prstGeom prst="bentUpArrow">
            <a:avLst>
              <a:gd name="adj1" fmla="val 43754"/>
              <a:gd name="adj2" fmla="val 41074"/>
              <a:gd name="adj3" fmla="val 49782"/>
            </a:avLst>
          </a:prstGeom>
          <a:solidFill>
            <a:srgbClr val="C00000"/>
          </a:solidFill>
          <a:ln w="28575" cap="flat" cmpd="sng" algn="ctr">
            <a:solidFill>
              <a:schemeClr val="bg1"/>
            </a:solidFill>
            <a:prstDash val="solid"/>
            <a:round/>
            <a:headEnd type="none" w="med" len="med"/>
            <a:tailEnd type="none" w="med" len="med"/>
          </a:ln>
          <a:effectLst>
            <a:outerShdw blurRad="50800" dist="38100" dir="8100000" algn="tr" rotWithShape="0">
              <a:prstClr val="black">
                <a:alpha val="40000"/>
              </a:prstClr>
            </a:outerShdw>
          </a:effectLst>
          <a:extLst/>
        </p:spPr>
        <p:txBody>
          <a:bodyPr/>
          <a:lstStyle/>
          <a:p>
            <a:pPr defTabSz="449263">
              <a:buClr>
                <a:srgbClr val="000000"/>
              </a:buClr>
              <a:buSzPct val="100000"/>
              <a:buFont typeface="Times New Roman" pitchFamily="16" charset="0"/>
              <a:buNone/>
              <a:defRPr/>
            </a:pPr>
            <a:endParaRPr lang="en-GB" sz="7600" b="1">
              <a:solidFill>
                <a:srgbClr val="FFFFFF"/>
              </a:solidFill>
              <a:latin typeface="Verdana" pitchFamily="32" charset="0"/>
              <a:cs typeface="Arial" charset="0"/>
            </a:endParaRPr>
          </a:p>
        </p:txBody>
      </p:sp>
      <p:grpSp>
        <p:nvGrpSpPr>
          <p:cNvPr id="18" name="Settings"/>
          <p:cNvGrpSpPr/>
          <p:nvPr/>
        </p:nvGrpSpPr>
        <p:grpSpPr>
          <a:xfrm>
            <a:off x="6372200" y="1796819"/>
            <a:ext cx="1627488" cy="2256000"/>
            <a:chOff x="5174372" y="2152828"/>
            <a:chExt cx="586191" cy="666591"/>
          </a:xfrm>
          <a:solidFill>
            <a:srgbClr val="0070C0"/>
          </a:solidFill>
        </p:grpSpPr>
        <p:sp>
          <p:nvSpPr>
            <p:cNvPr id="19" name="Freeform 258"/>
            <p:cNvSpPr>
              <a:spLocks noEditPoints="1"/>
            </p:cNvSpPr>
            <p:nvPr/>
          </p:nvSpPr>
          <p:spPr bwMode="auto">
            <a:xfrm>
              <a:off x="5174372" y="2152828"/>
              <a:ext cx="156415" cy="666591"/>
            </a:xfrm>
            <a:custGeom>
              <a:avLst/>
              <a:gdLst>
                <a:gd name="T0" fmla="*/ 83 w 107"/>
                <a:gd name="T1" fmla="*/ 29 h 456"/>
                <a:gd name="T2" fmla="*/ 83 w 107"/>
                <a:gd name="T3" fmla="*/ 23 h 456"/>
                <a:gd name="T4" fmla="*/ 78 w 107"/>
                <a:gd name="T5" fmla="*/ 13 h 456"/>
                <a:gd name="T6" fmla="*/ 70 w 107"/>
                <a:gd name="T7" fmla="*/ 5 h 456"/>
                <a:gd name="T8" fmla="*/ 60 w 107"/>
                <a:gd name="T9" fmla="*/ 0 h 456"/>
                <a:gd name="T10" fmla="*/ 53 w 107"/>
                <a:gd name="T11" fmla="*/ 0 h 456"/>
                <a:gd name="T12" fmla="*/ 42 w 107"/>
                <a:gd name="T13" fmla="*/ 1 h 456"/>
                <a:gd name="T14" fmla="*/ 32 w 107"/>
                <a:gd name="T15" fmla="*/ 8 h 456"/>
                <a:gd name="T16" fmla="*/ 27 w 107"/>
                <a:gd name="T17" fmla="*/ 18 h 456"/>
                <a:gd name="T18" fmla="*/ 24 w 107"/>
                <a:gd name="T19" fmla="*/ 29 h 456"/>
                <a:gd name="T20" fmla="*/ 24 w 107"/>
                <a:gd name="T21" fmla="*/ 94 h 456"/>
                <a:gd name="T22" fmla="*/ 6 w 107"/>
                <a:gd name="T23" fmla="*/ 114 h 456"/>
                <a:gd name="T24" fmla="*/ 0 w 107"/>
                <a:gd name="T25" fmla="*/ 140 h 456"/>
                <a:gd name="T26" fmla="*/ 1 w 107"/>
                <a:gd name="T27" fmla="*/ 155 h 456"/>
                <a:gd name="T28" fmla="*/ 14 w 107"/>
                <a:gd name="T29" fmla="*/ 177 h 456"/>
                <a:gd name="T30" fmla="*/ 24 w 107"/>
                <a:gd name="T31" fmla="*/ 427 h 456"/>
                <a:gd name="T32" fmla="*/ 26 w 107"/>
                <a:gd name="T33" fmla="*/ 433 h 456"/>
                <a:gd name="T34" fmla="*/ 29 w 107"/>
                <a:gd name="T35" fmla="*/ 443 h 456"/>
                <a:gd name="T36" fmla="*/ 37 w 107"/>
                <a:gd name="T37" fmla="*/ 451 h 456"/>
                <a:gd name="T38" fmla="*/ 49 w 107"/>
                <a:gd name="T39" fmla="*/ 456 h 456"/>
                <a:gd name="T40" fmla="*/ 53 w 107"/>
                <a:gd name="T41" fmla="*/ 456 h 456"/>
                <a:gd name="T42" fmla="*/ 65 w 107"/>
                <a:gd name="T43" fmla="*/ 455 h 456"/>
                <a:gd name="T44" fmla="*/ 75 w 107"/>
                <a:gd name="T45" fmla="*/ 448 h 456"/>
                <a:gd name="T46" fmla="*/ 81 w 107"/>
                <a:gd name="T47" fmla="*/ 438 h 456"/>
                <a:gd name="T48" fmla="*/ 83 w 107"/>
                <a:gd name="T49" fmla="*/ 427 h 456"/>
                <a:gd name="T50" fmla="*/ 83 w 107"/>
                <a:gd name="T51" fmla="*/ 186 h 456"/>
                <a:gd name="T52" fmla="*/ 101 w 107"/>
                <a:gd name="T53" fmla="*/ 166 h 456"/>
                <a:gd name="T54" fmla="*/ 107 w 107"/>
                <a:gd name="T55" fmla="*/ 140 h 456"/>
                <a:gd name="T56" fmla="*/ 106 w 107"/>
                <a:gd name="T57" fmla="*/ 127 h 456"/>
                <a:gd name="T58" fmla="*/ 93 w 107"/>
                <a:gd name="T59" fmla="*/ 102 h 456"/>
                <a:gd name="T60" fmla="*/ 83 w 107"/>
                <a:gd name="T61" fmla="*/ 94 h 456"/>
                <a:gd name="T62" fmla="*/ 53 w 107"/>
                <a:gd name="T63" fmla="*/ 173 h 456"/>
                <a:gd name="T64" fmla="*/ 40 w 107"/>
                <a:gd name="T65" fmla="*/ 169 h 456"/>
                <a:gd name="T66" fmla="*/ 31 w 107"/>
                <a:gd name="T67" fmla="*/ 163 h 456"/>
                <a:gd name="T68" fmla="*/ 24 w 107"/>
                <a:gd name="T69" fmla="*/ 153 h 456"/>
                <a:gd name="T70" fmla="*/ 21 w 107"/>
                <a:gd name="T71" fmla="*/ 140 h 456"/>
                <a:gd name="T72" fmla="*/ 23 w 107"/>
                <a:gd name="T73" fmla="*/ 133 h 456"/>
                <a:gd name="T74" fmla="*/ 27 w 107"/>
                <a:gd name="T75" fmla="*/ 122 h 456"/>
                <a:gd name="T76" fmla="*/ 36 w 107"/>
                <a:gd name="T77" fmla="*/ 114 h 456"/>
                <a:gd name="T78" fmla="*/ 47 w 107"/>
                <a:gd name="T79" fmla="*/ 109 h 456"/>
                <a:gd name="T80" fmla="*/ 53 w 107"/>
                <a:gd name="T81" fmla="*/ 107 h 456"/>
                <a:gd name="T82" fmla="*/ 67 w 107"/>
                <a:gd name="T83" fmla="*/ 111 h 456"/>
                <a:gd name="T84" fmla="*/ 76 w 107"/>
                <a:gd name="T85" fmla="*/ 117 h 456"/>
                <a:gd name="T86" fmla="*/ 83 w 107"/>
                <a:gd name="T87" fmla="*/ 127 h 456"/>
                <a:gd name="T88" fmla="*/ 86 w 107"/>
                <a:gd name="T89" fmla="*/ 140 h 456"/>
                <a:gd name="T90" fmla="*/ 86 w 107"/>
                <a:gd name="T91" fmla="*/ 146 h 456"/>
                <a:gd name="T92" fmla="*/ 81 w 107"/>
                <a:gd name="T93" fmla="*/ 158 h 456"/>
                <a:gd name="T94" fmla="*/ 71 w 107"/>
                <a:gd name="T95" fmla="*/ 168 h 456"/>
                <a:gd name="T96" fmla="*/ 60 w 107"/>
                <a:gd name="T97" fmla="*/ 173 h 456"/>
                <a:gd name="T98" fmla="*/ 53 w 107"/>
                <a:gd name="T99" fmla="*/ 17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456">
                  <a:moveTo>
                    <a:pt x="83" y="94"/>
                  </a:moveTo>
                  <a:lnTo>
                    <a:pt x="83" y="29"/>
                  </a:lnTo>
                  <a:lnTo>
                    <a:pt x="83" y="29"/>
                  </a:lnTo>
                  <a:lnTo>
                    <a:pt x="83" y="23"/>
                  </a:lnTo>
                  <a:lnTo>
                    <a:pt x="81" y="18"/>
                  </a:lnTo>
                  <a:lnTo>
                    <a:pt x="78" y="13"/>
                  </a:lnTo>
                  <a:lnTo>
                    <a:pt x="75" y="8"/>
                  </a:lnTo>
                  <a:lnTo>
                    <a:pt x="70" y="5"/>
                  </a:lnTo>
                  <a:lnTo>
                    <a:pt x="65" y="1"/>
                  </a:lnTo>
                  <a:lnTo>
                    <a:pt x="60" y="0"/>
                  </a:lnTo>
                  <a:lnTo>
                    <a:pt x="53" y="0"/>
                  </a:lnTo>
                  <a:lnTo>
                    <a:pt x="53" y="0"/>
                  </a:lnTo>
                  <a:lnTo>
                    <a:pt x="49" y="0"/>
                  </a:lnTo>
                  <a:lnTo>
                    <a:pt x="42" y="1"/>
                  </a:lnTo>
                  <a:lnTo>
                    <a:pt x="37" y="5"/>
                  </a:lnTo>
                  <a:lnTo>
                    <a:pt x="32" y="8"/>
                  </a:lnTo>
                  <a:lnTo>
                    <a:pt x="29" y="13"/>
                  </a:lnTo>
                  <a:lnTo>
                    <a:pt x="27" y="18"/>
                  </a:lnTo>
                  <a:lnTo>
                    <a:pt x="26" y="23"/>
                  </a:lnTo>
                  <a:lnTo>
                    <a:pt x="24" y="29"/>
                  </a:lnTo>
                  <a:lnTo>
                    <a:pt x="24" y="94"/>
                  </a:lnTo>
                  <a:lnTo>
                    <a:pt x="24" y="94"/>
                  </a:lnTo>
                  <a:lnTo>
                    <a:pt x="14" y="102"/>
                  </a:lnTo>
                  <a:lnTo>
                    <a:pt x="6" y="114"/>
                  </a:lnTo>
                  <a:lnTo>
                    <a:pt x="1" y="127"/>
                  </a:lnTo>
                  <a:lnTo>
                    <a:pt x="0" y="140"/>
                  </a:lnTo>
                  <a:lnTo>
                    <a:pt x="0" y="140"/>
                  </a:lnTo>
                  <a:lnTo>
                    <a:pt x="1" y="155"/>
                  </a:lnTo>
                  <a:lnTo>
                    <a:pt x="6" y="166"/>
                  </a:lnTo>
                  <a:lnTo>
                    <a:pt x="14" y="177"/>
                  </a:lnTo>
                  <a:lnTo>
                    <a:pt x="24" y="186"/>
                  </a:lnTo>
                  <a:lnTo>
                    <a:pt x="24" y="427"/>
                  </a:lnTo>
                  <a:lnTo>
                    <a:pt x="24" y="427"/>
                  </a:lnTo>
                  <a:lnTo>
                    <a:pt x="26" y="433"/>
                  </a:lnTo>
                  <a:lnTo>
                    <a:pt x="27" y="438"/>
                  </a:lnTo>
                  <a:lnTo>
                    <a:pt x="29" y="443"/>
                  </a:lnTo>
                  <a:lnTo>
                    <a:pt x="32" y="448"/>
                  </a:lnTo>
                  <a:lnTo>
                    <a:pt x="37" y="451"/>
                  </a:lnTo>
                  <a:lnTo>
                    <a:pt x="42" y="455"/>
                  </a:lnTo>
                  <a:lnTo>
                    <a:pt x="49" y="456"/>
                  </a:lnTo>
                  <a:lnTo>
                    <a:pt x="53" y="456"/>
                  </a:lnTo>
                  <a:lnTo>
                    <a:pt x="53" y="456"/>
                  </a:lnTo>
                  <a:lnTo>
                    <a:pt x="60" y="456"/>
                  </a:lnTo>
                  <a:lnTo>
                    <a:pt x="65" y="455"/>
                  </a:lnTo>
                  <a:lnTo>
                    <a:pt x="70" y="451"/>
                  </a:lnTo>
                  <a:lnTo>
                    <a:pt x="75" y="448"/>
                  </a:lnTo>
                  <a:lnTo>
                    <a:pt x="78" y="443"/>
                  </a:lnTo>
                  <a:lnTo>
                    <a:pt x="81" y="438"/>
                  </a:lnTo>
                  <a:lnTo>
                    <a:pt x="83" y="433"/>
                  </a:lnTo>
                  <a:lnTo>
                    <a:pt x="83" y="427"/>
                  </a:lnTo>
                  <a:lnTo>
                    <a:pt x="83" y="186"/>
                  </a:lnTo>
                  <a:lnTo>
                    <a:pt x="83" y="186"/>
                  </a:lnTo>
                  <a:lnTo>
                    <a:pt x="93" y="177"/>
                  </a:lnTo>
                  <a:lnTo>
                    <a:pt x="101" y="166"/>
                  </a:lnTo>
                  <a:lnTo>
                    <a:pt x="106" y="155"/>
                  </a:lnTo>
                  <a:lnTo>
                    <a:pt x="107" y="140"/>
                  </a:lnTo>
                  <a:lnTo>
                    <a:pt x="107" y="140"/>
                  </a:lnTo>
                  <a:lnTo>
                    <a:pt x="106" y="127"/>
                  </a:lnTo>
                  <a:lnTo>
                    <a:pt x="101" y="114"/>
                  </a:lnTo>
                  <a:lnTo>
                    <a:pt x="93" y="102"/>
                  </a:lnTo>
                  <a:lnTo>
                    <a:pt x="83" y="94"/>
                  </a:lnTo>
                  <a:lnTo>
                    <a:pt x="83" y="94"/>
                  </a:lnTo>
                  <a:close/>
                  <a:moveTo>
                    <a:pt x="53" y="173"/>
                  </a:moveTo>
                  <a:lnTo>
                    <a:pt x="53" y="173"/>
                  </a:lnTo>
                  <a:lnTo>
                    <a:pt x="47" y="173"/>
                  </a:lnTo>
                  <a:lnTo>
                    <a:pt x="40" y="169"/>
                  </a:lnTo>
                  <a:lnTo>
                    <a:pt x="36" y="168"/>
                  </a:lnTo>
                  <a:lnTo>
                    <a:pt x="31" y="163"/>
                  </a:lnTo>
                  <a:lnTo>
                    <a:pt x="27" y="158"/>
                  </a:lnTo>
                  <a:lnTo>
                    <a:pt x="24" y="153"/>
                  </a:lnTo>
                  <a:lnTo>
                    <a:pt x="23" y="146"/>
                  </a:lnTo>
                  <a:lnTo>
                    <a:pt x="21" y="140"/>
                  </a:lnTo>
                  <a:lnTo>
                    <a:pt x="21" y="140"/>
                  </a:lnTo>
                  <a:lnTo>
                    <a:pt x="23" y="133"/>
                  </a:lnTo>
                  <a:lnTo>
                    <a:pt x="24" y="127"/>
                  </a:lnTo>
                  <a:lnTo>
                    <a:pt x="27" y="122"/>
                  </a:lnTo>
                  <a:lnTo>
                    <a:pt x="31" y="117"/>
                  </a:lnTo>
                  <a:lnTo>
                    <a:pt x="36" y="114"/>
                  </a:lnTo>
                  <a:lnTo>
                    <a:pt x="40" y="111"/>
                  </a:lnTo>
                  <a:lnTo>
                    <a:pt x="47" y="109"/>
                  </a:lnTo>
                  <a:lnTo>
                    <a:pt x="53" y="107"/>
                  </a:lnTo>
                  <a:lnTo>
                    <a:pt x="53" y="107"/>
                  </a:lnTo>
                  <a:lnTo>
                    <a:pt x="60" y="109"/>
                  </a:lnTo>
                  <a:lnTo>
                    <a:pt x="67" y="111"/>
                  </a:lnTo>
                  <a:lnTo>
                    <a:pt x="71" y="114"/>
                  </a:lnTo>
                  <a:lnTo>
                    <a:pt x="76" y="117"/>
                  </a:lnTo>
                  <a:lnTo>
                    <a:pt x="81" y="122"/>
                  </a:lnTo>
                  <a:lnTo>
                    <a:pt x="83" y="127"/>
                  </a:lnTo>
                  <a:lnTo>
                    <a:pt x="86" y="133"/>
                  </a:lnTo>
                  <a:lnTo>
                    <a:pt x="86" y="140"/>
                  </a:lnTo>
                  <a:lnTo>
                    <a:pt x="86" y="140"/>
                  </a:lnTo>
                  <a:lnTo>
                    <a:pt x="86" y="146"/>
                  </a:lnTo>
                  <a:lnTo>
                    <a:pt x="83" y="153"/>
                  </a:lnTo>
                  <a:lnTo>
                    <a:pt x="81" y="158"/>
                  </a:lnTo>
                  <a:lnTo>
                    <a:pt x="76" y="163"/>
                  </a:lnTo>
                  <a:lnTo>
                    <a:pt x="71" y="168"/>
                  </a:lnTo>
                  <a:lnTo>
                    <a:pt x="67" y="169"/>
                  </a:lnTo>
                  <a:lnTo>
                    <a:pt x="60" y="173"/>
                  </a:lnTo>
                  <a:lnTo>
                    <a:pt x="53" y="173"/>
                  </a:lnTo>
                  <a:lnTo>
                    <a:pt x="53" y="17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20" name="Freeform 259"/>
            <p:cNvSpPr>
              <a:spLocks noEditPoints="1"/>
            </p:cNvSpPr>
            <p:nvPr/>
          </p:nvSpPr>
          <p:spPr bwMode="auto">
            <a:xfrm>
              <a:off x="5387798" y="2152828"/>
              <a:ext cx="157877" cy="666591"/>
            </a:xfrm>
            <a:custGeom>
              <a:avLst/>
              <a:gdLst>
                <a:gd name="T0" fmla="*/ 83 w 108"/>
                <a:gd name="T1" fmla="*/ 29 h 456"/>
                <a:gd name="T2" fmla="*/ 83 w 108"/>
                <a:gd name="T3" fmla="*/ 23 h 456"/>
                <a:gd name="T4" fmla="*/ 79 w 108"/>
                <a:gd name="T5" fmla="*/ 13 h 456"/>
                <a:gd name="T6" fmla="*/ 70 w 108"/>
                <a:gd name="T7" fmla="*/ 5 h 456"/>
                <a:gd name="T8" fmla="*/ 61 w 108"/>
                <a:gd name="T9" fmla="*/ 0 h 456"/>
                <a:gd name="T10" fmla="*/ 54 w 108"/>
                <a:gd name="T11" fmla="*/ 0 h 456"/>
                <a:gd name="T12" fmla="*/ 43 w 108"/>
                <a:gd name="T13" fmla="*/ 1 h 456"/>
                <a:gd name="T14" fmla="*/ 33 w 108"/>
                <a:gd name="T15" fmla="*/ 8 h 456"/>
                <a:gd name="T16" fmla="*/ 26 w 108"/>
                <a:gd name="T17" fmla="*/ 18 h 456"/>
                <a:gd name="T18" fmla="*/ 25 w 108"/>
                <a:gd name="T19" fmla="*/ 29 h 456"/>
                <a:gd name="T20" fmla="*/ 25 w 108"/>
                <a:gd name="T21" fmla="*/ 241 h 456"/>
                <a:gd name="T22" fmla="*/ 7 w 108"/>
                <a:gd name="T23" fmla="*/ 261 h 456"/>
                <a:gd name="T24" fmla="*/ 0 w 108"/>
                <a:gd name="T25" fmla="*/ 287 h 456"/>
                <a:gd name="T26" fmla="*/ 2 w 108"/>
                <a:gd name="T27" fmla="*/ 300 h 456"/>
                <a:gd name="T28" fmla="*/ 15 w 108"/>
                <a:gd name="T29" fmla="*/ 324 h 456"/>
                <a:gd name="T30" fmla="*/ 25 w 108"/>
                <a:gd name="T31" fmla="*/ 427 h 456"/>
                <a:gd name="T32" fmla="*/ 25 w 108"/>
                <a:gd name="T33" fmla="*/ 433 h 456"/>
                <a:gd name="T34" fmla="*/ 30 w 108"/>
                <a:gd name="T35" fmla="*/ 443 h 456"/>
                <a:gd name="T36" fmla="*/ 38 w 108"/>
                <a:gd name="T37" fmla="*/ 451 h 456"/>
                <a:gd name="T38" fmla="*/ 48 w 108"/>
                <a:gd name="T39" fmla="*/ 456 h 456"/>
                <a:gd name="T40" fmla="*/ 54 w 108"/>
                <a:gd name="T41" fmla="*/ 456 h 456"/>
                <a:gd name="T42" fmla="*/ 66 w 108"/>
                <a:gd name="T43" fmla="*/ 455 h 456"/>
                <a:gd name="T44" fmla="*/ 75 w 108"/>
                <a:gd name="T45" fmla="*/ 448 h 456"/>
                <a:gd name="T46" fmla="*/ 82 w 108"/>
                <a:gd name="T47" fmla="*/ 438 h 456"/>
                <a:gd name="T48" fmla="*/ 83 w 108"/>
                <a:gd name="T49" fmla="*/ 427 h 456"/>
                <a:gd name="T50" fmla="*/ 83 w 108"/>
                <a:gd name="T51" fmla="*/ 332 h 456"/>
                <a:gd name="T52" fmla="*/ 101 w 108"/>
                <a:gd name="T53" fmla="*/ 313 h 456"/>
                <a:gd name="T54" fmla="*/ 108 w 108"/>
                <a:gd name="T55" fmla="*/ 287 h 456"/>
                <a:gd name="T56" fmla="*/ 106 w 108"/>
                <a:gd name="T57" fmla="*/ 272 h 456"/>
                <a:gd name="T58" fmla="*/ 93 w 108"/>
                <a:gd name="T59" fmla="*/ 249 h 456"/>
                <a:gd name="T60" fmla="*/ 83 w 108"/>
                <a:gd name="T61" fmla="*/ 241 h 456"/>
                <a:gd name="T62" fmla="*/ 54 w 108"/>
                <a:gd name="T63" fmla="*/ 319 h 456"/>
                <a:gd name="T64" fmla="*/ 41 w 108"/>
                <a:gd name="T65" fmla="*/ 316 h 456"/>
                <a:gd name="T66" fmla="*/ 31 w 108"/>
                <a:gd name="T67" fmla="*/ 310 h 456"/>
                <a:gd name="T68" fmla="*/ 25 w 108"/>
                <a:gd name="T69" fmla="*/ 300 h 456"/>
                <a:gd name="T70" fmla="*/ 22 w 108"/>
                <a:gd name="T71" fmla="*/ 287 h 456"/>
                <a:gd name="T72" fmla="*/ 23 w 108"/>
                <a:gd name="T73" fmla="*/ 280 h 456"/>
                <a:gd name="T74" fmla="*/ 28 w 108"/>
                <a:gd name="T75" fmla="*/ 269 h 456"/>
                <a:gd name="T76" fmla="*/ 36 w 108"/>
                <a:gd name="T77" fmla="*/ 259 h 456"/>
                <a:gd name="T78" fmla="*/ 48 w 108"/>
                <a:gd name="T79" fmla="*/ 254 h 456"/>
                <a:gd name="T80" fmla="*/ 54 w 108"/>
                <a:gd name="T81" fmla="*/ 254 h 456"/>
                <a:gd name="T82" fmla="*/ 67 w 108"/>
                <a:gd name="T83" fmla="*/ 257 h 456"/>
                <a:gd name="T84" fmla="*/ 77 w 108"/>
                <a:gd name="T85" fmla="*/ 264 h 456"/>
                <a:gd name="T86" fmla="*/ 83 w 108"/>
                <a:gd name="T87" fmla="*/ 274 h 456"/>
                <a:gd name="T88" fmla="*/ 87 w 108"/>
                <a:gd name="T89" fmla="*/ 287 h 456"/>
                <a:gd name="T90" fmla="*/ 85 w 108"/>
                <a:gd name="T91" fmla="*/ 293 h 456"/>
                <a:gd name="T92" fmla="*/ 80 w 108"/>
                <a:gd name="T93" fmla="*/ 305 h 456"/>
                <a:gd name="T94" fmla="*/ 72 w 108"/>
                <a:gd name="T95" fmla="*/ 313 h 456"/>
                <a:gd name="T96" fmla="*/ 61 w 108"/>
                <a:gd name="T97" fmla="*/ 318 h 456"/>
                <a:gd name="T98" fmla="*/ 54 w 108"/>
                <a:gd name="T99" fmla="*/ 31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456">
                  <a:moveTo>
                    <a:pt x="83" y="241"/>
                  </a:moveTo>
                  <a:lnTo>
                    <a:pt x="83" y="29"/>
                  </a:lnTo>
                  <a:lnTo>
                    <a:pt x="83" y="29"/>
                  </a:lnTo>
                  <a:lnTo>
                    <a:pt x="83" y="23"/>
                  </a:lnTo>
                  <a:lnTo>
                    <a:pt x="82" y="18"/>
                  </a:lnTo>
                  <a:lnTo>
                    <a:pt x="79" y="13"/>
                  </a:lnTo>
                  <a:lnTo>
                    <a:pt x="75" y="8"/>
                  </a:lnTo>
                  <a:lnTo>
                    <a:pt x="70" y="5"/>
                  </a:lnTo>
                  <a:lnTo>
                    <a:pt x="66" y="1"/>
                  </a:lnTo>
                  <a:lnTo>
                    <a:pt x="61" y="0"/>
                  </a:lnTo>
                  <a:lnTo>
                    <a:pt x="54" y="0"/>
                  </a:lnTo>
                  <a:lnTo>
                    <a:pt x="54" y="0"/>
                  </a:lnTo>
                  <a:lnTo>
                    <a:pt x="48" y="0"/>
                  </a:lnTo>
                  <a:lnTo>
                    <a:pt x="43" y="1"/>
                  </a:lnTo>
                  <a:lnTo>
                    <a:pt x="38" y="5"/>
                  </a:lnTo>
                  <a:lnTo>
                    <a:pt x="33" y="8"/>
                  </a:lnTo>
                  <a:lnTo>
                    <a:pt x="30" y="13"/>
                  </a:lnTo>
                  <a:lnTo>
                    <a:pt x="26" y="18"/>
                  </a:lnTo>
                  <a:lnTo>
                    <a:pt x="25" y="23"/>
                  </a:lnTo>
                  <a:lnTo>
                    <a:pt x="25" y="29"/>
                  </a:lnTo>
                  <a:lnTo>
                    <a:pt x="25" y="241"/>
                  </a:lnTo>
                  <a:lnTo>
                    <a:pt x="25" y="241"/>
                  </a:lnTo>
                  <a:lnTo>
                    <a:pt x="15" y="249"/>
                  </a:lnTo>
                  <a:lnTo>
                    <a:pt x="7" y="261"/>
                  </a:lnTo>
                  <a:lnTo>
                    <a:pt x="2" y="272"/>
                  </a:lnTo>
                  <a:lnTo>
                    <a:pt x="0" y="287"/>
                  </a:lnTo>
                  <a:lnTo>
                    <a:pt x="0" y="287"/>
                  </a:lnTo>
                  <a:lnTo>
                    <a:pt x="2" y="300"/>
                  </a:lnTo>
                  <a:lnTo>
                    <a:pt x="7" y="313"/>
                  </a:lnTo>
                  <a:lnTo>
                    <a:pt x="15" y="324"/>
                  </a:lnTo>
                  <a:lnTo>
                    <a:pt x="25" y="332"/>
                  </a:lnTo>
                  <a:lnTo>
                    <a:pt x="25" y="427"/>
                  </a:lnTo>
                  <a:lnTo>
                    <a:pt x="25" y="427"/>
                  </a:lnTo>
                  <a:lnTo>
                    <a:pt x="25" y="433"/>
                  </a:lnTo>
                  <a:lnTo>
                    <a:pt x="26" y="438"/>
                  </a:lnTo>
                  <a:lnTo>
                    <a:pt x="30" y="443"/>
                  </a:lnTo>
                  <a:lnTo>
                    <a:pt x="33" y="448"/>
                  </a:lnTo>
                  <a:lnTo>
                    <a:pt x="38" y="451"/>
                  </a:lnTo>
                  <a:lnTo>
                    <a:pt x="43" y="455"/>
                  </a:lnTo>
                  <a:lnTo>
                    <a:pt x="48" y="456"/>
                  </a:lnTo>
                  <a:lnTo>
                    <a:pt x="54" y="456"/>
                  </a:lnTo>
                  <a:lnTo>
                    <a:pt x="54" y="456"/>
                  </a:lnTo>
                  <a:lnTo>
                    <a:pt x="61" y="456"/>
                  </a:lnTo>
                  <a:lnTo>
                    <a:pt x="66" y="455"/>
                  </a:lnTo>
                  <a:lnTo>
                    <a:pt x="70" y="451"/>
                  </a:lnTo>
                  <a:lnTo>
                    <a:pt x="75" y="448"/>
                  </a:lnTo>
                  <a:lnTo>
                    <a:pt x="79" y="443"/>
                  </a:lnTo>
                  <a:lnTo>
                    <a:pt x="82" y="438"/>
                  </a:lnTo>
                  <a:lnTo>
                    <a:pt x="83" y="433"/>
                  </a:lnTo>
                  <a:lnTo>
                    <a:pt x="83" y="427"/>
                  </a:lnTo>
                  <a:lnTo>
                    <a:pt x="83" y="332"/>
                  </a:lnTo>
                  <a:lnTo>
                    <a:pt x="83" y="332"/>
                  </a:lnTo>
                  <a:lnTo>
                    <a:pt x="93" y="324"/>
                  </a:lnTo>
                  <a:lnTo>
                    <a:pt x="101" y="313"/>
                  </a:lnTo>
                  <a:lnTo>
                    <a:pt x="106" y="300"/>
                  </a:lnTo>
                  <a:lnTo>
                    <a:pt x="108" y="287"/>
                  </a:lnTo>
                  <a:lnTo>
                    <a:pt x="108" y="287"/>
                  </a:lnTo>
                  <a:lnTo>
                    <a:pt x="106" y="272"/>
                  </a:lnTo>
                  <a:lnTo>
                    <a:pt x="101" y="261"/>
                  </a:lnTo>
                  <a:lnTo>
                    <a:pt x="93" y="249"/>
                  </a:lnTo>
                  <a:lnTo>
                    <a:pt x="83" y="241"/>
                  </a:lnTo>
                  <a:lnTo>
                    <a:pt x="83" y="241"/>
                  </a:lnTo>
                  <a:close/>
                  <a:moveTo>
                    <a:pt x="54" y="319"/>
                  </a:moveTo>
                  <a:lnTo>
                    <a:pt x="54" y="319"/>
                  </a:lnTo>
                  <a:lnTo>
                    <a:pt x="48" y="318"/>
                  </a:lnTo>
                  <a:lnTo>
                    <a:pt x="41" y="316"/>
                  </a:lnTo>
                  <a:lnTo>
                    <a:pt x="36" y="313"/>
                  </a:lnTo>
                  <a:lnTo>
                    <a:pt x="31" y="310"/>
                  </a:lnTo>
                  <a:lnTo>
                    <a:pt x="28" y="305"/>
                  </a:lnTo>
                  <a:lnTo>
                    <a:pt x="25" y="300"/>
                  </a:lnTo>
                  <a:lnTo>
                    <a:pt x="23" y="293"/>
                  </a:lnTo>
                  <a:lnTo>
                    <a:pt x="22" y="287"/>
                  </a:lnTo>
                  <a:lnTo>
                    <a:pt x="22" y="287"/>
                  </a:lnTo>
                  <a:lnTo>
                    <a:pt x="23" y="280"/>
                  </a:lnTo>
                  <a:lnTo>
                    <a:pt x="25" y="274"/>
                  </a:lnTo>
                  <a:lnTo>
                    <a:pt x="28" y="269"/>
                  </a:lnTo>
                  <a:lnTo>
                    <a:pt x="31" y="264"/>
                  </a:lnTo>
                  <a:lnTo>
                    <a:pt x="36" y="259"/>
                  </a:lnTo>
                  <a:lnTo>
                    <a:pt x="41" y="257"/>
                  </a:lnTo>
                  <a:lnTo>
                    <a:pt x="48" y="254"/>
                  </a:lnTo>
                  <a:lnTo>
                    <a:pt x="54" y="254"/>
                  </a:lnTo>
                  <a:lnTo>
                    <a:pt x="54" y="254"/>
                  </a:lnTo>
                  <a:lnTo>
                    <a:pt x="61" y="254"/>
                  </a:lnTo>
                  <a:lnTo>
                    <a:pt x="67" y="257"/>
                  </a:lnTo>
                  <a:lnTo>
                    <a:pt x="72" y="259"/>
                  </a:lnTo>
                  <a:lnTo>
                    <a:pt x="77" y="264"/>
                  </a:lnTo>
                  <a:lnTo>
                    <a:pt x="80" y="269"/>
                  </a:lnTo>
                  <a:lnTo>
                    <a:pt x="83" y="274"/>
                  </a:lnTo>
                  <a:lnTo>
                    <a:pt x="85" y="280"/>
                  </a:lnTo>
                  <a:lnTo>
                    <a:pt x="87" y="287"/>
                  </a:lnTo>
                  <a:lnTo>
                    <a:pt x="87" y="287"/>
                  </a:lnTo>
                  <a:lnTo>
                    <a:pt x="85" y="293"/>
                  </a:lnTo>
                  <a:lnTo>
                    <a:pt x="83" y="300"/>
                  </a:lnTo>
                  <a:lnTo>
                    <a:pt x="80" y="305"/>
                  </a:lnTo>
                  <a:lnTo>
                    <a:pt x="77" y="310"/>
                  </a:lnTo>
                  <a:lnTo>
                    <a:pt x="72" y="313"/>
                  </a:lnTo>
                  <a:lnTo>
                    <a:pt x="67" y="316"/>
                  </a:lnTo>
                  <a:lnTo>
                    <a:pt x="61" y="318"/>
                  </a:lnTo>
                  <a:lnTo>
                    <a:pt x="54" y="319"/>
                  </a:lnTo>
                  <a:lnTo>
                    <a:pt x="54" y="31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21" name="Freeform 260"/>
            <p:cNvSpPr>
              <a:spLocks noEditPoints="1"/>
            </p:cNvSpPr>
            <p:nvPr/>
          </p:nvSpPr>
          <p:spPr bwMode="auto">
            <a:xfrm>
              <a:off x="5599762" y="2152828"/>
              <a:ext cx="160801" cy="666591"/>
            </a:xfrm>
            <a:custGeom>
              <a:avLst/>
              <a:gdLst>
                <a:gd name="T0" fmla="*/ 85 w 110"/>
                <a:gd name="T1" fmla="*/ 29 h 456"/>
                <a:gd name="T2" fmla="*/ 84 w 110"/>
                <a:gd name="T3" fmla="*/ 23 h 456"/>
                <a:gd name="T4" fmla="*/ 80 w 110"/>
                <a:gd name="T5" fmla="*/ 13 h 456"/>
                <a:gd name="T6" fmla="*/ 72 w 110"/>
                <a:gd name="T7" fmla="*/ 5 h 456"/>
                <a:gd name="T8" fmla="*/ 61 w 110"/>
                <a:gd name="T9" fmla="*/ 0 h 456"/>
                <a:gd name="T10" fmla="*/ 56 w 110"/>
                <a:gd name="T11" fmla="*/ 0 h 456"/>
                <a:gd name="T12" fmla="*/ 44 w 110"/>
                <a:gd name="T13" fmla="*/ 1 h 456"/>
                <a:gd name="T14" fmla="*/ 35 w 110"/>
                <a:gd name="T15" fmla="*/ 8 h 456"/>
                <a:gd name="T16" fmla="*/ 28 w 110"/>
                <a:gd name="T17" fmla="*/ 18 h 456"/>
                <a:gd name="T18" fmla="*/ 26 w 110"/>
                <a:gd name="T19" fmla="*/ 29 h 456"/>
                <a:gd name="T20" fmla="*/ 26 w 110"/>
                <a:gd name="T21" fmla="*/ 78 h 456"/>
                <a:gd name="T22" fmla="*/ 9 w 110"/>
                <a:gd name="T23" fmla="*/ 98 h 456"/>
                <a:gd name="T24" fmla="*/ 0 w 110"/>
                <a:gd name="T25" fmla="*/ 124 h 456"/>
                <a:gd name="T26" fmla="*/ 4 w 110"/>
                <a:gd name="T27" fmla="*/ 137 h 456"/>
                <a:gd name="T28" fmla="*/ 17 w 110"/>
                <a:gd name="T29" fmla="*/ 161 h 456"/>
                <a:gd name="T30" fmla="*/ 26 w 110"/>
                <a:gd name="T31" fmla="*/ 427 h 456"/>
                <a:gd name="T32" fmla="*/ 26 w 110"/>
                <a:gd name="T33" fmla="*/ 433 h 456"/>
                <a:gd name="T34" fmla="*/ 31 w 110"/>
                <a:gd name="T35" fmla="*/ 443 h 456"/>
                <a:gd name="T36" fmla="*/ 40 w 110"/>
                <a:gd name="T37" fmla="*/ 451 h 456"/>
                <a:gd name="T38" fmla="*/ 49 w 110"/>
                <a:gd name="T39" fmla="*/ 456 h 456"/>
                <a:gd name="T40" fmla="*/ 56 w 110"/>
                <a:gd name="T41" fmla="*/ 456 h 456"/>
                <a:gd name="T42" fmla="*/ 67 w 110"/>
                <a:gd name="T43" fmla="*/ 455 h 456"/>
                <a:gd name="T44" fmla="*/ 75 w 110"/>
                <a:gd name="T45" fmla="*/ 448 h 456"/>
                <a:gd name="T46" fmla="*/ 82 w 110"/>
                <a:gd name="T47" fmla="*/ 438 h 456"/>
                <a:gd name="T48" fmla="*/ 85 w 110"/>
                <a:gd name="T49" fmla="*/ 427 h 456"/>
                <a:gd name="T50" fmla="*/ 85 w 110"/>
                <a:gd name="T51" fmla="*/ 169 h 456"/>
                <a:gd name="T52" fmla="*/ 103 w 110"/>
                <a:gd name="T53" fmla="*/ 150 h 456"/>
                <a:gd name="T54" fmla="*/ 110 w 110"/>
                <a:gd name="T55" fmla="*/ 124 h 456"/>
                <a:gd name="T56" fmla="*/ 108 w 110"/>
                <a:gd name="T57" fmla="*/ 109 h 456"/>
                <a:gd name="T58" fmla="*/ 95 w 110"/>
                <a:gd name="T59" fmla="*/ 86 h 456"/>
                <a:gd name="T60" fmla="*/ 85 w 110"/>
                <a:gd name="T61" fmla="*/ 78 h 456"/>
                <a:gd name="T62" fmla="*/ 56 w 110"/>
                <a:gd name="T63" fmla="*/ 156 h 456"/>
                <a:gd name="T64" fmla="*/ 43 w 110"/>
                <a:gd name="T65" fmla="*/ 153 h 456"/>
                <a:gd name="T66" fmla="*/ 33 w 110"/>
                <a:gd name="T67" fmla="*/ 146 h 456"/>
                <a:gd name="T68" fmla="*/ 25 w 110"/>
                <a:gd name="T69" fmla="*/ 137 h 456"/>
                <a:gd name="T70" fmla="*/ 23 w 110"/>
                <a:gd name="T71" fmla="*/ 124 h 456"/>
                <a:gd name="T72" fmla="*/ 23 w 110"/>
                <a:gd name="T73" fmla="*/ 117 h 456"/>
                <a:gd name="T74" fmla="*/ 28 w 110"/>
                <a:gd name="T75" fmla="*/ 106 h 456"/>
                <a:gd name="T76" fmla="*/ 38 w 110"/>
                <a:gd name="T77" fmla="*/ 98 h 456"/>
                <a:gd name="T78" fmla="*/ 49 w 110"/>
                <a:gd name="T79" fmla="*/ 93 h 456"/>
                <a:gd name="T80" fmla="*/ 56 w 110"/>
                <a:gd name="T81" fmla="*/ 91 h 456"/>
                <a:gd name="T82" fmla="*/ 67 w 110"/>
                <a:gd name="T83" fmla="*/ 94 h 456"/>
                <a:gd name="T84" fmla="*/ 79 w 110"/>
                <a:gd name="T85" fmla="*/ 101 h 456"/>
                <a:gd name="T86" fmla="*/ 85 w 110"/>
                <a:gd name="T87" fmla="*/ 111 h 456"/>
                <a:gd name="T88" fmla="*/ 88 w 110"/>
                <a:gd name="T89" fmla="*/ 124 h 456"/>
                <a:gd name="T90" fmla="*/ 87 w 110"/>
                <a:gd name="T91" fmla="*/ 130 h 456"/>
                <a:gd name="T92" fmla="*/ 82 w 110"/>
                <a:gd name="T93" fmla="*/ 142 h 456"/>
                <a:gd name="T94" fmla="*/ 74 w 110"/>
                <a:gd name="T95" fmla="*/ 150 h 456"/>
                <a:gd name="T96" fmla="*/ 62 w 110"/>
                <a:gd name="T97" fmla="*/ 155 h 456"/>
                <a:gd name="T98" fmla="*/ 56 w 110"/>
                <a:gd name="T99"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456">
                  <a:moveTo>
                    <a:pt x="85" y="78"/>
                  </a:moveTo>
                  <a:lnTo>
                    <a:pt x="85" y="29"/>
                  </a:lnTo>
                  <a:lnTo>
                    <a:pt x="85" y="29"/>
                  </a:lnTo>
                  <a:lnTo>
                    <a:pt x="84" y="23"/>
                  </a:lnTo>
                  <a:lnTo>
                    <a:pt x="82" y="18"/>
                  </a:lnTo>
                  <a:lnTo>
                    <a:pt x="80" y="13"/>
                  </a:lnTo>
                  <a:lnTo>
                    <a:pt x="75" y="8"/>
                  </a:lnTo>
                  <a:lnTo>
                    <a:pt x="72" y="5"/>
                  </a:lnTo>
                  <a:lnTo>
                    <a:pt x="67" y="1"/>
                  </a:lnTo>
                  <a:lnTo>
                    <a:pt x="61" y="0"/>
                  </a:lnTo>
                  <a:lnTo>
                    <a:pt x="56" y="0"/>
                  </a:lnTo>
                  <a:lnTo>
                    <a:pt x="56" y="0"/>
                  </a:lnTo>
                  <a:lnTo>
                    <a:pt x="49" y="0"/>
                  </a:lnTo>
                  <a:lnTo>
                    <a:pt x="44" y="1"/>
                  </a:lnTo>
                  <a:lnTo>
                    <a:pt x="40" y="5"/>
                  </a:lnTo>
                  <a:lnTo>
                    <a:pt x="35" y="8"/>
                  </a:lnTo>
                  <a:lnTo>
                    <a:pt x="31" y="13"/>
                  </a:lnTo>
                  <a:lnTo>
                    <a:pt x="28" y="18"/>
                  </a:lnTo>
                  <a:lnTo>
                    <a:pt x="26" y="23"/>
                  </a:lnTo>
                  <a:lnTo>
                    <a:pt x="26" y="29"/>
                  </a:lnTo>
                  <a:lnTo>
                    <a:pt x="26" y="78"/>
                  </a:lnTo>
                  <a:lnTo>
                    <a:pt x="26" y="78"/>
                  </a:lnTo>
                  <a:lnTo>
                    <a:pt x="17" y="86"/>
                  </a:lnTo>
                  <a:lnTo>
                    <a:pt x="9" y="98"/>
                  </a:lnTo>
                  <a:lnTo>
                    <a:pt x="4" y="109"/>
                  </a:lnTo>
                  <a:lnTo>
                    <a:pt x="0" y="124"/>
                  </a:lnTo>
                  <a:lnTo>
                    <a:pt x="0" y="124"/>
                  </a:lnTo>
                  <a:lnTo>
                    <a:pt x="4" y="137"/>
                  </a:lnTo>
                  <a:lnTo>
                    <a:pt x="9" y="150"/>
                  </a:lnTo>
                  <a:lnTo>
                    <a:pt x="17" y="161"/>
                  </a:lnTo>
                  <a:lnTo>
                    <a:pt x="26" y="169"/>
                  </a:lnTo>
                  <a:lnTo>
                    <a:pt x="26" y="427"/>
                  </a:lnTo>
                  <a:lnTo>
                    <a:pt x="26" y="427"/>
                  </a:lnTo>
                  <a:lnTo>
                    <a:pt x="26" y="433"/>
                  </a:lnTo>
                  <a:lnTo>
                    <a:pt x="28" y="438"/>
                  </a:lnTo>
                  <a:lnTo>
                    <a:pt x="31" y="443"/>
                  </a:lnTo>
                  <a:lnTo>
                    <a:pt x="35" y="448"/>
                  </a:lnTo>
                  <a:lnTo>
                    <a:pt x="40" y="451"/>
                  </a:lnTo>
                  <a:lnTo>
                    <a:pt x="44" y="455"/>
                  </a:lnTo>
                  <a:lnTo>
                    <a:pt x="49" y="456"/>
                  </a:lnTo>
                  <a:lnTo>
                    <a:pt x="56" y="456"/>
                  </a:lnTo>
                  <a:lnTo>
                    <a:pt x="56" y="456"/>
                  </a:lnTo>
                  <a:lnTo>
                    <a:pt x="61" y="456"/>
                  </a:lnTo>
                  <a:lnTo>
                    <a:pt x="67" y="455"/>
                  </a:lnTo>
                  <a:lnTo>
                    <a:pt x="72" y="451"/>
                  </a:lnTo>
                  <a:lnTo>
                    <a:pt x="75" y="448"/>
                  </a:lnTo>
                  <a:lnTo>
                    <a:pt x="80" y="443"/>
                  </a:lnTo>
                  <a:lnTo>
                    <a:pt x="82" y="438"/>
                  </a:lnTo>
                  <a:lnTo>
                    <a:pt x="84" y="433"/>
                  </a:lnTo>
                  <a:lnTo>
                    <a:pt x="85" y="427"/>
                  </a:lnTo>
                  <a:lnTo>
                    <a:pt x="85" y="169"/>
                  </a:lnTo>
                  <a:lnTo>
                    <a:pt x="85" y="169"/>
                  </a:lnTo>
                  <a:lnTo>
                    <a:pt x="95" y="161"/>
                  </a:lnTo>
                  <a:lnTo>
                    <a:pt x="103" y="150"/>
                  </a:lnTo>
                  <a:lnTo>
                    <a:pt x="108" y="137"/>
                  </a:lnTo>
                  <a:lnTo>
                    <a:pt x="110" y="124"/>
                  </a:lnTo>
                  <a:lnTo>
                    <a:pt x="110" y="124"/>
                  </a:lnTo>
                  <a:lnTo>
                    <a:pt x="108" y="109"/>
                  </a:lnTo>
                  <a:lnTo>
                    <a:pt x="103" y="98"/>
                  </a:lnTo>
                  <a:lnTo>
                    <a:pt x="95" y="86"/>
                  </a:lnTo>
                  <a:lnTo>
                    <a:pt x="85" y="78"/>
                  </a:lnTo>
                  <a:lnTo>
                    <a:pt x="85" y="78"/>
                  </a:lnTo>
                  <a:close/>
                  <a:moveTo>
                    <a:pt x="56" y="156"/>
                  </a:moveTo>
                  <a:lnTo>
                    <a:pt x="56" y="156"/>
                  </a:lnTo>
                  <a:lnTo>
                    <a:pt x="49" y="155"/>
                  </a:lnTo>
                  <a:lnTo>
                    <a:pt x="43" y="153"/>
                  </a:lnTo>
                  <a:lnTo>
                    <a:pt x="38" y="150"/>
                  </a:lnTo>
                  <a:lnTo>
                    <a:pt x="33" y="146"/>
                  </a:lnTo>
                  <a:lnTo>
                    <a:pt x="28" y="142"/>
                  </a:lnTo>
                  <a:lnTo>
                    <a:pt x="25" y="137"/>
                  </a:lnTo>
                  <a:lnTo>
                    <a:pt x="23" y="130"/>
                  </a:lnTo>
                  <a:lnTo>
                    <a:pt x="23" y="124"/>
                  </a:lnTo>
                  <a:lnTo>
                    <a:pt x="23" y="124"/>
                  </a:lnTo>
                  <a:lnTo>
                    <a:pt x="23" y="117"/>
                  </a:lnTo>
                  <a:lnTo>
                    <a:pt x="25" y="111"/>
                  </a:lnTo>
                  <a:lnTo>
                    <a:pt x="28" y="106"/>
                  </a:lnTo>
                  <a:lnTo>
                    <a:pt x="33" y="101"/>
                  </a:lnTo>
                  <a:lnTo>
                    <a:pt x="38" y="98"/>
                  </a:lnTo>
                  <a:lnTo>
                    <a:pt x="43" y="94"/>
                  </a:lnTo>
                  <a:lnTo>
                    <a:pt x="49" y="93"/>
                  </a:lnTo>
                  <a:lnTo>
                    <a:pt x="56" y="91"/>
                  </a:lnTo>
                  <a:lnTo>
                    <a:pt x="56" y="91"/>
                  </a:lnTo>
                  <a:lnTo>
                    <a:pt x="62" y="93"/>
                  </a:lnTo>
                  <a:lnTo>
                    <a:pt x="67" y="94"/>
                  </a:lnTo>
                  <a:lnTo>
                    <a:pt x="74" y="98"/>
                  </a:lnTo>
                  <a:lnTo>
                    <a:pt x="79" y="101"/>
                  </a:lnTo>
                  <a:lnTo>
                    <a:pt x="82" y="106"/>
                  </a:lnTo>
                  <a:lnTo>
                    <a:pt x="85" y="111"/>
                  </a:lnTo>
                  <a:lnTo>
                    <a:pt x="87" y="117"/>
                  </a:lnTo>
                  <a:lnTo>
                    <a:pt x="88" y="124"/>
                  </a:lnTo>
                  <a:lnTo>
                    <a:pt x="88" y="124"/>
                  </a:lnTo>
                  <a:lnTo>
                    <a:pt x="87" y="130"/>
                  </a:lnTo>
                  <a:lnTo>
                    <a:pt x="85" y="137"/>
                  </a:lnTo>
                  <a:lnTo>
                    <a:pt x="82" y="142"/>
                  </a:lnTo>
                  <a:lnTo>
                    <a:pt x="79" y="146"/>
                  </a:lnTo>
                  <a:lnTo>
                    <a:pt x="74" y="150"/>
                  </a:lnTo>
                  <a:lnTo>
                    <a:pt x="67" y="153"/>
                  </a:lnTo>
                  <a:lnTo>
                    <a:pt x="62" y="155"/>
                  </a:lnTo>
                  <a:lnTo>
                    <a:pt x="56" y="156"/>
                  </a:lnTo>
                  <a:lnTo>
                    <a:pt x="56" y="15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grpSp>
    </p:spTree>
    <p:extLst>
      <p:ext uri="{BB962C8B-B14F-4D97-AF65-F5344CB8AC3E}">
        <p14:creationId xmlns:p14="http://schemas.microsoft.com/office/powerpoint/2010/main" val="766125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553200" y="6246286"/>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r" defTabSz="449263" eaLnBrk="1" hangingPunct="1">
              <a:spcBef>
                <a:spcPct val="0"/>
              </a:spcBef>
              <a:buSzPct val="100000"/>
            </a:pPr>
            <a:endParaRPr lang="en-GB" altLang="en-US" sz="1400" i="0">
              <a:solidFill>
                <a:srgbClr val="000000"/>
              </a:solidFill>
              <a:cs typeface="Arial" charset="0"/>
            </a:endParaRPr>
          </a:p>
        </p:txBody>
      </p:sp>
      <p:sp>
        <p:nvSpPr>
          <p:cNvPr id="36867" name="Text Box 3"/>
          <p:cNvSpPr txBox="1">
            <a:spLocks noChangeArrowheads="1"/>
          </p:cNvSpPr>
          <p:nvPr/>
        </p:nvSpPr>
        <p:spPr bwMode="auto">
          <a:xfrm>
            <a:off x="409575" y="1797051"/>
            <a:ext cx="8383588"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58775" eaLnBrk="0" hangingPunct="0">
              <a:spcBef>
                <a:spcPts val="6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ct val="0"/>
              </a:spcBef>
              <a:buSzPct val="100000"/>
            </a:pPr>
            <a:r>
              <a:rPr lang="en-GB" altLang="en-US" sz="3600" b="1" i="0">
                <a:solidFill>
                  <a:srgbClr val="A40000"/>
                </a:solidFill>
                <a:cs typeface="Arial" charset="0"/>
              </a:rPr>
              <a:t>FINANCIAL IRREGULARITIES AND WHISTLEBLOWING</a:t>
            </a:r>
          </a:p>
        </p:txBody>
      </p:sp>
      <p:grpSp>
        <p:nvGrpSpPr>
          <p:cNvPr id="8" name="Group 7"/>
          <p:cNvGrpSpPr>
            <a:grpSpLocks noChangeAspect="1"/>
          </p:cNvGrpSpPr>
          <p:nvPr/>
        </p:nvGrpSpPr>
        <p:grpSpPr>
          <a:xfrm>
            <a:off x="3850294" y="4011618"/>
            <a:ext cx="1315039" cy="1603503"/>
            <a:chOff x="3827323" y="1815654"/>
            <a:chExt cx="879883" cy="804665"/>
          </a:xfrm>
          <a:solidFill>
            <a:srgbClr val="C00000"/>
          </a:solidFill>
        </p:grpSpPr>
        <p:sp>
          <p:nvSpPr>
            <p:cNvPr id="9" name="Freeform 8"/>
            <p:cNvSpPr>
              <a:spLocks/>
            </p:cNvSpPr>
            <p:nvPr/>
          </p:nvSpPr>
          <p:spPr bwMode="auto">
            <a:xfrm>
              <a:off x="3827323" y="1815654"/>
              <a:ext cx="582878" cy="563449"/>
            </a:xfrm>
            <a:custGeom>
              <a:avLst/>
              <a:gdLst>
                <a:gd name="T0" fmla="*/ 344 w 571"/>
                <a:gd name="T1" fmla="*/ 370 h 405"/>
                <a:gd name="T2" fmla="*/ 77 w 571"/>
                <a:gd name="T3" fmla="*/ 370 h 405"/>
                <a:gd name="T4" fmla="*/ 69 w 571"/>
                <a:gd name="T5" fmla="*/ 369 h 405"/>
                <a:gd name="T6" fmla="*/ 63 w 571"/>
                <a:gd name="T7" fmla="*/ 367 h 405"/>
                <a:gd name="T8" fmla="*/ 58 w 571"/>
                <a:gd name="T9" fmla="*/ 365 h 405"/>
                <a:gd name="T10" fmla="*/ 52 w 571"/>
                <a:gd name="T11" fmla="*/ 362 h 405"/>
                <a:gd name="T12" fmla="*/ 48 w 571"/>
                <a:gd name="T13" fmla="*/ 358 h 405"/>
                <a:gd name="T14" fmla="*/ 44 w 571"/>
                <a:gd name="T15" fmla="*/ 354 h 405"/>
                <a:gd name="T16" fmla="*/ 41 w 571"/>
                <a:gd name="T17" fmla="*/ 349 h 405"/>
                <a:gd name="T18" fmla="*/ 38 w 571"/>
                <a:gd name="T19" fmla="*/ 343 h 405"/>
                <a:gd name="T20" fmla="*/ 36 w 571"/>
                <a:gd name="T21" fmla="*/ 339 h 405"/>
                <a:gd name="T22" fmla="*/ 35 w 571"/>
                <a:gd name="T23" fmla="*/ 331 h 405"/>
                <a:gd name="T24" fmla="*/ 35 w 571"/>
                <a:gd name="T25" fmla="*/ 78 h 405"/>
                <a:gd name="T26" fmla="*/ 35 w 571"/>
                <a:gd name="T27" fmla="*/ 73 h 405"/>
                <a:gd name="T28" fmla="*/ 37 w 571"/>
                <a:gd name="T29" fmla="*/ 65 h 405"/>
                <a:gd name="T30" fmla="*/ 38 w 571"/>
                <a:gd name="T31" fmla="*/ 60 h 405"/>
                <a:gd name="T32" fmla="*/ 42 w 571"/>
                <a:gd name="T33" fmla="*/ 55 h 405"/>
                <a:gd name="T34" fmla="*/ 49 w 571"/>
                <a:gd name="T35" fmla="*/ 46 h 405"/>
                <a:gd name="T36" fmla="*/ 77 w 571"/>
                <a:gd name="T37" fmla="*/ 35 h 405"/>
                <a:gd name="T38" fmla="*/ 494 w 571"/>
                <a:gd name="T39" fmla="*/ 35 h 405"/>
                <a:gd name="T40" fmla="*/ 501 w 571"/>
                <a:gd name="T41" fmla="*/ 36 h 405"/>
                <a:gd name="T42" fmla="*/ 506 w 571"/>
                <a:gd name="T43" fmla="*/ 37 h 405"/>
                <a:gd name="T44" fmla="*/ 512 w 571"/>
                <a:gd name="T45" fmla="*/ 39 h 405"/>
                <a:gd name="T46" fmla="*/ 517 w 571"/>
                <a:gd name="T47" fmla="*/ 42 h 405"/>
                <a:gd name="T48" fmla="*/ 522 w 571"/>
                <a:gd name="T49" fmla="*/ 46 h 405"/>
                <a:gd name="T50" fmla="*/ 525 w 571"/>
                <a:gd name="T51" fmla="*/ 50 h 405"/>
                <a:gd name="T52" fmla="*/ 529 w 571"/>
                <a:gd name="T53" fmla="*/ 55 h 405"/>
                <a:gd name="T54" fmla="*/ 532 w 571"/>
                <a:gd name="T55" fmla="*/ 59 h 405"/>
                <a:gd name="T56" fmla="*/ 534 w 571"/>
                <a:gd name="T57" fmla="*/ 66 h 405"/>
                <a:gd name="T58" fmla="*/ 535 w 571"/>
                <a:gd name="T59" fmla="*/ 70 h 405"/>
                <a:gd name="T60" fmla="*/ 536 w 571"/>
                <a:gd name="T61" fmla="*/ 240 h 405"/>
                <a:gd name="T62" fmla="*/ 571 w 571"/>
                <a:gd name="T63" fmla="*/ 248 h 405"/>
                <a:gd name="T64" fmla="*/ 571 w 571"/>
                <a:gd name="T65" fmla="*/ 70 h 405"/>
                <a:gd name="T66" fmla="*/ 569 w 571"/>
                <a:gd name="T67" fmla="*/ 61 h 405"/>
                <a:gd name="T68" fmla="*/ 565 w 571"/>
                <a:gd name="T69" fmla="*/ 48 h 405"/>
                <a:gd name="T70" fmla="*/ 561 w 571"/>
                <a:gd name="T71" fmla="*/ 40 h 405"/>
                <a:gd name="T72" fmla="*/ 554 w 571"/>
                <a:gd name="T73" fmla="*/ 29 h 405"/>
                <a:gd name="T74" fmla="*/ 548 w 571"/>
                <a:gd name="T75" fmla="*/ 22 h 405"/>
                <a:gd name="T76" fmla="*/ 537 w 571"/>
                <a:gd name="T77" fmla="*/ 14 h 405"/>
                <a:gd name="T78" fmla="*/ 530 w 571"/>
                <a:gd name="T79" fmla="*/ 9 h 405"/>
                <a:gd name="T80" fmla="*/ 517 w 571"/>
                <a:gd name="T81" fmla="*/ 4 h 405"/>
                <a:gd name="T82" fmla="*/ 509 w 571"/>
                <a:gd name="T83" fmla="*/ 2 h 405"/>
                <a:gd name="T84" fmla="*/ 494 w 571"/>
                <a:gd name="T85" fmla="*/ 0 h 405"/>
                <a:gd name="T86" fmla="*/ 221 w 571"/>
                <a:gd name="T87" fmla="*/ 0 h 405"/>
                <a:gd name="T88" fmla="*/ 20 w 571"/>
                <a:gd name="T89" fmla="*/ 26 h 405"/>
                <a:gd name="T90" fmla="*/ 12 w 571"/>
                <a:gd name="T91" fmla="*/ 36 h 405"/>
                <a:gd name="T92" fmla="*/ 7 w 571"/>
                <a:gd name="T93" fmla="*/ 46 h 405"/>
                <a:gd name="T94" fmla="*/ 3 w 571"/>
                <a:gd name="T95" fmla="*/ 55 h 405"/>
                <a:gd name="T96" fmla="*/ 0 w 571"/>
                <a:gd name="T97" fmla="*/ 69 h 405"/>
                <a:gd name="T98" fmla="*/ 0 w 571"/>
                <a:gd name="T99" fmla="*/ 149 h 405"/>
                <a:gd name="T100" fmla="*/ 0 w 571"/>
                <a:gd name="T101" fmla="*/ 335 h 405"/>
                <a:gd name="T102" fmla="*/ 2 w 571"/>
                <a:gd name="T103" fmla="*/ 344 h 405"/>
                <a:gd name="T104" fmla="*/ 9 w 571"/>
                <a:gd name="T105" fmla="*/ 363 h 405"/>
                <a:gd name="T106" fmla="*/ 17 w 571"/>
                <a:gd name="T107" fmla="*/ 376 h 405"/>
                <a:gd name="T108" fmla="*/ 23 w 571"/>
                <a:gd name="T109" fmla="*/ 383 h 405"/>
                <a:gd name="T110" fmla="*/ 34 w 571"/>
                <a:gd name="T111" fmla="*/ 391 h 405"/>
                <a:gd name="T112" fmla="*/ 48 w 571"/>
                <a:gd name="T113" fmla="*/ 399 h 405"/>
                <a:gd name="T114" fmla="*/ 61 w 571"/>
                <a:gd name="T115" fmla="*/ 403 h 405"/>
                <a:gd name="T116" fmla="*/ 70 w 571"/>
                <a:gd name="T117" fmla="*/ 405 h 405"/>
                <a:gd name="T118" fmla="*/ 276 w 571"/>
                <a:gd name="T119" fmla="*/ 405 h 405"/>
                <a:gd name="T120" fmla="*/ 367 w 571"/>
                <a:gd name="T121" fmla="*/ 38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1" h="405">
                  <a:moveTo>
                    <a:pt x="367" y="389"/>
                  </a:moveTo>
                  <a:cubicBezTo>
                    <a:pt x="368" y="383"/>
                    <a:pt x="370" y="376"/>
                    <a:pt x="370" y="370"/>
                  </a:cubicBezTo>
                  <a:cubicBezTo>
                    <a:pt x="344" y="370"/>
                    <a:pt x="344" y="370"/>
                    <a:pt x="344" y="370"/>
                  </a:cubicBezTo>
                  <a:cubicBezTo>
                    <a:pt x="322" y="370"/>
                    <a:pt x="322" y="370"/>
                    <a:pt x="322" y="370"/>
                  </a:cubicBezTo>
                  <a:cubicBezTo>
                    <a:pt x="77" y="370"/>
                    <a:pt x="77" y="370"/>
                    <a:pt x="77" y="370"/>
                  </a:cubicBezTo>
                  <a:cubicBezTo>
                    <a:pt x="77" y="370"/>
                    <a:pt x="77" y="370"/>
                    <a:pt x="77" y="370"/>
                  </a:cubicBezTo>
                  <a:cubicBezTo>
                    <a:pt x="77" y="370"/>
                    <a:pt x="77" y="370"/>
                    <a:pt x="77" y="370"/>
                  </a:cubicBezTo>
                  <a:cubicBezTo>
                    <a:pt x="75" y="370"/>
                    <a:pt x="72" y="370"/>
                    <a:pt x="70" y="369"/>
                  </a:cubicBezTo>
                  <a:cubicBezTo>
                    <a:pt x="70" y="369"/>
                    <a:pt x="69" y="369"/>
                    <a:pt x="69" y="369"/>
                  </a:cubicBezTo>
                  <a:cubicBezTo>
                    <a:pt x="68" y="369"/>
                    <a:pt x="67" y="369"/>
                    <a:pt x="66" y="369"/>
                  </a:cubicBezTo>
                  <a:cubicBezTo>
                    <a:pt x="66" y="368"/>
                    <a:pt x="66" y="368"/>
                    <a:pt x="65" y="368"/>
                  </a:cubicBezTo>
                  <a:cubicBezTo>
                    <a:pt x="64" y="368"/>
                    <a:pt x="63" y="368"/>
                    <a:pt x="63" y="367"/>
                  </a:cubicBezTo>
                  <a:cubicBezTo>
                    <a:pt x="62" y="367"/>
                    <a:pt x="62" y="367"/>
                    <a:pt x="61" y="367"/>
                  </a:cubicBezTo>
                  <a:cubicBezTo>
                    <a:pt x="61" y="367"/>
                    <a:pt x="60" y="366"/>
                    <a:pt x="59" y="366"/>
                  </a:cubicBezTo>
                  <a:cubicBezTo>
                    <a:pt x="59" y="366"/>
                    <a:pt x="58" y="365"/>
                    <a:pt x="58" y="365"/>
                  </a:cubicBezTo>
                  <a:cubicBezTo>
                    <a:pt x="57" y="365"/>
                    <a:pt x="56" y="364"/>
                    <a:pt x="56" y="364"/>
                  </a:cubicBezTo>
                  <a:cubicBezTo>
                    <a:pt x="55" y="364"/>
                    <a:pt x="55" y="363"/>
                    <a:pt x="54" y="363"/>
                  </a:cubicBezTo>
                  <a:cubicBezTo>
                    <a:pt x="54" y="363"/>
                    <a:pt x="53" y="362"/>
                    <a:pt x="52" y="362"/>
                  </a:cubicBezTo>
                  <a:cubicBezTo>
                    <a:pt x="52" y="362"/>
                    <a:pt x="51" y="361"/>
                    <a:pt x="51" y="361"/>
                  </a:cubicBezTo>
                  <a:cubicBezTo>
                    <a:pt x="50" y="360"/>
                    <a:pt x="50" y="360"/>
                    <a:pt x="49" y="359"/>
                  </a:cubicBezTo>
                  <a:cubicBezTo>
                    <a:pt x="49" y="359"/>
                    <a:pt x="48" y="359"/>
                    <a:pt x="48" y="358"/>
                  </a:cubicBezTo>
                  <a:cubicBezTo>
                    <a:pt x="47" y="358"/>
                    <a:pt x="47" y="357"/>
                    <a:pt x="46" y="357"/>
                  </a:cubicBezTo>
                  <a:cubicBezTo>
                    <a:pt x="46" y="356"/>
                    <a:pt x="46" y="356"/>
                    <a:pt x="45" y="356"/>
                  </a:cubicBezTo>
                  <a:cubicBezTo>
                    <a:pt x="45" y="355"/>
                    <a:pt x="44" y="354"/>
                    <a:pt x="44" y="354"/>
                  </a:cubicBezTo>
                  <a:cubicBezTo>
                    <a:pt x="43" y="353"/>
                    <a:pt x="43" y="353"/>
                    <a:pt x="43" y="352"/>
                  </a:cubicBezTo>
                  <a:cubicBezTo>
                    <a:pt x="42" y="352"/>
                    <a:pt x="42" y="351"/>
                    <a:pt x="41" y="350"/>
                  </a:cubicBezTo>
                  <a:cubicBezTo>
                    <a:pt x="41" y="350"/>
                    <a:pt x="41" y="350"/>
                    <a:pt x="41" y="349"/>
                  </a:cubicBezTo>
                  <a:cubicBezTo>
                    <a:pt x="40" y="348"/>
                    <a:pt x="40" y="348"/>
                    <a:pt x="39" y="347"/>
                  </a:cubicBezTo>
                  <a:cubicBezTo>
                    <a:pt x="39" y="346"/>
                    <a:pt x="39" y="346"/>
                    <a:pt x="39" y="346"/>
                  </a:cubicBezTo>
                  <a:cubicBezTo>
                    <a:pt x="39" y="345"/>
                    <a:pt x="38" y="344"/>
                    <a:pt x="38" y="343"/>
                  </a:cubicBezTo>
                  <a:cubicBezTo>
                    <a:pt x="38" y="343"/>
                    <a:pt x="38" y="343"/>
                    <a:pt x="37" y="342"/>
                  </a:cubicBezTo>
                  <a:cubicBezTo>
                    <a:pt x="37" y="341"/>
                    <a:pt x="37" y="340"/>
                    <a:pt x="37" y="339"/>
                  </a:cubicBezTo>
                  <a:cubicBezTo>
                    <a:pt x="36" y="339"/>
                    <a:pt x="36" y="339"/>
                    <a:pt x="36" y="339"/>
                  </a:cubicBezTo>
                  <a:cubicBezTo>
                    <a:pt x="36" y="338"/>
                    <a:pt x="36" y="336"/>
                    <a:pt x="36" y="335"/>
                  </a:cubicBezTo>
                  <a:cubicBezTo>
                    <a:pt x="36" y="335"/>
                    <a:pt x="36" y="335"/>
                    <a:pt x="35" y="335"/>
                  </a:cubicBezTo>
                  <a:cubicBezTo>
                    <a:pt x="35" y="334"/>
                    <a:pt x="35" y="333"/>
                    <a:pt x="35" y="331"/>
                  </a:cubicBezTo>
                  <a:cubicBezTo>
                    <a:pt x="35" y="331"/>
                    <a:pt x="35" y="331"/>
                    <a:pt x="35" y="331"/>
                  </a:cubicBezTo>
                  <a:cubicBezTo>
                    <a:pt x="35" y="330"/>
                    <a:pt x="35" y="329"/>
                    <a:pt x="35" y="328"/>
                  </a:cubicBezTo>
                  <a:cubicBezTo>
                    <a:pt x="35" y="78"/>
                    <a:pt x="35" y="78"/>
                    <a:pt x="35" y="78"/>
                  </a:cubicBezTo>
                  <a:cubicBezTo>
                    <a:pt x="35" y="78"/>
                    <a:pt x="35" y="78"/>
                    <a:pt x="35" y="78"/>
                  </a:cubicBezTo>
                  <a:cubicBezTo>
                    <a:pt x="35" y="76"/>
                    <a:pt x="35" y="75"/>
                    <a:pt x="35" y="74"/>
                  </a:cubicBezTo>
                  <a:cubicBezTo>
                    <a:pt x="35" y="73"/>
                    <a:pt x="35" y="73"/>
                    <a:pt x="35" y="73"/>
                  </a:cubicBezTo>
                  <a:cubicBezTo>
                    <a:pt x="35" y="72"/>
                    <a:pt x="35" y="71"/>
                    <a:pt x="36" y="70"/>
                  </a:cubicBezTo>
                  <a:cubicBezTo>
                    <a:pt x="36" y="69"/>
                    <a:pt x="36" y="69"/>
                    <a:pt x="36" y="69"/>
                  </a:cubicBezTo>
                  <a:cubicBezTo>
                    <a:pt x="36" y="68"/>
                    <a:pt x="36" y="66"/>
                    <a:pt x="37" y="65"/>
                  </a:cubicBezTo>
                  <a:cubicBezTo>
                    <a:pt x="37" y="65"/>
                    <a:pt x="37" y="64"/>
                    <a:pt x="37" y="64"/>
                  </a:cubicBezTo>
                  <a:cubicBezTo>
                    <a:pt x="37" y="63"/>
                    <a:pt x="38" y="63"/>
                    <a:pt x="38" y="62"/>
                  </a:cubicBezTo>
                  <a:cubicBezTo>
                    <a:pt x="38" y="61"/>
                    <a:pt x="38" y="61"/>
                    <a:pt x="38" y="60"/>
                  </a:cubicBezTo>
                  <a:cubicBezTo>
                    <a:pt x="39" y="60"/>
                    <a:pt x="39" y="59"/>
                    <a:pt x="39" y="58"/>
                  </a:cubicBezTo>
                  <a:cubicBezTo>
                    <a:pt x="40" y="58"/>
                    <a:pt x="40" y="57"/>
                    <a:pt x="41" y="56"/>
                  </a:cubicBezTo>
                  <a:cubicBezTo>
                    <a:pt x="41" y="56"/>
                    <a:pt x="41" y="55"/>
                    <a:pt x="42" y="55"/>
                  </a:cubicBezTo>
                  <a:cubicBezTo>
                    <a:pt x="42" y="54"/>
                    <a:pt x="42" y="53"/>
                    <a:pt x="43" y="53"/>
                  </a:cubicBezTo>
                  <a:cubicBezTo>
                    <a:pt x="43" y="53"/>
                    <a:pt x="43" y="52"/>
                    <a:pt x="44" y="52"/>
                  </a:cubicBezTo>
                  <a:cubicBezTo>
                    <a:pt x="45" y="50"/>
                    <a:pt x="47" y="48"/>
                    <a:pt x="49" y="46"/>
                  </a:cubicBezTo>
                  <a:cubicBezTo>
                    <a:pt x="49" y="46"/>
                    <a:pt x="49" y="46"/>
                    <a:pt x="49" y="46"/>
                  </a:cubicBezTo>
                  <a:cubicBezTo>
                    <a:pt x="52" y="43"/>
                    <a:pt x="55" y="41"/>
                    <a:pt x="59" y="39"/>
                  </a:cubicBezTo>
                  <a:cubicBezTo>
                    <a:pt x="64" y="37"/>
                    <a:pt x="71" y="35"/>
                    <a:pt x="77" y="35"/>
                  </a:cubicBezTo>
                  <a:cubicBezTo>
                    <a:pt x="227" y="35"/>
                    <a:pt x="227" y="35"/>
                    <a:pt x="227" y="35"/>
                  </a:cubicBezTo>
                  <a:cubicBezTo>
                    <a:pt x="249" y="35"/>
                    <a:pt x="249" y="35"/>
                    <a:pt x="249" y="35"/>
                  </a:cubicBezTo>
                  <a:cubicBezTo>
                    <a:pt x="494" y="35"/>
                    <a:pt x="494" y="35"/>
                    <a:pt x="494" y="35"/>
                  </a:cubicBezTo>
                  <a:cubicBezTo>
                    <a:pt x="494" y="35"/>
                    <a:pt x="494" y="35"/>
                    <a:pt x="494" y="35"/>
                  </a:cubicBezTo>
                  <a:cubicBezTo>
                    <a:pt x="494" y="35"/>
                    <a:pt x="494" y="35"/>
                    <a:pt x="494" y="35"/>
                  </a:cubicBezTo>
                  <a:cubicBezTo>
                    <a:pt x="496" y="35"/>
                    <a:pt x="499" y="35"/>
                    <a:pt x="501" y="36"/>
                  </a:cubicBezTo>
                  <a:cubicBezTo>
                    <a:pt x="501" y="36"/>
                    <a:pt x="502" y="36"/>
                    <a:pt x="502" y="36"/>
                  </a:cubicBezTo>
                  <a:cubicBezTo>
                    <a:pt x="503" y="36"/>
                    <a:pt x="504" y="36"/>
                    <a:pt x="504" y="37"/>
                  </a:cubicBezTo>
                  <a:cubicBezTo>
                    <a:pt x="505" y="37"/>
                    <a:pt x="505" y="37"/>
                    <a:pt x="506" y="37"/>
                  </a:cubicBezTo>
                  <a:cubicBezTo>
                    <a:pt x="507" y="37"/>
                    <a:pt x="507" y="37"/>
                    <a:pt x="508" y="38"/>
                  </a:cubicBezTo>
                  <a:cubicBezTo>
                    <a:pt x="509" y="38"/>
                    <a:pt x="509" y="38"/>
                    <a:pt x="510" y="38"/>
                  </a:cubicBezTo>
                  <a:cubicBezTo>
                    <a:pt x="510" y="39"/>
                    <a:pt x="511" y="39"/>
                    <a:pt x="512" y="39"/>
                  </a:cubicBezTo>
                  <a:cubicBezTo>
                    <a:pt x="512" y="39"/>
                    <a:pt x="513" y="40"/>
                    <a:pt x="513" y="40"/>
                  </a:cubicBezTo>
                  <a:cubicBezTo>
                    <a:pt x="514" y="40"/>
                    <a:pt x="515" y="41"/>
                    <a:pt x="515" y="41"/>
                  </a:cubicBezTo>
                  <a:cubicBezTo>
                    <a:pt x="516" y="41"/>
                    <a:pt x="516" y="42"/>
                    <a:pt x="517" y="42"/>
                  </a:cubicBezTo>
                  <a:cubicBezTo>
                    <a:pt x="517" y="42"/>
                    <a:pt x="518" y="43"/>
                    <a:pt x="519" y="43"/>
                  </a:cubicBezTo>
                  <a:cubicBezTo>
                    <a:pt x="519" y="44"/>
                    <a:pt x="519" y="44"/>
                    <a:pt x="520" y="44"/>
                  </a:cubicBezTo>
                  <a:cubicBezTo>
                    <a:pt x="520" y="45"/>
                    <a:pt x="521" y="45"/>
                    <a:pt x="522" y="46"/>
                  </a:cubicBezTo>
                  <a:cubicBezTo>
                    <a:pt x="522" y="46"/>
                    <a:pt x="522" y="46"/>
                    <a:pt x="523" y="47"/>
                  </a:cubicBezTo>
                  <a:cubicBezTo>
                    <a:pt x="523" y="47"/>
                    <a:pt x="524" y="48"/>
                    <a:pt x="525" y="49"/>
                  </a:cubicBezTo>
                  <a:cubicBezTo>
                    <a:pt x="525" y="49"/>
                    <a:pt x="525" y="49"/>
                    <a:pt x="525" y="50"/>
                  </a:cubicBezTo>
                  <a:cubicBezTo>
                    <a:pt x="526" y="50"/>
                    <a:pt x="527" y="51"/>
                    <a:pt x="527" y="52"/>
                  </a:cubicBezTo>
                  <a:cubicBezTo>
                    <a:pt x="527" y="52"/>
                    <a:pt x="528" y="52"/>
                    <a:pt x="528" y="53"/>
                  </a:cubicBezTo>
                  <a:cubicBezTo>
                    <a:pt x="528" y="53"/>
                    <a:pt x="529" y="54"/>
                    <a:pt x="529" y="55"/>
                  </a:cubicBezTo>
                  <a:cubicBezTo>
                    <a:pt x="530" y="55"/>
                    <a:pt x="530" y="56"/>
                    <a:pt x="530" y="56"/>
                  </a:cubicBezTo>
                  <a:cubicBezTo>
                    <a:pt x="531" y="57"/>
                    <a:pt x="531" y="57"/>
                    <a:pt x="531" y="58"/>
                  </a:cubicBezTo>
                  <a:cubicBezTo>
                    <a:pt x="532" y="59"/>
                    <a:pt x="532" y="59"/>
                    <a:pt x="532" y="59"/>
                  </a:cubicBezTo>
                  <a:cubicBezTo>
                    <a:pt x="532" y="60"/>
                    <a:pt x="533" y="61"/>
                    <a:pt x="533" y="62"/>
                  </a:cubicBezTo>
                  <a:cubicBezTo>
                    <a:pt x="533" y="62"/>
                    <a:pt x="533" y="63"/>
                    <a:pt x="533" y="63"/>
                  </a:cubicBezTo>
                  <a:cubicBezTo>
                    <a:pt x="534" y="64"/>
                    <a:pt x="534" y="65"/>
                    <a:pt x="534" y="66"/>
                  </a:cubicBezTo>
                  <a:cubicBezTo>
                    <a:pt x="534" y="66"/>
                    <a:pt x="534" y="66"/>
                    <a:pt x="535" y="67"/>
                  </a:cubicBezTo>
                  <a:cubicBezTo>
                    <a:pt x="535" y="68"/>
                    <a:pt x="535" y="69"/>
                    <a:pt x="535" y="70"/>
                  </a:cubicBezTo>
                  <a:cubicBezTo>
                    <a:pt x="535" y="70"/>
                    <a:pt x="535" y="70"/>
                    <a:pt x="535" y="70"/>
                  </a:cubicBezTo>
                  <a:cubicBezTo>
                    <a:pt x="536" y="71"/>
                    <a:pt x="536" y="73"/>
                    <a:pt x="536" y="74"/>
                  </a:cubicBezTo>
                  <a:cubicBezTo>
                    <a:pt x="536" y="75"/>
                    <a:pt x="536" y="76"/>
                    <a:pt x="536" y="78"/>
                  </a:cubicBezTo>
                  <a:cubicBezTo>
                    <a:pt x="536" y="240"/>
                    <a:pt x="536" y="240"/>
                    <a:pt x="536" y="240"/>
                  </a:cubicBezTo>
                  <a:cubicBezTo>
                    <a:pt x="537" y="241"/>
                    <a:pt x="537" y="241"/>
                    <a:pt x="538" y="242"/>
                  </a:cubicBezTo>
                  <a:cubicBezTo>
                    <a:pt x="544" y="246"/>
                    <a:pt x="553" y="247"/>
                    <a:pt x="562" y="247"/>
                  </a:cubicBezTo>
                  <a:cubicBezTo>
                    <a:pt x="565" y="247"/>
                    <a:pt x="568" y="248"/>
                    <a:pt x="571" y="248"/>
                  </a:cubicBezTo>
                  <a:cubicBezTo>
                    <a:pt x="571" y="78"/>
                    <a:pt x="571" y="78"/>
                    <a:pt x="571" y="78"/>
                  </a:cubicBezTo>
                  <a:cubicBezTo>
                    <a:pt x="571" y="78"/>
                    <a:pt x="571" y="78"/>
                    <a:pt x="571" y="78"/>
                  </a:cubicBezTo>
                  <a:cubicBezTo>
                    <a:pt x="571" y="75"/>
                    <a:pt x="571" y="73"/>
                    <a:pt x="571" y="70"/>
                  </a:cubicBezTo>
                  <a:cubicBezTo>
                    <a:pt x="571" y="70"/>
                    <a:pt x="571" y="69"/>
                    <a:pt x="570" y="68"/>
                  </a:cubicBezTo>
                  <a:cubicBezTo>
                    <a:pt x="570" y="67"/>
                    <a:pt x="570" y="65"/>
                    <a:pt x="570" y="63"/>
                  </a:cubicBezTo>
                  <a:cubicBezTo>
                    <a:pt x="570" y="63"/>
                    <a:pt x="569" y="62"/>
                    <a:pt x="569" y="61"/>
                  </a:cubicBezTo>
                  <a:cubicBezTo>
                    <a:pt x="569" y="59"/>
                    <a:pt x="568" y="57"/>
                    <a:pt x="568" y="55"/>
                  </a:cubicBezTo>
                  <a:cubicBezTo>
                    <a:pt x="568" y="55"/>
                    <a:pt x="568" y="55"/>
                    <a:pt x="568" y="55"/>
                  </a:cubicBezTo>
                  <a:cubicBezTo>
                    <a:pt x="567" y="52"/>
                    <a:pt x="566" y="50"/>
                    <a:pt x="565" y="48"/>
                  </a:cubicBezTo>
                  <a:cubicBezTo>
                    <a:pt x="565" y="48"/>
                    <a:pt x="565" y="47"/>
                    <a:pt x="564" y="46"/>
                  </a:cubicBezTo>
                  <a:cubicBezTo>
                    <a:pt x="564" y="45"/>
                    <a:pt x="563" y="43"/>
                    <a:pt x="562" y="42"/>
                  </a:cubicBezTo>
                  <a:cubicBezTo>
                    <a:pt x="562" y="41"/>
                    <a:pt x="562" y="41"/>
                    <a:pt x="561" y="40"/>
                  </a:cubicBezTo>
                  <a:cubicBezTo>
                    <a:pt x="560" y="38"/>
                    <a:pt x="559" y="36"/>
                    <a:pt x="558" y="34"/>
                  </a:cubicBezTo>
                  <a:cubicBezTo>
                    <a:pt x="558" y="34"/>
                    <a:pt x="558" y="34"/>
                    <a:pt x="558" y="34"/>
                  </a:cubicBezTo>
                  <a:cubicBezTo>
                    <a:pt x="557" y="32"/>
                    <a:pt x="555" y="31"/>
                    <a:pt x="554" y="29"/>
                  </a:cubicBezTo>
                  <a:cubicBezTo>
                    <a:pt x="554" y="29"/>
                    <a:pt x="553" y="28"/>
                    <a:pt x="553" y="28"/>
                  </a:cubicBezTo>
                  <a:cubicBezTo>
                    <a:pt x="552" y="26"/>
                    <a:pt x="550" y="25"/>
                    <a:pt x="549" y="23"/>
                  </a:cubicBezTo>
                  <a:cubicBezTo>
                    <a:pt x="548" y="23"/>
                    <a:pt x="548" y="23"/>
                    <a:pt x="548" y="22"/>
                  </a:cubicBezTo>
                  <a:cubicBezTo>
                    <a:pt x="546" y="21"/>
                    <a:pt x="545" y="20"/>
                    <a:pt x="543" y="18"/>
                  </a:cubicBezTo>
                  <a:cubicBezTo>
                    <a:pt x="543" y="18"/>
                    <a:pt x="543" y="18"/>
                    <a:pt x="543" y="18"/>
                  </a:cubicBezTo>
                  <a:cubicBezTo>
                    <a:pt x="541" y="16"/>
                    <a:pt x="539" y="15"/>
                    <a:pt x="537" y="14"/>
                  </a:cubicBezTo>
                  <a:cubicBezTo>
                    <a:pt x="537" y="13"/>
                    <a:pt x="537" y="13"/>
                    <a:pt x="536" y="13"/>
                  </a:cubicBezTo>
                  <a:cubicBezTo>
                    <a:pt x="534" y="12"/>
                    <a:pt x="532" y="10"/>
                    <a:pt x="530" y="9"/>
                  </a:cubicBezTo>
                  <a:cubicBezTo>
                    <a:pt x="530" y="9"/>
                    <a:pt x="530" y="9"/>
                    <a:pt x="530" y="9"/>
                  </a:cubicBezTo>
                  <a:cubicBezTo>
                    <a:pt x="529" y="8"/>
                    <a:pt x="526" y="7"/>
                    <a:pt x="524" y="7"/>
                  </a:cubicBezTo>
                  <a:cubicBezTo>
                    <a:pt x="524" y="6"/>
                    <a:pt x="524" y="6"/>
                    <a:pt x="523" y="6"/>
                  </a:cubicBezTo>
                  <a:cubicBezTo>
                    <a:pt x="521" y="5"/>
                    <a:pt x="519" y="4"/>
                    <a:pt x="517" y="4"/>
                  </a:cubicBezTo>
                  <a:cubicBezTo>
                    <a:pt x="517" y="4"/>
                    <a:pt x="516" y="3"/>
                    <a:pt x="516" y="3"/>
                  </a:cubicBezTo>
                  <a:cubicBezTo>
                    <a:pt x="514" y="3"/>
                    <a:pt x="512" y="2"/>
                    <a:pt x="510" y="2"/>
                  </a:cubicBezTo>
                  <a:cubicBezTo>
                    <a:pt x="510" y="2"/>
                    <a:pt x="509" y="2"/>
                    <a:pt x="509" y="2"/>
                  </a:cubicBezTo>
                  <a:cubicBezTo>
                    <a:pt x="507" y="1"/>
                    <a:pt x="504" y="1"/>
                    <a:pt x="502" y="1"/>
                  </a:cubicBezTo>
                  <a:cubicBezTo>
                    <a:pt x="502" y="1"/>
                    <a:pt x="501" y="0"/>
                    <a:pt x="501" y="0"/>
                  </a:cubicBezTo>
                  <a:cubicBezTo>
                    <a:pt x="498" y="0"/>
                    <a:pt x="496" y="0"/>
                    <a:pt x="494" y="0"/>
                  </a:cubicBezTo>
                  <a:cubicBezTo>
                    <a:pt x="494" y="0"/>
                    <a:pt x="494" y="0"/>
                    <a:pt x="494" y="0"/>
                  </a:cubicBezTo>
                  <a:cubicBezTo>
                    <a:pt x="295" y="0"/>
                    <a:pt x="295" y="0"/>
                    <a:pt x="295" y="0"/>
                  </a:cubicBezTo>
                  <a:cubicBezTo>
                    <a:pt x="221" y="0"/>
                    <a:pt x="221" y="0"/>
                    <a:pt x="221" y="0"/>
                  </a:cubicBezTo>
                  <a:cubicBezTo>
                    <a:pt x="77" y="0"/>
                    <a:pt x="77" y="0"/>
                    <a:pt x="77" y="0"/>
                  </a:cubicBezTo>
                  <a:cubicBezTo>
                    <a:pt x="55" y="0"/>
                    <a:pt x="35" y="10"/>
                    <a:pt x="21" y="25"/>
                  </a:cubicBezTo>
                  <a:cubicBezTo>
                    <a:pt x="21" y="25"/>
                    <a:pt x="20" y="25"/>
                    <a:pt x="20" y="26"/>
                  </a:cubicBezTo>
                  <a:cubicBezTo>
                    <a:pt x="19" y="27"/>
                    <a:pt x="17" y="29"/>
                    <a:pt x="16" y="30"/>
                  </a:cubicBezTo>
                  <a:cubicBezTo>
                    <a:pt x="16" y="31"/>
                    <a:pt x="15" y="32"/>
                    <a:pt x="15" y="32"/>
                  </a:cubicBezTo>
                  <a:cubicBezTo>
                    <a:pt x="14" y="33"/>
                    <a:pt x="13" y="35"/>
                    <a:pt x="12" y="36"/>
                  </a:cubicBezTo>
                  <a:cubicBezTo>
                    <a:pt x="11" y="37"/>
                    <a:pt x="11" y="38"/>
                    <a:pt x="10" y="39"/>
                  </a:cubicBezTo>
                  <a:cubicBezTo>
                    <a:pt x="10" y="40"/>
                    <a:pt x="9" y="41"/>
                    <a:pt x="9" y="42"/>
                  </a:cubicBezTo>
                  <a:cubicBezTo>
                    <a:pt x="8" y="43"/>
                    <a:pt x="7" y="45"/>
                    <a:pt x="7" y="46"/>
                  </a:cubicBezTo>
                  <a:cubicBezTo>
                    <a:pt x="6" y="47"/>
                    <a:pt x="6" y="48"/>
                    <a:pt x="6" y="48"/>
                  </a:cubicBezTo>
                  <a:cubicBezTo>
                    <a:pt x="5" y="50"/>
                    <a:pt x="4" y="52"/>
                    <a:pt x="4" y="54"/>
                  </a:cubicBezTo>
                  <a:cubicBezTo>
                    <a:pt x="3" y="54"/>
                    <a:pt x="3" y="55"/>
                    <a:pt x="3" y="55"/>
                  </a:cubicBezTo>
                  <a:cubicBezTo>
                    <a:pt x="2" y="57"/>
                    <a:pt x="2" y="59"/>
                    <a:pt x="2" y="61"/>
                  </a:cubicBezTo>
                  <a:cubicBezTo>
                    <a:pt x="1" y="62"/>
                    <a:pt x="1" y="62"/>
                    <a:pt x="1" y="63"/>
                  </a:cubicBezTo>
                  <a:cubicBezTo>
                    <a:pt x="1" y="65"/>
                    <a:pt x="0" y="67"/>
                    <a:pt x="0" y="69"/>
                  </a:cubicBezTo>
                  <a:cubicBezTo>
                    <a:pt x="0" y="70"/>
                    <a:pt x="0" y="70"/>
                    <a:pt x="0" y="70"/>
                  </a:cubicBezTo>
                  <a:cubicBezTo>
                    <a:pt x="0" y="73"/>
                    <a:pt x="0" y="75"/>
                    <a:pt x="0" y="78"/>
                  </a:cubicBezTo>
                  <a:cubicBezTo>
                    <a:pt x="0" y="149"/>
                    <a:pt x="0" y="149"/>
                    <a:pt x="0" y="149"/>
                  </a:cubicBezTo>
                  <a:cubicBezTo>
                    <a:pt x="0" y="149"/>
                    <a:pt x="0" y="149"/>
                    <a:pt x="0" y="149"/>
                  </a:cubicBezTo>
                  <a:cubicBezTo>
                    <a:pt x="0" y="328"/>
                    <a:pt x="0" y="328"/>
                    <a:pt x="0" y="328"/>
                  </a:cubicBezTo>
                  <a:cubicBezTo>
                    <a:pt x="0" y="330"/>
                    <a:pt x="0" y="332"/>
                    <a:pt x="0" y="335"/>
                  </a:cubicBezTo>
                  <a:cubicBezTo>
                    <a:pt x="0" y="335"/>
                    <a:pt x="0" y="336"/>
                    <a:pt x="0" y="337"/>
                  </a:cubicBezTo>
                  <a:cubicBezTo>
                    <a:pt x="1" y="338"/>
                    <a:pt x="1" y="340"/>
                    <a:pt x="1" y="342"/>
                  </a:cubicBezTo>
                  <a:cubicBezTo>
                    <a:pt x="1" y="343"/>
                    <a:pt x="1" y="343"/>
                    <a:pt x="2" y="344"/>
                  </a:cubicBezTo>
                  <a:cubicBezTo>
                    <a:pt x="3" y="348"/>
                    <a:pt x="4" y="353"/>
                    <a:pt x="6" y="357"/>
                  </a:cubicBezTo>
                  <a:cubicBezTo>
                    <a:pt x="6" y="358"/>
                    <a:pt x="6" y="358"/>
                    <a:pt x="6" y="359"/>
                  </a:cubicBezTo>
                  <a:cubicBezTo>
                    <a:pt x="7" y="360"/>
                    <a:pt x="8" y="362"/>
                    <a:pt x="9" y="363"/>
                  </a:cubicBezTo>
                  <a:cubicBezTo>
                    <a:pt x="9" y="364"/>
                    <a:pt x="9" y="365"/>
                    <a:pt x="10" y="365"/>
                  </a:cubicBezTo>
                  <a:cubicBezTo>
                    <a:pt x="11" y="367"/>
                    <a:pt x="12" y="369"/>
                    <a:pt x="13" y="371"/>
                  </a:cubicBezTo>
                  <a:cubicBezTo>
                    <a:pt x="14" y="373"/>
                    <a:pt x="16" y="374"/>
                    <a:pt x="17" y="376"/>
                  </a:cubicBezTo>
                  <a:cubicBezTo>
                    <a:pt x="17" y="377"/>
                    <a:pt x="18" y="377"/>
                    <a:pt x="18" y="377"/>
                  </a:cubicBezTo>
                  <a:cubicBezTo>
                    <a:pt x="19" y="379"/>
                    <a:pt x="21" y="381"/>
                    <a:pt x="22" y="382"/>
                  </a:cubicBezTo>
                  <a:cubicBezTo>
                    <a:pt x="23" y="382"/>
                    <a:pt x="23" y="383"/>
                    <a:pt x="23" y="383"/>
                  </a:cubicBezTo>
                  <a:cubicBezTo>
                    <a:pt x="24" y="384"/>
                    <a:pt x="26" y="386"/>
                    <a:pt x="27" y="387"/>
                  </a:cubicBezTo>
                  <a:cubicBezTo>
                    <a:pt x="28" y="387"/>
                    <a:pt x="28" y="387"/>
                    <a:pt x="28" y="388"/>
                  </a:cubicBezTo>
                  <a:cubicBezTo>
                    <a:pt x="30" y="389"/>
                    <a:pt x="32" y="390"/>
                    <a:pt x="34" y="391"/>
                  </a:cubicBezTo>
                  <a:cubicBezTo>
                    <a:pt x="34" y="392"/>
                    <a:pt x="34" y="392"/>
                    <a:pt x="35" y="392"/>
                  </a:cubicBezTo>
                  <a:cubicBezTo>
                    <a:pt x="38" y="395"/>
                    <a:pt x="42" y="397"/>
                    <a:pt x="46" y="399"/>
                  </a:cubicBezTo>
                  <a:cubicBezTo>
                    <a:pt x="47" y="399"/>
                    <a:pt x="47" y="399"/>
                    <a:pt x="48" y="399"/>
                  </a:cubicBezTo>
                  <a:cubicBezTo>
                    <a:pt x="50" y="400"/>
                    <a:pt x="52" y="401"/>
                    <a:pt x="54" y="401"/>
                  </a:cubicBezTo>
                  <a:cubicBezTo>
                    <a:pt x="54" y="402"/>
                    <a:pt x="55" y="402"/>
                    <a:pt x="55" y="402"/>
                  </a:cubicBezTo>
                  <a:cubicBezTo>
                    <a:pt x="57" y="402"/>
                    <a:pt x="59" y="403"/>
                    <a:pt x="61" y="403"/>
                  </a:cubicBezTo>
                  <a:cubicBezTo>
                    <a:pt x="61" y="403"/>
                    <a:pt x="62" y="403"/>
                    <a:pt x="62" y="404"/>
                  </a:cubicBezTo>
                  <a:cubicBezTo>
                    <a:pt x="64" y="404"/>
                    <a:pt x="66" y="404"/>
                    <a:pt x="69" y="405"/>
                  </a:cubicBezTo>
                  <a:cubicBezTo>
                    <a:pt x="69" y="405"/>
                    <a:pt x="70" y="405"/>
                    <a:pt x="70" y="405"/>
                  </a:cubicBezTo>
                  <a:cubicBezTo>
                    <a:pt x="73" y="405"/>
                    <a:pt x="75" y="405"/>
                    <a:pt x="77" y="405"/>
                  </a:cubicBezTo>
                  <a:cubicBezTo>
                    <a:pt x="77" y="405"/>
                    <a:pt x="77" y="405"/>
                    <a:pt x="77" y="405"/>
                  </a:cubicBezTo>
                  <a:cubicBezTo>
                    <a:pt x="276" y="405"/>
                    <a:pt x="276" y="405"/>
                    <a:pt x="276" y="405"/>
                  </a:cubicBezTo>
                  <a:cubicBezTo>
                    <a:pt x="350" y="405"/>
                    <a:pt x="350" y="405"/>
                    <a:pt x="350" y="405"/>
                  </a:cubicBezTo>
                  <a:cubicBezTo>
                    <a:pt x="364" y="405"/>
                    <a:pt x="364" y="405"/>
                    <a:pt x="364" y="405"/>
                  </a:cubicBezTo>
                  <a:cubicBezTo>
                    <a:pt x="364" y="401"/>
                    <a:pt x="365" y="395"/>
                    <a:pt x="367"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dirty="0">
                <a:solidFill>
                  <a:srgbClr val="FFFFFF"/>
                </a:solidFill>
                <a:cs typeface="Arial" charset="0"/>
              </a:endParaRPr>
            </a:p>
          </p:txBody>
        </p:sp>
        <p:grpSp>
          <p:nvGrpSpPr>
            <p:cNvPr id="10" name="Pencil"/>
            <p:cNvGrpSpPr/>
            <p:nvPr/>
          </p:nvGrpSpPr>
          <p:grpSpPr>
            <a:xfrm rot="10800000">
              <a:off x="4208358" y="2164251"/>
              <a:ext cx="498848" cy="456068"/>
              <a:chOff x="1448185" y="3139559"/>
              <a:chExt cx="665130" cy="665129"/>
            </a:xfrm>
            <a:grpFill/>
          </p:grpSpPr>
          <p:sp>
            <p:nvSpPr>
              <p:cNvPr id="14" name="Freeform 200"/>
              <p:cNvSpPr>
                <a:spLocks/>
              </p:cNvSpPr>
              <p:nvPr/>
            </p:nvSpPr>
            <p:spPr bwMode="auto">
              <a:xfrm>
                <a:off x="1576826" y="3268199"/>
                <a:ext cx="483863" cy="483863"/>
              </a:xfrm>
              <a:custGeom>
                <a:avLst/>
                <a:gdLst>
                  <a:gd name="T0" fmla="*/ 257 w 331"/>
                  <a:gd name="T1" fmla="*/ 328 h 331"/>
                  <a:gd name="T2" fmla="*/ 327 w 331"/>
                  <a:gd name="T3" fmla="*/ 258 h 331"/>
                  <a:gd name="T4" fmla="*/ 327 w 331"/>
                  <a:gd name="T5" fmla="*/ 258 h 331"/>
                  <a:gd name="T6" fmla="*/ 329 w 331"/>
                  <a:gd name="T7" fmla="*/ 253 h 331"/>
                  <a:gd name="T8" fmla="*/ 331 w 331"/>
                  <a:gd name="T9" fmla="*/ 246 h 331"/>
                  <a:gd name="T10" fmla="*/ 327 w 331"/>
                  <a:gd name="T11" fmla="*/ 240 h 331"/>
                  <a:gd name="T12" fmla="*/ 323 w 331"/>
                  <a:gd name="T13" fmla="*/ 235 h 331"/>
                  <a:gd name="T14" fmla="*/ 96 w 331"/>
                  <a:gd name="T15" fmla="*/ 6 h 331"/>
                  <a:gd name="T16" fmla="*/ 96 w 331"/>
                  <a:gd name="T17" fmla="*/ 6 h 331"/>
                  <a:gd name="T18" fmla="*/ 89 w 331"/>
                  <a:gd name="T19" fmla="*/ 2 h 331"/>
                  <a:gd name="T20" fmla="*/ 83 w 331"/>
                  <a:gd name="T21" fmla="*/ 0 h 331"/>
                  <a:gd name="T22" fmla="*/ 78 w 331"/>
                  <a:gd name="T23" fmla="*/ 0 h 331"/>
                  <a:gd name="T24" fmla="*/ 73 w 331"/>
                  <a:gd name="T25" fmla="*/ 3 h 331"/>
                  <a:gd name="T26" fmla="*/ 3 w 331"/>
                  <a:gd name="T27" fmla="*/ 73 h 331"/>
                  <a:gd name="T28" fmla="*/ 3 w 331"/>
                  <a:gd name="T29" fmla="*/ 73 h 331"/>
                  <a:gd name="T30" fmla="*/ 0 w 331"/>
                  <a:gd name="T31" fmla="*/ 78 h 331"/>
                  <a:gd name="T32" fmla="*/ 0 w 331"/>
                  <a:gd name="T33" fmla="*/ 85 h 331"/>
                  <a:gd name="T34" fmla="*/ 1 w 331"/>
                  <a:gd name="T35" fmla="*/ 90 h 331"/>
                  <a:gd name="T36" fmla="*/ 6 w 331"/>
                  <a:gd name="T37" fmla="*/ 96 h 331"/>
                  <a:gd name="T38" fmla="*/ 234 w 331"/>
                  <a:gd name="T39" fmla="*/ 324 h 331"/>
                  <a:gd name="T40" fmla="*/ 234 w 331"/>
                  <a:gd name="T41" fmla="*/ 324 h 331"/>
                  <a:gd name="T42" fmla="*/ 239 w 331"/>
                  <a:gd name="T43" fmla="*/ 328 h 331"/>
                  <a:gd name="T44" fmla="*/ 246 w 331"/>
                  <a:gd name="T45" fmla="*/ 331 h 331"/>
                  <a:gd name="T46" fmla="*/ 252 w 331"/>
                  <a:gd name="T47" fmla="*/ 331 h 331"/>
                  <a:gd name="T48" fmla="*/ 257 w 331"/>
                  <a:gd name="T49" fmla="*/ 328 h 331"/>
                  <a:gd name="T50" fmla="*/ 257 w 331"/>
                  <a:gd name="T51"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1">
                    <a:moveTo>
                      <a:pt x="257" y="328"/>
                    </a:moveTo>
                    <a:lnTo>
                      <a:pt x="327" y="258"/>
                    </a:lnTo>
                    <a:lnTo>
                      <a:pt x="327" y="258"/>
                    </a:lnTo>
                    <a:lnTo>
                      <a:pt x="329" y="253"/>
                    </a:lnTo>
                    <a:lnTo>
                      <a:pt x="331" y="246"/>
                    </a:lnTo>
                    <a:lnTo>
                      <a:pt x="327" y="240"/>
                    </a:lnTo>
                    <a:lnTo>
                      <a:pt x="323" y="235"/>
                    </a:lnTo>
                    <a:lnTo>
                      <a:pt x="96" y="6"/>
                    </a:lnTo>
                    <a:lnTo>
                      <a:pt x="96" y="6"/>
                    </a:lnTo>
                    <a:lnTo>
                      <a:pt x="89" y="2"/>
                    </a:lnTo>
                    <a:lnTo>
                      <a:pt x="83" y="0"/>
                    </a:lnTo>
                    <a:lnTo>
                      <a:pt x="78" y="0"/>
                    </a:lnTo>
                    <a:lnTo>
                      <a:pt x="73" y="3"/>
                    </a:lnTo>
                    <a:lnTo>
                      <a:pt x="3" y="73"/>
                    </a:lnTo>
                    <a:lnTo>
                      <a:pt x="3" y="73"/>
                    </a:lnTo>
                    <a:lnTo>
                      <a:pt x="0" y="78"/>
                    </a:lnTo>
                    <a:lnTo>
                      <a:pt x="0" y="85"/>
                    </a:lnTo>
                    <a:lnTo>
                      <a:pt x="1" y="90"/>
                    </a:lnTo>
                    <a:lnTo>
                      <a:pt x="6" y="96"/>
                    </a:lnTo>
                    <a:lnTo>
                      <a:pt x="234" y="324"/>
                    </a:lnTo>
                    <a:lnTo>
                      <a:pt x="234" y="324"/>
                    </a:lnTo>
                    <a:lnTo>
                      <a:pt x="239" y="328"/>
                    </a:lnTo>
                    <a:lnTo>
                      <a:pt x="246" y="331"/>
                    </a:lnTo>
                    <a:lnTo>
                      <a:pt x="252" y="331"/>
                    </a:lnTo>
                    <a:lnTo>
                      <a:pt x="257" y="328"/>
                    </a:lnTo>
                    <a:lnTo>
                      <a:pt x="257" y="32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5" name="Freeform 201"/>
              <p:cNvSpPr>
                <a:spLocks/>
              </p:cNvSpPr>
              <p:nvPr/>
            </p:nvSpPr>
            <p:spPr bwMode="auto">
              <a:xfrm>
                <a:off x="1448185" y="3139559"/>
                <a:ext cx="219273" cy="219273"/>
              </a:xfrm>
              <a:custGeom>
                <a:avLst/>
                <a:gdLst>
                  <a:gd name="T0" fmla="*/ 76 w 150"/>
                  <a:gd name="T1" fmla="*/ 148 h 150"/>
                  <a:gd name="T2" fmla="*/ 148 w 150"/>
                  <a:gd name="T3" fmla="*/ 77 h 150"/>
                  <a:gd name="T4" fmla="*/ 148 w 150"/>
                  <a:gd name="T5" fmla="*/ 77 h 150"/>
                  <a:gd name="T6" fmla="*/ 150 w 150"/>
                  <a:gd name="T7" fmla="*/ 72 h 150"/>
                  <a:gd name="T8" fmla="*/ 150 w 150"/>
                  <a:gd name="T9" fmla="*/ 67 h 150"/>
                  <a:gd name="T10" fmla="*/ 148 w 150"/>
                  <a:gd name="T11" fmla="*/ 60 h 150"/>
                  <a:gd name="T12" fmla="*/ 143 w 150"/>
                  <a:gd name="T13" fmla="*/ 54 h 150"/>
                  <a:gd name="T14" fmla="*/ 98 w 150"/>
                  <a:gd name="T15" fmla="*/ 8 h 150"/>
                  <a:gd name="T16" fmla="*/ 98 w 150"/>
                  <a:gd name="T17" fmla="*/ 8 h 150"/>
                  <a:gd name="T18" fmla="*/ 89 w 150"/>
                  <a:gd name="T19" fmla="*/ 3 h 150"/>
                  <a:gd name="T20" fmla="*/ 81 w 150"/>
                  <a:gd name="T21" fmla="*/ 0 h 150"/>
                  <a:gd name="T22" fmla="*/ 75 w 150"/>
                  <a:gd name="T23" fmla="*/ 0 h 150"/>
                  <a:gd name="T24" fmla="*/ 68 w 150"/>
                  <a:gd name="T25" fmla="*/ 3 h 150"/>
                  <a:gd name="T26" fmla="*/ 3 w 150"/>
                  <a:gd name="T27" fmla="*/ 68 h 150"/>
                  <a:gd name="T28" fmla="*/ 3 w 150"/>
                  <a:gd name="T29" fmla="*/ 68 h 150"/>
                  <a:gd name="T30" fmla="*/ 0 w 150"/>
                  <a:gd name="T31" fmla="*/ 75 h 150"/>
                  <a:gd name="T32" fmla="*/ 0 w 150"/>
                  <a:gd name="T33" fmla="*/ 81 h 150"/>
                  <a:gd name="T34" fmla="*/ 1 w 150"/>
                  <a:gd name="T35" fmla="*/ 90 h 150"/>
                  <a:gd name="T36" fmla="*/ 8 w 150"/>
                  <a:gd name="T37" fmla="*/ 98 h 150"/>
                  <a:gd name="T38" fmla="*/ 54 w 150"/>
                  <a:gd name="T39" fmla="*/ 143 h 150"/>
                  <a:gd name="T40" fmla="*/ 54 w 150"/>
                  <a:gd name="T41" fmla="*/ 143 h 150"/>
                  <a:gd name="T42" fmla="*/ 60 w 150"/>
                  <a:gd name="T43" fmla="*/ 148 h 150"/>
                  <a:gd name="T44" fmla="*/ 67 w 150"/>
                  <a:gd name="T45" fmla="*/ 150 h 150"/>
                  <a:gd name="T46" fmla="*/ 72 w 150"/>
                  <a:gd name="T47" fmla="*/ 150 h 150"/>
                  <a:gd name="T48" fmla="*/ 76 w 150"/>
                  <a:gd name="T49" fmla="*/ 148 h 150"/>
                  <a:gd name="T50" fmla="*/ 76 w 150"/>
                  <a:gd name="T51"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50">
                    <a:moveTo>
                      <a:pt x="76" y="148"/>
                    </a:moveTo>
                    <a:lnTo>
                      <a:pt x="148" y="77"/>
                    </a:lnTo>
                    <a:lnTo>
                      <a:pt x="148" y="77"/>
                    </a:lnTo>
                    <a:lnTo>
                      <a:pt x="150" y="72"/>
                    </a:lnTo>
                    <a:lnTo>
                      <a:pt x="150" y="67"/>
                    </a:lnTo>
                    <a:lnTo>
                      <a:pt x="148" y="60"/>
                    </a:lnTo>
                    <a:lnTo>
                      <a:pt x="143" y="54"/>
                    </a:lnTo>
                    <a:lnTo>
                      <a:pt x="98" y="8"/>
                    </a:lnTo>
                    <a:lnTo>
                      <a:pt x="98" y="8"/>
                    </a:lnTo>
                    <a:lnTo>
                      <a:pt x="89" y="3"/>
                    </a:lnTo>
                    <a:lnTo>
                      <a:pt x="81" y="0"/>
                    </a:lnTo>
                    <a:lnTo>
                      <a:pt x="75" y="0"/>
                    </a:lnTo>
                    <a:lnTo>
                      <a:pt x="68" y="3"/>
                    </a:lnTo>
                    <a:lnTo>
                      <a:pt x="3" y="68"/>
                    </a:lnTo>
                    <a:lnTo>
                      <a:pt x="3" y="68"/>
                    </a:lnTo>
                    <a:lnTo>
                      <a:pt x="0" y="75"/>
                    </a:lnTo>
                    <a:lnTo>
                      <a:pt x="0" y="81"/>
                    </a:lnTo>
                    <a:lnTo>
                      <a:pt x="1" y="90"/>
                    </a:lnTo>
                    <a:lnTo>
                      <a:pt x="8" y="98"/>
                    </a:lnTo>
                    <a:lnTo>
                      <a:pt x="54" y="143"/>
                    </a:lnTo>
                    <a:lnTo>
                      <a:pt x="54" y="143"/>
                    </a:lnTo>
                    <a:lnTo>
                      <a:pt x="60" y="148"/>
                    </a:lnTo>
                    <a:lnTo>
                      <a:pt x="67" y="150"/>
                    </a:lnTo>
                    <a:lnTo>
                      <a:pt x="72" y="150"/>
                    </a:lnTo>
                    <a:lnTo>
                      <a:pt x="76" y="148"/>
                    </a:lnTo>
                    <a:lnTo>
                      <a:pt x="76" y="1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6" name="Freeform 202"/>
              <p:cNvSpPr>
                <a:spLocks/>
              </p:cNvSpPr>
              <p:nvPr/>
            </p:nvSpPr>
            <p:spPr bwMode="auto">
              <a:xfrm>
                <a:off x="1971518" y="3664353"/>
                <a:ext cx="141797" cy="140335"/>
              </a:xfrm>
              <a:custGeom>
                <a:avLst/>
                <a:gdLst>
                  <a:gd name="T0" fmla="*/ 2 w 97"/>
                  <a:gd name="T1" fmla="*/ 68 h 96"/>
                  <a:gd name="T2" fmla="*/ 2 w 97"/>
                  <a:gd name="T3" fmla="*/ 68 h 96"/>
                  <a:gd name="T4" fmla="*/ 0 w 97"/>
                  <a:gd name="T5" fmla="*/ 71 h 96"/>
                  <a:gd name="T6" fmla="*/ 2 w 97"/>
                  <a:gd name="T7" fmla="*/ 76 h 96"/>
                  <a:gd name="T8" fmla="*/ 5 w 97"/>
                  <a:gd name="T9" fmla="*/ 81 h 96"/>
                  <a:gd name="T10" fmla="*/ 10 w 97"/>
                  <a:gd name="T11" fmla="*/ 83 h 96"/>
                  <a:gd name="T12" fmla="*/ 83 w 97"/>
                  <a:gd name="T13" fmla="*/ 96 h 96"/>
                  <a:gd name="T14" fmla="*/ 83 w 97"/>
                  <a:gd name="T15" fmla="*/ 96 h 96"/>
                  <a:gd name="T16" fmla="*/ 90 w 97"/>
                  <a:gd name="T17" fmla="*/ 96 h 96"/>
                  <a:gd name="T18" fmla="*/ 95 w 97"/>
                  <a:gd name="T19" fmla="*/ 94 h 96"/>
                  <a:gd name="T20" fmla="*/ 97 w 97"/>
                  <a:gd name="T21" fmla="*/ 89 h 96"/>
                  <a:gd name="T22" fmla="*/ 97 w 97"/>
                  <a:gd name="T23" fmla="*/ 83 h 96"/>
                  <a:gd name="T24" fmla="*/ 83 w 97"/>
                  <a:gd name="T25" fmla="*/ 9 h 96"/>
                  <a:gd name="T26" fmla="*/ 83 w 97"/>
                  <a:gd name="T27" fmla="*/ 9 h 96"/>
                  <a:gd name="T28" fmla="*/ 82 w 97"/>
                  <a:gd name="T29" fmla="*/ 5 h 96"/>
                  <a:gd name="T30" fmla="*/ 77 w 97"/>
                  <a:gd name="T31" fmla="*/ 1 h 96"/>
                  <a:gd name="T32" fmla="*/ 72 w 97"/>
                  <a:gd name="T33" fmla="*/ 0 h 96"/>
                  <a:gd name="T34" fmla="*/ 69 w 97"/>
                  <a:gd name="T35" fmla="*/ 1 h 96"/>
                  <a:gd name="T36" fmla="*/ 2 w 97"/>
                  <a:gd name="T3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6">
                    <a:moveTo>
                      <a:pt x="2" y="68"/>
                    </a:moveTo>
                    <a:lnTo>
                      <a:pt x="2" y="68"/>
                    </a:lnTo>
                    <a:lnTo>
                      <a:pt x="0" y="71"/>
                    </a:lnTo>
                    <a:lnTo>
                      <a:pt x="2" y="76"/>
                    </a:lnTo>
                    <a:lnTo>
                      <a:pt x="5" y="81"/>
                    </a:lnTo>
                    <a:lnTo>
                      <a:pt x="10" y="83"/>
                    </a:lnTo>
                    <a:lnTo>
                      <a:pt x="83" y="96"/>
                    </a:lnTo>
                    <a:lnTo>
                      <a:pt x="83" y="96"/>
                    </a:lnTo>
                    <a:lnTo>
                      <a:pt x="90" y="96"/>
                    </a:lnTo>
                    <a:lnTo>
                      <a:pt x="95" y="94"/>
                    </a:lnTo>
                    <a:lnTo>
                      <a:pt x="97" y="89"/>
                    </a:lnTo>
                    <a:lnTo>
                      <a:pt x="97" y="83"/>
                    </a:lnTo>
                    <a:lnTo>
                      <a:pt x="83" y="9"/>
                    </a:lnTo>
                    <a:lnTo>
                      <a:pt x="83" y="9"/>
                    </a:lnTo>
                    <a:lnTo>
                      <a:pt x="82" y="5"/>
                    </a:lnTo>
                    <a:lnTo>
                      <a:pt x="77" y="1"/>
                    </a:lnTo>
                    <a:lnTo>
                      <a:pt x="72" y="0"/>
                    </a:lnTo>
                    <a:lnTo>
                      <a:pt x="69" y="1"/>
                    </a:lnTo>
                    <a:lnTo>
                      <a:pt x="2" y="6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7" name="Line 203"/>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8" name="Line 204"/>
              <p:cNvSpPr>
                <a:spLocks noChangeShapeType="1"/>
              </p:cNvSpPr>
              <p:nvPr/>
            </p:nvSpPr>
            <p:spPr bwMode="auto">
              <a:xfrm>
                <a:off x="1698157" y="325796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19" name="Line 205"/>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sp>
            <p:nvSpPr>
              <p:cNvPr id="20" name="Line 206"/>
              <p:cNvSpPr>
                <a:spLocks noChangeShapeType="1"/>
              </p:cNvSpPr>
              <p:nvPr/>
            </p:nvSpPr>
            <p:spPr bwMode="auto">
              <a:xfrm>
                <a:off x="1676230" y="323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US" sz="7600" b="1">
                  <a:solidFill>
                    <a:srgbClr val="FFFFFF"/>
                  </a:solidFill>
                  <a:cs typeface="Arial" charset="0"/>
                </a:endParaRPr>
              </a:p>
            </p:txBody>
          </p:sp>
        </p:grpSp>
        <p:sp>
          <p:nvSpPr>
            <p:cNvPr id="11" name="Rectangle 10"/>
            <p:cNvSpPr/>
            <p:nvPr/>
          </p:nvSpPr>
          <p:spPr>
            <a:xfrm>
              <a:off x="3923928" y="1886134"/>
              <a:ext cx="390778" cy="139003"/>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12" name="Rectangle 11"/>
            <p:cNvSpPr/>
            <p:nvPr/>
          </p:nvSpPr>
          <p:spPr>
            <a:xfrm>
              <a:off x="3923928" y="1986379"/>
              <a:ext cx="390778" cy="139003"/>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sp>
          <p:nvSpPr>
            <p:cNvPr id="13" name="Rectangle 12"/>
            <p:cNvSpPr/>
            <p:nvPr/>
          </p:nvSpPr>
          <p:spPr>
            <a:xfrm>
              <a:off x="3923928" y="2089920"/>
              <a:ext cx="215999" cy="139003"/>
            </a:xfrm>
            <a:prstGeom prst="rect">
              <a:avLst/>
            </a:prstGeom>
            <a:solidFill>
              <a:srgbClr val="4D4D4D"/>
            </a:solidFill>
          </p:spPr>
          <p:txBody>
            <a:bodyPr anchor="ctr">
              <a:spAutoFit/>
            </a:bodyPr>
            <a:lstStyle/>
            <a:p>
              <a:pPr algn="ctr" defTabSz="449263">
                <a:buClr>
                  <a:srgbClr val="000000"/>
                </a:buClr>
                <a:buSzPct val="100000"/>
                <a:buFont typeface="Times New Roman" pitchFamily="16" charset="0"/>
                <a:buNone/>
                <a:defRPr/>
              </a:pPr>
              <a:endParaRPr lang="en-GB" b="1" dirty="0">
                <a:solidFill>
                  <a:srgbClr val="000066"/>
                </a:solidFill>
                <a:latin typeface="Verdana"/>
                <a:cs typeface="Arial" charset="0"/>
              </a:endParaRPr>
            </a:p>
          </p:txBody>
        </p:sp>
      </p:grpSp>
    </p:spTree>
    <p:extLst>
      <p:ext uri="{BB962C8B-B14F-4D97-AF65-F5344CB8AC3E}">
        <p14:creationId xmlns:p14="http://schemas.microsoft.com/office/powerpoint/2010/main" val="1241008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PQuestion"/>
          <p:cNvSpPr>
            <a:spLocks noGrp="1"/>
          </p:cNvSpPr>
          <p:nvPr>
            <p:ph type="title"/>
          </p:nvPr>
        </p:nvSpPr>
        <p:spPr>
          <a:xfrm>
            <a:off x="179388" y="1164167"/>
            <a:ext cx="8642350" cy="647700"/>
          </a:xfrm>
        </p:spPr>
        <p:txBody>
          <a:bodyPr/>
          <a:lstStyle/>
          <a:p>
            <a:r>
              <a:rPr lang="fr-BE" altLang="en-US" b="0" smtClean="0">
                <a:solidFill>
                  <a:srgbClr val="4D4D4D"/>
                </a:solidFill>
              </a:rPr>
              <a:t>EXAMPLE: </a:t>
            </a:r>
            <a:r>
              <a:rPr lang="fr-BE" altLang="en-US" smtClean="0">
                <a:solidFill>
                  <a:srgbClr val="A40000"/>
                </a:solidFill>
              </a:rPr>
              <a:t>GETTING BETTER BIDS</a:t>
            </a:r>
            <a:endParaRPr lang="en-GB" altLang="en-US" smtClean="0">
              <a:solidFill>
                <a:srgbClr val="A40000"/>
              </a:solidFill>
            </a:endParaRPr>
          </a:p>
        </p:txBody>
      </p:sp>
      <p:sp>
        <p:nvSpPr>
          <p:cNvPr id="38915" name="TPAnswers"/>
          <p:cNvSpPr>
            <a:spLocks noGrp="1"/>
          </p:cNvSpPr>
          <p:nvPr>
            <p:ph type="body" idx="1"/>
            <p:custDataLst>
              <p:tags r:id="rId3"/>
            </p:custDataLst>
          </p:nvPr>
        </p:nvSpPr>
        <p:spPr>
          <a:xfrm>
            <a:off x="251520" y="4581128"/>
            <a:ext cx="6192838" cy="1919816"/>
          </a:xfrm>
        </p:spPr>
        <p:txBody>
          <a:bodyPr/>
          <a:lstStyle/>
          <a:p>
            <a:pPr marL="457200" indent="-457200" eaLnBrk="1" hangingPunct="1">
              <a:buFont typeface="Times New Roman" pitchFamily="18" charset="0"/>
              <a:buAutoNum type="alphaUcPeriod"/>
            </a:pPr>
            <a:r>
              <a:rPr lang="fr-BE" altLang="en-US" sz="2000" i="0" dirty="0" smtClean="0">
                <a:solidFill>
                  <a:srgbClr val="4D4D4D"/>
                </a:solidFill>
              </a:rPr>
              <a:t>I </a:t>
            </a:r>
            <a:r>
              <a:rPr lang="fr-BE" altLang="en-US" sz="2000" i="0" dirty="0" err="1" smtClean="0">
                <a:solidFill>
                  <a:srgbClr val="4D4D4D"/>
                </a:solidFill>
              </a:rPr>
              <a:t>can</a:t>
            </a:r>
            <a:r>
              <a:rPr lang="fr-BE" altLang="en-US" sz="2000" i="0" dirty="0" smtClean="0">
                <a:solidFill>
                  <a:srgbClr val="4D4D4D"/>
                </a:solidFill>
              </a:rPr>
              <a:t> tell </a:t>
            </a:r>
            <a:r>
              <a:rPr lang="fr-BE" altLang="en-US" sz="2000" i="0" dirty="0" err="1" smtClean="0">
                <a:solidFill>
                  <a:srgbClr val="4D4D4D"/>
                </a:solidFill>
              </a:rPr>
              <a:t>him</a:t>
            </a:r>
            <a:r>
              <a:rPr lang="fr-BE" altLang="en-US" sz="2000" i="0" dirty="0" smtClean="0">
                <a:solidFill>
                  <a:srgbClr val="4D4D4D"/>
                </a:solidFill>
              </a:rPr>
              <a:t> about the </a:t>
            </a:r>
            <a:r>
              <a:rPr lang="fr-BE" altLang="en-US" sz="2000" i="0" dirty="0" err="1" smtClean="0">
                <a:solidFill>
                  <a:srgbClr val="4D4D4D"/>
                </a:solidFill>
              </a:rPr>
              <a:t>procedure</a:t>
            </a:r>
            <a:r>
              <a:rPr lang="fr-BE" altLang="en-US" sz="2000" i="0" dirty="0" smtClean="0">
                <a:solidFill>
                  <a:srgbClr val="4D4D4D"/>
                </a:solidFill>
              </a:rPr>
              <a:t>, scope and indicative </a:t>
            </a:r>
            <a:r>
              <a:rPr lang="fr-BE" altLang="en-US" sz="2000" i="0" dirty="0" err="1" smtClean="0">
                <a:solidFill>
                  <a:srgbClr val="4D4D4D"/>
                </a:solidFill>
              </a:rPr>
              <a:t>timetable</a:t>
            </a:r>
            <a:r>
              <a:rPr lang="fr-BE" altLang="en-US" sz="2000" i="0" dirty="0" smtClean="0">
                <a:solidFill>
                  <a:srgbClr val="4D4D4D"/>
                </a:solidFill>
              </a:rPr>
              <a:t> of the future call</a:t>
            </a:r>
          </a:p>
          <a:p>
            <a:pPr marL="457200" indent="-457200" eaLnBrk="1" hangingPunct="1">
              <a:buFont typeface="Times New Roman" pitchFamily="18" charset="0"/>
              <a:buAutoNum type="alphaUcPeriod"/>
            </a:pPr>
            <a:r>
              <a:rPr lang="fr-BE" altLang="en-US" sz="2000" i="0" dirty="0" smtClean="0">
                <a:solidFill>
                  <a:srgbClr val="4D4D4D"/>
                </a:solidFill>
              </a:rPr>
              <a:t>I </a:t>
            </a:r>
            <a:r>
              <a:rPr lang="fr-BE" altLang="en-US" sz="2000" i="0" dirty="0" err="1" smtClean="0">
                <a:solidFill>
                  <a:srgbClr val="4D4D4D"/>
                </a:solidFill>
              </a:rPr>
              <a:t>can</a:t>
            </a:r>
            <a:r>
              <a:rPr lang="fr-BE" altLang="en-US" sz="2000" i="0" dirty="0" smtClean="0">
                <a:solidFill>
                  <a:srgbClr val="4D4D4D"/>
                </a:solidFill>
              </a:rPr>
              <a:t> mention the scope of the call and the </a:t>
            </a:r>
            <a:r>
              <a:rPr lang="fr-BE" altLang="en-US" sz="2000" i="0" dirty="0" err="1" smtClean="0">
                <a:solidFill>
                  <a:srgbClr val="4D4D4D"/>
                </a:solidFill>
              </a:rPr>
              <a:t>approximate</a:t>
            </a:r>
            <a:r>
              <a:rPr lang="fr-BE" altLang="en-US" sz="2000" i="0" dirty="0" smtClean="0">
                <a:solidFill>
                  <a:srgbClr val="4D4D4D"/>
                </a:solidFill>
              </a:rPr>
              <a:t> </a:t>
            </a:r>
            <a:r>
              <a:rPr lang="fr-BE" altLang="en-US" sz="2000" i="0" dirty="0" err="1" smtClean="0">
                <a:solidFill>
                  <a:srgbClr val="4D4D4D"/>
                </a:solidFill>
              </a:rPr>
              <a:t>timetable</a:t>
            </a:r>
            <a:r>
              <a:rPr lang="fr-BE" altLang="en-US" sz="2000" i="0" dirty="0" smtClean="0">
                <a:solidFill>
                  <a:srgbClr val="4D4D4D"/>
                </a:solidFill>
              </a:rPr>
              <a:t>, and </a:t>
            </a:r>
            <a:r>
              <a:rPr lang="fr-BE" altLang="en-US" sz="2000" i="0" dirty="0" err="1" smtClean="0">
                <a:solidFill>
                  <a:srgbClr val="4D4D4D"/>
                </a:solidFill>
              </a:rPr>
              <a:t>advise</a:t>
            </a:r>
            <a:r>
              <a:rPr lang="fr-BE" altLang="en-US" sz="2000" i="0" dirty="0" smtClean="0">
                <a:solidFill>
                  <a:srgbClr val="4D4D4D"/>
                </a:solidFill>
              </a:rPr>
              <a:t> </a:t>
            </a:r>
            <a:r>
              <a:rPr lang="fr-BE" altLang="en-US" sz="2000" i="0" dirty="0" err="1" smtClean="0">
                <a:solidFill>
                  <a:srgbClr val="4D4D4D"/>
                </a:solidFill>
              </a:rPr>
              <a:t>him</a:t>
            </a:r>
            <a:r>
              <a:rPr lang="fr-BE" altLang="en-US" sz="2000" i="0" dirty="0" smtClean="0">
                <a:solidFill>
                  <a:srgbClr val="4D4D4D"/>
                </a:solidFill>
              </a:rPr>
              <a:t> to call me back </a:t>
            </a:r>
            <a:r>
              <a:rPr lang="fr-BE" altLang="en-US" sz="2000" i="0" dirty="0" err="1" smtClean="0">
                <a:solidFill>
                  <a:srgbClr val="4D4D4D"/>
                </a:solidFill>
              </a:rPr>
              <a:t>when</a:t>
            </a:r>
            <a:r>
              <a:rPr lang="fr-BE" altLang="en-US" sz="2000" i="0" dirty="0" smtClean="0">
                <a:solidFill>
                  <a:srgbClr val="4D4D4D"/>
                </a:solidFill>
              </a:rPr>
              <a:t> the call </a:t>
            </a:r>
            <a:r>
              <a:rPr lang="fr-BE" altLang="en-US" sz="2000" i="0" dirty="0" err="1" smtClean="0">
                <a:solidFill>
                  <a:srgbClr val="4D4D4D"/>
                </a:solidFill>
              </a:rPr>
              <a:t>will</a:t>
            </a:r>
            <a:r>
              <a:rPr lang="fr-BE" altLang="en-US" sz="2000" i="0" dirty="0" smtClean="0">
                <a:solidFill>
                  <a:srgbClr val="4D4D4D"/>
                </a:solidFill>
              </a:rPr>
              <a:t> </a:t>
            </a:r>
            <a:r>
              <a:rPr lang="fr-BE" altLang="en-US" sz="2000" i="0" dirty="0" err="1" smtClean="0">
                <a:solidFill>
                  <a:srgbClr val="4D4D4D"/>
                </a:solidFill>
              </a:rPr>
              <a:t>be</a:t>
            </a:r>
            <a:r>
              <a:rPr lang="fr-BE" altLang="en-US" sz="2000" i="0" dirty="0" smtClean="0">
                <a:solidFill>
                  <a:srgbClr val="4D4D4D"/>
                </a:solidFill>
              </a:rPr>
              <a:t> </a:t>
            </a:r>
            <a:r>
              <a:rPr lang="fr-BE" altLang="en-US" sz="2000" i="0" dirty="0" err="1" smtClean="0">
                <a:solidFill>
                  <a:srgbClr val="4D4D4D"/>
                </a:solidFill>
              </a:rPr>
              <a:t>published</a:t>
            </a:r>
            <a:r>
              <a:rPr lang="fr-BE" altLang="en-US" sz="2000" i="0" dirty="0" smtClean="0">
                <a:solidFill>
                  <a:srgbClr val="4D4D4D"/>
                </a:solidFill>
              </a:rPr>
              <a:t> </a:t>
            </a:r>
          </a:p>
          <a:p>
            <a:pPr marL="457200" indent="-457200" eaLnBrk="1" hangingPunct="1">
              <a:buFont typeface="Times New Roman" pitchFamily="18" charset="0"/>
              <a:buAutoNum type="alphaUcPeriod"/>
            </a:pPr>
            <a:r>
              <a:rPr lang="fr-BE" altLang="en-US" sz="2000" i="0" dirty="0" smtClean="0">
                <a:solidFill>
                  <a:srgbClr val="4D4D4D"/>
                </a:solidFill>
              </a:rPr>
              <a:t>I </a:t>
            </a:r>
            <a:r>
              <a:rPr lang="fr-BE" altLang="en-US" sz="2000" i="0" dirty="0" err="1" smtClean="0">
                <a:solidFill>
                  <a:srgbClr val="4D4D4D"/>
                </a:solidFill>
              </a:rPr>
              <a:t>can't</a:t>
            </a:r>
            <a:r>
              <a:rPr lang="fr-BE" altLang="en-US" sz="2000" i="0" dirty="0" smtClean="0">
                <a:solidFill>
                  <a:srgbClr val="4D4D4D"/>
                </a:solidFill>
              </a:rPr>
              <a:t> tell </a:t>
            </a:r>
            <a:r>
              <a:rPr lang="fr-BE" altLang="en-US" sz="2000" i="0" dirty="0" err="1" smtClean="0">
                <a:solidFill>
                  <a:srgbClr val="4D4D4D"/>
                </a:solidFill>
              </a:rPr>
              <a:t>him</a:t>
            </a:r>
            <a:r>
              <a:rPr lang="fr-BE" altLang="en-US" sz="2000" i="0" dirty="0" smtClean="0">
                <a:solidFill>
                  <a:srgbClr val="4D4D4D"/>
                </a:solidFill>
              </a:rPr>
              <a:t> </a:t>
            </a:r>
            <a:r>
              <a:rPr lang="fr-BE" altLang="en-US" sz="2000" i="0" dirty="0" err="1" smtClean="0">
                <a:solidFill>
                  <a:srgbClr val="4D4D4D"/>
                </a:solidFill>
              </a:rPr>
              <a:t>anything</a:t>
            </a:r>
            <a:r>
              <a:rPr lang="fr-BE" altLang="en-US" sz="2000" i="0" dirty="0" smtClean="0">
                <a:solidFill>
                  <a:srgbClr val="4D4D4D"/>
                </a:solidFill>
              </a:rPr>
              <a:t> </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18383122"/>
              </p:ext>
            </p:extLst>
          </p:nvPr>
        </p:nvGraphicFramePr>
        <p:xfrm>
          <a:off x="6804027" y="4184653"/>
          <a:ext cx="2276475" cy="2561167"/>
        </p:xfrm>
        <a:graphic>
          <a:graphicData uri="http://schemas.openxmlformats.org/presentationml/2006/ole">
            <mc:AlternateContent xmlns:mc="http://schemas.openxmlformats.org/markup-compatibility/2006">
              <mc:Choice xmlns:v="urn:schemas-microsoft-com:vml" Requires="v">
                <p:oleObj spid="_x0000_s96282"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04027" y="4184653"/>
                        <a:ext cx="2276475" cy="25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Box 4"/>
          <p:cNvSpPr txBox="1">
            <a:spLocks noChangeArrowheads="1"/>
          </p:cNvSpPr>
          <p:nvPr/>
        </p:nvSpPr>
        <p:spPr bwMode="auto">
          <a:xfrm>
            <a:off x="179388" y="1769535"/>
            <a:ext cx="82089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defRPr sz="2400" i="1">
                <a:solidFill>
                  <a:srgbClr val="0F5494"/>
                </a:solidFill>
                <a:latin typeface="EC Square Sans Cond Pro" pitchFamily="34" charset="0"/>
                <a:ea typeface="Microsoft YaHei" pitchFamily="34" charset="-122"/>
              </a:defRPr>
            </a:lvl1pPr>
            <a:lvl2pPr eaLnBrk="0" hangingPunct="0">
              <a:spcBef>
                <a:spcPts val="500"/>
              </a:spcBef>
              <a:defRPr sz="2000" b="1">
                <a:solidFill>
                  <a:srgbClr val="0F5494"/>
                </a:solidFill>
                <a:latin typeface="EC Square Sans Cond Pro" pitchFamily="34" charset="0"/>
                <a:ea typeface="Microsoft YaHei" pitchFamily="34" charset="-122"/>
              </a:defRPr>
            </a:lvl2pPr>
            <a:lvl3pPr eaLnBrk="0" hangingPunct="0">
              <a:spcBef>
                <a:spcPts val="350"/>
              </a:spcBef>
              <a:defRPr sz="1400">
                <a:solidFill>
                  <a:srgbClr val="0F5494"/>
                </a:solidFill>
                <a:latin typeface="EC Square Sans Cond Pro" pitchFamily="34" charset="0"/>
                <a:ea typeface="Microsoft YaHei" pitchFamily="34" charset="-122"/>
              </a:defRPr>
            </a:lvl3pPr>
            <a:lvl4pPr eaLnBrk="0" hangingPunct="0">
              <a:spcBef>
                <a:spcPts val="500"/>
              </a:spcBef>
              <a:defRPr sz="2000">
                <a:solidFill>
                  <a:srgbClr val="000000"/>
                </a:solidFill>
                <a:latin typeface="EC Square Sans Cond Pro" pitchFamily="34" charset="0"/>
                <a:ea typeface="Microsoft YaHei" pitchFamily="34" charset="-122"/>
              </a:defRPr>
            </a:lvl4pPr>
            <a:lvl5pPr eaLnBrk="0" hangingPunct="0">
              <a:spcBef>
                <a:spcPts val="500"/>
              </a:spcBef>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9pPr>
          </a:lstStyle>
          <a:p>
            <a:pPr algn="just" defTabSz="449263" eaLnBrk="1" hangingPunct="1">
              <a:spcBef>
                <a:spcPct val="0"/>
              </a:spcBef>
              <a:buClr>
                <a:srgbClr val="FFFFFF"/>
              </a:buClr>
              <a:buSzPct val="100000"/>
            </a:pPr>
            <a:r>
              <a:rPr lang="en-GB" altLang="en-US" sz="1800" i="0" dirty="0" smtClean="0">
                <a:solidFill>
                  <a:srgbClr val="4D4D4D"/>
                </a:solidFill>
                <a:latin typeface="Verdana" pitchFamily="34" charset="0"/>
                <a:cs typeface="Arial" charset="0"/>
              </a:rPr>
              <a:t>Next trimester, your </a:t>
            </a:r>
            <a:r>
              <a:rPr lang="en-GB" altLang="en-US" sz="1800" i="0" dirty="0">
                <a:solidFill>
                  <a:srgbClr val="4D4D4D"/>
                </a:solidFill>
                <a:latin typeface="Verdana" pitchFamily="34" charset="0"/>
                <a:cs typeface="Arial" charset="0"/>
              </a:rPr>
              <a:t>Directorate will launch a call for </a:t>
            </a:r>
            <a:r>
              <a:rPr lang="en-GB" altLang="en-US" sz="1800" i="0" dirty="0" smtClean="0">
                <a:solidFill>
                  <a:srgbClr val="4D4D4D"/>
                </a:solidFill>
                <a:latin typeface="Verdana" pitchFamily="34" charset="0"/>
                <a:cs typeface="Arial" charset="0"/>
              </a:rPr>
              <a:t>tender </a:t>
            </a:r>
            <a:r>
              <a:rPr lang="en-GB" altLang="en-US" sz="1800" i="0" dirty="0">
                <a:solidFill>
                  <a:srgbClr val="4D4D4D"/>
                </a:solidFill>
                <a:latin typeface="Verdana" pitchFamily="34" charset="0"/>
                <a:cs typeface="Arial" charset="0"/>
              </a:rPr>
              <a:t>on a large </a:t>
            </a:r>
            <a:r>
              <a:rPr lang="en-GB" altLang="en-US" sz="1800" i="0" dirty="0" smtClean="0">
                <a:solidFill>
                  <a:srgbClr val="4D4D4D"/>
                </a:solidFill>
                <a:latin typeface="Verdana" pitchFamily="34" charset="0"/>
                <a:cs typeface="Arial" charset="0"/>
              </a:rPr>
              <a:t>and politically </a:t>
            </a:r>
            <a:r>
              <a:rPr lang="en-GB" altLang="en-US" sz="1800" i="0" dirty="0">
                <a:solidFill>
                  <a:srgbClr val="4D4D4D"/>
                </a:solidFill>
                <a:latin typeface="Verdana" pitchFamily="34" charset="0"/>
                <a:cs typeface="Arial" charset="0"/>
              </a:rPr>
              <a:t>sensitive study on pesticides. </a:t>
            </a:r>
            <a:endParaRPr lang="en-GB" altLang="en-US" sz="1800" i="0" dirty="0" smtClean="0">
              <a:solidFill>
                <a:srgbClr val="4D4D4D"/>
              </a:solidFill>
              <a:latin typeface="Verdana" pitchFamily="34" charset="0"/>
              <a:cs typeface="Arial" charset="0"/>
            </a:endParaRPr>
          </a:p>
          <a:p>
            <a:pPr algn="just" defTabSz="449263" eaLnBrk="1" hangingPunct="1">
              <a:spcBef>
                <a:spcPct val="0"/>
              </a:spcBef>
              <a:buClr>
                <a:srgbClr val="FFFFFF"/>
              </a:buClr>
              <a:buSzPct val="100000"/>
            </a:pPr>
            <a:r>
              <a:rPr lang="en-GB" altLang="en-US" sz="1800" i="0" dirty="0" smtClean="0">
                <a:solidFill>
                  <a:srgbClr val="4D4D4D"/>
                </a:solidFill>
                <a:latin typeface="Verdana" pitchFamily="34" charset="0"/>
                <a:cs typeface="Arial" charset="0"/>
              </a:rPr>
              <a:t>It's </a:t>
            </a:r>
            <a:r>
              <a:rPr lang="en-GB" altLang="en-US" sz="1800" i="0" dirty="0">
                <a:solidFill>
                  <a:srgbClr val="4D4D4D"/>
                </a:solidFill>
                <a:latin typeface="Verdana" pitchFamily="34" charset="0"/>
                <a:cs typeface="Arial" charset="0"/>
              </a:rPr>
              <a:t>important to have numerous and </a:t>
            </a:r>
            <a:r>
              <a:rPr lang="en-GB" altLang="en-US" sz="1800" i="0" dirty="0" smtClean="0">
                <a:solidFill>
                  <a:srgbClr val="4D4D4D"/>
                </a:solidFill>
                <a:latin typeface="Verdana" pitchFamily="34" charset="0"/>
                <a:cs typeface="Arial" charset="0"/>
              </a:rPr>
              <a:t>quality offers.</a:t>
            </a:r>
            <a:endParaRPr lang="en-GB" altLang="en-US" sz="1800" i="0" dirty="0">
              <a:solidFill>
                <a:srgbClr val="4D4D4D"/>
              </a:solidFill>
              <a:latin typeface="Verdana" pitchFamily="34" charset="0"/>
              <a:cs typeface="Arial" charset="0"/>
            </a:endParaRPr>
          </a:p>
          <a:p>
            <a:pPr algn="just" defTabSz="449263" eaLnBrk="1" hangingPunct="1">
              <a:spcBef>
                <a:spcPct val="0"/>
              </a:spcBef>
              <a:buClr>
                <a:srgbClr val="FFFFFF"/>
              </a:buClr>
              <a:buSzPct val="100000"/>
            </a:pPr>
            <a:r>
              <a:rPr lang="en-GB" altLang="en-US" sz="1800" i="0" dirty="0">
                <a:solidFill>
                  <a:srgbClr val="4D4D4D"/>
                </a:solidFill>
                <a:latin typeface="Verdana" pitchFamily="34" charset="0"/>
                <a:cs typeface="Arial" charset="0"/>
              </a:rPr>
              <a:t>The terms of references are not </a:t>
            </a:r>
            <a:r>
              <a:rPr lang="en-GB" altLang="en-US" sz="1800" i="0" dirty="0" smtClean="0">
                <a:solidFill>
                  <a:srgbClr val="4D4D4D"/>
                </a:solidFill>
                <a:latin typeface="Verdana" pitchFamily="34" charset="0"/>
                <a:cs typeface="Arial" charset="0"/>
              </a:rPr>
              <a:t>finalised </a:t>
            </a:r>
            <a:r>
              <a:rPr lang="en-GB" altLang="en-US" sz="1800" i="0" dirty="0">
                <a:solidFill>
                  <a:srgbClr val="4D4D4D"/>
                </a:solidFill>
                <a:latin typeface="Verdana" pitchFamily="34" charset="0"/>
                <a:cs typeface="Arial" charset="0"/>
              </a:rPr>
              <a:t>and the date of the launch of the call is not fixed yet.</a:t>
            </a:r>
          </a:p>
          <a:p>
            <a:pPr algn="just" defTabSz="449263" eaLnBrk="1" hangingPunct="1">
              <a:spcBef>
                <a:spcPct val="0"/>
              </a:spcBef>
              <a:buClr>
                <a:srgbClr val="FFFFFF"/>
              </a:buClr>
              <a:buSzPct val="100000"/>
            </a:pPr>
            <a:r>
              <a:rPr lang="fr-BE" altLang="en-US" sz="1800" i="0" dirty="0">
                <a:solidFill>
                  <a:srgbClr val="4D4D4D"/>
                </a:solidFill>
                <a:latin typeface="Verdana" pitchFamily="34" charset="0"/>
                <a:cs typeface="Arial" charset="0"/>
              </a:rPr>
              <a:t>You are on the phone </a:t>
            </a:r>
            <a:r>
              <a:rPr lang="fr-BE" altLang="en-US" sz="1800" i="0" dirty="0" err="1">
                <a:solidFill>
                  <a:srgbClr val="4D4D4D"/>
                </a:solidFill>
                <a:latin typeface="Verdana" pitchFamily="34" charset="0"/>
                <a:cs typeface="Arial" charset="0"/>
              </a:rPr>
              <a:t>with</a:t>
            </a:r>
            <a:r>
              <a:rPr lang="fr-BE" altLang="en-US" sz="1800" i="0" dirty="0">
                <a:solidFill>
                  <a:srgbClr val="4D4D4D"/>
                </a:solidFill>
                <a:latin typeface="Verdana" pitchFamily="34" charset="0"/>
                <a:cs typeface="Arial" charset="0"/>
              </a:rPr>
              <a:t> a </a:t>
            </a:r>
            <a:r>
              <a:rPr lang="fr-BE" altLang="en-US" sz="1800" i="0" dirty="0" err="1" smtClean="0">
                <a:solidFill>
                  <a:srgbClr val="4D4D4D"/>
                </a:solidFill>
                <a:latin typeface="Verdana" pitchFamily="34" charset="0"/>
                <a:cs typeface="Arial" charset="0"/>
              </a:rPr>
              <a:t>stakeholder</a:t>
            </a:r>
            <a:r>
              <a:rPr lang="fr-BE" altLang="en-US" sz="1800" i="0" dirty="0">
                <a:solidFill>
                  <a:srgbClr val="4D4D4D"/>
                </a:solidFill>
                <a:latin typeface="Verdana" pitchFamily="34" charset="0"/>
                <a:cs typeface="Arial" charset="0"/>
              </a:rPr>
              <a:t> </a:t>
            </a:r>
            <a:r>
              <a:rPr lang="fr-BE" altLang="en-US" sz="1800" i="0" dirty="0" err="1" smtClean="0">
                <a:solidFill>
                  <a:srgbClr val="4D4D4D"/>
                </a:solidFill>
                <a:latin typeface="Verdana" pitchFamily="34" charset="0"/>
                <a:cs typeface="Arial" charset="0"/>
              </a:rPr>
              <a:t>who</a:t>
            </a:r>
            <a:r>
              <a:rPr lang="fr-BE" altLang="en-US" sz="1800" i="0" dirty="0" smtClean="0">
                <a:solidFill>
                  <a:srgbClr val="4D4D4D"/>
                </a:solidFill>
                <a:latin typeface="Verdana" pitchFamily="34" charset="0"/>
                <a:cs typeface="Arial" charset="0"/>
              </a:rPr>
              <a:t> </a:t>
            </a:r>
            <a:r>
              <a:rPr lang="fr-BE" altLang="en-US" sz="1800" i="0" dirty="0" err="1">
                <a:solidFill>
                  <a:srgbClr val="4D4D4D"/>
                </a:solidFill>
                <a:latin typeface="Verdana" pitchFamily="34" charset="0"/>
                <a:cs typeface="Arial" charset="0"/>
              </a:rPr>
              <a:t>might</a:t>
            </a:r>
            <a:r>
              <a:rPr lang="fr-BE" altLang="en-US" sz="1800" i="0" dirty="0">
                <a:solidFill>
                  <a:srgbClr val="4D4D4D"/>
                </a:solidFill>
                <a:latin typeface="Verdana" pitchFamily="34" charset="0"/>
                <a:cs typeface="Arial" charset="0"/>
              </a:rPr>
              <a:t> have an </a:t>
            </a:r>
            <a:r>
              <a:rPr lang="fr-BE" altLang="en-US" sz="1800" i="0" dirty="0" err="1">
                <a:solidFill>
                  <a:srgbClr val="4D4D4D"/>
                </a:solidFill>
                <a:latin typeface="Verdana" pitchFamily="34" charset="0"/>
                <a:cs typeface="Arial" charset="0"/>
              </a:rPr>
              <a:t>interest</a:t>
            </a:r>
            <a:r>
              <a:rPr lang="fr-BE" altLang="en-US" sz="1800" i="0" dirty="0">
                <a:solidFill>
                  <a:srgbClr val="4D4D4D"/>
                </a:solidFill>
                <a:latin typeface="Verdana" pitchFamily="34" charset="0"/>
                <a:cs typeface="Arial" charset="0"/>
              </a:rPr>
              <a:t> and </a:t>
            </a:r>
            <a:r>
              <a:rPr lang="fr-BE" altLang="en-US" sz="1800" i="0" dirty="0" smtClean="0">
                <a:solidFill>
                  <a:srgbClr val="4D4D4D"/>
                </a:solidFill>
                <a:latin typeface="Verdana" pitchFamily="34" charset="0"/>
                <a:cs typeface="Arial" charset="0"/>
              </a:rPr>
              <a:t>the </a:t>
            </a:r>
            <a:r>
              <a:rPr lang="fr-BE" altLang="en-US" sz="1800" i="0" dirty="0" err="1">
                <a:solidFill>
                  <a:srgbClr val="4D4D4D"/>
                </a:solidFill>
                <a:latin typeface="Verdana" pitchFamily="34" charset="0"/>
                <a:cs typeface="Arial" charset="0"/>
              </a:rPr>
              <a:t>competence</a:t>
            </a:r>
            <a:r>
              <a:rPr lang="fr-BE" altLang="en-US" sz="1800" i="0" dirty="0">
                <a:solidFill>
                  <a:srgbClr val="4D4D4D"/>
                </a:solidFill>
                <a:latin typeface="Verdana" pitchFamily="34" charset="0"/>
                <a:cs typeface="Arial" charset="0"/>
              </a:rPr>
              <a:t> to </a:t>
            </a:r>
            <a:r>
              <a:rPr lang="fr-BE" altLang="en-US" sz="1800" i="0" dirty="0" err="1" smtClean="0">
                <a:solidFill>
                  <a:srgbClr val="4D4D4D"/>
                </a:solidFill>
                <a:latin typeface="Verdana" pitchFamily="34" charset="0"/>
                <a:cs typeface="Arial" charset="0"/>
              </a:rPr>
              <a:t>bid</a:t>
            </a:r>
            <a:r>
              <a:rPr lang="fr-BE" altLang="en-US" sz="1800" i="0" dirty="0" smtClean="0">
                <a:solidFill>
                  <a:srgbClr val="4D4D4D"/>
                </a:solidFill>
                <a:latin typeface="Verdana" pitchFamily="34" charset="0"/>
                <a:cs typeface="Arial" charset="0"/>
              </a:rPr>
              <a:t>, </a:t>
            </a:r>
            <a:r>
              <a:rPr lang="fr-BE" altLang="en-US" sz="1800" i="0" dirty="0" err="1">
                <a:solidFill>
                  <a:srgbClr val="4D4D4D"/>
                </a:solidFill>
                <a:latin typeface="Verdana" pitchFamily="34" charset="0"/>
                <a:cs typeface="Arial" charset="0"/>
              </a:rPr>
              <a:t>later</a:t>
            </a:r>
            <a:r>
              <a:rPr lang="fr-BE" altLang="en-US" sz="1800" i="0" dirty="0">
                <a:solidFill>
                  <a:srgbClr val="4D4D4D"/>
                </a:solidFill>
                <a:latin typeface="Verdana" pitchFamily="34" charset="0"/>
                <a:cs typeface="Arial" charset="0"/>
              </a:rPr>
              <a:t> </a:t>
            </a:r>
            <a:r>
              <a:rPr lang="fr-BE" altLang="en-US" sz="1800" i="0" dirty="0" smtClean="0">
                <a:solidFill>
                  <a:srgbClr val="4D4D4D"/>
                </a:solidFill>
                <a:latin typeface="Verdana" pitchFamily="34" charset="0"/>
                <a:cs typeface="Arial" charset="0"/>
              </a:rPr>
              <a:t>on.</a:t>
            </a:r>
            <a:endParaRPr lang="en-GB" altLang="en-US" sz="1800" i="0" dirty="0">
              <a:solidFill>
                <a:srgbClr val="4D4D4D"/>
              </a:solidFill>
              <a:latin typeface="Verdana" pitchFamily="34" charset="0"/>
              <a:cs typeface="Arial" charset="0"/>
            </a:endParaRPr>
          </a:p>
          <a:p>
            <a:pPr algn="just" defTabSz="449263" eaLnBrk="1" hangingPunct="1">
              <a:spcBef>
                <a:spcPct val="0"/>
              </a:spcBef>
              <a:buClr>
                <a:srgbClr val="FFFFFF"/>
              </a:buClr>
              <a:buSzPct val="100000"/>
            </a:pPr>
            <a:endParaRPr lang="en-GB" altLang="en-US" sz="1800" b="1" dirty="0" smtClean="0">
              <a:solidFill>
                <a:srgbClr val="4D4D4D"/>
              </a:solidFill>
              <a:latin typeface="Verdana" pitchFamily="34" charset="0"/>
              <a:cs typeface="Arial" charset="0"/>
            </a:endParaRPr>
          </a:p>
          <a:p>
            <a:pPr algn="just" defTabSz="449263" eaLnBrk="1" hangingPunct="1">
              <a:spcBef>
                <a:spcPct val="0"/>
              </a:spcBef>
              <a:buClr>
                <a:srgbClr val="FFFFFF"/>
              </a:buClr>
              <a:buSzPct val="100000"/>
            </a:pPr>
            <a:r>
              <a:rPr lang="en-GB" altLang="en-US" sz="1800" b="1" dirty="0" smtClean="0">
                <a:solidFill>
                  <a:srgbClr val="4D4D4D"/>
                </a:solidFill>
                <a:latin typeface="Verdana" pitchFamily="34" charset="0"/>
                <a:cs typeface="Arial" charset="0"/>
              </a:rPr>
              <a:t>What </a:t>
            </a:r>
            <a:r>
              <a:rPr lang="en-GB" altLang="en-US" sz="1800" b="1" dirty="0">
                <a:solidFill>
                  <a:srgbClr val="4D4D4D"/>
                </a:solidFill>
                <a:latin typeface="Verdana" pitchFamily="34" charset="0"/>
                <a:cs typeface="Arial" charset="0"/>
              </a:rPr>
              <a:t>can you tell him?</a:t>
            </a:r>
          </a:p>
        </p:txBody>
      </p:sp>
    </p:spTree>
    <p:custDataLst>
      <p:tags r:id="rId2"/>
    </p:custDataLst>
    <p:extLst>
      <p:ext uri="{BB962C8B-B14F-4D97-AF65-F5344CB8AC3E}">
        <p14:creationId xmlns:p14="http://schemas.microsoft.com/office/powerpoint/2010/main" val="666056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7950" y="1028702"/>
            <a:ext cx="8445500" cy="1369484"/>
          </a:xfrm>
        </p:spPr>
        <p:txBody>
          <a:bodyPr/>
          <a:lstStyle/>
          <a:p>
            <a:r>
              <a:rPr lang="fr-BE" altLang="en-US" smtClean="0">
                <a:solidFill>
                  <a:srgbClr val="A40000"/>
                </a:solidFill>
              </a:rPr>
              <a:t>PROCUREMENT</a:t>
            </a:r>
            <a:r>
              <a:rPr lang="fr-BE" altLang="en-US" smtClean="0"/>
              <a:t>:  </a:t>
            </a:r>
            <a:r>
              <a:rPr lang="fr-BE" altLang="en-US" b="0" smtClean="0">
                <a:solidFill>
                  <a:srgbClr val="4D4D4D"/>
                </a:solidFill>
              </a:rPr>
              <a:t>KEY PRINCIPLES </a:t>
            </a:r>
            <a:endParaRPr lang="en-GB" altLang="en-US" sz="2400" b="0" i="1" smtClean="0">
              <a:solidFill>
                <a:srgbClr val="4D4D4D"/>
              </a:solidFill>
            </a:endParaRPr>
          </a:p>
        </p:txBody>
      </p:sp>
      <p:sp>
        <p:nvSpPr>
          <p:cNvPr id="4099" name="Content Placeholder 1"/>
          <p:cNvSpPr>
            <a:spLocks noGrp="1"/>
          </p:cNvSpPr>
          <p:nvPr>
            <p:ph idx="1"/>
          </p:nvPr>
        </p:nvSpPr>
        <p:spPr>
          <a:xfrm>
            <a:off x="250825" y="2277535"/>
            <a:ext cx="7797800" cy="3934884"/>
          </a:xfrm>
        </p:spPr>
        <p:txBody>
          <a:bodyPr/>
          <a:lstStyle/>
          <a:p>
            <a:pPr marL="0" indent="0">
              <a:buFontTx/>
              <a:buNone/>
              <a:defRPr/>
            </a:pPr>
            <a:r>
              <a:rPr lang="en-US" altLang="en-US" sz="2800" i="0" dirty="0" smtClean="0">
                <a:solidFill>
                  <a:srgbClr val="4D4D4D"/>
                </a:solidFill>
              </a:rPr>
              <a:t>Broadest </a:t>
            </a:r>
            <a:r>
              <a:rPr lang="en-US" altLang="en-US" sz="2800" i="0" dirty="0">
                <a:solidFill>
                  <a:srgbClr val="4D4D4D"/>
                </a:solidFill>
              </a:rPr>
              <a:t>competition</a:t>
            </a:r>
          </a:p>
          <a:p>
            <a:pPr marL="0" indent="0">
              <a:buFontTx/>
              <a:buNone/>
              <a:defRPr/>
            </a:pPr>
            <a:r>
              <a:rPr lang="en-GB" altLang="en-US" sz="2800" i="0" dirty="0" smtClean="0">
                <a:solidFill>
                  <a:srgbClr val="4D4D4D"/>
                </a:solidFill>
              </a:rPr>
              <a:t>Transparency</a:t>
            </a:r>
          </a:p>
          <a:p>
            <a:pPr marL="0" indent="0">
              <a:buFontTx/>
              <a:buNone/>
              <a:defRPr/>
            </a:pPr>
            <a:r>
              <a:rPr lang="en-US" altLang="en-US" sz="2800" i="0" dirty="0" smtClean="0">
                <a:solidFill>
                  <a:srgbClr val="4D4D4D"/>
                </a:solidFill>
              </a:rPr>
              <a:t>Non-discrimination</a:t>
            </a:r>
          </a:p>
          <a:p>
            <a:pPr marL="0" indent="0">
              <a:buFontTx/>
              <a:buNone/>
              <a:defRPr/>
            </a:pPr>
            <a:r>
              <a:rPr lang="en-US" altLang="en-US" sz="2800" i="0" dirty="0" smtClean="0">
                <a:solidFill>
                  <a:srgbClr val="4D4D4D"/>
                </a:solidFill>
              </a:rPr>
              <a:t>Equal treatment</a:t>
            </a:r>
          </a:p>
          <a:p>
            <a:pPr marL="0" indent="0">
              <a:defRPr/>
            </a:pPr>
            <a:r>
              <a:rPr lang="en-US" altLang="en-US" sz="2800" i="0" dirty="0" smtClean="0">
                <a:solidFill>
                  <a:srgbClr val="A40000"/>
                </a:solidFill>
              </a:rPr>
              <a:t>&gt;&gt; Level playing field</a:t>
            </a:r>
          </a:p>
          <a:p>
            <a:pPr marL="0" indent="0">
              <a:defRPr/>
            </a:pPr>
            <a:endParaRPr lang="en-US" altLang="en-US" sz="2800" i="0" dirty="0" smtClean="0">
              <a:solidFill>
                <a:srgbClr val="C00000"/>
              </a:solidFill>
            </a:endParaRPr>
          </a:p>
          <a:p>
            <a:pPr marL="0" indent="0">
              <a:buFontTx/>
              <a:buNone/>
              <a:defRPr/>
            </a:pPr>
            <a:r>
              <a:rPr lang="fr-BE" altLang="en-US" sz="2000" i="0" dirty="0">
                <a:solidFill>
                  <a:srgbClr val="4D4D4D"/>
                </a:solidFill>
              </a:rPr>
              <a:t>Article 102 of the Financial </a:t>
            </a:r>
            <a:r>
              <a:rPr lang="fr-BE" altLang="en-US" sz="2000" i="0" dirty="0" err="1">
                <a:solidFill>
                  <a:srgbClr val="4D4D4D"/>
                </a:solidFill>
              </a:rPr>
              <a:t>Regulation</a:t>
            </a:r>
            <a:r>
              <a:rPr lang="fr-BE" altLang="en-US" sz="2000" i="0" dirty="0">
                <a:solidFill>
                  <a:srgbClr val="4D4D4D"/>
                </a:solidFill>
              </a:rPr>
              <a:t>: </a:t>
            </a:r>
            <a:r>
              <a:rPr lang="fr-BE" altLang="en-US" sz="2000" i="0" dirty="0" err="1">
                <a:solidFill>
                  <a:srgbClr val="4D4D4D"/>
                </a:solidFill>
              </a:rPr>
              <a:t>principles</a:t>
            </a:r>
            <a:r>
              <a:rPr lang="fr-BE" altLang="en-US" sz="2000" i="0" dirty="0">
                <a:solidFill>
                  <a:srgbClr val="4D4D4D"/>
                </a:solidFill>
              </a:rPr>
              <a:t> applicable to public </a:t>
            </a:r>
            <a:r>
              <a:rPr lang="fr-BE" altLang="en-US" sz="2000" i="0" dirty="0" err="1">
                <a:solidFill>
                  <a:srgbClr val="4D4D4D"/>
                </a:solidFill>
              </a:rPr>
              <a:t>contracts</a:t>
            </a:r>
            <a:endParaRPr lang="en-US" altLang="en-US" sz="2000" i="0" dirty="0">
              <a:solidFill>
                <a:srgbClr val="4D4D4D"/>
              </a:solidFill>
            </a:endParaRPr>
          </a:p>
          <a:p>
            <a:pPr>
              <a:buFontTx/>
              <a:buChar char="-"/>
              <a:defRPr/>
            </a:pPr>
            <a:endParaRPr lang="en-US" altLang="en-US" sz="2000" dirty="0" smtClean="0"/>
          </a:p>
        </p:txBody>
      </p:sp>
    </p:spTree>
    <p:extLst>
      <p:ext uri="{BB962C8B-B14F-4D97-AF65-F5344CB8AC3E}">
        <p14:creationId xmlns:p14="http://schemas.microsoft.com/office/powerpoint/2010/main" val="2180277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1523" y="836714"/>
            <a:ext cx="8374063" cy="1223433"/>
          </a:xfrm>
        </p:spPr>
        <p:txBody>
          <a:bodyPr/>
          <a:lstStyle/>
          <a:p>
            <a:r>
              <a:rPr lang="fr-BE" altLang="en-US" b="0" dirty="0" smtClean="0">
                <a:solidFill>
                  <a:srgbClr val="4D4D4D"/>
                </a:solidFill>
              </a:rPr>
              <a:t>EXAMPLES OF </a:t>
            </a:r>
            <a:r>
              <a:rPr lang="fr-BE" altLang="en-US" dirty="0" smtClean="0">
                <a:solidFill>
                  <a:srgbClr val="C00000"/>
                </a:solidFill>
              </a:rPr>
              <a:t>IRREGULARITIES</a:t>
            </a:r>
            <a:endParaRPr lang="en-GB" altLang="en-US" dirty="0" smtClean="0">
              <a:solidFill>
                <a:srgbClr val="C00000"/>
              </a:solidFill>
            </a:endParaRPr>
          </a:p>
        </p:txBody>
      </p:sp>
      <p:sp>
        <p:nvSpPr>
          <p:cNvPr id="77827" name="Content Placeholder 1"/>
          <p:cNvSpPr>
            <a:spLocks noGrp="1"/>
          </p:cNvSpPr>
          <p:nvPr>
            <p:ph idx="1"/>
          </p:nvPr>
        </p:nvSpPr>
        <p:spPr>
          <a:xfrm>
            <a:off x="395536" y="2060848"/>
            <a:ext cx="8229600" cy="3958167"/>
          </a:xfrm>
        </p:spPr>
        <p:txBody>
          <a:bodyPr/>
          <a:lstStyle/>
          <a:p>
            <a:pPr>
              <a:buFont typeface="Wingdings" panose="05000000000000000000" pitchFamily="2" charset="2"/>
              <a:buChar char="§"/>
              <a:defRPr/>
            </a:pPr>
            <a:r>
              <a:rPr lang="en-US" altLang="en-US" sz="2000" b="1" i="0" dirty="0" smtClean="0">
                <a:solidFill>
                  <a:srgbClr val="4D4D4D"/>
                </a:solidFill>
              </a:rPr>
              <a:t>Before the launch of the call</a:t>
            </a:r>
          </a:p>
          <a:p>
            <a:pPr marL="0" indent="0">
              <a:defRPr/>
            </a:pPr>
            <a:r>
              <a:rPr lang="en-US" altLang="en-US" sz="2000" i="0" dirty="0" smtClean="0">
                <a:solidFill>
                  <a:srgbClr val="4D4D4D"/>
                </a:solidFill>
              </a:rPr>
              <a:t>Phone call to potential bidders (to make sure capable/many companies bid)</a:t>
            </a:r>
          </a:p>
          <a:p>
            <a:pPr>
              <a:buFont typeface="Wingdings" panose="05000000000000000000" pitchFamily="2" charset="2"/>
              <a:buChar char="§"/>
              <a:defRPr/>
            </a:pPr>
            <a:r>
              <a:rPr lang="en-US" altLang="en-US" sz="2000" b="1" i="0" dirty="0" smtClean="0">
                <a:solidFill>
                  <a:srgbClr val="4D4D4D"/>
                </a:solidFill>
              </a:rPr>
              <a:t> During the bidding process</a:t>
            </a:r>
          </a:p>
          <a:p>
            <a:pPr marL="0" indent="0">
              <a:defRPr/>
            </a:pPr>
            <a:r>
              <a:rPr lang="en-US" altLang="en-US" sz="2000" i="0" dirty="0" smtClean="0">
                <a:solidFill>
                  <a:srgbClr val="4D4D4D"/>
                </a:solidFill>
              </a:rPr>
              <a:t>Answering questions from individual bidders (versus Q&amp;A made available to all)</a:t>
            </a:r>
          </a:p>
          <a:p>
            <a:pPr>
              <a:buFont typeface="Wingdings" panose="05000000000000000000" pitchFamily="2" charset="2"/>
              <a:buChar char="§"/>
              <a:defRPr/>
            </a:pPr>
            <a:r>
              <a:rPr lang="en-US" altLang="en-US" sz="2000" b="1" i="0" dirty="0" smtClean="0">
                <a:solidFill>
                  <a:srgbClr val="4D4D4D"/>
                </a:solidFill>
              </a:rPr>
              <a:t>During the evaluation of the offers</a:t>
            </a:r>
          </a:p>
          <a:p>
            <a:pPr marL="0" indent="0">
              <a:defRPr/>
            </a:pPr>
            <a:r>
              <a:rPr lang="en-US" altLang="en-US" sz="2000" i="0" dirty="0" smtClean="0">
                <a:solidFill>
                  <a:srgbClr val="4D4D4D"/>
                </a:solidFill>
              </a:rPr>
              <a:t>Composition of committee (no external member), </a:t>
            </a:r>
            <a:r>
              <a:rPr lang="en-US" altLang="en-US" sz="2000" i="0" dirty="0">
                <a:solidFill>
                  <a:srgbClr val="4D4D4D"/>
                </a:solidFill>
              </a:rPr>
              <a:t>failure to declare a </a:t>
            </a:r>
            <a:r>
              <a:rPr lang="en-US" altLang="en-US" sz="2000" i="0" dirty="0" smtClean="0">
                <a:solidFill>
                  <a:srgbClr val="4D4D4D"/>
                </a:solidFill>
              </a:rPr>
              <a:t>COI, scoring (averages), undue influence etc.</a:t>
            </a:r>
          </a:p>
          <a:p>
            <a:pPr marL="457200" indent="-457200">
              <a:buFont typeface="Wingdings" panose="05000000000000000000" pitchFamily="2" charset="2"/>
              <a:buChar char="§"/>
              <a:defRPr/>
            </a:pPr>
            <a:r>
              <a:rPr lang="en-US" altLang="en-US" sz="2000" b="1" i="0" dirty="0">
                <a:solidFill>
                  <a:srgbClr val="4D4D4D"/>
                </a:solidFill>
              </a:rPr>
              <a:t>During the execution of the contract</a:t>
            </a:r>
          </a:p>
          <a:p>
            <a:pPr marL="0" indent="0">
              <a:defRPr/>
            </a:pPr>
            <a:r>
              <a:rPr lang="en-US" altLang="en-US" sz="2000" i="0" dirty="0">
                <a:solidFill>
                  <a:srgbClr val="4D4D4D"/>
                </a:solidFill>
              </a:rPr>
              <a:t>Abuse of position of "power" of the contracting authority /Project Officer vis-à-vis the contractor (</a:t>
            </a:r>
            <a:r>
              <a:rPr lang="en-US" altLang="en-US" sz="2000" i="0" dirty="0" err="1">
                <a:solidFill>
                  <a:srgbClr val="4D4D4D"/>
                </a:solidFill>
              </a:rPr>
              <a:t>eg</a:t>
            </a:r>
            <a:r>
              <a:rPr lang="en-US" altLang="en-US" sz="2000" i="0" dirty="0">
                <a:solidFill>
                  <a:srgbClr val="4D4D4D"/>
                </a:solidFill>
              </a:rPr>
              <a:t>. </a:t>
            </a:r>
            <a:r>
              <a:rPr lang="en-US" altLang="en-US" sz="2000" i="0" dirty="0" err="1">
                <a:solidFill>
                  <a:srgbClr val="4D4D4D"/>
                </a:solidFill>
              </a:rPr>
              <a:t>favours</a:t>
            </a:r>
            <a:r>
              <a:rPr lang="en-US" altLang="en-US" sz="2000" i="0" dirty="0">
                <a:solidFill>
                  <a:srgbClr val="4D4D4D"/>
                </a:solidFill>
              </a:rPr>
              <a:t> being asked or received)</a:t>
            </a:r>
          </a:p>
          <a:p>
            <a:pPr marL="0" indent="0">
              <a:defRPr/>
            </a:pPr>
            <a:endParaRPr lang="en-US" altLang="en-US" sz="2000" dirty="0" smtClean="0">
              <a:solidFill>
                <a:srgbClr val="4D4D4D"/>
              </a:solidFill>
            </a:endParaRPr>
          </a:p>
          <a:p>
            <a:pPr>
              <a:buFontTx/>
              <a:buChar char="-"/>
              <a:defRPr/>
            </a:pPr>
            <a:endParaRPr lang="en-US" altLang="en-US" sz="2800" dirty="0" smtClean="0"/>
          </a:p>
          <a:p>
            <a:pPr>
              <a:buFontTx/>
              <a:buChar char="-"/>
              <a:defRPr/>
            </a:pPr>
            <a:endParaRPr lang="en-US" altLang="en-US" sz="2000" dirty="0" smtClean="0"/>
          </a:p>
        </p:txBody>
      </p:sp>
    </p:spTree>
    <p:extLst>
      <p:ext uri="{BB962C8B-B14F-4D97-AF65-F5344CB8AC3E}">
        <p14:creationId xmlns:p14="http://schemas.microsoft.com/office/powerpoint/2010/main" val="1156499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0825" y="1195917"/>
            <a:ext cx="8301038" cy="795867"/>
          </a:xfrm>
        </p:spPr>
        <p:txBody>
          <a:bodyPr/>
          <a:lstStyle/>
          <a:p>
            <a:r>
              <a:rPr lang="fr-BE" altLang="en-US" sz="3200" smtClean="0">
                <a:solidFill>
                  <a:srgbClr val="C00000"/>
                </a:solidFill>
              </a:rPr>
              <a:t>COSTS </a:t>
            </a:r>
            <a:r>
              <a:rPr lang="fr-BE" altLang="en-US" sz="3200" b="0" smtClean="0">
                <a:solidFill>
                  <a:srgbClr val="4D4D4D"/>
                </a:solidFill>
              </a:rPr>
              <a:t>OF IRREGULARITIES</a:t>
            </a:r>
            <a:endParaRPr lang="en-GB" altLang="en-US" sz="3200" b="0" smtClean="0">
              <a:solidFill>
                <a:srgbClr val="4D4D4D"/>
              </a:solidFill>
            </a:endParaRPr>
          </a:p>
        </p:txBody>
      </p:sp>
      <p:sp>
        <p:nvSpPr>
          <p:cNvPr id="87043" name="Content Placeholder 1"/>
          <p:cNvSpPr>
            <a:spLocks noGrp="1"/>
          </p:cNvSpPr>
          <p:nvPr>
            <p:ph idx="1"/>
          </p:nvPr>
        </p:nvSpPr>
        <p:spPr>
          <a:xfrm>
            <a:off x="323850" y="2205568"/>
            <a:ext cx="8229600" cy="3958167"/>
          </a:xfrm>
        </p:spPr>
        <p:txBody>
          <a:bodyPr/>
          <a:lstStyle/>
          <a:p>
            <a:pPr marL="457200" indent="-457200">
              <a:buFont typeface="Wingdings" panose="05000000000000000000" pitchFamily="2" charset="2"/>
              <a:buChar char="§"/>
              <a:defRPr/>
            </a:pPr>
            <a:r>
              <a:rPr lang="en-US" altLang="en-US" i="0" dirty="0" smtClean="0">
                <a:solidFill>
                  <a:srgbClr val="4D4D4D"/>
                </a:solidFill>
              </a:rPr>
              <a:t>Cancellation of procedure and re-launch </a:t>
            </a:r>
            <a:endParaRPr lang="en-US" altLang="en-US" i="0" dirty="0">
              <a:solidFill>
                <a:srgbClr val="4D4D4D"/>
              </a:solidFill>
            </a:endParaRPr>
          </a:p>
          <a:p>
            <a:pPr marL="457200" indent="-457200">
              <a:buFont typeface="Wingdings" panose="05000000000000000000" pitchFamily="2" charset="2"/>
              <a:buChar char="§"/>
              <a:defRPr/>
            </a:pPr>
            <a:r>
              <a:rPr lang="en-US" altLang="en-US" i="0" dirty="0" smtClean="0">
                <a:solidFill>
                  <a:srgbClr val="4D4D4D"/>
                </a:solidFill>
              </a:rPr>
              <a:t>Failed opportunity to contract with bidder having presented a good offer / to recruit staff member</a:t>
            </a:r>
          </a:p>
          <a:p>
            <a:pPr marL="457200" indent="-457200">
              <a:buFont typeface="Wingdings" panose="05000000000000000000" pitchFamily="2" charset="2"/>
              <a:buChar char="§"/>
              <a:defRPr/>
            </a:pPr>
            <a:r>
              <a:rPr lang="en-US" altLang="en-US" i="0" dirty="0" smtClean="0">
                <a:solidFill>
                  <a:srgbClr val="4D4D4D"/>
                </a:solidFill>
              </a:rPr>
              <a:t>Litigation risks</a:t>
            </a:r>
          </a:p>
          <a:p>
            <a:pPr marL="457200" indent="-457200">
              <a:buFont typeface="Wingdings" panose="05000000000000000000" pitchFamily="2" charset="2"/>
              <a:buChar char="§"/>
              <a:defRPr/>
            </a:pPr>
            <a:r>
              <a:rPr lang="en-US" altLang="en-US" i="0" dirty="0" smtClean="0">
                <a:solidFill>
                  <a:srgbClr val="4D4D4D"/>
                </a:solidFill>
              </a:rPr>
              <a:t>Reputational risk </a:t>
            </a:r>
          </a:p>
          <a:p>
            <a:pPr marL="457200" indent="-457200">
              <a:buFont typeface="Wingdings" panose="05000000000000000000" pitchFamily="2" charset="2"/>
              <a:buChar char="§"/>
              <a:defRPr/>
            </a:pPr>
            <a:r>
              <a:rPr lang="en-US" altLang="en-US" i="0" dirty="0" smtClean="0">
                <a:solidFill>
                  <a:srgbClr val="4D4D4D"/>
                </a:solidFill>
              </a:rPr>
              <a:t>Disciplinary follow-up (with possible liability, implying payment of damages – Article 22 of the SR)</a:t>
            </a:r>
          </a:p>
          <a:p>
            <a:pPr>
              <a:buFontTx/>
              <a:buChar char="-"/>
              <a:defRPr/>
            </a:pPr>
            <a:endParaRPr lang="en-US" altLang="en-US" dirty="0" smtClean="0"/>
          </a:p>
          <a:p>
            <a:pPr>
              <a:buFontTx/>
              <a:buChar char="-"/>
              <a:defRPr/>
            </a:pPr>
            <a:endParaRPr lang="en-US" altLang="en-US" sz="2000" dirty="0" smtClean="0"/>
          </a:p>
        </p:txBody>
      </p:sp>
    </p:spTree>
    <p:extLst>
      <p:ext uri="{BB962C8B-B14F-4D97-AF65-F5344CB8AC3E}">
        <p14:creationId xmlns:p14="http://schemas.microsoft.com/office/powerpoint/2010/main" val="117376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3" y="1316770"/>
            <a:ext cx="8226425" cy="933449"/>
          </a:xfrm>
        </p:spPr>
        <p:txBody>
          <a:bodyPr/>
          <a:lstStyle/>
          <a:p>
            <a:pPr algn="ctr"/>
            <a:r>
              <a:rPr lang="fr-BE" sz="3600" b="0" dirty="0" err="1" smtClean="0">
                <a:solidFill>
                  <a:srgbClr val="A40000"/>
                </a:solidFill>
              </a:rPr>
              <a:t>Who</a:t>
            </a:r>
            <a:r>
              <a:rPr lang="fr-BE" sz="3600" b="0" dirty="0" smtClean="0">
                <a:solidFill>
                  <a:srgbClr val="A40000"/>
                </a:solidFill>
              </a:rPr>
              <a:t> </a:t>
            </a:r>
            <a:r>
              <a:rPr lang="fr-BE" sz="3600" b="0" dirty="0" err="1" smtClean="0">
                <a:solidFill>
                  <a:srgbClr val="A40000"/>
                </a:solidFill>
              </a:rPr>
              <a:t>does</a:t>
            </a:r>
            <a:r>
              <a:rPr lang="fr-BE" sz="3600" b="0" dirty="0" smtClean="0">
                <a:solidFill>
                  <a:srgbClr val="A40000"/>
                </a:solidFill>
              </a:rPr>
              <a:t> IDOC </a:t>
            </a:r>
            <a:r>
              <a:rPr lang="fr-BE" sz="3600" b="0" dirty="0" err="1" smtClean="0">
                <a:solidFill>
                  <a:srgbClr val="A40000"/>
                </a:solidFill>
              </a:rPr>
              <a:t>work</a:t>
            </a:r>
            <a:r>
              <a:rPr lang="fr-BE" sz="3600" b="0" dirty="0" smtClean="0">
                <a:solidFill>
                  <a:srgbClr val="A40000"/>
                </a:solidFill>
              </a:rPr>
              <a:t> for?</a:t>
            </a:r>
            <a:endParaRPr lang="en-GB" sz="3600" b="0" dirty="0">
              <a:solidFill>
                <a:srgbClr val="A40000"/>
              </a:solidFill>
            </a:endParaRPr>
          </a:p>
        </p:txBody>
      </p:sp>
      <p:sp>
        <p:nvSpPr>
          <p:cNvPr id="3" name="Content Placeholder 2"/>
          <p:cNvSpPr>
            <a:spLocks noGrp="1"/>
          </p:cNvSpPr>
          <p:nvPr>
            <p:ph idx="1"/>
          </p:nvPr>
        </p:nvSpPr>
        <p:spPr/>
        <p:txBody>
          <a:bodyPr/>
          <a:lstStyle/>
          <a:p>
            <a:pPr>
              <a:lnSpc>
                <a:spcPct val="150000"/>
              </a:lnSpc>
              <a:buClr>
                <a:srgbClr val="A40000"/>
              </a:buClr>
              <a:buFont typeface="Wingdings" panose="05000000000000000000" pitchFamily="2" charset="2"/>
              <a:buChar char="§"/>
            </a:pPr>
            <a:r>
              <a:rPr lang="fr-BE" i="0" dirty="0">
                <a:solidFill>
                  <a:srgbClr val="4D4D4D"/>
                </a:solidFill>
              </a:rPr>
              <a:t>The Commission</a:t>
            </a:r>
          </a:p>
          <a:p>
            <a:pPr>
              <a:lnSpc>
                <a:spcPct val="150000"/>
              </a:lnSpc>
              <a:buClr>
                <a:srgbClr val="A40000"/>
              </a:buClr>
              <a:buFont typeface="Wingdings" panose="05000000000000000000" pitchFamily="2" charset="2"/>
              <a:buChar char="§"/>
            </a:pPr>
            <a:r>
              <a:rPr lang="fr-BE" i="0" dirty="0">
                <a:solidFill>
                  <a:srgbClr val="4D4D4D"/>
                </a:solidFill>
              </a:rPr>
              <a:t>The EEAS (SLA)</a:t>
            </a:r>
          </a:p>
          <a:p>
            <a:pPr>
              <a:lnSpc>
                <a:spcPct val="150000"/>
              </a:lnSpc>
              <a:buClr>
                <a:srgbClr val="A40000"/>
              </a:buClr>
              <a:buFont typeface="Wingdings" panose="05000000000000000000" pitchFamily="2" charset="2"/>
              <a:buChar char="§"/>
            </a:pPr>
            <a:r>
              <a:rPr lang="fr-BE" i="0" dirty="0">
                <a:solidFill>
                  <a:srgbClr val="4D4D4D"/>
                </a:solidFill>
              </a:rPr>
              <a:t>The </a:t>
            </a:r>
            <a:r>
              <a:rPr lang="fr-BE" i="0" dirty="0" err="1">
                <a:solidFill>
                  <a:srgbClr val="4D4D4D"/>
                </a:solidFill>
              </a:rPr>
              <a:t>executive</a:t>
            </a:r>
            <a:r>
              <a:rPr lang="fr-BE" i="0" dirty="0">
                <a:solidFill>
                  <a:srgbClr val="4D4D4D"/>
                </a:solidFill>
              </a:rPr>
              <a:t> </a:t>
            </a:r>
            <a:r>
              <a:rPr lang="fr-BE" i="0" dirty="0" err="1">
                <a:solidFill>
                  <a:srgbClr val="4D4D4D"/>
                </a:solidFill>
              </a:rPr>
              <a:t>agencies</a:t>
            </a:r>
            <a:r>
              <a:rPr lang="fr-BE" i="0" dirty="0">
                <a:solidFill>
                  <a:srgbClr val="4D4D4D"/>
                </a:solidFill>
              </a:rPr>
              <a:t> (</a:t>
            </a:r>
            <a:r>
              <a:rPr lang="fr-BE" i="0" dirty="0" err="1">
                <a:solidFill>
                  <a:srgbClr val="4D4D4D"/>
                </a:solidFill>
              </a:rPr>
              <a:t>SLAs</a:t>
            </a:r>
            <a:r>
              <a:rPr lang="fr-BE" i="0" dirty="0">
                <a:solidFill>
                  <a:srgbClr val="4D4D4D"/>
                </a:solidFill>
              </a:rPr>
              <a:t>)</a:t>
            </a:r>
            <a:endParaRPr lang="en-GB" i="0" dirty="0">
              <a:solidFill>
                <a:srgbClr val="4D4D4D"/>
              </a:solidFill>
            </a:endParaRPr>
          </a:p>
          <a:p>
            <a:pPr>
              <a:lnSpc>
                <a:spcPct val="150000"/>
              </a:lnSpc>
              <a:buClr>
                <a:srgbClr val="A40000"/>
              </a:buClr>
              <a:buFont typeface="Wingdings" panose="05000000000000000000" pitchFamily="2" charset="2"/>
              <a:buChar char="§"/>
            </a:pPr>
            <a:r>
              <a:rPr lang="fr-BE" i="0" dirty="0">
                <a:solidFill>
                  <a:srgbClr val="4D4D4D"/>
                </a:solidFill>
              </a:rPr>
              <a:t>Total staff (</a:t>
            </a:r>
            <a:r>
              <a:rPr lang="fr-BE" i="0" dirty="0" err="1">
                <a:solidFill>
                  <a:srgbClr val="4D4D4D"/>
                </a:solidFill>
              </a:rPr>
              <a:t>officials</a:t>
            </a:r>
            <a:r>
              <a:rPr lang="fr-BE" i="0" dirty="0">
                <a:solidFill>
                  <a:srgbClr val="4D4D4D"/>
                </a:solidFill>
              </a:rPr>
              <a:t>, </a:t>
            </a:r>
            <a:r>
              <a:rPr lang="fr-BE" i="0" dirty="0" err="1">
                <a:solidFill>
                  <a:srgbClr val="4D4D4D"/>
                </a:solidFill>
              </a:rPr>
              <a:t>contract</a:t>
            </a:r>
            <a:r>
              <a:rPr lang="fr-BE" i="0" dirty="0">
                <a:solidFill>
                  <a:srgbClr val="4D4D4D"/>
                </a:solidFill>
              </a:rPr>
              <a:t>/</a:t>
            </a:r>
            <a:r>
              <a:rPr lang="fr-BE" i="0" dirty="0" err="1">
                <a:solidFill>
                  <a:srgbClr val="4D4D4D"/>
                </a:solidFill>
              </a:rPr>
              <a:t>temporary</a:t>
            </a:r>
            <a:r>
              <a:rPr lang="fr-BE" i="0" dirty="0">
                <a:solidFill>
                  <a:srgbClr val="4D4D4D"/>
                </a:solidFill>
              </a:rPr>
              <a:t> agents, </a:t>
            </a:r>
            <a:r>
              <a:rPr lang="fr-BE" i="0" dirty="0" err="1">
                <a:solidFill>
                  <a:srgbClr val="4D4D4D"/>
                </a:solidFill>
              </a:rPr>
              <a:t>those</a:t>
            </a:r>
            <a:r>
              <a:rPr lang="fr-BE" i="0" dirty="0">
                <a:solidFill>
                  <a:srgbClr val="4D4D4D"/>
                </a:solidFill>
              </a:rPr>
              <a:t> in </a:t>
            </a:r>
            <a:r>
              <a:rPr lang="fr-BE" i="0" dirty="0" err="1">
                <a:solidFill>
                  <a:srgbClr val="4D4D4D"/>
                </a:solidFill>
              </a:rPr>
              <a:t>activity</a:t>
            </a:r>
            <a:r>
              <a:rPr lang="fr-BE" i="0" dirty="0">
                <a:solidFill>
                  <a:srgbClr val="4D4D4D"/>
                </a:solidFill>
              </a:rPr>
              <a:t> as </a:t>
            </a:r>
            <a:r>
              <a:rPr lang="fr-BE" i="0" dirty="0" err="1">
                <a:solidFill>
                  <a:srgbClr val="4D4D4D"/>
                </a:solidFill>
              </a:rPr>
              <a:t>well</a:t>
            </a:r>
            <a:r>
              <a:rPr lang="fr-BE" i="0" dirty="0">
                <a:solidFill>
                  <a:srgbClr val="4D4D4D"/>
                </a:solidFill>
              </a:rPr>
              <a:t> as </a:t>
            </a:r>
            <a:r>
              <a:rPr lang="fr-BE" i="0" dirty="0" err="1">
                <a:solidFill>
                  <a:srgbClr val="4D4D4D"/>
                </a:solidFill>
              </a:rPr>
              <a:t>retired</a:t>
            </a:r>
            <a:r>
              <a:rPr lang="fr-BE" i="0" dirty="0">
                <a:solidFill>
                  <a:srgbClr val="4D4D4D"/>
                </a:solidFill>
              </a:rPr>
              <a:t> or in </a:t>
            </a:r>
            <a:r>
              <a:rPr lang="fr-BE" i="0" dirty="0" err="1">
                <a:solidFill>
                  <a:srgbClr val="4D4D4D"/>
                </a:solidFill>
              </a:rPr>
              <a:t>invalidity</a:t>
            </a:r>
            <a:r>
              <a:rPr lang="fr-BE" i="0" dirty="0">
                <a:solidFill>
                  <a:srgbClr val="4D4D4D"/>
                </a:solidFill>
              </a:rPr>
              <a:t>): +/- 32 000 in COM; 3 000 in EEAS; 2 300 in </a:t>
            </a:r>
            <a:r>
              <a:rPr lang="fr-BE" i="0" dirty="0" err="1">
                <a:solidFill>
                  <a:srgbClr val="4D4D4D"/>
                </a:solidFill>
              </a:rPr>
              <a:t>executive</a:t>
            </a:r>
            <a:r>
              <a:rPr lang="fr-BE" i="0" dirty="0">
                <a:solidFill>
                  <a:srgbClr val="4D4D4D"/>
                </a:solidFill>
              </a:rPr>
              <a:t> </a:t>
            </a:r>
            <a:r>
              <a:rPr lang="fr-BE" i="0" dirty="0" err="1">
                <a:solidFill>
                  <a:srgbClr val="4D4D4D"/>
                </a:solidFill>
              </a:rPr>
              <a:t>agencies</a:t>
            </a:r>
            <a:r>
              <a:rPr lang="fr-BE" i="0" dirty="0">
                <a:solidFill>
                  <a:srgbClr val="4D4D4D"/>
                </a:solidFill>
              </a:rPr>
              <a:t> </a:t>
            </a:r>
          </a:p>
        </p:txBody>
      </p:sp>
    </p:spTree>
    <p:extLst>
      <p:ext uri="{BB962C8B-B14F-4D97-AF65-F5344CB8AC3E}">
        <p14:creationId xmlns:p14="http://schemas.microsoft.com/office/powerpoint/2010/main" val="3642090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2565400"/>
            <a:ext cx="8229600" cy="3634317"/>
          </a:xfrm>
        </p:spPr>
        <p:txBody>
          <a:bodyPr/>
          <a:lstStyle/>
          <a:p>
            <a:pPr marL="0" indent="0" algn="ctr">
              <a:buFontTx/>
              <a:buNone/>
            </a:pPr>
            <a:r>
              <a:rPr lang="fr-BE" altLang="en-US" sz="4000" b="1" smtClean="0">
                <a:solidFill>
                  <a:srgbClr val="A40000"/>
                </a:solidFill>
              </a:rPr>
              <a:t>WHAT TO DO </a:t>
            </a:r>
            <a:r>
              <a:rPr lang="fr-BE" altLang="en-US" sz="4000" smtClean="0">
                <a:solidFill>
                  <a:srgbClr val="4D4D4D"/>
                </a:solidFill>
              </a:rPr>
              <a:t>IN CASE OF IRREGULARITY? </a:t>
            </a:r>
            <a:endParaRPr lang="en-GB" altLang="en-US" sz="4000" i="1" smtClean="0">
              <a:solidFill>
                <a:srgbClr val="4D4D4D"/>
              </a:solidFill>
            </a:endParaRPr>
          </a:p>
        </p:txBody>
      </p:sp>
    </p:spTree>
    <p:extLst>
      <p:ext uri="{BB962C8B-B14F-4D97-AF65-F5344CB8AC3E}">
        <p14:creationId xmlns:p14="http://schemas.microsoft.com/office/powerpoint/2010/main" val="3137055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PQuestion"/>
          <p:cNvSpPr>
            <a:spLocks noGrp="1"/>
          </p:cNvSpPr>
          <p:nvPr>
            <p:ph type="title"/>
          </p:nvPr>
        </p:nvSpPr>
        <p:spPr>
          <a:xfrm>
            <a:off x="457200" y="275169"/>
            <a:ext cx="8229600" cy="935567"/>
          </a:xfrm>
        </p:spPr>
        <p:txBody>
          <a:bodyPr/>
          <a:lstStyle/>
          <a:p>
            <a:endParaRPr lang="en-GB" altLang="en-US" dirty="0" smtClean="0"/>
          </a:p>
        </p:txBody>
      </p:sp>
      <p:sp>
        <p:nvSpPr>
          <p:cNvPr id="46083" name="TPAnswers"/>
          <p:cNvSpPr>
            <a:spLocks noGrp="1"/>
          </p:cNvSpPr>
          <p:nvPr>
            <p:ph type="body" idx="1"/>
            <p:custDataLst>
              <p:tags r:id="rId3"/>
            </p:custDataLst>
          </p:nvPr>
        </p:nvSpPr>
        <p:spPr>
          <a:xfrm>
            <a:off x="238128" y="4407408"/>
            <a:ext cx="6335713" cy="2333960"/>
          </a:xfrm>
        </p:spPr>
        <p:txBody>
          <a:bodyPr/>
          <a:lstStyle/>
          <a:p>
            <a:pPr marL="457200" indent="-457200" eaLnBrk="1" hangingPunct="1">
              <a:buClr>
                <a:srgbClr val="FFFFFF"/>
              </a:buClr>
              <a:buAutoNum type="alphaUcPeriod"/>
            </a:pPr>
            <a:r>
              <a:rPr lang="en-GB" altLang="en-US" dirty="0" smtClean="0">
                <a:solidFill>
                  <a:srgbClr val="A40000"/>
                </a:solidFill>
              </a:rPr>
              <a:t>A. </a:t>
            </a:r>
            <a:r>
              <a:rPr lang="en-GB" altLang="en-US" i="0" dirty="0" smtClean="0">
                <a:solidFill>
                  <a:srgbClr val="4D4D4D"/>
                </a:solidFill>
              </a:rPr>
              <a:t>You inform the Director-general, who is one of the designated outlets for whistleblowing</a:t>
            </a:r>
            <a:endParaRPr lang="en-GB" altLang="en-US" b="1" i="0" dirty="0" smtClean="0">
              <a:solidFill>
                <a:srgbClr val="4D4D4D"/>
              </a:solidFill>
            </a:endParaRPr>
          </a:p>
          <a:p>
            <a:pPr marL="457200" indent="-457200" eaLnBrk="1" hangingPunct="1">
              <a:buClr>
                <a:srgbClr val="FFFFFF"/>
              </a:buClr>
              <a:buAutoNum type="alphaUcPeriod"/>
            </a:pPr>
            <a:r>
              <a:rPr lang="en-GB" altLang="en-US" i="0" dirty="0" smtClean="0">
                <a:solidFill>
                  <a:srgbClr val="A40000"/>
                </a:solidFill>
              </a:rPr>
              <a:t>B. </a:t>
            </a:r>
            <a:r>
              <a:rPr lang="en-GB" altLang="en-US" i="0" dirty="0" smtClean="0">
                <a:solidFill>
                  <a:srgbClr val="4D4D4D"/>
                </a:solidFill>
              </a:rPr>
              <a:t>You explain the whistleblowing procedure to the staff member, and don't do anything yourself</a:t>
            </a:r>
          </a:p>
          <a:p>
            <a:pPr marL="457200" indent="-457200" eaLnBrk="1" hangingPunct="1">
              <a:buClr>
                <a:srgbClr val="FFFFFF"/>
              </a:buClr>
              <a:buAutoNum type="alphaUcPeriod"/>
            </a:pPr>
            <a:r>
              <a:rPr lang="en-GB" altLang="en-US" i="0" dirty="0" smtClean="0">
                <a:solidFill>
                  <a:srgbClr val="A40000"/>
                </a:solidFill>
              </a:rPr>
              <a:t>C. </a:t>
            </a:r>
            <a:r>
              <a:rPr lang="en-GB" altLang="en-US" i="0" dirty="0" smtClean="0">
                <a:solidFill>
                  <a:srgbClr val="4D4D4D"/>
                </a:solidFill>
              </a:rPr>
              <a:t>You inform OLAF</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301974884"/>
              </p:ext>
            </p:extLst>
          </p:nvPr>
        </p:nvGraphicFramePr>
        <p:xfrm>
          <a:off x="7092950" y="4385733"/>
          <a:ext cx="2032000" cy="2286000"/>
        </p:xfrm>
        <a:graphic>
          <a:graphicData uri="http://schemas.openxmlformats.org/presentationml/2006/ole">
            <mc:AlternateContent xmlns:mc="http://schemas.openxmlformats.org/markup-compatibility/2006">
              <mc:Choice xmlns:v="urn:schemas-microsoft-com:vml" Requires="v">
                <p:oleObj spid="_x0000_s97306"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7092950" y="4385733"/>
                        <a:ext cx="203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323850" y="1221319"/>
            <a:ext cx="6999288" cy="492443"/>
          </a:xfrm>
          <a:prstGeom prst="rect">
            <a:avLst/>
          </a:prstGeom>
        </p:spPr>
        <p:txBody>
          <a:bodyPr>
            <a:spAutoFit/>
          </a:bodyPr>
          <a:lstStyle/>
          <a:p>
            <a:pPr defTabSz="449263">
              <a:buClr>
                <a:srgbClr val="000000"/>
              </a:buClr>
              <a:buSzPct val="100000"/>
              <a:buFont typeface="Times New Roman" pitchFamily="18" charset="0"/>
              <a:buNone/>
              <a:defRPr/>
            </a:pPr>
            <a:r>
              <a:rPr lang="en-GB" sz="2600" kern="0" dirty="0">
                <a:solidFill>
                  <a:srgbClr val="4D4D4D"/>
                </a:solidFill>
                <a:latin typeface="EC Square Sans Cond Pro" panose="020B0506040000020004" pitchFamily="34" charset="0"/>
                <a:cs typeface="Arial" charset="0"/>
              </a:rPr>
              <a:t>EXAMPLE:</a:t>
            </a:r>
            <a:r>
              <a:rPr lang="en-GB" sz="2600" b="1" kern="0" dirty="0">
                <a:solidFill>
                  <a:srgbClr val="A40000"/>
                </a:solidFill>
                <a:latin typeface="EC Square Sans Cond Pro" panose="020B0506040000020004" pitchFamily="34" charset="0"/>
                <a:cs typeface="Arial" charset="0"/>
              </a:rPr>
              <a:t> WHAT TO DO NEXT?</a:t>
            </a:r>
            <a:endParaRPr lang="en-GB" sz="7600" b="1" dirty="0">
              <a:solidFill>
                <a:srgbClr val="4D4D4D"/>
              </a:solidFill>
              <a:latin typeface="EC Square Sans Cond Pro" panose="020B0506040000020004" pitchFamily="34" charset="0"/>
              <a:cs typeface="Arial" charset="0"/>
            </a:endParaRPr>
          </a:p>
        </p:txBody>
      </p:sp>
      <p:sp>
        <p:nvSpPr>
          <p:cNvPr id="6" name="Rectangle 5"/>
          <p:cNvSpPr/>
          <p:nvPr/>
        </p:nvSpPr>
        <p:spPr>
          <a:xfrm>
            <a:off x="314328" y="1877485"/>
            <a:ext cx="7561263" cy="2086725"/>
          </a:xfrm>
          <a:prstGeom prst="rect">
            <a:avLst/>
          </a:prstGeom>
        </p:spPr>
        <p:txBody>
          <a:bodyPr>
            <a:spAutoFit/>
          </a:bodyPr>
          <a:lstStyle/>
          <a:p>
            <a:pPr defTabSz="449263">
              <a:spcBef>
                <a:spcPct val="20000"/>
              </a:spcBef>
              <a:buClr>
                <a:srgbClr val="FFFFFF"/>
              </a:buClr>
              <a:buSzPct val="100000"/>
              <a:buFont typeface="Times New Roman" pitchFamily="18" charset="0"/>
              <a:buNone/>
              <a:defRPr/>
            </a:pPr>
            <a:r>
              <a:rPr lang="en-GB" sz="2400" kern="0" dirty="0">
                <a:solidFill>
                  <a:srgbClr val="4D4D4D"/>
                </a:solidFill>
                <a:latin typeface="EC Square Sans Cond Pro" panose="020B0506040000020004" pitchFamily="34" charset="0"/>
                <a:cs typeface="Arial" charset="0"/>
              </a:rPr>
              <a:t>You're a </a:t>
            </a:r>
            <a:r>
              <a:rPr lang="en-GB" sz="2400" kern="0" dirty="0" smtClean="0">
                <a:solidFill>
                  <a:srgbClr val="4D4D4D"/>
                </a:solidFill>
                <a:latin typeface="EC Square Sans Cond Pro" panose="020B0506040000020004" pitchFamily="34" charset="0"/>
                <a:cs typeface="Arial" charset="0"/>
              </a:rPr>
              <a:t>Business Correspondent. </a:t>
            </a:r>
          </a:p>
          <a:p>
            <a:pPr defTabSz="449263">
              <a:spcBef>
                <a:spcPct val="20000"/>
              </a:spcBef>
              <a:buClr>
                <a:srgbClr val="FFFFFF"/>
              </a:buClr>
              <a:buSzPct val="100000"/>
              <a:buFont typeface="Times New Roman" pitchFamily="18" charset="0"/>
              <a:buNone/>
              <a:defRPr/>
            </a:pPr>
            <a:r>
              <a:rPr lang="en-GB" sz="2400" kern="0" dirty="0" smtClean="0">
                <a:solidFill>
                  <a:srgbClr val="4D4D4D"/>
                </a:solidFill>
                <a:latin typeface="EC Square Sans Cond Pro" panose="020B0506040000020004" pitchFamily="34" charset="0"/>
                <a:cs typeface="Arial" charset="0"/>
              </a:rPr>
              <a:t>A </a:t>
            </a:r>
            <a:r>
              <a:rPr lang="en-GB" sz="2400" kern="0" dirty="0">
                <a:solidFill>
                  <a:srgbClr val="4D4D4D"/>
                </a:solidFill>
                <a:latin typeface="EC Square Sans Cond Pro" panose="020B0506040000020004" pitchFamily="34" charset="0"/>
                <a:cs typeface="Arial" charset="0"/>
              </a:rPr>
              <a:t>staff member of the DG comes to you informally as he thinks he encountered proof of financial fraud and wants to know what he has to do. </a:t>
            </a:r>
            <a:r>
              <a:rPr lang="en-GB" sz="2400" kern="0" dirty="0" smtClean="0">
                <a:solidFill>
                  <a:srgbClr val="4D4D4D"/>
                </a:solidFill>
                <a:latin typeface="EC Square Sans Cond Pro" panose="020B0506040000020004" pitchFamily="34" charset="0"/>
                <a:cs typeface="Arial" charset="0"/>
              </a:rPr>
              <a:t>He shows you </a:t>
            </a:r>
            <a:r>
              <a:rPr lang="en-GB" sz="2400" kern="0" dirty="0">
                <a:solidFill>
                  <a:srgbClr val="4D4D4D"/>
                </a:solidFill>
                <a:latin typeface="EC Square Sans Cond Pro" panose="020B0506040000020004" pitchFamily="34" charset="0"/>
                <a:cs typeface="Arial" charset="0"/>
              </a:rPr>
              <a:t>the proof, and it looks serious indeed. </a:t>
            </a:r>
            <a:endParaRPr lang="en-GB" sz="2400" kern="0" dirty="0" smtClean="0">
              <a:solidFill>
                <a:srgbClr val="4D4D4D"/>
              </a:solidFill>
              <a:latin typeface="EC Square Sans Cond Pro" panose="020B0506040000020004" pitchFamily="34" charset="0"/>
              <a:cs typeface="Arial" charset="0"/>
            </a:endParaRPr>
          </a:p>
          <a:p>
            <a:pPr defTabSz="449263">
              <a:spcBef>
                <a:spcPct val="20000"/>
              </a:spcBef>
              <a:buClr>
                <a:srgbClr val="FFFFFF"/>
              </a:buClr>
              <a:buSzPct val="100000"/>
              <a:buFont typeface="Times New Roman" pitchFamily="18" charset="0"/>
              <a:buNone/>
              <a:defRPr/>
            </a:pPr>
            <a:r>
              <a:rPr lang="fr-BE" sz="2400" b="1" kern="0" dirty="0" err="1" smtClean="0">
                <a:solidFill>
                  <a:srgbClr val="4D4D4D"/>
                </a:solidFill>
                <a:latin typeface="EC Square Sans Cond Pro" panose="020B0506040000020004" pitchFamily="34" charset="0"/>
                <a:cs typeface="Arial" charset="0"/>
              </a:rPr>
              <a:t>What</a:t>
            </a:r>
            <a:r>
              <a:rPr lang="fr-BE" sz="2400" b="1" kern="0" dirty="0" smtClean="0">
                <a:solidFill>
                  <a:srgbClr val="4D4D4D"/>
                </a:solidFill>
                <a:latin typeface="EC Square Sans Cond Pro" panose="020B0506040000020004" pitchFamily="34" charset="0"/>
                <a:cs typeface="Arial" charset="0"/>
              </a:rPr>
              <a:t> </a:t>
            </a:r>
            <a:r>
              <a:rPr lang="fr-BE" sz="2400" b="1" kern="0" dirty="0">
                <a:solidFill>
                  <a:srgbClr val="4D4D4D"/>
                </a:solidFill>
                <a:latin typeface="EC Square Sans Cond Pro" panose="020B0506040000020004" pitchFamily="34" charset="0"/>
                <a:cs typeface="Arial" charset="0"/>
              </a:rPr>
              <a:t>do </a:t>
            </a:r>
            <a:r>
              <a:rPr lang="fr-BE" sz="2400" b="1" kern="0" dirty="0" err="1">
                <a:solidFill>
                  <a:srgbClr val="4D4D4D"/>
                </a:solidFill>
                <a:latin typeface="EC Square Sans Cond Pro" panose="020B0506040000020004" pitchFamily="34" charset="0"/>
                <a:cs typeface="Arial" charset="0"/>
              </a:rPr>
              <a:t>you</a:t>
            </a:r>
            <a:r>
              <a:rPr lang="fr-BE" sz="2400" b="1" kern="0" dirty="0">
                <a:solidFill>
                  <a:srgbClr val="4D4D4D"/>
                </a:solidFill>
                <a:latin typeface="EC Square Sans Cond Pro" panose="020B0506040000020004" pitchFamily="34" charset="0"/>
                <a:cs typeface="Arial" charset="0"/>
              </a:rPr>
              <a:t> do?</a:t>
            </a:r>
            <a:endParaRPr lang="en-GB" sz="2400" b="1" kern="0" dirty="0">
              <a:solidFill>
                <a:srgbClr val="4D4D4D"/>
              </a:solidFill>
              <a:latin typeface="EC Square Sans Cond Pro" panose="020B0506040000020004" pitchFamily="34" charset="0"/>
              <a:cs typeface="Arial" charset="0"/>
            </a:endParaRPr>
          </a:p>
        </p:txBody>
      </p:sp>
    </p:spTree>
    <p:custDataLst>
      <p:tags r:id="rId2"/>
    </p:custDataLst>
    <p:extLst>
      <p:ext uri="{BB962C8B-B14F-4D97-AF65-F5344CB8AC3E}">
        <p14:creationId xmlns:p14="http://schemas.microsoft.com/office/powerpoint/2010/main" val="1074326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50825" y="1195919"/>
            <a:ext cx="8083550" cy="865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ct val="20000"/>
              </a:spcBef>
              <a:buClr>
                <a:schemeClr val="bg1"/>
              </a:buClr>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Verdana" pitchFamily="34" charset="0"/>
              </a:defRPr>
            </a:lvl1pPr>
            <a:lvl2pPr marL="742950" indent="-285750" eaLnBrk="0" hangingPunct="0">
              <a:spcBef>
                <a:spcPct val="20000"/>
              </a:spcBef>
              <a:buClr>
                <a:srgbClr val="009FBA"/>
              </a:buClr>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Verdana" pitchFamily="34" charset="0"/>
              </a:defRPr>
            </a:lvl2pPr>
            <a:lvl3pPr marL="1143000" indent="-228600" eaLnBrk="0" hangingPunct="0">
              <a:spcBef>
                <a:spcPct val="200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Verdana" pitchFamily="34" charset="0"/>
              </a:defRPr>
            </a:lvl3pPr>
            <a:lvl4pPr marL="1600200" indent="-228600" eaLnBrk="0" hangingPunct="0">
              <a:spcBef>
                <a:spcPct val="20000"/>
              </a:spcBef>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4pPr>
            <a:lvl5pPr marL="2057400" indent="-228600" eaLnBrk="0" hangingPunct="0">
              <a:spcBef>
                <a:spcPct val="20000"/>
              </a:spcBef>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5pPr>
            <a:lvl6pPr marL="2514600" indent="-228600" eaLnBrk="0" fontAlgn="base" hangingPunct="0">
              <a:spcBef>
                <a:spcPct val="20000"/>
              </a:spcBef>
              <a:spcAft>
                <a:spcPct val="0"/>
              </a:spcAft>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6pPr>
            <a:lvl7pPr marL="2971800" indent="-228600" eaLnBrk="0" fontAlgn="base" hangingPunct="0">
              <a:spcBef>
                <a:spcPct val="20000"/>
              </a:spcBef>
              <a:spcAft>
                <a:spcPct val="0"/>
              </a:spcAft>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7pPr>
            <a:lvl8pPr marL="3429000" indent="-228600" eaLnBrk="0" fontAlgn="base" hangingPunct="0">
              <a:spcBef>
                <a:spcPct val="20000"/>
              </a:spcBef>
              <a:spcAft>
                <a:spcPct val="0"/>
              </a:spcAft>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8pPr>
            <a:lvl9pPr marL="3886200" indent="-228600" eaLnBrk="0" fontAlgn="base" hangingPunct="0">
              <a:spcBef>
                <a:spcPct val="20000"/>
              </a:spcBef>
              <a:spcAft>
                <a:spcPct val="0"/>
              </a:spcAft>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chemeClr val="tx1"/>
                </a:solidFill>
                <a:latin typeface="Arial" charset="0"/>
              </a:defRPr>
            </a:lvl9pPr>
          </a:lstStyle>
          <a:p>
            <a:pPr defTabSz="449263" eaLnBrk="1" hangingPunct="1">
              <a:spcBef>
                <a:spcPct val="0"/>
              </a:spcBef>
              <a:buClrTx/>
              <a:buSzPct val="100000"/>
              <a:buFontTx/>
              <a:buNone/>
              <a:defRPr/>
            </a:pPr>
            <a:r>
              <a:rPr lang="en-GB" sz="3200" b="1" i="0" kern="0" dirty="0" smtClean="0">
                <a:solidFill>
                  <a:srgbClr val="A40000"/>
                </a:solidFill>
                <a:latin typeface="EC Square Sans Cond Pro" panose="020B0506040000020004" pitchFamily="34" charset="0"/>
                <a:cs typeface="Arial" charset="0"/>
              </a:rPr>
              <a:t>WHISTLEBLOWING</a:t>
            </a:r>
            <a:endParaRPr lang="fr-BE" altLang="en-US" sz="3000" b="1" i="0" dirty="0" smtClean="0">
              <a:solidFill>
                <a:srgbClr val="C00000"/>
              </a:solidFill>
              <a:latin typeface="EC Square Sans Cond Pro" panose="020B0506040000020004" pitchFamily="34" charset="0"/>
              <a:cs typeface="Arial" charset="0"/>
            </a:endParaRPr>
          </a:p>
        </p:txBody>
      </p:sp>
      <p:sp>
        <p:nvSpPr>
          <p:cNvPr id="47107" name="Text Box 2"/>
          <p:cNvSpPr txBox="1">
            <a:spLocks noChangeArrowheads="1"/>
          </p:cNvSpPr>
          <p:nvPr/>
        </p:nvSpPr>
        <p:spPr bwMode="auto">
          <a:xfrm>
            <a:off x="250825" y="2205568"/>
            <a:ext cx="8229600" cy="3958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7600" b="1">
                <a:solidFill>
                  <a:schemeClr val="bg1"/>
                </a:solidFill>
                <a:latin typeface="Verdana" pitchFamily="34" charset="0"/>
                <a:ea typeface="Microsoft YaHei" pitchFamily="34" charset="-122"/>
              </a:defRPr>
            </a:lvl9pPr>
          </a:lstStyle>
          <a:p>
            <a:pPr defTabSz="449263" eaLnBrk="1" hangingPunct="1">
              <a:spcBef>
                <a:spcPts val="600"/>
              </a:spcBef>
              <a:buClr>
                <a:srgbClr val="FFFFFF"/>
              </a:buClr>
              <a:buSzPct val="100000"/>
              <a:buFont typeface="Verdana" pitchFamily="34" charset="0"/>
              <a:buChar char="•"/>
            </a:pPr>
            <a:r>
              <a:rPr lang="fr-BE" altLang="en-US" sz="2400" dirty="0" err="1">
                <a:solidFill>
                  <a:srgbClr val="4D4D4D"/>
                </a:solidFill>
                <a:latin typeface="EC Square Sans Cond Pro" pitchFamily="34" charset="0"/>
                <a:cs typeface="Arial" charset="0"/>
              </a:rPr>
              <a:t>Legal</a:t>
            </a:r>
            <a:r>
              <a:rPr lang="fr-BE" altLang="en-US" sz="2400" dirty="0">
                <a:solidFill>
                  <a:srgbClr val="4D4D4D"/>
                </a:solidFill>
                <a:latin typeface="EC Square Sans Cond Pro" pitchFamily="34" charset="0"/>
                <a:cs typeface="Arial" charset="0"/>
              </a:rPr>
              <a:t> obligation</a:t>
            </a:r>
            <a:r>
              <a:rPr lang="fr-BE" altLang="en-US" sz="2400" b="0" dirty="0">
                <a:solidFill>
                  <a:srgbClr val="4D4D4D"/>
                </a:solidFill>
                <a:latin typeface="EC Square Sans Cond Pro" pitchFamily="34" charset="0"/>
                <a:cs typeface="Arial" charset="0"/>
              </a:rPr>
              <a:t>: (Art 22a SR</a:t>
            </a:r>
            <a:r>
              <a:rPr lang="fr-BE" altLang="en-US" sz="2400" b="0" dirty="0" smtClean="0">
                <a:solidFill>
                  <a:srgbClr val="4D4D4D"/>
                </a:solidFill>
                <a:latin typeface="EC Square Sans Cond Pro" pitchFamily="34" charset="0"/>
                <a:cs typeface="Arial" charset="0"/>
              </a:rPr>
              <a:t>)</a:t>
            </a:r>
          </a:p>
          <a:p>
            <a:pPr defTabSz="449263" eaLnBrk="1" hangingPunct="1">
              <a:spcBef>
                <a:spcPts val="600"/>
              </a:spcBef>
              <a:buClr>
                <a:srgbClr val="FFFFFF"/>
              </a:buClr>
              <a:buSzPct val="100000"/>
              <a:buFont typeface="Verdana" pitchFamily="34" charset="0"/>
              <a:buChar char="•"/>
            </a:pPr>
            <a:endParaRPr lang="fr-BE" altLang="en-US" sz="2400" b="0" dirty="0">
              <a:solidFill>
                <a:srgbClr val="4D4D4D"/>
              </a:solidFill>
              <a:latin typeface="EC Square Sans Cond Pro" pitchFamily="34" charset="0"/>
              <a:cs typeface="Arial" charset="0"/>
            </a:endParaRPr>
          </a:p>
          <a:p>
            <a:pPr defTabSz="449263" eaLnBrk="1" hangingPunct="1">
              <a:spcBef>
                <a:spcPts val="600"/>
              </a:spcBef>
              <a:buClr>
                <a:srgbClr val="FFFFFF"/>
              </a:buClr>
              <a:buSzPct val="100000"/>
              <a:buFont typeface="Verdana" pitchFamily="34" charset="0"/>
              <a:buChar char="•"/>
            </a:pPr>
            <a:r>
              <a:rPr lang="en-GB" altLang="en-US" sz="2400" dirty="0">
                <a:solidFill>
                  <a:srgbClr val="4D4D4D"/>
                </a:solidFill>
                <a:latin typeface="EC Square Sans Cond Pro" pitchFamily="34" charset="0"/>
                <a:cs typeface="Arial" charset="0"/>
              </a:rPr>
              <a:t>Who</a:t>
            </a:r>
            <a:r>
              <a:rPr lang="en-GB" altLang="en-US" sz="2400" b="0" dirty="0">
                <a:solidFill>
                  <a:srgbClr val="4D4D4D"/>
                </a:solidFill>
                <a:latin typeface="EC Square Sans Cond Pro" pitchFamily="34" charset="0"/>
                <a:cs typeface="Arial" charset="0"/>
              </a:rPr>
              <a:t>: any member of </a:t>
            </a:r>
            <a:r>
              <a:rPr lang="en-GB" altLang="en-US" sz="2400" b="0" dirty="0" smtClean="0">
                <a:solidFill>
                  <a:srgbClr val="4D4D4D"/>
                </a:solidFill>
                <a:latin typeface="EC Square Sans Cond Pro" pitchFamily="34" charset="0"/>
                <a:cs typeface="Arial" charset="0"/>
              </a:rPr>
              <a:t>staff</a:t>
            </a:r>
          </a:p>
          <a:p>
            <a:pPr defTabSz="449263" eaLnBrk="1" hangingPunct="1">
              <a:spcBef>
                <a:spcPts val="600"/>
              </a:spcBef>
              <a:buClr>
                <a:srgbClr val="FFFFFF"/>
              </a:buClr>
              <a:buSzPct val="100000"/>
              <a:buFont typeface="Verdana" pitchFamily="34" charset="0"/>
              <a:buChar char="•"/>
            </a:pPr>
            <a:endParaRPr lang="en-GB" altLang="en-US" sz="2400" b="0" dirty="0">
              <a:solidFill>
                <a:srgbClr val="4D4D4D"/>
              </a:solidFill>
              <a:latin typeface="EC Square Sans Cond Pro" pitchFamily="34" charset="0"/>
              <a:cs typeface="Arial" charset="0"/>
            </a:endParaRPr>
          </a:p>
          <a:p>
            <a:pPr defTabSz="449263" eaLnBrk="1" hangingPunct="1">
              <a:spcBef>
                <a:spcPts val="600"/>
              </a:spcBef>
              <a:buClr>
                <a:srgbClr val="FFFFFF"/>
              </a:buClr>
              <a:buSzPct val="100000"/>
              <a:buFont typeface="Verdana" pitchFamily="34" charset="0"/>
              <a:buChar char="•"/>
            </a:pPr>
            <a:r>
              <a:rPr lang="en-GB" altLang="en-US" sz="2400" dirty="0">
                <a:solidFill>
                  <a:srgbClr val="4D4D4D"/>
                </a:solidFill>
                <a:latin typeface="EC Square Sans Cond Pro" pitchFamily="34" charset="0"/>
                <a:cs typeface="Arial" charset="0"/>
              </a:rPr>
              <a:t>What</a:t>
            </a:r>
            <a:r>
              <a:rPr lang="en-GB" altLang="en-US" sz="2400" b="0" dirty="0">
                <a:solidFill>
                  <a:srgbClr val="4D4D4D"/>
                </a:solidFill>
                <a:latin typeface="EC Square Sans Cond Pro" pitchFamily="34" charset="0"/>
                <a:cs typeface="Arial" charset="0"/>
              </a:rPr>
              <a:t>: Fraud, corruption, serious professional wrongdoings discovered in the line of </a:t>
            </a:r>
            <a:r>
              <a:rPr lang="en-GB" altLang="en-US" sz="2400" b="0" dirty="0" smtClean="0">
                <a:solidFill>
                  <a:srgbClr val="4D4D4D"/>
                </a:solidFill>
                <a:latin typeface="EC Square Sans Cond Pro" pitchFamily="34" charset="0"/>
                <a:cs typeface="Arial" charset="0"/>
              </a:rPr>
              <a:t>duty</a:t>
            </a:r>
          </a:p>
          <a:p>
            <a:pPr defTabSz="449263" eaLnBrk="1" hangingPunct="1">
              <a:spcBef>
                <a:spcPts val="600"/>
              </a:spcBef>
              <a:buClr>
                <a:srgbClr val="FFFFFF"/>
              </a:buClr>
              <a:buSzPct val="100000"/>
              <a:buFont typeface="Verdana" pitchFamily="34" charset="0"/>
              <a:buChar char="•"/>
            </a:pPr>
            <a:endParaRPr lang="en-GB" altLang="en-US" sz="2400" b="0" dirty="0">
              <a:solidFill>
                <a:srgbClr val="4D4D4D"/>
              </a:solidFill>
              <a:latin typeface="EC Square Sans Cond Pro" pitchFamily="34" charset="0"/>
              <a:cs typeface="Arial" charset="0"/>
            </a:endParaRPr>
          </a:p>
          <a:p>
            <a:pPr defTabSz="449263" eaLnBrk="1" hangingPunct="1">
              <a:spcBef>
                <a:spcPts val="600"/>
              </a:spcBef>
              <a:buClr>
                <a:srgbClr val="FFFFFF"/>
              </a:buClr>
              <a:buSzPct val="100000"/>
              <a:buFont typeface="Verdana" pitchFamily="34" charset="0"/>
              <a:buChar char="•"/>
            </a:pPr>
            <a:r>
              <a:rPr lang="en-GB" altLang="en-US" sz="2400" dirty="0">
                <a:solidFill>
                  <a:srgbClr val="4D4D4D"/>
                </a:solidFill>
                <a:latin typeface="EC Square Sans Cond Pro" pitchFamily="34" charset="0"/>
                <a:cs typeface="Arial" charset="0"/>
              </a:rPr>
              <a:t>How</a:t>
            </a:r>
            <a:r>
              <a:rPr lang="en-GB" altLang="en-US" sz="2400" b="0" dirty="0">
                <a:solidFill>
                  <a:srgbClr val="4D4D4D"/>
                </a:solidFill>
                <a:latin typeface="EC Square Sans Cond Pro" pitchFamily="34" charset="0"/>
                <a:cs typeface="Arial" charset="0"/>
              </a:rPr>
              <a:t>: Without delay and in </a:t>
            </a:r>
            <a:r>
              <a:rPr lang="en-GB" altLang="en-US" sz="2400" b="0" dirty="0" smtClean="0">
                <a:solidFill>
                  <a:srgbClr val="4D4D4D"/>
                </a:solidFill>
                <a:latin typeface="EC Square Sans Cond Pro" pitchFamily="34" charset="0"/>
                <a:cs typeface="Arial" charset="0"/>
              </a:rPr>
              <a:t>writing</a:t>
            </a:r>
          </a:p>
          <a:p>
            <a:pPr defTabSz="449263" eaLnBrk="1" hangingPunct="1">
              <a:spcBef>
                <a:spcPts val="600"/>
              </a:spcBef>
              <a:buClr>
                <a:srgbClr val="FFFFFF"/>
              </a:buClr>
              <a:buSzPct val="100000"/>
              <a:buFont typeface="Verdana" pitchFamily="34" charset="0"/>
              <a:buChar char="•"/>
            </a:pPr>
            <a:endParaRPr lang="en-GB" altLang="en-US" sz="2400" b="0" dirty="0">
              <a:solidFill>
                <a:srgbClr val="4D4D4D"/>
              </a:solidFill>
              <a:latin typeface="EC Square Sans Cond Pro" pitchFamily="34" charset="0"/>
              <a:cs typeface="Arial" charset="0"/>
            </a:endParaRPr>
          </a:p>
          <a:p>
            <a:pPr defTabSz="449263" eaLnBrk="1" hangingPunct="1">
              <a:spcBef>
                <a:spcPts val="600"/>
              </a:spcBef>
              <a:buClr>
                <a:srgbClr val="FFFFFF"/>
              </a:buClr>
              <a:buSzPct val="100000"/>
              <a:buFont typeface="Verdana" pitchFamily="34" charset="0"/>
              <a:buChar char="•"/>
            </a:pPr>
            <a:r>
              <a:rPr lang="en-GB" altLang="en-US" sz="2400" dirty="0">
                <a:solidFill>
                  <a:srgbClr val="4D4D4D"/>
                </a:solidFill>
                <a:latin typeface="EC Square Sans Cond Pro" pitchFamily="34" charset="0"/>
                <a:cs typeface="Arial" charset="0"/>
              </a:rPr>
              <a:t>To whom</a:t>
            </a:r>
            <a:r>
              <a:rPr lang="en-GB" altLang="en-US" sz="2400" b="0" dirty="0">
                <a:solidFill>
                  <a:srgbClr val="4D4D4D"/>
                </a:solidFill>
                <a:latin typeface="EC Square Sans Cond Pro" pitchFamily="34" charset="0"/>
                <a:cs typeface="Arial" charset="0"/>
              </a:rPr>
              <a:t>: Choice of direct superior, DG, SG, OLAF</a:t>
            </a:r>
          </a:p>
        </p:txBody>
      </p:sp>
    </p:spTree>
    <p:extLst>
      <p:ext uri="{BB962C8B-B14F-4D97-AF65-F5344CB8AC3E}">
        <p14:creationId xmlns:p14="http://schemas.microsoft.com/office/powerpoint/2010/main" val="329007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6553200" y="6246286"/>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r" defTabSz="449263" eaLnBrk="1" hangingPunct="1">
              <a:spcBef>
                <a:spcPct val="0"/>
              </a:spcBef>
              <a:buSzPct val="100000"/>
            </a:pPr>
            <a:endParaRPr lang="en-GB" altLang="en-US" sz="1400" i="0">
              <a:solidFill>
                <a:srgbClr val="000000"/>
              </a:solidFill>
              <a:cs typeface="Arial" charset="0"/>
            </a:endParaRPr>
          </a:p>
        </p:txBody>
      </p:sp>
      <p:sp>
        <p:nvSpPr>
          <p:cNvPr id="49155" name="Text Box 3"/>
          <p:cNvSpPr txBox="1">
            <a:spLocks noChangeArrowheads="1"/>
          </p:cNvSpPr>
          <p:nvPr/>
        </p:nvSpPr>
        <p:spPr bwMode="auto">
          <a:xfrm>
            <a:off x="420691" y="1797051"/>
            <a:ext cx="8383587"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58775" eaLnBrk="0" hangingPunct="0">
              <a:spcBef>
                <a:spcPts val="6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ct val="0"/>
              </a:spcBef>
              <a:buSzPct val="100000"/>
            </a:pPr>
            <a:r>
              <a:rPr lang="en-GB" altLang="en-US" sz="3600" b="1" i="0">
                <a:solidFill>
                  <a:srgbClr val="A40000"/>
                </a:solidFill>
                <a:cs typeface="Arial" charset="0"/>
              </a:rPr>
              <a:t>USE OF ICT SERVICES, FREEDOM OF EXPRESSION AND SOCIAL MEDIA</a:t>
            </a:r>
          </a:p>
        </p:txBody>
      </p:sp>
      <p:grpSp>
        <p:nvGrpSpPr>
          <p:cNvPr id="8" name="Group 7"/>
          <p:cNvGrpSpPr/>
          <p:nvPr/>
        </p:nvGrpSpPr>
        <p:grpSpPr>
          <a:xfrm>
            <a:off x="3899408" y="3299247"/>
            <a:ext cx="1747828" cy="2054364"/>
            <a:chOff x="6745975" y="1086488"/>
            <a:chExt cx="1618667" cy="1943665"/>
          </a:xfrm>
          <a:effectLst>
            <a:outerShdw blurRad="50800" dist="38100" dir="8100000" algn="tr" rotWithShape="0">
              <a:prstClr val="black">
                <a:alpha val="40000"/>
              </a:prstClr>
            </a:outerShdw>
          </a:effectLst>
        </p:grpSpPr>
        <p:grpSp>
          <p:nvGrpSpPr>
            <p:cNvPr id="9" name="Group 8"/>
            <p:cNvGrpSpPr/>
            <p:nvPr/>
          </p:nvGrpSpPr>
          <p:grpSpPr>
            <a:xfrm>
              <a:off x="7126125" y="1692821"/>
              <a:ext cx="762990" cy="907011"/>
              <a:chOff x="7076121" y="1203598"/>
              <a:chExt cx="1281405" cy="1523283"/>
            </a:xfrm>
          </p:grpSpPr>
          <p:pic>
            <p:nvPicPr>
              <p:cNvPr id="13" name="Picture 1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3231" r="43991" b="22988"/>
              <a:stretch/>
            </p:blipFill>
            <p:spPr>
              <a:xfrm>
                <a:off x="7236296" y="1203598"/>
                <a:ext cx="1121230" cy="1219293"/>
              </a:xfrm>
              <a:prstGeom prst="rect">
                <a:avLst/>
              </a:prstGeom>
            </p:spPr>
          </p:pic>
          <p:sp>
            <p:nvSpPr>
              <p:cNvPr id="14" name="TextBox 13"/>
              <p:cNvSpPr txBox="1"/>
              <p:nvPr/>
            </p:nvSpPr>
            <p:spPr>
              <a:xfrm>
                <a:off x="7076121" y="2286742"/>
                <a:ext cx="1121230" cy="440139"/>
              </a:xfrm>
              <a:prstGeom prst="rect">
                <a:avLst/>
              </a:prstGeom>
              <a:noFill/>
            </p:spPr>
            <p:txBody>
              <a:bodyPr>
                <a:spAutoFit/>
              </a:bodyPr>
              <a:lstStyle/>
              <a:p>
                <a:pPr algn="ctr" defTabSz="449263">
                  <a:buClr>
                    <a:srgbClr val="000000"/>
                  </a:buClr>
                  <a:buSzPct val="100000"/>
                  <a:buFont typeface="Times New Roman" pitchFamily="16" charset="0"/>
                  <a:buNone/>
                  <a:defRPr/>
                </a:pPr>
                <a:r>
                  <a:rPr lang="fr-BE" dirty="0">
                    <a:solidFill>
                      <a:srgbClr val="4D4D4D"/>
                    </a:solidFill>
                    <a:latin typeface="EC Square Sans Cond Pro" panose="020B0506040000020004" pitchFamily="34" charset="0"/>
                    <a:cs typeface="Arial" charset="0"/>
                  </a:rPr>
                  <a:t>PRIVATE</a:t>
                </a:r>
                <a:endParaRPr lang="en-GB" dirty="0">
                  <a:solidFill>
                    <a:srgbClr val="4D4D4D"/>
                  </a:solidFill>
                  <a:latin typeface="EC Square Sans Cond Pro" panose="020B0506040000020004" pitchFamily="34" charset="0"/>
                  <a:cs typeface="Arial" charset="0"/>
                </a:endParaRPr>
              </a:p>
            </p:txBody>
          </p:sp>
        </p:grpSp>
        <p:grpSp>
          <p:nvGrpSpPr>
            <p:cNvPr id="10" name="Group 9"/>
            <p:cNvGrpSpPr>
              <a:grpSpLocks noChangeAspect="1"/>
            </p:cNvGrpSpPr>
            <p:nvPr/>
          </p:nvGrpSpPr>
          <p:grpSpPr>
            <a:xfrm rot="3197561">
              <a:off x="6583476" y="1248987"/>
              <a:ext cx="1943665" cy="1618667"/>
              <a:chOff x="4848226" y="760413"/>
              <a:chExt cx="977900" cy="814387"/>
            </a:xfrm>
            <a:solidFill>
              <a:srgbClr val="4D4D4D"/>
            </a:solidFill>
          </p:grpSpPr>
          <p:sp>
            <p:nvSpPr>
              <p:cNvPr id="11" name="Freeform 38"/>
              <p:cNvSpPr>
                <a:spLocks/>
              </p:cNvSpPr>
              <p:nvPr/>
            </p:nvSpPr>
            <p:spPr bwMode="auto">
              <a:xfrm>
                <a:off x="4848226" y="939800"/>
                <a:ext cx="755650" cy="635000"/>
              </a:xfrm>
              <a:custGeom>
                <a:avLst/>
                <a:gdLst>
                  <a:gd name="T0" fmla="*/ 971 w 1489"/>
                  <a:gd name="T1" fmla="*/ 959 h 1251"/>
                  <a:gd name="T2" fmla="*/ 724 w 1489"/>
                  <a:gd name="T3" fmla="*/ 895 h 1251"/>
                  <a:gd name="T4" fmla="*/ 444 w 1489"/>
                  <a:gd name="T5" fmla="*/ 432 h 1251"/>
                  <a:gd name="T6" fmla="*/ 443 w 1489"/>
                  <a:gd name="T7" fmla="*/ 410 h 1251"/>
                  <a:gd name="T8" fmla="*/ 621 w 1489"/>
                  <a:gd name="T9" fmla="*/ 410 h 1251"/>
                  <a:gd name="T10" fmla="*/ 312 w 1489"/>
                  <a:gd name="T11" fmla="*/ 0 h 1251"/>
                  <a:gd name="T12" fmla="*/ 0 w 1489"/>
                  <a:gd name="T13" fmla="*/ 415 h 1251"/>
                  <a:gd name="T14" fmla="*/ 176 w 1489"/>
                  <a:gd name="T15" fmla="*/ 415 h 1251"/>
                  <a:gd name="T16" fmla="*/ 178 w 1489"/>
                  <a:gd name="T17" fmla="*/ 435 h 1251"/>
                  <a:gd name="T18" fmla="*/ 824 w 1489"/>
                  <a:gd name="T19" fmla="*/ 1199 h 1251"/>
                  <a:gd name="T20" fmla="*/ 1489 w 1489"/>
                  <a:gd name="T21" fmla="*/ 1013 h 1251"/>
                  <a:gd name="T22" fmla="*/ 1335 w 1489"/>
                  <a:gd name="T23" fmla="*/ 809 h 1251"/>
                  <a:gd name="T24" fmla="*/ 971 w 1489"/>
                  <a:gd name="T25" fmla="*/ 959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9" h="1251">
                    <a:moveTo>
                      <a:pt x="971" y="959"/>
                    </a:moveTo>
                    <a:cubicBezTo>
                      <a:pt x="890" y="959"/>
                      <a:pt x="807" y="937"/>
                      <a:pt x="724" y="895"/>
                    </a:cubicBezTo>
                    <a:cubicBezTo>
                      <a:pt x="545" y="804"/>
                      <a:pt x="451" y="648"/>
                      <a:pt x="444" y="432"/>
                    </a:cubicBezTo>
                    <a:cubicBezTo>
                      <a:pt x="443" y="410"/>
                      <a:pt x="443" y="410"/>
                      <a:pt x="443" y="410"/>
                    </a:cubicBezTo>
                    <a:cubicBezTo>
                      <a:pt x="621" y="410"/>
                      <a:pt x="621" y="410"/>
                      <a:pt x="621" y="410"/>
                    </a:cubicBezTo>
                    <a:cubicBezTo>
                      <a:pt x="312" y="0"/>
                      <a:pt x="312" y="0"/>
                      <a:pt x="312" y="0"/>
                    </a:cubicBezTo>
                    <a:cubicBezTo>
                      <a:pt x="0" y="415"/>
                      <a:pt x="0" y="415"/>
                      <a:pt x="0" y="415"/>
                    </a:cubicBezTo>
                    <a:cubicBezTo>
                      <a:pt x="176" y="415"/>
                      <a:pt x="176" y="415"/>
                      <a:pt x="176" y="415"/>
                    </a:cubicBezTo>
                    <a:cubicBezTo>
                      <a:pt x="178" y="435"/>
                      <a:pt x="178" y="435"/>
                      <a:pt x="178" y="435"/>
                    </a:cubicBezTo>
                    <a:cubicBezTo>
                      <a:pt x="219" y="860"/>
                      <a:pt x="436" y="1118"/>
                      <a:pt x="824" y="1199"/>
                    </a:cubicBezTo>
                    <a:cubicBezTo>
                      <a:pt x="1068" y="1251"/>
                      <a:pt x="1294" y="1187"/>
                      <a:pt x="1489" y="1013"/>
                    </a:cubicBezTo>
                    <a:cubicBezTo>
                      <a:pt x="1335" y="809"/>
                      <a:pt x="1335" y="809"/>
                      <a:pt x="1335" y="809"/>
                    </a:cubicBezTo>
                    <a:cubicBezTo>
                      <a:pt x="1218" y="908"/>
                      <a:pt x="1096" y="959"/>
                      <a:pt x="971"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2" name="Freeform 39"/>
              <p:cNvSpPr>
                <a:spLocks/>
              </p:cNvSpPr>
              <p:nvPr/>
            </p:nvSpPr>
            <p:spPr bwMode="auto">
              <a:xfrm>
                <a:off x="5073651" y="760413"/>
                <a:ext cx="752475" cy="617538"/>
              </a:xfrm>
              <a:custGeom>
                <a:avLst/>
                <a:gdLst>
                  <a:gd name="T0" fmla="*/ 1313 w 1485"/>
                  <a:gd name="T1" fmla="*/ 809 h 1219"/>
                  <a:gd name="T2" fmla="*/ 1311 w 1485"/>
                  <a:gd name="T3" fmla="*/ 789 h 1219"/>
                  <a:gd name="T4" fmla="*/ 745 w 1485"/>
                  <a:gd name="T5" fmla="*/ 38 h 1219"/>
                  <a:gd name="T6" fmla="*/ 509 w 1485"/>
                  <a:gd name="T7" fmla="*/ 0 h 1219"/>
                  <a:gd name="T8" fmla="*/ 0 w 1485"/>
                  <a:gd name="T9" fmla="*/ 205 h 1219"/>
                  <a:gd name="T10" fmla="*/ 153 w 1485"/>
                  <a:gd name="T11" fmla="*/ 409 h 1219"/>
                  <a:gd name="T12" fmla="*/ 524 w 1485"/>
                  <a:gd name="T13" fmla="*/ 262 h 1219"/>
                  <a:gd name="T14" fmla="*/ 806 w 1485"/>
                  <a:gd name="T15" fmla="*/ 344 h 1219"/>
                  <a:gd name="T16" fmla="*/ 1035 w 1485"/>
                  <a:gd name="T17" fmla="*/ 793 h 1219"/>
                  <a:gd name="T18" fmla="*/ 1031 w 1485"/>
                  <a:gd name="T19" fmla="*/ 810 h 1219"/>
                  <a:gd name="T20" fmla="*/ 870 w 1485"/>
                  <a:gd name="T21" fmla="*/ 810 h 1219"/>
                  <a:gd name="T22" fmla="*/ 1177 w 1485"/>
                  <a:gd name="T23" fmla="*/ 1219 h 1219"/>
                  <a:gd name="T24" fmla="*/ 1485 w 1485"/>
                  <a:gd name="T25" fmla="*/ 809 h 1219"/>
                  <a:gd name="T26" fmla="*/ 1313 w 1485"/>
                  <a:gd name="T27" fmla="*/ 80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5" h="1219">
                    <a:moveTo>
                      <a:pt x="1313" y="809"/>
                    </a:moveTo>
                    <a:cubicBezTo>
                      <a:pt x="1311" y="789"/>
                      <a:pt x="1311" y="789"/>
                      <a:pt x="1311" y="789"/>
                    </a:cubicBezTo>
                    <a:cubicBezTo>
                      <a:pt x="1282" y="398"/>
                      <a:pt x="1091" y="145"/>
                      <a:pt x="745" y="38"/>
                    </a:cubicBezTo>
                    <a:cubicBezTo>
                      <a:pt x="665" y="13"/>
                      <a:pt x="586" y="0"/>
                      <a:pt x="509" y="0"/>
                    </a:cubicBezTo>
                    <a:cubicBezTo>
                      <a:pt x="329" y="0"/>
                      <a:pt x="157" y="69"/>
                      <a:pt x="0" y="205"/>
                    </a:cubicBezTo>
                    <a:cubicBezTo>
                      <a:pt x="153" y="409"/>
                      <a:pt x="153" y="409"/>
                      <a:pt x="153" y="409"/>
                    </a:cubicBezTo>
                    <a:cubicBezTo>
                      <a:pt x="269" y="311"/>
                      <a:pt x="394" y="262"/>
                      <a:pt x="524" y="262"/>
                    </a:cubicBezTo>
                    <a:cubicBezTo>
                      <a:pt x="622" y="262"/>
                      <a:pt x="719" y="290"/>
                      <a:pt x="806" y="344"/>
                    </a:cubicBezTo>
                    <a:cubicBezTo>
                      <a:pt x="964" y="443"/>
                      <a:pt x="1064" y="640"/>
                      <a:pt x="1035" y="793"/>
                    </a:cubicBezTo>
                    <a:cubicBezTo>
                      <a:pt x="1031" y="810"/>
                      <a:pt x="1031" y="810"/>
                      <a:pt x="1031" y="810"/>
                    </a:cubicBezTo>
                    <a:cubicBezTo>
                      <a:pt x="870" y="810"/>
                      <a:pt x="870" y="810"/>
                      <a:pt x="870" y="810"/>
                    </a:cubicBezTo>
                    <a:cubicBezTo>
                      <a:pt x="1177" y="1219"/>
                      <a:pt x="1177" y="1219"/>
                      <a:pt x="1177" y="1219"/>
                    </a:cubicBezTo>
                    <a:cubicBezTo>
                      <a:pt x="1485" y="809"/>
                      <a:pt x="1485" y="809"/>
                      <a:pt x="1485" y="809"/>
                    </a:cubicBezTo>
                    <a:lnTo>
                      <a:pt x="1313" y="8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grpSp>
    </p:spTree>
    <p:extLst>
      <p:ext uri="{BB962C8B-B14F-4D97-AF65-F5344CB8AC3E}">
        <p14:creationId xmlns:p14="http://schemas.microsoft.com/office/powerpoint/2010/main" val="54543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PQuestion"/>
          <p:cNvSpPr>
            <a:spLocks noGrp="1"/>
          </p:cNvSpPr>
          <p:nvPr>
            <p:ph type="title"/>
          </p:nvPr>
        </p:nvSpPr>
        <p:spPr>
          <a:xfrm>
            <a:off x="112716" y="1221319"/>
            <a:ext cx="8491537" cy="742949"/>
          </a:xfrm>
        </p:spPr>
        <p:txBody>
          <a:bodyPr/>
          <a:lstStyle/>
          <a:p>
            <a:r>
              <a:rPr lang="fr-BE" altLang="en-US" b="0" smtClean="0">
                <a:solidFill>
                  <a:srgbClr val="4D4D4D"/>
                </a:solidFill>
              </a:rPr>
              <a:t>EXAMPLE: </a:t>
            </a:r>
            <a:r>
              <a:rPr lang="fr-BE" altLang="en-US" smtClean="0">
                <a:solidFill>
                  <a:srgbClr val="A40000"/>
                </a:solidFill>
              </a:rPr>
              <a:t>MY PRIVATE USE OF COMMISSION IT TOOLS</a:t>
            </a:r>
            <a:endParaRPr lang="en-GB" altLang="en-US" smtClean="0">
              <a:solidFill>
                <a:srgbClr val="A40000"/>
              </a:solidFill>
            </a:endParaRPr>
          </a:p>
        </p:txBody>
      </p:sp>
      <p:sp>
        <p:nvSpPr>
          <p:cNvPr id="50179" name="TPAnswers"/>
          <p:cNvSpPr>
            <a:spLocks noGrp="1"/>
          </p:cNvSpPr>
          <p:nvPr>
            <p:ph type="body" idx="1"/>
            <p:custDataLst>
              <p:tags r:id="rId3"/>
            </p:custDataLst>
          </p:nvPr>
        </p:nvSpPr>
        <p:spPr>
          <a:xfrm>
            <a:off x="179389" y="3333753"/>
            <a:ext cx="6264275" cy="3524249"/>
          </a:xfrm>
        </p:spPr>
        <p:txBody>
          <a:bodyPr/>
          <a:lstStyle/>
          <a:p>
            <a:pPr marL="514350" indent="-514350" eaLnBrk="1" hangingPunct="1">
              <a:buClr>
                <a:srgbClr val="C00000"/>
              </a:buClr>
              <a:buFont typeface="Times New Roman" pitchFamily="18" charset="0"/>
              <a:buAutoNum type="alphaUcPeriod"/>
            </a:pPr>
            <a:r>
              <a:rPr lang="en-GB" altLang="en-US" sz="2000" i="0" dirty="0" smtClean="0">
                <a:solidFill>
                  <a:srgbClr val="4D4D4D"/>
                </a:solidFill>
              </a:rPr>
              <a:t>I can occasionally send private emails (e.g. to set up lunch with friends outside, communicate with the school teachers etc.) with my professional email ("</a:t>
            </a:r>
            <a:r>
              <a:rPr lang="en-GB" altLang="en-US" sz="2000" i="0" dirty="0" err="1" smtClean="0">
                <a:solidFill>
                  <a:srgbClr val="4D4D4D"/>
                </a:solidFill>
              </a:rPr>
              <a:t>ec.europa.eu</a:t>
            </a:r>
            <a:r>
              <a:rPr lang="en-GB" altLang="en-US" sz="2000" i="0" dirty="0" smtClean="0">
                <a:solidFill>
                  <a:srgbClr val="4D4D4D"/>
                </a:solidFill>
              </a:rPr>
              <a:t>")</a:t>
            </a:r>
            <a:endParaRPr lang="fr-BE" altLang="en-US" sz="2000" i="0" dirty="0" smtClean="0">
              <a:solidFill>
                <a:srgbClr val="4D4D4D"/>
              </a:solidFill>
            </a:endParaRPr>
          </a:p>
          <a:p>
            <a:pPr marL="514350" indent="-514350" eaLnBrk="1" hangingPunct="1">
              <a:buClr>
                <a:srgbClr val="C00000"/>
              </a:buClr>
              <a:buFont typeface="Times New Roman" pitchFamily="18" charset="0"/>
              <a:buAutoNum type="alphaUcPeriod"/>
            </a:pPr>
            <a:r>
              <a:rPr lang="fr-BE" altLang="en-US" sz="2000" i="0" dirty="0" smtClean="0">
                <a:solidFill>
                  <a:srgbClr val="4D4D4D"/>
                </a:solidFill>
              </a:rPr>
              <a:t>I </a:t>
            </a:r>
            <a:r>
              <a:rPr lang="fr-BE" altLang="en-US" sz="2000" i="0" dirty="0" err="1" smtClean="0">
                <a:solidFill>
                  <a:srgbClr val="4D4D4D"/>
                </a:solidFill>
              </a:rPr>
              <a:t>can</a:t>
            </a:r>
            <a:r>
              <a:rPr lang="fr-BE" altLang="en-US" sz="2000" i="0" dirty="0" smtClean="0">
                <a:solidFill>
                  <a:srgbClr val="4D4D4D"/>
                </a:solidFill>
              </a:rPr>
              <a:t> </a:t>
            </a:r>
            <a:r>
              <a:rPr lang="fr-BE" altLang="en-US" sz="2000" i="0" dirty="0" err="1" smtClean="0">
                <a:solidFill>
                  <a:srgbClr val="4D4D4D"/>
                </a:solidFill>
              </a:rPr>
              <a:t>occasionally</a:t>
            </a:r>
            <a:r>
              <a:rPr lang="fr-BE" altLang="en-US" sz="2000" i="0" dirty="0" smtClean="0">
                <a:solidFill>
                  <a:srgbClr val="4D4D4D"/>
                </a:solidFill>
              </a:rPr>
              <a:t> </a:t>
            </a:r>
            <a:r>
              <a:rPr lang="fr-BE" altLang="en-US" sz="2000" i="0" dirty="0" err="1" smtClean="0">
                <a:solidFill>
                  <a:srgbClr val="4D4D4D"/>
                </a:solidFill>
              </a:rPr>
              <a:t>watch</a:t>
            </a:r>
            <a:r>
              <a:rPr lang="fr-BE" altLang="en-US" sz="2000" i="0" dirty="0" smtClean="0">
                <a:solidFill>
                  <a:srgbClr val="4D4D4D"/>
                </a:solidFill>
              </a:rPr>
              <a:t> a football </a:t>
            </a:r>
            <a:r>
              <a:rPr lang="fr-BE" altLang="en-US" sz="2000" i="0" dirty="0" err="1" smtClean="0">
                <a:solidFill>
                  <a:srgbClr val="4D4D4D"/>
                </a:solidFill>
              </a:rPr>
              <a:t>game</a:t>
            </a:r>
            <a:r>
              <a:rPr lang="fr-BE" altLang="en-US" sz="2000" i="0" dirty="0" smtClean="0">
                <a:solidFill>
                  <a:srgbClr val="4D4D4D"/>
                </a:solidFill>
              </a:rPr>
              <a:t> on </a:t>
            </a:r>
            <a:r>
              <a:rPr lang="fr-BE" altLang="en-US" sz="2000" i="0" dirty="0" err="1" smtClean="0">
                <a:solidFill>
                  <a:srgbClr val="4D4D4D"/>
                </a:solidFill>
              </a:rPr>
              <a:t>my</a:t>
            </a:r>
            <a:r>
              <a:rPr lang="fr-BE" altLang="en-US" sz="2000" i="0" dirty="0" smtClean="0">
                <a:solidFill>
                  <a:srgbClr val="4D4D4D"/>
                </a:solidFill>
              </a:rPr>
              <a:t> PC</a:t>
            </a:r>
          </a:p>
          <a:p>
            <a:pPr marL="514350" indent="-514350" eaLnBrk="1" hangingPunct="1">
              <a:buClr>
                <a:srgbClr val="C00000"/>
              </a:buClr>
              <a:buFont typeface="Times New Roman" pitchFamily="18" charset="0"/>
              <a:buAutoNum type="alphaUcPeriod"/>
            </a:pPr>
            <a:r>
              <a:rPr lang="fr-BE" altLang="en-US" sz="2000" i="0" dirty="0" smtClean="0">
                <a:solidFill>
                  <a:srgbClr val="4D4D4D"/>
                </a:solidFill>
              </a:rPr>
              <a:t>I </a:t>
            </a:r>
            <a:r>
              <a:rPr lang="fr-BE" altLang="en-US" sz="2000" i="0" dirty="0" err="1" smtClean="0">
                <a:solidFill>
                  <a:srgbClr val="4D4D4D"/>
                </a:solidFill>
              </a:rPr>
              <a:t>can</a:t>
            </a:r>
            <a:r>
              <a:rPr lang="fr-BE" altLang="en-US" sz="2000" i="0" dirty="0" smtClean="0">
                <a:solidFill>
                  <a:srgbClr val="4D4D4D"/>
                </a:solidFill>
              </a:rPr>
              <a:t> use the office scanner and printer to </a:t>
            </a:r>
            <a:r>
              <a:rPr lang="fr-BE" altLang="en-US" sz="2000" i="0" dirty="0" err="1" smtClean="0">
                <a:solidFill>
                  <a:srgbClr val="4D4D4D"/>
                </a:solidFill>
              </a:rPr>
              <a:t>print</a:t>
            </a:r>
            <a:r>
              <a:rPr lang="fr-BE" altLang="en-US" sz="2000" i="0" dirty="0" smtClean="0">
                <a:solidFill>
                  <a:srgbClr val="4D4D4D"/>
                </a:solidFill>
              </a:rPr>
              <a:t> invitations to the concert </a:t>
            </a:r>
            <a:r>
              <a:rPr lang="fr-BE" altLang="en-US" sz="2000" i="0" dirty="0" err="1" smtClean="0">
                <a:solidFill>
                  <a:srgbClr val="4D4D4D"/>
                </a:solidFill>
              </a:rPr>
              <a:t>I'm</a:t>
            </a:r>
            <a:r>
              <a:rPr lang="fr-BE" altLang="en-US" sz="2000" i="0" dirty="0" smtClean="0">
                <a:solidFill>
                  <a:srgbClr val="4D4D4D"/>
                </a:solidFill>
              </a:rPr>
              <a:t> </a:t>
            </a:r>
            <a:r>
              <a:rPr lang="fr-BE" altLang="en-US" sz="2000" i="0" dirty="0" err="1" smtClean="0">
                <a:solidFill>
                  <a:srgbClr val="4D4D4D"/>
                </a:solidFill>
              </a:rPr>
              <a:t>co-organising</a:t>
            </a:r>
            <a:r>
              <a:rPr lang="fr-BE" altLang="en-US" sz="2000" i="0" dirty="0" smtClean="0">
                <a:solidFill>
                  <a:srgbClr val="4D4D4D"/>
                </a:solidFill>
              </a:rPr>
              <a:t> as part of </a:t>
            </a:r>
            <a:r>
              <a:rPr lang="fr-BE" altLang="en-US" sz="2000" i="0" dirty="0" err="1" smtClean="0">
                <a:solidFill>
                  <a:srgbClr val="4D4D4D"/>
                </a:solidFill>
              </a:rPr>
              <a:t>my</a:t>
            </a:r>
            <a:r>
              <a:rPr lang="fr-BE" altLang="en-US" sz="2000" i="0" dirty="0" smtClean="0">
                <a:solidFill>
                  <a:srgbClr val="4D4D4D"/>
                </a:solidFill>
              </a:rPr>
              <a:t> </a:t>
            </a:r>
            <a:r>
              <a:rPr lang="fr-BE" altLang="en-US" sz="2000" i="0" dirty="0" err="1" smtClean="0">
                <a:solidFill>
                  <a:srgbClr val="4D4D4D"/>
                </a:solidFill>
              </a:rPr>
              <a:t>authorised</a:t>
            </a:r>
            <a:r>
              <a:rPr lang="fr-BE" altLang="en-US" sz="2000" i="0" dirty="0" smtClean="0">
                <a:solidFill>
                  <a:srgbClr val="4D4D4D"/>
                </a:solidFill>
              </a:rPr>
              <a:t> </a:t>
            </a:r>
            <a:r>
              <a:rPr lang="fr-BE" altLang="en-US" sz="2000" i="0" dirty="0" err="1" smtClean="0">
                <a:solidFill>
                  <a:srgbClr val="4D4D4D"/>
                </a:solidFill>
              </a:rPr>
              <a:t>outside</a:t>
            </a:r>
            <a:r>
              <a:rPr lang="fr-BE" altLang="en-US" sz="2000" i="0" dirty="0" smtClean="0">
                <a:solidFill>
                  <a:srgbClr val="4D4D4D"/>
                </a:solidFill>
              </a:rPr>
              <a:t> </a:t>
            </a:r>
            <a:r>
              <a:rPr lang="fr-BE" altLang="en-US" sz="2000" i="0" dirty="0" err="1" smtClean="0">
                <a:solidFill>
                  <a:srgbClr val="4D4D4D"/>
                </a:solidFill>
              </a:rPr>
              <a:t>activity</a:t>
            </a:r>
            <a:endParaRPr lang="fr-BE" altLang="en-US" sz="2000" i="0"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13428631"/>
              </p:ext>
            </p:extLst>
          </p:nvPr>
        </p:nvGraphicFramePr>
        <p:xfrm>
          <a:off x="6948488" y="3716868"/>
          <a:ext cx="2005012" cy="2506133"/>
        </p:xfrm>
        <a:graphic>
          <a:graphicData uri="http://schemas.openxmlformats.org/presentationml/2006/ole">
            <mc:AlternateContent xmlns:mc="http://schemas.openxmlformats.org/markup-compatibility/2006">
              <mc:Choice xmlns:v="urn:schemas-microsoft-com:vml" Requires="v">
                <p:oleObj spid="_x0000_s98330"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948488" y="3716868"/>
                        <a:ext cx="2005012"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9688" y="2180168"/>
            <a:ext cx="6762750" cy="707886"/>
          </a:xfrm>
          <a:prstGeom prst="rect">
            <a:avLst/>
          </a:prstGeom>
          <a:noFill/>
        </p:spPr>
        <p:txBody>
          <a:bodyPr>
            <a:spAutoFit/>
          </a:bodyPr>
          <a:lstStyle/>
          <a:p>
            <a:pPr algn="just" defTabSz="449263">
              <a:spcBef>
                <a:spcPct val="20000"/>
              </a:spcBef>
              <a:buClr>
                <a:srgbClr val="FFFFFF"/>
              </a:buClr>
              <a:buSzPct val="100000"/>
              <a:buFont typeface="Times New Roman" pitchFamily="16" charset="0"/>
              <a:buNone/>
              <a:defRPr/>
            </a:pPr>
            <a:r>
              <a:rPr lang="en-GB" sz="2000" b="1" kern="0" dirty="0">
                <a:solidFill>
                  <a:srgbClr val="4D4D4D"/>
                </a:solidFill>
                <a:latin typeface="EC Square Sans Cond Pro" panose="020B0506040000020004" pitchFamily="34" charset="0"/>
                <a:cs typeface="Arial" charset="0"/>
              </a:rPr>
              <a:t>WHICH OF THE FOLLOWING PRIVATE USE OF COMMISSION'S ICT SERVICES IS CONSIDERED AS ACCEPTABLE ?</a:t>
            </a:r>
          </a:p>
        </p:txBody>
      </p:sp>
    </p:spTree>
    <p:custDataLst>
      <p:tags r:id="rId2"/>
    </p:custDataLst>
    <p:extLst>
      <p:ext uri="{BB962C8B-B14F-4D97-AF65-F5344CB8AC3E}">
        <p14:creationId xmlns:p14="http://schemas.microsoft.com/office/powerpoint/2010/main" val="311744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PAnswers"/>
          <p:cNvSpPr>
            <a:spLocks noGrp="1"/>
          </p:cNvSpPr>
          <p:nvPr>
            <p:ph type="body" idx="1"/>
            <p:custDataLst>
              <p:tags r:id="rId3"/>
            </p:custDataLst>
          </p:nvPr>
        </p:nvSpPr>
        <p:spPr>
          <a:xfrm>
            <a:off x="1042991" y="5731933"/>
            <a:ext cx="1944687" cy="1126067"/>
          </a:xfrm>
        </p:spPr>
        <p:txBody>
          <a:bodyPr/>
          <a:lstStyle/>
          <a:p>
            <a:pPr marL="457200" indent="-457200" eaLnBrk="1" hangingPunct="1">
              <a:buClr>
                <a:srgbClr val="FFFFFF"/>
              </a:buClr>
              <a:buFontTx/>
              <a:buAutoNum type="alphaUcPeriod"/>
            </a:pPr>
            <a:r>
              <a:rPr lang="fr-BE" altLang="en-US" dirty="0" smtClean="0">
                <a:solidFill>
                  <a:srgbClr val="A40000"/>
                </a:solidFill>
              </a:rPr>
              <a:t>A. </a:t>
            </a:r>
            <a:r>
              <a:rPr lang="fr-BE" altLang="en-US" dirty="0" smtClean="0">
                <a:solidFill>
                  <a:srgbClr val="4D4D4D"/>
                </a:solidFill>
              </a:rPr>
              <a:t>No</a:t>
            </a:r>
          </a:p>
          <a:p>
            <a:pPr marL="457200" indent="-457200" eaLnBrk="1" hangingPunct="1">
              <a:buClr>
                <a:srgbClr val="FFFFFF"/>
              </a:buClr>
              <a:buFontTx/>
              <a:buAutoNum type="alphaUcPeriod"/>
            </a:pPr>
            <a:r>
              <a:rPr lang="fr-BE" altLang="en-US" dirty="0" smtClean="0">
                <a:solidFill>
                  <a:srgbClr val="A40000"/>
                </a:solidFill>
              </a:rPr>
              <a:t>B. </a:t>
            </a:r>
            <a:r>
              <a:rPr lang="fr-BE" altLang="en-US" dirty="0" err="1" smtClean="0">
                <a:solidFill>
                  <a:srgbClr val="4D4D4D"/>
                </a:solidFill>
              </a:rPr>
              <a:t>Yes</a:t>
            </a:r>
            <a:endParaRPr lang="en-GB" altLang="en-US"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99474249"/>
              </p:ext>
            </p:extLst>
          </p:nvPr>
        </p:nvGraphicFramePr>
        <p:xfrm>
          <a:off x="7092950" y="4506386"/>
          <a:ext cx="1987550" cy="2237316"/>
        </p:xfrm>
        <a:graphic>
          <a:graphicData uri="http://schemas.openxmlformats.org/presentationml/2006/ole">
            <mc:AlternateContent xmlns:mc="http://schemas.openxmlformats.org/markup-compatibility/2006">
              <mc:Choice xmlns:v="urn:schemas-microsoft-com:vml" Requires="v">
                <p:oleObj spid="_x0000_s99354"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7092950" y="4506386"/>
                        <a:ext cx="1987550" cy="223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8" name="Rectangle 4"/>
          <p:cNvSpPr>
            <a:spLocks noChangeArrowheads="1"/>
          </p:cNvSpPr>
          <p:nvPr/>
        </p:nvSpPr>
        <p:spPr bwMode="auto">
          <a:xfrm>
            <a:off x="539750" y="1054100"/>
            <a:ext cx="6986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defRPr sz="2400" i="1">
                <a:solidFill>
                  <a:srgbClr val="0F5494"/>
                </a:solidFill>
                <a:latin typeface="EC Square Sans Cond Pro" pitchFamily="34" charset="0"/>
                <a:ea typeface="Microsoft YaHei" pitchFamily="34" charset="-122"/>
              </a:defRPr>
            </a:lvl1pPr>
            <a:lvl2pPr eaLnBrk="0" hangingPunct="0">
              <a:spcBef>
                <a:spcPts val="500"/>
              </a:spcBef>
              <a:defRPr sz="2000" b="1">
                <a:solidFill>
                  <a:srgbClr val="0F5494"/>
                </a:solidFill>
                <a:latin typeface="EC Square Sans Cond Pro" pitchFamily="34" charset="0"/>
                <a:ea typeface="Microsoft YaHei" pitchFamily="34" charset="-122"/>
              </a:defRPr>
            </a:lvl2pPr>
            <a:lvl3pPr eaLnBrk="0" hangingPunct="0">
              <a:spcBef>
                <a:spcPts val="350"/>
              </a:spcBef>
              <a:defRPr sz="1400">
                <a:solidFill>
                  <a:srgbClr val="0F5494"/>
                </a:solidFill>
                <a:latin typeface="EC Square Sans Cond Pro" pitchFamily="34" charset="0"/>
                <a:ea typeface="Microsoft YaHei" pitchFamily="34" charset="-122"/>
              </a:defRPr>
            </a:lvl3pPr>
            <a:lvl4pPr eaLnBrk="0" hangingPunct="0">
              <a:spcBef>
                <a:spcPts val="500"/>
              </a:spcBef>
              <a:defRPr sz="2000">
                <a:solidFill>
                  <a:srgbClr val="000000"/>
                </a:solidFill>
                <a:latin typeface="EC Square Sans Cond Pro" pitchFamily="34" charset="0"/>
                <a:ea typeface="Microsoft YaHei" pitchFamily="34" charset="-122"/>
              </a:defRPr>
            </a:lvl4pPr>
            <a:lvl5pPr eaLnBrk="0" hangingPunct="0">
              <a:spcBef>
                <a:spcPts val="500"/>
              </a:spcBef>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2800" i="0">
                <a:solidFill>
                  <a:srgbClr val="4D4D4D"/>
                </a:solidFill>
                <a:cs typeface="Arial" charset="0"/>
              </a:rPr>
              <a:t>EXAMPLE</a:t>
            </a:r>
            <a:r>
              <a:rPr lang="en-GB" altLang="en-US" sz="2800" b="1" i="0">
                <a:solidFill>
                  <a:srgbClr val="4D4D4D"/>
                </a:solidFill>
                <a:cs typeface="Arial" charset="0"/>
              </a:rPr>
              <a:t> – </a:t>
            </a:r>
            <a:r>
              <a:rPr lang="en-GB" altLang="en-US" sz="2800" b="1" i="0">
                <a:solidFill>
                  <a:srgbClr val="A40000"/>
                </a:solidFill>
                <a:cs typeface="Arial" charset="0"/>
              </a:rPr>
              <a:t>THE PETITION </a:t>
            </a:r>
          </a:p>
        </p:txBody>
      </p:sp>
      <p:sp>
        <p:nvSpPr>
          <p:cNvPr id="52229" name="TPQuestion"/>
          <p:cNvSpPr>
            <a:spLocks noGrp="1"/>
          </p:cNvSpPr>
          <p:nvPr>
            <p:ph type="title"/>
          </p:nvPr>
        </p:nvSpPr>
        <p:spPr>
          <a:xfrm>
            <a:off x="179512" y="1844824"/>
            <a:ext cx="8148637" cy="3520017"/>
          </a:xfrm>
        </p:spPr>
        <p:txBody>
          <a:bodyPr/>
          <a:lstStyle/>
          <a:p>
            <a:pPr marL="342900" indent="-342900">
              <a:spcBef>
                <a:spcPct val="20000"/>
              </a:spcBef>
            </a:pPr>
            <a:r>
              <a:rPr lang="en-GB" altLang="en-US" sz="2400" b="0" dirty="0" smtClean="0"/>
              <a:t>	</a:t>
            </a:r>
            <a:r>
              <a:rPr lang="en-GB" altLang="en-US" sz="2400" b="0" dirty="0" smtClean="0">
                <a:solidFill>
                  <a:srgbClr val="4D4D4D"/>
                </a:solidFill>
              </a:rPr>
              <a:t>A staff member launched a petition for the ban of dangerous chemicals in lipsticks. </a:t>
            </a:r>
            <a:br>
              <a:rPr lang="en-GB" altLang="en-US" sz="2400" b="0" dirty="0" smtClean="0">
                <a:solidFill>
                  <a:srgbClr val="4D4D4D"/>
                </a:solidFill>
              </a:rPr>
            </a:br>
            <a:r>
              <a:rPr lang="en-GB" altLang="en-US" sz="2400" b="0" dirty="0" smtClean="0">
                <a:solidFill>
                  <a:srgbClr val="4D4D4D"/>
                </a:solidFill>
              </a:rPr>
              <a:t>The petition was spotted by colleagues although the staff member does not use Commission resources nor working hours to ask for signatures. </a:t>
            </a:r>
            <a:br>
              <a:rPr lang="en-GB" altLang="en-US" sz="2400" b="0" dirty="0" smtClean="0">
                <a:solidFill>
                  <a:srgbClr val="4D4D4D"/>
                </a:solidFill>
              </a:rPr>
            </a:br>
            <a:r>
              <a:rPr lang="en-GB" altLang="en-US" sz="2400" b="0" dirty="0" smtClean="0">
                <a:solidFill>
                  <a:srgbClr val="4D4D4D"/>
                </a:solidFill>
              </a:rPr>
              <a:t>The staff member does not make a link with her status as Commission official.</a:t>
            </a:r>
            <a:br>
              <a:rPr lang="en-GB" altLang="en-US" sz="2400" b="0" dirty="0" smtClean="0">
                <a:solidFill>
                  <a:srgbClr val="4D4D4D"/>
                </a:solidFill>
              </a:rPr>
            </a:br>
            <a:r>
              <a:rPr lang="en-GB" altLang="en-US" sz="2400" dirty="0" smtClean="0">
                <a:solidFill>
                  <a:srgbClr val="4D4D4D"/>
                </a:solidFill>
              </a:rPr>
              <a:t>Can the staff member do this?</a:t>
            </a:r>
          </a:p>
        </p:txBody>
      </p:sp>
    </p:spTree>
    <p:custDataLst>
      <p:tags r:id="rId2"/>
    </p:custDataLst>
    <p:extLst>
      <p:ext uri="{BB962C8B-B14F-4D97-AF65-F5344CB8AC3E}">
        <p14:creationId xmlns:p14="http://schemas.microsoft.com/office/powerpoint/2010/main" val="384786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1126069"/>
            <a:ext cx="8445500" cy="935567"/>
          </a:xfrm>
        </p:spPr>
        <p:txBody>
          <a:bodyPr/>
          <a:lstStyle/>
          <a:p>
            <a:pPr algn="ctr" eaLnBrk="1" hangingPunct="1"/>
            <a:r>
              <a:rPr lang="es-ES_tradnl" altLang="en-US" smtClean="0"/>
              <a:t/>
            </a:r>
            <a:br>
              <a:rPr lang="es-ES_tradnl" altLang="en-US" smtClean="0"/>
            </a:br>
            <a:r>
              <a:rPr lang="es-ES_tradnl" altLang="en-US" sz="3200" smtClean="0">
                <a:solidFill>
                  <a:srgbClr val="A40000"/>
                </a:solidFill>
              </a:rPr>
              <a:t>FREEDOM OF EXPRESSION</a:t>
            </a:r>
            <a:endParaRPr lang="en-GB" altLang="en-US" sz="3200" smtClean="0">
              <a:solidFill>
                <a:srgbClr val="A40000"/>
              </a:solidFill>
            </a:endParaRPr>
          </a:p>
        </p:txBody>
      </p:sp>
      <p:sp>
        <p:nvSpPr>
          <p:cNvPr id="53251" name="Rectangle 3"/>
          <p:cNvSpPr>
            <a:spLocks noGrp="1" noChangeArrowheads="1"/>
          </p:cNvSpPr>
          <p:nvPr>
            <p:ph type="body" idx="1"/>
          </p:nvPr>
        </p:nvSpPr>
        <p:spPr>
          <a:xfrm>
            <a:off x="461963" y="2427817"/>
            <a:ext cx="8291512" cy="3113616"/>
          </a:xfrm>
        </p:spPr>
        <p:txBody>
          <a:bodyPr/>
          <a:lstStyle/>
          <a:p>
            <a:pPr marL="0" indent="0" eaLnBrk="1" hangingPunct="1">
              <a:lnSpc>
                <a:spcPct val="90000"/>
              </a:lnSpc>
              <a:buFontTx/>
              <a:buNone/>
            </a:pPr>
            <a:r>
              <a:rPr lang="en-GB" altLang="en-US" sz="3200" b="1" i="0" dirty="0" smtClean="0">
                <a:solidFill>
                  <a:srgbClr val="4D4D4D"/>
                </a:solidFill>
              </a:rPr>
              <a:t>Freedom of expression </a:t>
            </a:r>
            <a:r>
              <a:rPr lang="en-GB" altLang="en-US" sz="3200" i="0" dirty="0" smtClean="0">
                <a:solidFill>
                  <a:srgbClr val="4D4D4D"/>
                </a:solidFill>
              </a:rPr>
              <a:t>recognized, with respect of duties of loyalty and impartiality </a:t>
            </a:r>
          </a:p>
          <a:p>
            <a:pPr marL="0" indent="0" eaLnBrk="1" hangingPunct="1">
              <a:lnSpc>
                <a:spcPct val="90000"/>
              </a:lnSpc>
              <a:buFontTx/>
              <a:buNone/>
            </a:pPr>
            <a:endParaRPr lang="en-GB" altLang="en-US" sz="3200" i="0" dirty="0" smtClean="0">
              <a:solidFill>
                <a:srgbClr val="4D4D4D"/>
              </a:solidFill>
            </a:endParaRPr>
          </a:p>
          <a:p>
            <a:pPr marL="0" indent="0" eaLnBrk="1" hangingPunct="1">
              <a:lnSpc>
                <a:spcPct val="90000"/>
              </a:lnSpc>
              <a:buFontTx/>
              <a:buNone/>
            </a:pPr>
            <a:r>
              <a:rPr lang="en-GB" altLang="en-US" sz="3200" i="0" dirty="0" smtClean="0">
                <a:solidFill>
                  <a:srgbClr val="4D4D4D"/>
                </a:solidFill>
              </a:rPr>
              <a:t>Beware discretion and circumspection !</a:t>
            </a:r>
          </a:p>
          <a:p>
            <a:pPr marL="0" indent="0" eaLnBrk="1" hangingPunct="1">
              <a:lnSpc>
                <a:spcPct val="90000"/>
              </a:lnSpc>
            </a:pPr>
            <a:endParaRPr lang="fr-BE" altLang="en-US" sz="2000" b="1" i="0" dirty="0" smtClean="0"/>
          </a:p>
          <a:p>
            <a:pPr marL="0" indent="0" eaLnBrk="1" hangingPunct="1">
              <a:lnSpc>
                <a:spcPct val="90000"/>
              </a:lnSpc>
            </a:pPr>
            <a:endParaRPr lang="en-GB" altLang="en-US" sz="2000" i="0" dirty="0" smtClean="0"/>
          </a:p>
          <a:p>
            <a:pPr marL="0" indent="0" eaLnBrk="1" hangingPunct="1">
              <a:lnSpc>
                <a:spcPct val="90000"/>
              </a:lnSpc>
            </a:pPr>
            <a:endParaRPr lang="en-GB" altLang="en-US" sz="2000" b="1" i="0" dirty="0" smtClean="0"/>
          </a:p>
          <a:p>
            <a:pPr marL="0" indent="0" eaLnBrk="1" hangingPunct="1">
              <a:lnSpc>
                <a:spcPct val="90000"/>
              </a:lnSpc>
            </a:pPr>
            <a:endParaRPr lang="fr-BE" altLang="en-US" sz="2000" i="0" dirty="0" smtClean="0"/>
          </a:p>
        </p:txBody>
      </p:sp>
    </p:spTree>
    <p:extLst>
      <p:ext uri="{BB962C8B-B14F-4D97-AF65-F5344CB8AC3E}">
        <p14:creationId xmlns:p14="http://schemas.microsoft.com/office/powerpoint/2010/main" val="2430207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938" y="1051985"/>
            <a:ext cx="8445501" cy="937683"/>
          </a:xfrm>
        </p:spPr>
        <p:txBody>
          <a:bodyPr/>
          <a:lstStyle/>
          <a:p>
            <a:pPr algn="ctr" eaLnBrk="1" hangingPunct="1"/>
            <a:r>
              <a:rPr lang="es-ES_tradnl" altLang="en-US" sz="3200" smtClean="0">
                <a:solidFill>
                  <a:srgbClr val="A40000"/>
                </a:solidFill>
              </a:rPr>
              <a:t>SOCIAL MEDIA: </a:t>
            </a:r>
            <a:r>
              <a:rPr lang="es-ES_tradnl" altLang="en-US" sz="3200" b="0" smtClean="0">
                <a:solidFill>
                  <a:srgbClr val="4D4D4D"/>
                </a:solidFill>
              </a:rPr>
              <a:t>BASIC TIPS</a:t>
            </a:r>
            <a:endParaRPr lang="en-GB" altLang="en-US" sz="3200" b="0" smtClean="0">
              <a:solidFill>
                <a:srgbClr val="4D4D4D"/>
              </a:solidFill>
            </a:endParaRPr>
          </a:p>
        </p:txBody>
      </p:sp>
      <p:sp>
        <p:nvSpPr>
          <p:cNvPr id="54275" name="Rectangle 3"/>
          <p:cNvSpPr>
            <a:spLocks noGrp="1" noChangeArrowheads="1"/>
          </p:cNvSpPr>
          <p:nvPr>
            <p:ph type="body" idx="1"/>
          </p:nvPr>
        </p:nvSpPr>
        <p:spPr>
          <a:xfrm>
            <a:off x="107953" y="1989667"/>
            <a:ext cx="8435975" cy="4176184"/>
          </a:xfrm>
        </p:spPr>
        <p:txBody>
          <a:bodyPr/>
          <a:lstStyle/>
          <a:p>
            <a:pPr eaLnBrk="1" hangingPunct="1">
              <a:lnSpc>
                <a:spcPct val="150000"/>
              </a:lnSpc>
              <a:buClr>
                <a:srgbClr val="0F5494"/>
              </a:buClr>
            </a:pPr>
            <a:r>
              <a:rPr lang="fr-BE" altLang="en-US" i="0" smtClean="0">
                <a:solidFill>
                  <a:srgbClr val="4D4D4D"/>
                </a:solidFill>
              </a:rPr>
              <a:t>Corporate v. private use</a:t>
            </a:r>
          </a:p>
          <a:p>
            <a:pPr eaLnBrk="1" hangingPunct="1">
              <a:lnSpc>
                <a:spcPct val="150000"/>
              </a:lnSpc>
              <a:buClr>
                <a:srgbClr val="0F5494"/>
              </a:buClr>
            </a:pPr>
            <a:r>
              <a:rPr lang="fr-BE" altLang="en-US" i="0" smtClean="0">
                <a:solidFill>
                  <a:srgbClr val="4D4D4D"/>
                </a:solidFill>
              </a:rPr>
              <a:t>"Newspaper test"</a:t>
            </a:r>
          </a:p>
          <a:p>
            <a:pPr eaLnBrk="1" hangingPunct="1">
              <a:lnSpc>
                <a:spcPct val="150000"/>
              </a:lnSpc>
              <a:buClr>
                <a:srgbClr val="0F5494"/>
              </a:buClr>
            </a:pPr>
            <a:r>
              <a:rPr lang="fr-BE" altLang="en-US" i="0" smtClean="0">
                <a:solidFill>
                  <a:srgbClr val="4D4D4D"/>
                </a:solidFill>
              </a:rPr>
              <a:t>Beware security risks cf. LinkedIn</a:t>
            </a:r>
          </a:p>
          <a:p>
            <a:pPr eaLnBrk="1" hangingPunct="1">
              <a:lnSpc>
                <a:spcPct val="150000"/>
              </a:lnSpc>
              <a:buClr>
                <a:srgbClr val="0F5494"/>
              </a:buClr>
            </a:pPr>
            <a:r>
              <a:rPr lang="fr-BE" altLang="en-US" i="0" smtClean="0">
                <a:solidFill>
                  <a:srgbClr val="4D4D4D"/>
                </a:solidFill>
              </a:rPr>
              <a:t>Blogs?  </a:t>
            </a:r>
          </a:p>
          <a:p>
            <a:pPr eaLnBrk="1" hangingPunct="1">
              <a:lnSpc>
                <a:spcPct val="150000"/>
              </a:lnSpc>
              <a:buClr>
                <a:srgbClr val="0F5494"/>
              </a:buClr>
            </a:pPr>
            <a:r>
              <a:rPr lang="fr-BE" altLang="en-US" i="0" smtClean="0">
                <a:solidFill>
                  <a:srgbClr val="4D4D4D"/>
                </a:solidFill>
              </a:rPr>
              <a:t>SMARP !</a:t>
            </a:r>
          </a:p>
          <a:p>
            <a:pPr eaLnBrk="1" hangingPunct="1">
              <a:lnSpc>
                <a:spcPct val="150000"/>
              </a:lnSpc>
              <a:buClr>
                <a:srgbClr val="0F5494"/>
              </a:buClr>
            </a:pPr>
            <a:r>
              <a:rPr lang="fr-BE" altLang="en-US" smtClean="0">
                <a:solidFill>
                  <a:srgbClr val="4D4D4D"/>
                </a:solidFill>
              </a:rPr>
              <a:t>Guidelines on social media! </a:t>
            </a:r>
          </a:p>
        </p:txBody>
      </p:sp>
      <p:pic>
        <p:nvPicPr>
          <p:cNvPr id="54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8" y="2413002"/>
            <a:ext cx="923925" cy="120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3" y="4207933"/>
            <a:ext cx="804863" cy="80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916" y="4373035"/>
            <a:ext cx="865187" cy="107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033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553200" y="6246286"/>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r" defTabSz="449263" eaLnBrk="1" hangingPunct="1">
              <a:spcBef>
                <a:spcPct val="0"/>
              </a:spcBef>
              <a:buSzPct val="100000"/>
            </a:pPr>
            <a:endParaRPr lang="en-GB" altLang="en-US" sz="1400" i="0">
              <a:solidFill>
                <a:srgbClr val="000000"/>
              </a:solidFill>
              <a:cs typeface="Arial" charset="0"/>
            </a:endParaRPr>
          </a:p>
        </p:txBody>
      </p:sp>
      <p:sp>
        <p:nvSpPr>
          <p:cNvPr id="55299" name="Text Box 3"/>
          <p:cNvSpPr txBox="1">
            <a:spLocks noChangeArrowheads="1"/>
          </p:cNvSpPr>
          <p:nvPr/>
        </p:nvSpPr>
        <p:spPr bwMode="auto">
          <a:xfrm>
            <a:off x="23816" y="1784351"/>
            <a:ext cx="8383587"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58775" eaLnBrk="0" hangingPunct="0">
              <a:spcBef>
                <a:spcPts val="6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ct val="0"/>
              </a:spcBef>
              <a:buSzPct val="100000"/>
            </a:pPr>
            <a:r>
              <a:rPr lang="en-GB" altLang="en-US" sz="3600" b="1" i="0">
                <a:solidFill>
                  <a:srgbClr val="A40000"/>
                </a:solidFill>
                <a:cs typeface="Arial" charset="0"/>
              </a:rPr>
              <a:t>CONDUCT</a:t>
            </a:r>
            <a:r>
              <a:rPr lang="en-GB" altLang="en-US" sz="3600" i="0">
                <a:solidFill>
                  <a:srgbClr val="4D4D4D"/>
                </a:solidFill>
                <a:cs typeface="Arial" charset="0"/>
              </a:rPr>
              <a:t> AT WORK</a:t>
            </a:r>
            <a:endParaRPr lang="en-GB" altLang="en-US" sz="3600" i="0">
              <a:solidFill>
                <a:srgbClr val="A40000"/>
              </a:solidFill>
              <a:cs typeface="Arial" charset="0"/>
            </a:endParaRPr>
          </a:p>
        </p:txBody>
      </p:sp>
      <p:grpSp>
        <p:nvGrpSpPr>
          <p:cNvPr id="8" name="Group 7"/>
          <p:cNvGrpSpPr>
            <a:grpSpLocks noChangeAspect="1"/>
          </p:cNvGrpSpPr>
          <p:nvPr/>
        </p:nvGrpSpPr>
        <p:grpSpPr>
          <a:xfrm>
            <a:off x="3779912" y="3813044"/>
            <a:ext cx="1687614" cy="1536171"/>
            <a:chOff x="4857751" y="5308600"/>
            <a:chExt cx="958850" cy="793750"/>
          </a:xfrm>
          <a:solidFill>
            <a:srgbClr val="4D4D4D"/>
          </a:solidFill>
        </p:grpSpPr>
        <p:sp>
          <p:nvSpPr>
            <p:cNvPr id="9" name="Freeform 68"/>
            <p:cNvSpPr>
              <a:spLocks/>
            </p:cNvSpPr>
            <p:nvPr/>
          </p:nvSpPr>
          <p:spPr bwMode="auto">
            <a:xfrm>
              <a:off x="5254626" y="5308600"/>
              <a:ext cx="165100" cy="190500"/>
            </a:xfrm>
            <a:custGeom>
              <a:avLst/>
              <a:gdLst>
                <a:gd name="T0" fmla="*/ 163 w 326"/>
                <a:gd name="T1" fmla="*/ 377 h 377"/>
                <a:gd name="T2" fmla="*/ 326 w 326"/>
                <a:gd name="T3" fmla="*/ 175 h 377"/>
                <a:gd name="T4" fmla="*/ 163 w 326"/>
                <a:gd name="T5" fmla="*/ 0 h 377"/>
                <a:gd name="T6" fmla="*/ 0 w 326"/>
                <a:gd name="T7" fmla="*/ 175 h 377"/>
                <a:gd name="T8" fmla="*/ 163 w 326"/>
                <a:gd name="T9" fmla="*/ 377 h 377"/>
              </a:gdLst>
              <a:ahLst/>
              <a:cxnLst>
                <a:cxn ang="0">
                  <a:pos x="T0" y="T1"/>
                </a:cxn>
                <a:cxn ang="0">
                  <a:pos x="T2" y="T3"/>
                </a:cxn>
                <a:cxn ang="0">
                  <a:pos x="T4" y="T5"/>
                </a:cxn>
                <a:cxn ang="0">
                  <a:pos x="T6" y="T7"/>
                </a:cxn>
                <a:cxn ang="0">
                  <a:pos x="T8" y="T9"/>
                </a:cxn>
              </a:cxnLst>
              <a:rect l="0" t="0" r="r" b="b"/>
              <a:pathLst>
                <a:path w="326" h="377">
                  <a:moveTo>
                    <a:pt x="163" y="377"/>
                  </a:moveTo>
                  <a:cubicBezTo>
                    <a:pt x="255" y="375"/>
                    <a:pt x="326" y="267"/>
                    <a:pt x="326" y="175"/>
                  </a:cubicBezTo>
                  <a:cubicBezTo>
                    <a:pt x="326" y="81"/>
                    <a:pt x="253" y="2"/>
                    <a:pt x="163" y="0"/>
                  </a:cubicBezTo>
                  <a:cubicBezTo>
                    <a:pt x="73" y="2"/>
                    <a:pt x="0" y="81"/>
                    <a:pt x="0" y="175"/>
                  </a:cubicBezTo>
                  <a:cubicBezTo>
                    <a:pt x="0" y="267"/>
                    <a:pt x="71" y="375"/>
                    <a:pt x="163" y="377"/>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0" name="Freeform 69"/>
            <p:cNvSpPr>
              <a:spLocks/>
            </p:cNvSpPr>
            <p:nvPr/>
          </p:nvSpPr>
          <p:spPr bwMode="auto">
            <a:xfrm>
              <a:off x="5321301" y="5513388"/>
              <a:ext cx="31750" cy="19050"/>
            </a:xfrm>
            <a:custGeom>
              <a:avLst/>
              <a:gdLst>
                <a:gd name="T0" fmla="*/ 53 w 61"/>
                <a:gd name="T1" fmla="*/ 1 h 38"/>
                <a:gd name="T2" fmla="*/ 7 w 61"/>
                <a:gd name="T3" fmla="*/ 1 h 38"/>
                <a:gd name="T4" fmla="*/ 3 w 61"/>
                <a:gd name="T5" fmla="*/ 4 h 38"/>
                <a:gd name="T6" fmla="*/ 0 w 61"/>
                <a:gd name="T7" fmla="*/ 10 h 38"/>
                <a:gd name="T8" fmla="*/ 0 w 61"/>
                <a:gd name="T9" fmla="*/ 14 h 38"/>
                <a:gd name="T10" fmla="*/ 11 w 61"/>
                <a:gd name="T11" fmla="*/ 36 h 38"/>
                <a:gd name="T12" fmla="*/ 14 w 61"/>
                <a:gd name="T13" fmla="*/ 38 h 38"/>
                <a:gd name="T14" fmla="*/ 30 w 61"/>
                <a:gd name="T15" fmla="*/ 38 h 38"/>
                <a:gd name="T16" fmla="*/ 47 w 61"/>
                <a:gd name="T17" fmla="*/ 38 h 38"/>
                <a:gd name="T18" fmla="*/ 50 w 61"/>
                <a:gd name="T19" fmla="*/ 36 h 38"/>
                <a:gd name="T20" fmla="*/ 58 w 61"/>
                <a:gd name="T21" fmla="*/ 20 h 38"/>
                <a:gd name="T22" fmla="*/ 58 w 61"/>
                <a:gd name="T23" fmla="*/ 4 h 38"/>
                <a:gd name="T24" fmla="*/ 53 w 61"/>
                <a:gd name="T25"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53" y="1"/>
                  </a:moveTo>
                  <a:cubicBezTo>
                    <a:pt x="38" y="0"/>
                    <a:pt x="23" y="0"/>
                    <a:pt x="7" y="1"/>
                  </a:cubicBezTo>
                  <a:cubicBezTo>
                    <a:pt x="5" y="1"/>
                    <a:pt x="4" y="2"/>
                    <a:pt x="3" y="4"/>
                  </a:cubicBezTo>
                  <a:cubicBezTo>
                    <a:pt x="2" y="6"/>
                    <a:pt x="1" y="8"/>
                    <a:pt x="0" y="10"/>
                  </a:cubicBezTo>
                  <a:cubicBezTo>
                    <a:pt x="0" y="11"/>
                    <a:pt x="0" y="13"/>
                    <a:pt x="0" y="14"/>
                  </a:cubicBezTo>
                  <a:cubicBezTo>
                    <a:pt x="4" y="21"/>
                    <a:pt x="7" y="29"/>
                    <a:pt x="11" y="36"/>
                  </a:cubicBezTo>
                  <a:cubicBezTo>
                    <a:pt x="12" y="37"/>
                    <a:pt x="12" y="38"/>
                    <a:pt x="14" y="38"/>
                  </a:cubicBezTo>
                  <a:cubicBezTo>
                    <a:pt x="19" y="38"/>
                    <a:pt x="25" y="38"/>
                    <a:pt x="30" y="38"/>
                  </a:cubicBezTo>
                  <a:cubicBezTo>
                    <a:pt x="36" y="38"/>
                    <a:pt x="41" y="38"/>
                    <a:pt x="47" y="38"/>
                  </a:cubicBezTo>
                  <a:cubicBezTo>
                    <a:pt x="48" y="38"/>
                    <a:pt x="49" y="37"/>
                    <a:pt x="50" y="36"/>
                  </a:cubicBezTo>
                  <a:cubicBezTo>
                    <a:pt x="52" y="30"/>
                    <a:pt x="54" y="25"/>
                    <a:pt x="58" y="20"/>
                  </a:cubicBezTo>
                  <a:cubicBezTo>
                    <a:pt x="61" y="14"/>
                    <a:pt x="61" y="10"/>
                    <a:pt x="58" y="4"/>
                  </a:cubicBezTo>
                  <a:cubicBezTo>
                    <a:pt x="57" y="2"/>
                    <a:pt x="56" y="1"/>
                    <a:pt x="5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1" name="Freeform 70"/>
            <p:cNvSpPr>
              <a:spLocks/>
            </p:cNvSpPr>
            <p:nvPr/>
          </p:nvSpPr>
          <p:spPr bwMode="auto">
            <a:xfrm>
              <a:off x="5197476" y="5513388"/>
              <a:ext cx="280988" cy="157163"/>
            </a:xfrm>
            <a:custGeom>
              <a:avLst/>
              <a:gdLst>
                <a:gd name="T0" fmla="*/ 554 w 554"/>
                <a:gd name="T1" fmla="*/ 101 h 311"/>
                <a:gd name="T2" fmla="*/ 458 w 554"/>
                <a:gd name="T3" fmla="*/ 0 h 311"/>
                <a:gd name="T4" fmla="*/ 371 w 554"/>
                <a:gd name="T5" fmla="*/ 0 h 311"/>
                <a:gd name="T6" fmla="*/ 310 w 554"/>
                <a:gd name="T7" fmla="*/ 118 h 311"/>
                <a:gd name="T8" fmla="*/ 304 w 554"/>
                <a:gd name="T9" fmla="*/ 89 h 311"/>
                <a:gd name="T10" fmla="*/ 294 w 554"/>
                <a:gd name="T11" fmla="*/ 46 h 311"/>
                <a:gd name="T12" fmla="*/ 260 w 554"/>
                <a:gd name="T13" fmla="*/ 46 h 311"/>
                <a:gd name="T14" fmla="*/ 258 w 554"/>
                <a:gd name="T15" fmla="*/ 48 h 311"/>
                <a:gd name="T16" fmla="*/ 245 w 554"/>
                <a:gd name="T17" fmla="*/ 111 h 311"/>
                <a:gd name="T18" fmla="*/ 243 w 554"/>
                <a:gd name="T19" fmla="*/ 118 h 311"/>
                <a:gd name="T20" fmla="*/ 182 w 554"/>
                <a:gd name="T21" fmla="*/ 0 h 311"/>
                <a:gd name="T22" fmla="*/ 95 w 554"/>
                <a:gd name="T23" fmla="*/ 0 h 311"/>
                <a:gd name="T24" fmla="*/ 0 w 554"/>
                <a:gd name="T25" fmla="*/ 101 h 311"/>
                <a:gd name="T26" fmla="*/ 0 w 554"/>
                <a:gd name="T27" fmla="*/ 311 h 311"/>
                <a:gd name="T28" fmla="*/ 554 w 554"/>
                <a:gd name="T29" fmla="*/ 311 h 311"/>
                <a:gd name="T30" fmla="*/ 554 w 554"/>
                <a:gd name="T31" fmla="*/ 1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311">
                  <a:moveTo>
                    <a:pt x="554" y="101"/>
                  </a:moveTo>
                  <a:cubicBezTo>
                    <a:pt x="554" y="45"/>
                    <a:pt x="511" y="0"/>
                    <a:pt x="458" y="0"/>
                  </a:cubicBezTo>
                  <a:cubicBezTo>
                    <a:pt x="371" y="0"/>
                    <a:pt x="371" y="0"/>
                    <a:pt x="371" y="0"/>
                  </a:cubicBezTo>
                  <a:cubicBezTo>
                    <a:pt x="310" y="118"/>
                    <a:pt x="310" y="118"/>
                    <a:pt x="310" y="118"/>
                  </a:cubicBezTo>
                  <a:cubicBezTo>
                    <a:pt x="308" y="109"/>
                    <a:pt x="306" y="99"/>
                    <a:pt x="304" y="89"/>
                  </a:cubicBezTo>
                  <a:cubicBezTo>
                    <a:pt x="300" y="75"/>
                    <a:pt x="297" y="61"/>
                    <a:pt x="294" y="46"/>
                  </a:cubicBezTo>
                  <a:cubicBezTo>
                    <a:pt x="283" y="46"/>
                    <a:pt x="271" y="46"/>
                    <a:pt x="260" y="46"/>
                  </a:cubicBezTo>
                  <a:cubicBezTo>
                    <a:pt x="258" y="46"/>
                    <a:pt x="258" y="47"/>
                    <a:pt x="258" y="48"/>
                  </a:cubicBezTo>
                  <a:cubicBezTo>
                    <a:pt x="254" y="69"/>
                    <a:pt x="249" y="90"/>
                    <a:pt x="245" y="111"/>
                  </a:cubicBezTo>
                  <a:cubicBezTo>
                    <a:pt x="244" y="113"/>
                    <a:pt x="244" y="116"/>
                    <a:pt x="243" y="118"/>
                  </a:cubicBezTo>
                  <a:cubicBezTo>
                    <a:pt x="182" y="0"/>
                    <a:pt x="182" y="0"/>
                    <a:pt x="182" y="0"/>
                  </a:cubicBezTo>
                  <a:cubicBezTo>
                    <a:pt x="95" y="0"/>
                    <a:pt x="95" y="0"/>
                    <a:pt x="95" y="0"/>
                  </a:cubicBezTo>
                  <a:cubicBezTo>
                    <a:pt x="42" y="0"/>
                    <a:pt x="0" y="45"/>
                    <a:pt x="0" y="101"/>
                  </a:cubicBezTo>
                  <a:cubicBezTo>
                    <a:pt x="0" y="311"/>
                    <a:pt x="0" y="311"/>
                    <a:pt x="0" y="311"/>
                  </a:cubicBezTo>
                  <a:cubicBezTo>
                    <a:pt x="554" y="311"/>
                    <a:pt x="554" y="311"/>
                    <a:pt x="554" y="311"/>
                  </a:cubicBezTo>
                  <a:lnTo>
                    <a:pt x="554" y="10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2" name="Oval 71"/>
            <p:cNvSpPr>
              <a:spLocks noChangeArrowheads="1"/>
            </p:cNvSpPr>
            <p:nvPr/>
          </p:nvSpPr>
          <p:spPr bwMode="auto">
            <a:xfrm>
              <a:off x="4865688" y="5403850"/>
              <a:ext cx="176213"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3" name="Freeform 72"/>
            <p:cNvSpPr>
              <a:spLocks/>
            </p:cNvSpPr>
            <p:nvPr/>
          </p:nvSpPr>
          <p:spPr bwMode="auto">
            <a:xfrm>
              <a:off x="4857751" y="5616575"/>
              <a:ext cx="276225" cy="485775"/>
            </a:xfrm>
            <a:custGeom>
              <a:avLst/>
              <a:gdLst>
                <a:gd name="T0" fmla="*/ 436 w 542"/>
                <a:gd name="T1" fmla="*/ 419 h 958"/>
                <a:gd name="T2" fmla="*/ 421 w 542"/>
                <a:gd name="T3" fmla="*/ 420 h 958"/>
                <a:gd name="T4" fmla="*/ 411 w 542"/>
                <a:gd name="T5" fmla="*/ 419 h 958"/>
                <a:gd name="T6" fmla="*/ 330 w 542"/>
                <a:gd name="T7" fmla="*/ 419 h 958"/>
                <a:gd name="T8" fmla="*/ 330 w 542"/>
                <a:gd name="T9" fmla="*/ 175 h 958"/>
                <a:gd name="T10" fmla="*/ 165 w 542"/>
                <a:gd name="T11" fmla="*/ 0 h 958"/>
                <a:gd name="T12" fmla="*/ 0 w 542"/>
                <a:gd name="T13" fmla="*/ 175 h 958"/>
                <a:gd name="T14" fmla="*/ 0 w 542"/>
                <a:gd name="T15" fmla="*/ 445 h 958"/>
                <a:gd name="T16" fmla="*/ 52 w 542"/>
                <a:gd name="T17" fmla="*/ 572 h 958"/>
                <a:gd name="T18" fmla="*/ 132 w 542"/>
                <a:gd name="T19" fmla="*/ 620 h 958"/>
                <a:gd name="T20" fmla="*/ 330 w 542"/>
                <a:gd name="T21" fmla="*/ 620 h 958"/>
                <a:gd name="T22" fmla="*/ 330 w 542"/>
                <a:gd name="T23" fmla="*/ 845 h 958"/>
                <a:gd name="T24" fmla="*/ 436 w 542"/>
                <a:gd name="T25" fmla="*/ 958 h 958"/>
                <a:gd name="T26" fmla="*/ 542 w 542"/>
                <a:gd name="T27" fmla="*/ 845 h 958"/>
                <a:gd name="T28" fmla="*/ 542 w 542"/>
                <a:gd name="T29" fmla="*/ 531 h 958"/>
                <a:gd name="T30" fmla="*/ 436 w 542"/>
                <a:gd name="T31" fmla="*/ 41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958">
                  <a:moveTo>
                    <a:pt x="436" y="419"/>
                  </a:moveTo>
                  <a:cubicBezTo>
                    <a:pt x="431" y="419"/>
                    <a:pt x="426" y="419"/>
                    <a:pt x="421" y="420"/>
                  </a:cubicBezTo>
                  <a:cubicBezTo>
                    <a:pt x="418" y="420"/>
                    <a:pt x="414" y="419"/>
                    <a:pt x="411" y="419"/>
                  </a:cubicBezTo>
                  <a:cubicBezTo>
                    <a:pt x="330" y="419"/>
                    <a:pt x="330" y="419"/>
                    <a:pt x="330" y="419"/>
                  </a:cubicBezTo>
                  <a:cubicBezTo>
                    <a:pt x="330" y="175"/>
                    <a:pt x="330" y="175"/>
                    <a:pt x="330" y="175"/>
                  </a:cubicBezTo>
                  <a:cubicBezTo>
                    <a:pt x="330" y="78"/>
                    <a:pt x="256" y="0"/>
                    <a:pt x="165" y="0"/>
                  </a:cubicBezTo>
                  <a:cubicBezTo>
                    <a:pt x="74" y="0"/>
                    <a:pt x="0" y="78"/>
                    <a:pt x="0" y="175"/>
                  </a:cubicBezTo>
                  <a:cubicBezTo>
                    <a:pt x="0" y="445"/>
                    <a:pt x="0" y="445"/>
                    <a:pt x="0" y="445"/>
                  </a:cubicBezTo>
                  <a:cubicBezTo>
                    <a:pt x="0" y="495"/>
                    <a:pt x="20" y="540"/>
                    <a:pt x="52" y="572"/>
                  </a:cubicBezTo>
                  <a:cubicBezTo>
                    <a:pt x="69" y="601"/>
                    <a:pt x="98" y="620"/>
                    <a:pt x="132" y="620"/>
                  </a:cubicBezTo>
                  <a:cubicBezTo>
                    <a:pt x="330" y="620"/>
                    <a:pt x="330" y="620"/>
                    <a:pt x="330" y="620"/>
                  </a:cubicBezTo>
                  <a:cubicBezTo>
                    <a:pt x="330" y="845"/>
                    <a:pt x="330" y="845"/>
                    <a:pt x="330" y="845"/>
                  </a:cubicBezTo>
                  <a:cubicBezTo>
                    <a:pt x="330" y="907"/>
                    <a:pt x="377" y="958"/>
                    <a:pt x="436" y="958"/>
                  </a:cubicBezTo>
                  <a:cubicBezTo>
                    <a:pt x="494" y="958"/>
                    <a:pt x="542" y="907"/>
                    <a:pt x="542" y="845"/>
                  </a:cubicBezTo>
                  <a:cubicBezTo>
                    <a:pt x="542" y="531"/>
                    <a:pt x="542" y="531"/>
                    <a:pt x="542" y="531"/>
                  </a:cubicBezTo>
                  <a:cubicBezTo>
                    <a:pt x="542" y="469"/>
                    <a:pt x="494" y="419"/>
                    <a:pt x="436"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4" name="Oval 73"/>
            <p:cNvSpPr>
              <a:spLocks noChangeArrowheads="1"/>
            </p:cNvSpPr>
            <p:nvPr/>
          </p:nvSpPr>
          <p:spPr bwMode="auto">
            <a:xfrm>
              <a:off x="5632451" y="5403850"/>
              <a:ext cx="177800"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5" name="Freeform 74"/>
            <p:cNvSpPr>
              <a:spLocks/>
            </p:cNvSpPr>
            <p:nvPr/>
          </p:nvSpPr>
          <p:spPr bwMode="auto">
            <a:xfrm>
              <a:off x="5541963" y="5616575"/>
              <a:ext cx="274638" cy="485775"/>
            </a:xfrm>
            <a:custGeom>
              <a:avLst/>
              <a:gdLst>
                <a:gd name="T0" fmla="*/ 377 w 542"/>
                <a:gd name="T1" fmla="*/ 0 h 958"/>
                <a:gd name="T2" fmla="*/ 212 w 542"/>
                <a:gd name="T3" fmla="*/ 175 h 958"/>
                <a:gd name="T4" fmla="*/ 212 w 542"/>
                <a:gd name="T5" fmla="*/ 419 h 958"/>
                <a:gd name="T6" fmla="*/ 132 w 542"/>
                <a:gd name="T7" fmla="*/ 419 h 958"/>
                <a:gd name="T8" fmla="*/ 121 w 542"/>
                <a:gd name="T9" fmla="*/ 420 h 958"/>
                <a:gd name="T10" fmla="*/ 106 w 542"/>
                <a:gd name="T11" fmla="*/ 419 h 958"/>
                <a:gd name="T12" fmla="*/ 0 w 542"/>
                <a:gd name="T13" fmla="*/ 531 h 958"/>
                <a:gd name="T14" fmla="*/ 0 w 542"/>
                <a:gd name="T15" fmla="*/ 845 h 958"/>
                <a:gd name="T16" fmla="*/ 106 w 542"/>
                <a:gd name="T17" fmla="*/ 958 h 958"/>
                <a:gd name="T18" fmla="*/ 212 w 542"/>
                <a:gd name="T19" fmla="*/ 845 h 958"/>
                <a:gd name="T20" fmla="*/ 212 w 542"/>
                <a:gd name="T21" fmla="*/ 620 h 958"/>
                <a:gd name="T22" fmla="*/ 410 w 542"/>
                <a:gd name="T23" fmla="*/ 620 h 958"/>
                <a:gd name="T24" fmla="*/ 490 w 542"/>
                <a:gd name="T25" fmla="*/ 572 h 958"/>
                <a:gd name="T26" fmla="*/ 542 w 542"/>
                <a:gd name="T27" fmla="*/ 445 h 958"/>
                <a:gd name="T28" fmla="*/ 542 w 542"/>
                <a:gd name="T29" fmla="*/ 175 h 958"/>
                <a:gd name="T30" fmla="*/ 377 w 542"/>
                <a:gd name="T31"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958">
                  <a:moveTo>
                    <a:pt x="377" y="0"/>
                  </a:moveTo>
                  <a:cubicBezTo>
                    <a:pt x="286" y="0"/>
                    <a:pt x="212" y="78"/>
                    <a:pt x="212" y="175"/>
                  </a:cubicBezTo>
                  <a:cubicBezTo>
                    <a:pt x="212" y="419"/>
                    <a:pt x="212" y="419"/>
                    <a:pt x="212" y="419"/>
                  </a:cubicBezTo>
                  <a:cubicBezTo>
                    <a:pt x="132" y="419"/>
                    <a:pt x="132" y="419"/>
                    <a:pt x="132" y="419"/>
                  </a:cubicBezTo>
                  <a:cubicBezTo>
                    <a:pt x="128" y="419"/>
                    <a:pt x="124" y="420"/>
                    <a:pt x="121" y="420"/>
                  </a:cubicBezTo>
                  <a:cubicBezTo>
                    <a:pt x="116" y="419"/>
                    <a:pt x="111" y="419"/>
                    <a:pt x="106" y="419"/>
                  </a:cubicBezTo>
                  <a:cubicBezTo>
                    <a:pt x="48" y="419"/>
                    <a:pt x="0" y="469"/>
                    <a:pt x="0" y="531"/>
                  </a:cubicBezTo>
                  <a:cubicBezTo>
                    <a:pt x="0" y="845"/>
                    <a:pt x="0" y="845"/>
                    <a:pt x="0" y="845"/>
                  </a:cubicBezTo>
                  <a:cubicBezTo>
                    <a:pt x="0" y="907"/>
                    <a:pt x="48" y="958"/>
                    <a:pt x="106" y="958"/>
                  </a:cubicBezTo>
                  <a:cubicBezTo>
                    <a:pt x="165" y="958"/>
                    <a:pt x="212" y="907"/>
                    <a:pt x="212" y="845"/>
                  </a:cubicBezTo>
                  <a:cubicBezTo>
                    <a:pt x="212" y="620"/>
                    <a:pt x="212" y="620"/>
                    <a:pt x="212" y="620"/>
                  </a:cubicBezTo>
                  <a:cubicBezTo>
                    <a:pt x="410" y="620"/>
                    <a:pt x="410" y="620"/>
                    <a:pt x="410" y="620"/>
                  </a:cubicBezTo>
                  <a:cubicBezTo>
                    <a:pt x="444" y="620"/>
                    <a:pt x="473" y="601"/>
                    <a:pt x="490" y="572"/>
                  </a:cubicBezTo>
                  <a:cubicBezTo>
                    <a:pt x="522" y="540"/>
                    <a:pt x="542" y="495"/>
                    <a:pt x="542" y="445"/>
                  </a:cubicBezTo>
                  <a:cubicBezTo>
                    <a:pt x="542" y="175"/>
                    <a:pt x="542" y="175"/>
                    <a:pt x="542" y="175"/>
                  </a:cubicBezTo>
                  <a:cubicBezTo>
                    <a:pt x="542" y="78"/>
                    <a:pt x="468" y="0"/>
                    <a:pt x="3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6" name="Rectangle 75"/>
            <p:cNvSpPr>
              <a:spLocks noChangeArrowheads="1"/>
            </p:cNvSpPr>
            <p:nvPr/>
          </p:nvSpPr>
          <p:spPr bwMode="auto">
            <a:xfrm>
              <a:off x="5162551" y="5800725"/>
              <a:ext cx="349250" cy="301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sp>
          <p:nvSpPr>
            <p:cNvPr id="17" name="Freeform 76"/>
            <p:cNvSpPr>
              <a:spLocks/>
            </p:cNvSpPr>
            <p:nvPr/>
          </p:nvSpPr>
          <p:spPr bwMode="auto">
            <a:xfrm>
              <a:off x="5065713" y="5694363"/>
              <a:ext cx="544513" cy="74613"/>
            </a:xfrm>
            <a:custGeom>
              <a:avLst/>
              <a:gdLst>
                <a:gd name="T0" fmla="*/ 1009 w 1073"/>
                <a:gd name="T1" fmla="*/ 145 h 145"/>
                <a:gd name="T2" fmla="*/ 1073 w 1073"/>
                <a:gd name="T3" fmla="*/ 73 h 145"/>
                <a:gd name="T4" fmla="*/ 1009 w 1073"/>
                <a:gd name="T5" fmla="*/ 0 h 145"/>
                <a:gd name="T6" fmla="*/ 64 w 1073"/>
                <a:gd name="T7" fmla="*/ 0 h 145"/>
                <a:gd name="T8" fmla="*/ 0 w 1073"/>
                <a:gd name="T9" fmla="*/ 73 h 145"/>
                <a:gd name="T10" fmla="*/ 64 w 1073"/>
                <a:gd name="T11" fmla="*/ 145 h 145"/>
                <a:gd name="T12" fmla="*/ 99 w 1073"/>
                <a:gd name="T13" fmla="*/ 145 h 145"/>
                <a:gd name="T14" fmla="*/ 193 w 1073"/>
                <a:gd name="T15" fmla="*/ 145 h 145"/>
                <a:gd name="T16" fmla="*/ 880 w 1073"/>
                <a:gd name="T17" fmla="*/ 145 h 145"/>
                <a:gd name="T18" fmla="*/ 939 w 1073"/>
                <a:gd name="T19" fmla="*/ 145 h 145"/>
                <a:gd name="T20" fmla="*/ 1009 w 1073"/>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3" h="145">
                  <a:moveTo>
                    <a:pt x="1009" y="145"/>
                  </a:moveTo>
                  <a:cubicBezTo>
                    <a:pt x="1045" y="145"/>
                    <a:pt x="1073" y="113"/>
                    <a:pt x="1073" y="73"/>
                  </a:cubicBezTo>
                  <a:cubicBezTo>
                    <a:pt x="1073" y="33"/>
                    <a:pt x="1045" y="0"/>
                    <a:pt x="1009" y="0"/>
                  </a:cubicBezTo>
                  <a:cubicBezTo>
                    <a:pt x="64" y="0"/>
                    <a:pt x="64" y="0"/>
                    <a:pt x="64" y="0"/>
                  </a:cubicBezTo>
                  <a:cubicBezTo>
                    <a:pt x="29" y="0"/>
                    <a:pt x="0" y="33"/>
                    <a:pt x="0" y="73"/>
                  </a:cubicBezTo>
                  <a:cubicBezTo>
                    <a:pt x="0" y="113"/>
                    <a:pt x="29" y="145"/>
                    <a:pt x="64" y="145"/>
                  </a:cubicBezTo>
                  <a:cubicBezTo>
                    <a:pt x="99" y="145"/>
                    <a:pt x="99" y="145"/>
                    <a:pt x="99" y="145"/>
                  </a:cubicBezTo>
                  <a:cubicBezTo>
                    <a:pt x="193" y="145"/>
                    <a:pt x="193" y="145"/>
                    <a:pt x="193" y="145"/>
                  </a:cubicBezTo>
                  <a:cubicBezTo>
                    <a:pt x="880" y="145"/>
                    <a:pt x="880" y="145"/>
                    <a:pt x="880" y="145"/>
                  </a:cubicBezTo>
                  <a:cubicBezTo>
                    <a:pt x="939" y="145"/>
                    <a:pt x="939" y="145"/>
                    <a:pt x="939" y="145"/>
                  </a:cubicBezTo>
                  <a:lnTo>
                    <a:pt x="1009"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6" charset="0"/>
                <a:buNone/>
                <a:defRPr/>
              </a:pPr>
              <a:endParaRPr lang="en-IE" sz="7600" b="1" dirty="0">
                <a:solidFill>
                  <a:srgbClr val="FFFFFF"/>
                </a:solidFill>
                <a:cs typeface="Arial" charset="0"/>
              </a:endParaRPr>
            </a:p>
          </p:txBody>
        </p:sp>
      </p:grpSp>
    </p:spTree>
    <p:extLst>
      <p:ext uri="{BB962C8B-B14F-4D97-AF65-F5344CB8AC3E}">
        <p14:creationId xmlns:p14="http://schemas.microsoft.com/office/powerpoint/2010/main" val="2496853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PQuestion"/>
          <p:cNvSpPr>
            <a:spLocks noGrp="1"/>
          </p:cNvSpPr>
          <p:nvPr>
            <p:ph type="title"/>
          </p:nvPr>
        </p:nvSpPr>
        <p:spPr>
          <a:xfrm>
            <a:off x="87316" y="1221317"/>
            <a:ext cx="8442325" cy="745067"/>
          </a:xfrm>
        </p:spPr>
        <p:txBody>
          <a:bodyPr/>
          <a:lstStyle/>
          <a:p>
            <a:r>
              <a:rPr lang="fr-BE" altLang="en-US" sz="2400" b="0" smtClean="0">
                <a:solidFill>
                  <a:srgbClr val="4D4D4D"/>
                </a:solidFill>
              </a:rPr>
              <a:t>EXAMPLE: </a:t>
            </a:r>
            <a:r>
              <a:rPr lang="fr-BE" altLang="en-US" sz="2400" smtClean="0">
                <a:solidFill>
                  <a:srgbClr val="A40000"/>
                </a:solidFill>
                <a:cs typeface="Arial" charset="0"/>
              </a:rPr>
              <a:t>RELATIONS WITH COLLEAGUES </a:t>
            </a:r>
            <a:endParaRPr lang="en-GB" altLang="en-US" sz="2400" smtClean="0">
              <a:solidFill>
                <a:srgbClr val="A40000"/>
              </a:solidFill>
            </a:endParaRPr>
          </a:p>
        </p:txBody>
      </p:sp>
      <p:sp>
        <p:nvSpPr>
          <p:cNvPr id="56323" name="TPAnswers"/>
          <p:cNvSpPr>
            <a:spLocks noGrp="1"/>
          </p:cNvSpPr>
          <p:nvPr>
            <p:ph idx="1"/>
            <p:custDataLst>
              <p:tags r:id="rId3"/>
            </p:custDataLst>
          </p:nvPr>
        </p:nvSpPr>
        <p:spPr>
          <a:xfrm>
            <a:off x="115888" y="5253568"/>
            <a:ext cx="5969000" cy="1151467"/>
          </a:xfrm>
        </p:spPr>
        <p:txBody>
          <a:bodyPr/>
          <a:lstStyle/>
          <a:p>
            <a:pPr eaLnBrk="1" hangingPunct="1">
              <a:buClr>
                <a:srgbClr val="C00000"/>
              </a:buClr>
              <a:buFont typeface="Times New Roman" pitchFamily="18" charset="0"/>
              <a:buAutoNum type="alphaUcPeriod"/>
            </a:pPr>
            <a:r>
              <a:rPr lang="fr-BE" altLang="en-US" sz="2000" i="0" dirty="0" smtClean="0">
                <a:solidFill>
                  <a:srgbClr val="4D4D4D"/>
                </a:solidFill>
              </a:rPr>
              <a:t>The second and </a:t>
            </a:r>
            <a:r>
              <a:rPr lang="fr-BE" altLang="en-US" sz="2000" i="0" dirty="0" err="1" smtClean="0">
                <a:solidFill>
                  <a:srgbClr val="4D4D4D"/>
                </a:solidFill>
              </a:rPr>
              <a:t>third</a:t>
            </a:r>
            <a:r>
              <a:rPr lang="fr-BE" altLang="en-US" sz="2000" i="0" dirty="0" smtClean="0">
                <a:solidFill>
                  <a:srgbClr val="4D4D4D"/>
                </a:solidFill>
              </a:rPr>
              <a:t> </a:t>
            </a:r>
            <a:r>
              <a:rPr lang="fr-BE" altLang="en-US" sz="2000" i="0" dirty="0" err="1" smtClean="0">
                <a:solidFill>
                  <a:srgbClr val="4D4D4D"/>
                </a:solidFill>
              </a:rPr>
              <a:t>ones</a:t>
            </a:r>
            <a:endParaRPr lang="en-GB" altLang="en-US" sz="2000" i="0" dirty="0" smtClean="0">
              <a:solidFill>
                <a:srgbClr val="4D4D4D"/>
              </a:solidFill>
              <a:cs typeface="Arial" charset="0"/>
            </a:endParaRPr>
          </a:p>
          <a:p>
            <a:pPr eaLnBrk="1" hangingPunct="1">
              <a:buClr>
                <a:srgbClr val="C00000"/>
              </a:buClr>
              <a:buFont typeface="Times New Roman" pitchFamily="18" charset="0"/>
              <a:buAutoNum type="alphaUcPeriod"/>
            </a:pPr>
            <a:r>
              <a:rPr lang="fr-BE" altLang="en-US" sz="2000" i="0" dirty="0" smtClean="0">
                <a:solidFill>
                  <a:srgbClr val="4D4D4D"/>
                </a:solidFill>
                <a:cs typeface="Arial" charset="0"/>
              </a:rPr>
              <a:t>The first and second </a:t>
            </a:r>
            <a:r>
              <a:rPr lang="fr-BE" altLang="en-US" sz="2000" i="0" dirty="0" err="1" smtClean="0">
                <a:solidFill>
                  <a:srgbClr val="4D4D4D"/>
                </a:solidFill>
                <a:cs typeface="Arial" charset="0"/>
              </a:rPr>
              <a:t>ones</a:t>
            </a:r>
            <a:endParaRPr lang="fr-BE" altLang="en-US" sz="2000" i="0" dirty="0" smtClean="0">
              <a:solidFill>
                <a:srgbClr val="4D4D4D"/>
              </a:solidFill>
              <a:cs typeface="Arial" charset="0"/>
            </a:endParaRPr>
          </a:p>
          <a:p>
            <a:pPr eaLnBrk="1" hangingPunct="1">
              <a:buClr>
                <a:srgbClr val="C00000"/>
              </a:buClr>
              <a:buFont typeface="Times New Roman" pitchFamily="18" charset="0"/>
              <a:buAutoNum type="alphaUcPeriod"/>
            </a:pPr>
            <a:r>
              <a:rPr lang="fr-BE" altLang="en-US" sz="2000" i="0" dirty="0" smtClean="0">
                <a:solidFill>
                  <a:srgbClr val="4D4D4D"/>
                </a:solidFill>
                <a:cs typeface="Arial" charset="0"/>
              </a:rPr>
              <a:t>All </a:t>
            </a:r>
            <a:r>
              <a:rPr lang="fr-BE" altLang="en-US" sz="2000" i="0" dirty="0" err="1" smtClean="0">
                <a:solidFill>
                  <a:srgbClr val="4D4D4D"/>
                </a:solidFill>
                <a:cs typeface="Arial" charset="0"/>
              </a:rPr>
              <a:t>three</a:t>
            </a:r>
            <a:r>
              <a:rPr lang="fr-BE" altLang="en-US" sz="2000" i="0" dirty="0" smtClean="0">
                <a:solidFill>
                  <a:srgbClr val="4D4D4D"/>
                </a:solidFill>
                <a:cs typeface="Arial" charset="0"/>
              </a:rPr>
              <a:t> of </a:t>
            </a:r>
            <a:r>
              <a:rPr lang="fr-BE" altLang="en-US" sz="2000" i="0" dirty="0" err="1" smtClean="0">
                <a:solidFill>
                  <a:srgbClr val="4D4D4D"/>
                </a:solidFill>
                <a:cs typeface="Arial" charset="0"/>
              </a:rPr>
              <a:t>them</a:t>
            </a:r>
            <a:endParaRPr lang="en-GB" altLang="en-US" sz="2000" i="0"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44708747"/>
              </p:ext>
            </p:extLst>
          </p:nvPr>
        </p:nvGraphicFramePr>
        <p:xfrm>
          <a:off x="6875466" y="4224867"/>
          <a:ext cx="2268537" cy="2552700"/>
        </p:xfrm>
        <a:graphic>
          <a:graphicData uri="http://schemas.openxmlformats.org/presentationml/2006/ole">
            <mc:AlternateContent xmlns:mc="http://schemas.openxmlformats.org/markup-compatibility/2006">
              <mc:Choice xmlns:v="urn:schemas-microsoft-com:vml" Requires="v">
                <p:oleObj spid="_x0000_s100378"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75466" y="4224867"/>
                        <a:ext cx="226853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87316" y="2017184"/>
            <a:ext cx="8891587" cy="2677656"/>
          </a:xfrm>
          <a:prstGeom prst="rect">
            <a:avLst/>
          </a:prstGeom>
          <a:noFill/>
        </p:spPr>
        <p:txBody>
          <a:bodyPr>
            <a:spAutoFit/>
          </a:bodyPr>
          <a:lstStyle/>
          <a:p>
            <a:pPr algn="just" defTabSz="449263">
              <a:spcBef>
                <a:spcPct val="20000"/>
              </a:spcBef>
              <a:buClr>
                <a:srgbClr val="FFFFFF"/>
              </a:buClr>
              <a:buSzPct val="100000"/>
              <a:buFont typeface="Times New Roman" pitchFamily="18" charset="0"/>
              <a:buNone/>
              <a:defRPr/>
            </a:pPr>
            <a:r>
              <a:rPr lang="fr-BE" sz="2000" kern="0" dirty="0">
                <a:solidFill>
                  <a:srgbClr val="4D4D4D"/>
                </a:solidFill>
                <a:latin typeface="EC Square Sans Cond Pro" panose="020B0506040000020004" pitchFamily="34" charset="0"/>
                <a:cs typeface="Arial" charset="0"/>
              </a:rPr>
              <a:t>- A staff </a:t>
            </a:r>
            <a:r>
              <a:rPr lang="fr-BE" sz="2000" kern="0" dirty="0" err="1">
                <a:solidFill>
                  <a:srgbClr val="4D4D4D"/>
                </a:solidFill>
                <a:latin typeface="EC Square Sans Cond Pro" panose="020B0506040000020004" pitchFamily="34" charset="0"/>
                <a:cs typeface="Arial" charset="0"/>
              </a:rPr>
              <a:t>member</a:t>
            </a:r>
            <a:r>
              <a:rPr lang="fr-BE" sz="2000" kern="0" dirty="0">
                <a:solidFill>
                  <a:srgbClr val="4D4D4D"/>
                </a:solidFill>
                <a:latin typeface="EC Square Sans Cond Pro" panose="020B0506040000020004" pitchFamily="34" charset="0"/>
                <a:cs typeface="Arial" charset="0"/>
              </a:rPr>
              <a:t> </a:t>
            </a:r>
            <a:r>
              <a:rPr lang="en-GB" sz="2000" kern="0" dirty="0">
                <a:solidFill>
                  <a:srgbClr val="4D4D4D"/>
                </a:solidFill>
                <a:latin typeface="EC Square Sans Cond Pro" panose="020B0506040000020004" pitchFamily="34" charset="0"/>
                <a:cs typeface="Arial" charset="0"/>
              </a:rPr>
              <a:t>impersonated a colleague in order to gain access to his work email account and delete a message which he had sent by mistake.</a:t>
            </a:r>
          </a:p>
          <a:p>
            <a:pPr algn="just" defTabSz="449263">
              <a:spcBef>
                <a:spcPct val="20000"/>
              </a:spcBef>
              <a:buClr>
                <a:srgbClr val="FFFFFF"/>
              </a:buClr>
              <a:buSzPct val="100000"/>
              <a:buFont typeface="Times New Roman" pitchFamily="18" charset="0"/>
              <a:buNone/>
              <a:defRPr/>
            </a:pPr>
            <a:r>
              <a:rPr lang="en-GB" sz="2000" kern="0" dirty="0">
                <a:solidFill>
                  <a:srgbClr val="4D4D4D"/>
                </a:solidFill>
                <a:latin typeface="EC Square Sans Cond Pro" panose="020B0506040000020004" pitchFamily="34" charset="0"/>
                <a:cs typeface="Arial" charset="0"/>
              </a:rPr>
              <a:t>- Another staff member made allegations of harassment against another colleague. While an administrative inquiry into the matter was ongoing, he made several public accusations against this colleague at work.</a:t>
            </a:r>
          </a:p>
          <a:p>
            <a:pPr algn="just" defTabSz="449263">
              <a:spcBef>
                <a:spcPct val="20000"/>
              </a:spcBef>
              <a:buClr>
                <a:srgbClr val="FFFFFF"/>
              </a:buClr>
              <a:buSzPct val="100000"/>
              <a:buFont typeface="Times New Roman" pitchFamily="18" charset="0"/>
              <a:buNone/>
              <a:defRPr/>
            </a:pPr>
            <a:r>
              <a:rPr lang="fr-BE" sz="2000" kern="0" dirty="0">
                <a:solidFill>
                  <a:srgbClr val="4D4D4D"/>
                </a:solidFill>
                <a:latin typeface="EC Square Sans Cond Pro" panose="020B0506040000020004" pitchFamily="34" charset="0"/>
                <a:cs typeface="Arial" charset="0"/>
              </a:rPr>
              <a:t>- A </a:t>
            </a:r>
            <a:r>
              <a:rPr lang="fr-BE" sz="2000" kern="0" dirty="0" err="1">
                <a:solidFill>
                  <a:srgbClr val="4D4D4D"/>
                </a:solidFill>
                <a:latin typeface="EC Square Sans Cond Pro" panose="020B0506040000020004" pitchFamily="34" charset="0"/>
                <a:cs typeface="Arial" charset="0"/>
              </a:rPr>
              <a:t>third</a:t>
            </a:r>
            <a:r>
              <a:rPr lang="fr-BE" sz="2000" kern="0" dirty="0">
                <a:solidFill>
                  <a:srgbClr val="4D4D4D"/>
                </a:solidFill>
                <a:latin typeface="EC Square Sans Cond Pro" panose="020B0506040000020004" pitchFamily="34" charset="0"/>
                <a:cs typeface="Arial" charset="0"/>
              </a:rPr>
              <a:t> staff </a:t>
            </a:r>
            <a:r>
              <a:rPr lang="fr-BE" sz="2000" kern="0" dirty="0" err="1">
                <a:solidFill>
                  <a:srgbClr val="4D4D4D"/>
                </a:solidFill>
                <a:latin typeface="EC Square Sans Cond Pro" panose="020B0506040000020004" pitchFamily="34" charset="0"/>
                <a:cs typeface="Arial" charset="0"/>
              </a:rPr>
              <a:t>member</a:t>
            </a:r>
            <a:r>
              <a:rPr lang="fr-BE" sz="2000" kern="0" dirty="0">
                <a:solidFill>
                  <a:srgbClr val="4D4D4D"/>
                </a:solidFill>
                <a:latin typeface="EC Square Sans Cond Pro" panose="020B0506040000020004" pitchFamily="34" charset="0"/>
                <a:cs typeface="Arial" charset="0"/>
              </a:rPr>
              <a:t> </a:t>
            </a:r>
            <a:r>
              <a:rPr lang="en-GB" sz="2000" kern="0" dirty="0">
                <a:solidFill>
                  <a:srgbClr val="4D4D4D"/>
                </a:solidFill>
                <a:latin typeface="EC Square Sans Cond Pro" panose="020B0506040000020004" pitchFamily="34" charset="0"/>
                <a:cs typeface="Arial" charset="0"/>
              </a:rPr>
              <a:t>sent a high number of unsolicited e-mails to a senior official in the Commission to request his help on personal matters. Despite injunctions to stop, he continued to do so.</a:t>
            </a:r>
          </a:p>
        </p:txBody>
      </p:sp>
      <p:sp>
        <p:nvSpPr>
          <p:cNvPr id="7" name="TextBox 6"/>
          <p:cNvSpPr txBox="1"/>
          <p:nvPr/>
        </p:nvSpPr>
        <p:spPr>
          <a:xfrm>
            <a:off x="98428" y="4741333"/>
            <a:ext cx="7129463" cy="369332"/>
          </a:xfrm>
          <a:prstGeom prst="rect">
            <a:avLst/>
          </a:prstGeom>
          <a:noFill/>
        </p:spPr>
        <p:txBody>
          <a:bodyPr>
            <a:spAutoFit/>
          </a:bodyPr>
          <a:lstStyle/>
          <a:p>
            <a:pPr algn="just" defTabSz="449263">
              <a:spcBef>
                <a:spcPct val="20000"/>
              </a:spcBef>
              <a:buClr>
                <a:srgbClr val="FFFFFF"/>
              </a:buClr>
              <a:buSzPct val="100000"/>
              <a:buFont typeface="Times New Roman" pitchFamily="16" charset="0"/>
              <a:buNone/>
              <a:defRPr/>
            </a:pPr>
            <a:r>
              <a:rPr lang="en-GB" sz="1800" b="1" kern="0" dirty="0">
                <a:solidFill>
                  <a:srgbClr val="4D4D4D"/>
                </a:solidFill>
                <a:latin typeface="EC Square Sans Cond Pro" panose="020B0506040000020004" pitchFamily="34" charset="0"/>
                <a:cs typeface="Arial" charset="0"/>
              </a:rPr>
              <a:t>WHICH OF THESE CASES LED TO A DISCIPLINARY SANCTION?</a:t>
            </a:r>
          </a:p>
        </p:txBody>
      </p:sp>
    </p:spTree>
    <p:custDataLst>
      <p:tags r:id="rId2"/>
    </p:custDataLst>
    <p:extLst>
      <p:ext uri="{BB962C8B-B14F-4D97-AF65-F5344CB8AC3E}">
        <p14:creationId xmlns:p14="http://schemas.microsoft.com/office/powerpoint/2010/main" val="418133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3600" b="0" dirty="0" err="1" smtClean="0">
                <a:solidFill>
                  <a:srgbClr val="A40000"/>
                </a:solidFill>
              </a:rPr>
              <a:t>What</a:t>
            </a:r>
            <a:r>
              <a:rPr lang="fr-BE" sz="3600" b="0" dirty="0" smtClean="0">
                <a:solidFill>
                  <a:srgbClr val="A40000"/>
                </a:solidFill>
              </a:rPr>
              <a:t> </a:t>
            </a:r>
            <a:r>
              <a:rPr lang="fr-BE" sz="3600" b="0" dirty="0" err="1" smtClean="0">
                <a:solidFill>
                  <a:srgbClr val="A40000"/>
                </a:solidFill>
              </a:rPr>
              <a:t>does</a:t>
            </a:r>
            <a:r>
              <a:rPr lang="fr-BE" sz="3600" b="0" dirty="0" smtClean="0">
                <a:solidFill>
                  <a:srgbClr val="A40000"/>
                </a:solidFill>
              </a:rPr>
              <a:t> IDOC do?</a:t>
            </a:r>
            <a:endParaRPr lang="en-GB" sz="3600" b="0" dirty="0">
              <a:solidFill>
                <a:srgbClr val="A40000"/>
              </a:solidFill>
            </a:endParaRPr>
          </a:p>
        </p:txBody>
      </p:sp>
      <p:sp>
        <p:nvSpPr>
          <p:cNvPr id="3" name="Content Placeholder 2"/>
          <p:cNvSpPr>
            <a:spLocks noGrp="1"/>
          </p:cNvSpPr>
          <p:nvPr>
            <p:ph idx="1"/>
          </p:nvPr>
        </p:nvSpPr>
        <p:spPr/>
        <p:txBody>
          <a:bodyPr/>
          <a:lstStyle/>
          <a:p>
            <a:pPr marL="701675" algn="just">
              <a:spcBef>
                <a:spcPts val="0"/>
              </a:spcBef>
              <a:spcAft>
                <a:spcPts val="600"/>
              </a:spcAft>
              <a:buClr>
                <a:srgbClr val="C00000"/>
              </a:buClr>
              <a:buSzPct val="80000"/>
              <a:buFont typeface="Wingdings" panose="05000000000000000000" pitchFamily="2" charset="2"/>
              <a:buChar char="§"/>
            </a:pPr>
            <a:r>
              <a:rPr lang="en-GB" i="0" kern="1200" dirty="0">
                <a:solidFill>
                  <a:srgbClr val="4D4D4D"/>
                </a:solidFill>
              </a:rPr>
              <a:t>Ensure staff maintain high standards of ethics and integrity in compliance with their statutory obligations</a:t>
            </a:r>
          </a:p>
          <a:p>
            <a:pPr marL="358775" indent="0" algn="just">
              <a:spcBef>
                <a:spcPts val="0"/>
              </a:spcBef>
              <a:spcAft>
                <a:spcPts val="600"/>
              </a:spcAft>
              <a:buClr>
                <a:srgbClr val="C00000"/>
              </a:buClr>
              <a:buSzPct val="80000"/>
            </a:pPr>
            <a:endParaRPr lang="en-GB" i="0" kern="1200" dirty="0">
              <a:solidFill>
                <a:srgbClr val="4D4D4D"/>
              </a:solidFill>
            </a:endParaRPr>
          </a:p>
          <a:p>
            <a:pPr marL="701675">
              <a:spcBef>
                <a:spcPts val="0"/>
              </a:spcBef>
              <a:spcAft>
                <a:spcPts val="600"/>
              </a:spcAft>
              <a:buClr>
                <a:srgbClr val="C00000"/>
              </a:buClr>
              <a:buSzPct val="80000"/>
              <a:buFont typeface="Wingdings" panose="05000000000000000000" pitchFamily="2" charset="2"/>
              <a:buChar char="§"/>
            </a:pPr>
            <a:r>
              <a:rPr lang="en-GB" i="0" kern="1200" dirty="0">
                <a:solidFill>
                  <a:srgbClr val="4D4D4D"/>
                </a:solidFill>
              </a:rPr>
              <a:t>Conduct administrative inquiries, pre-disciplinary procedures and disciplinary procedures</a:t>
            </a:r>
          </a:p>
          <a:p>
            <a:pPr marL="358775" indent="0">
              <a:spcBef>
                <a:spcPts val="0"/>
              </a:spcBef>
              <a:spcAft>
                <a:spcPts val="600"/>
              </a:spcAft>
              <a:buClr>
                <a:srgbClr val="C00000"/>
              </a:buClr>
              <a:buSzPct val="80000"/>
            </a:pPr>
            <a:endParaRPr lang="en-GB" i="0" kern="1200" dirty="0">
              <a:solidFill>
                <a:srgbClr val="4D4D4D"/>
              </a:solidFill>
            </a:endParaRPr>
          </a:p>
          <a:p>
            <a:pPr marL="701675">
              <a:spcBef>
                <a:spcPts val="0"/>
              </a:spcBef>
              <a:spcAft>
                <a:spcPts val="600"/>
              </a:spcAft>
              <a:buClr>
                <a:srgbClr val="C00000"/>
              </a:buClr>
              <a:buSzPct val="80000"/>
              <a:buFont typeface="Wingdings" panose="05000000000000000000" pitchFamily="2" charset="2"/>
              <a:buChar char="§"/>
            </a:pPr>
            <a:r>
              <a:rPr lang="en-GB" i="0" kern="1200" dirty="0">
                <a:solidFill>
                  <a:srgbClr val="4D4D4D"/>
                </a:solidFill>
              </a:rPr>
              <a:t>Outreach activities and awareness-raising</a:t>
            </a:r>
            <a:endParaRPr lang="en-GB" i="0" dirty="0">
              <a:solidFill>
                <a:srgbClr val="4D4D4D"/>
              </a:solidFill>
            </a:endParaRPr>
          </a:p>
        </p:txBody>
      </p:sp>
    </p:spTree>
    <p:extLst>
      <p:ext uri="{BB962C8B-B14F-4D97-AF65-F5344CB8AC3E}">
        <p14:creationId xmlns:p14="http://schemas.microsoft.com/office/powerpoint/2010/main" val="2651651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6553200" y="6246286"/>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pitchFamily="34" charset="-122"/>
              </a:defRPr>
            </a:lvl9pPr>
          </a:lstStyle>
          <a:p>
            <a:pPr algn="r" defTabSz="449263" eaLnBrk="1" hangingPunct="1">
              <a:spcBef>
                <a:spcPct val="0"/>
              </a:spcBef>
              <a:buSzPct val="100000"/>
            </a:pPr>
            <a:endParaRPr lang="en-GB" altLang="en-US" sz="1400" i="0">
              <a:solidFill>
                <a:srgbClr val="000000"/>
              </a:solidFill>
              <a:cs typeface="Arial" charset="0"/>
            </a:endParaRPr>
          </a:p>
        </p:txBody>
      </p:sp>
      <p:sp>
        <p:nvSpPr>
          <p:cNvPr id="58371" name="Text Box 3"/>
          <p:cNvSpPr txBox="1">
            <a:spLocks noChangeArrowheads="1"/>
          </p:cNvSpPr>
          <p:nvPr/>
        </p:nvSpPr>
        <p:spPr bwMode="auto">
          <a:xfrm>
            <a:off x="420691" y="1797051"/>
            <a:ext cx="8383587"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58775" eaLnBrk="0" hangingPunct="0">
              <a:spcBef>
                <a:spcPts val="6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sz="2000">
                <a:solidFill>
                  <a:srgbClr val="000000"/>
                </a:solidFill>
                <a:latin typeface="EC Square Sans Cond Pro" pitchFamily="34" charset="0"/>
                <a:ea typeface="Microsoft YaHei" pitchFamily="34" charset="-122"/>
              </a:defRPr>
            </a:lvl9pPr>
          </a:lstStyle>
          <a:p>
            <a:pPr algn="ctr" defTabSz="449263" eaLnBrk="1" hangingPunct="1">
              <a:spcBef>
                <a:spcPct val="0"/>
              </a:spcBef>
              <a:buSzPct val="100000"/>
            </a:pPr>
            <a:r>
              <a:rPr lang="en-GB" altLang="en-US" sz="3600" i="0" dirty="0">
                <a:solidFill>
                  <a:srgbClr val="4D4D4D"/>
                </a:solidFill>
                <a:cs typeface="Arial" charset="0"/>
              </a:rPr>
              <a:t>RELATIONS WITH </a:t>
            </a:r>
            <a:r>
              <a:rPr lang="en-GB" altLang="en-US" sz="3600" b="1" i="0" dirty="0">
                <a:solidFill>
                  <a:srgbClr val="A40000"/>
                </a:solidFill>
                <a:cs typeface="Arial" charset="0"/>
              </a:rPr>
              <a:t>THE ADMINISTRATION</a:t>
            </a:r>
          </a:p>
        </p:txBody>
      </p:sp>
      <p:grpSp>
        <p:nvGrpSpPr>
          <p:cNvPr id="40964" name="Group 5"/>
          <p:cNvGrpSpPr>
            <a:grpSpLocks/>
          </p:cNvGrpSpPr>
          <p:nvPr/>
        </p:nvGrpSpPr>
        <p:grpSpPr bwMode="auto">
          <a:xfrm>
            <a:off x="3509529" y="2915057"/>
            <a:ext cx="2112963" cy="2444749"/>
            <a:chOff x="1091504" y="3114038"/>
            <a:chExt cx="741501" cy="643616"/>
          </a:xfrm>
          <a:effectLst>
            <a:outerShdw blurRad="50800" dist="38100" dir="8100000" algn="tr" rotWithShape="0">
              <a:prstClr val="black">
                <a:alpha val="40000"/>
              </a:prstClr>
            </a:outerShdw>
          </a:effectLst>
        </p:grpSpPr>
        <p:pic>
          <p:nvPicPr>
            <p:cNvPr id="40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04" y="3114038"/>
              <a:ext cx="741501" cy="6436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Oval 7"/>
            <p:cNvSpPr>
              <a:spLocks noChangeArrowheads="1"/>
            </p:cNvSpPr>
            <p:nvPr/>
          </p:nvSpPr>
          <p:spPr bwMode="auto">
            <a:xfrm>
              <a:off x="1347032" y="3345846"/>
              <a:ext cx="180000" cy="180000"/>
            </a:xfrm>
            <a:prstGeom prst="ellipse">
              <a:avLst/>
            </a:prstGeom>
            <a:solidFill>
              <a:srgbClr val="C00000"/>
            </a:solidFill>
            <a:ln w="9525" algn="ctr">
              <a:solidFill>
                <a:srgbClr val="C00000"/>
              </a:solidFill>
              <a:round/>
              <a:headEnd/>
              <a:tailEnd/>
            </a:ln>
          </p:spPr>
          <p:txBody>
            <a:bodyPr/>
            <a:lstStyle/>
            <a:p>
              <a:pPr defTabSz="449263">
                <a:buClr>
                  <a:srgbClr val="000000"/>
                </a:buClr>
                <a:buSzPct val="100000"/>
                <a:buFont typeface="Times New Roman" pitchFamily="16" charset="0"/>
                <a:buNone/>
                <a:defRPr/>
              </a:pPr>
              <a:endParaRPr lang="en-US" altLang="en-US" sz="7600" b="1">
                <a:solidFill>
                  <a:srgbClr val="FFFFFF"/>
                </a:solidFill>
                <a:cs typeface="Arial" charset="0"/>
              </a:endParaRPr>
            </a:p>
          </p:txBody>
        </p:sp>
      </p:grpSp>
    </p:spTree>
    <p:extLst>
      <p:ext uri="{BB962C8B-B14F-4D97-AF65-F5344CB8AC3E}">
        <p14:creationId xmlns:p14="http://schemas.microsoft.com/office/powerpoint/2010/main" val="35282043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PQuestion"/>
          <p:cNvSpPr>
            <a:spLocks noGrp="1"/>
          </p:cNvSpPr>
          <p:nvPr>
            <p:ph type="title"/>
          </p:nvPr>
        </p:nvSpPr>
        <p:spPr>
          <a:xfrm>
            <a:off x="323528" y="1028736"/>
            <a:ext cx="8363272" cy="672075"/>
          </a:xfrm>
        </p:spPr>
        <p:txBody>
          <a:bodyPr/>
          <a:lstStyle/>
          <a:p>
            <a:r>
              <a:rPr lang="en-GB" altLang="en-US" b="0" dirty="0" smtClean="0">
                <a:solidFill>
                  <a:srgbClr val="A40000"/>
                </a:solidFill>
              </a:rPr>
              <a:t/>
            </a:r>
            <a:br>
              <a:rPr lang="en-GB" altLang="en-US" b="0" dirty="0" smtClean="0">
                <a:solidFill>
                  <a:srgbClr val="A40000"/>
                </a:solidFill>
              </a:rPr>
            </a:br>
            <a:r>
              <a:rPr lang="en-GB" altLang="en-US" sz="3200" b="0" dirty="0" smtClean="0">
                <a:solidFill>
                  <a:srgbClr val="A40000"/>
                </a:solidFill>
              </a:rPr>
              <a:t>EXAMPLES</a:t>
            </a:r>
            <a:r>
              <a:rPr lang="en-GB" altLang="en-US" sz="3200" b="0" dirty="0" smtClean="0"/>
              <a:t> </a:t>
            </a:r>
            <a:r>
              <a:rPr lang="en-GB" altLang="en-US" sz="3200" b="0" dirty="0" smtClean="0">
                <a:solidFill>
                  <a:srgbClr val="4D4D4D"/>
                </a:solidFill>
              </a:rPr>
              <a:t>  </a:t>
            </a:r>
            <a:r>
              <a:rPr lang="en-GB" altLang="en-US" b="0" dirty="0" smtClean="0">
                <a:solidFill>
                  <a:srgbClr val="4D4D4D"/>
                </a:solidFill>
              </a:rPr>
              <a:t> </a:t>
            </a:r>
            <a:br>
              <a:rPr lang="en-GB" altLang="en-US" b="0" dirty="0" smtClean="0">
                <a:solidFill>
                  <a:srgbClr val="4D4D4D"/>
                </a:solidFill>
              </a:rPr>
            </a:br>
            <a:endParaRPr lang="en-GB" altLang="en-US" dirty="0" smtClean="0"/>
          </a:p>
        </p:txBody>
      </p:sp>
      <p:sp>
        <p:nvSpPr>
          <p:cNvPr id="59395" name="TPAnswers"/>
          <p:cNvSpPr>
            <a:spLocks noGrp="1"/>
          </p:cNvSpPr>
          <p:nvPr>
            <p:ph type="body" idx="1"/>
            <p:custDataLst>
              <p:tags r:id="rId3"/>
            </p:custDataLst>
          </p:nvPr>
        </p:nvSpPr>
        <p:spPr>
          <a:xfrm>
            <a:off x="-20801" y="4869160"/>
            <a:ext cx="6613525" cy="1988840"/>
          </a:xfrm>
        </p:spPr>
        <p:txBody>
          <a:bodyPr/>
          <a:lstStyle/>
          <a:p>
            <a:pPr marL="457200" indent="-457200" eaLnBrk="1" hangingPunct="1">
              <a:buClr>
                <a:srgbClr val="FFFFFF"/>
              </a:buClr>
              <a:buFontTx/>
              <a:buAutoNum type="alphaUcPeriod"/>
            </a:pPr>
            <a:r>
              <a:rPr lang="fr-BE" altLang="en-US" sz="2000" i="0" dirty="0" smtClean="0">
                <a:solidFill>
                  <a:srgbClr val="A40000"/>
                </a:solidFill>
              </a:rPr>
              <a:t>A. </a:t>
            </a:r>
            <a:r>
              <a:rPr lang="fr-BE" altLang="en-US" sz="2000" i="0" dirty="0" smtClean="0">
                <a:solidFill>
                  <a:srgbClr val="4D4D4D"/>
                </a:solidFill>
              </a:rPr>
              <a:t>The first case </a:t>
            </a:r>
          </a:p>
          <a:p>
            <a:pPr marL="457200" indent="-457200" eaLnBrk="1" hangingPunct="1">
              <a:buClr>
                <a:srgbClr val="FFFFFF"/>
              </a:buClr>
              <a:buFontTx/>
              <a:buAutoNum type="alphaUcPeriod"/>
            </a:pPr>
            <a:r>
              <a:rPr lang="fr-BE" altLang="en-US" sz="2000" i="0" dirty="0" smtClean="0">
                <a:solidFill>
                  <a:srgbClr val="A40000"/>
                </a:solidFill>
              </a:rPr>
              <a:t>B.</a:t>
            </a:r>
            <a:r>
              <a:rPr lang="fr-BE" altLang="en-US" sz="2000" i="0" dirty="0" smtClean="0">
                <a:solidFill>
                  <a:srgbClr val="4D4D4D"/>
                </a:solidFill>
              </a:rPr>
              <a:t> The second case </a:t>
            </a:r>
          </a:p>
          <a:p>
            <a:pPr marL="457200" indent="-457200" eaLnBrk="1" hangingPunct="1">
              <a:buClr>
                <a:srgbClr val="FFFFFF"/>
              </a:buClr>
              <a:buFontTx/>
              <a:buAutoNum type="alphaUcPeriod"/>
            </a:pPr>
            <a:r>
              <a:rPr lang="fr-BE" altLang="en-US" sz="2000" i="0" dirty="0" smtClean="0">
                <a:solidFill>
                  <a:srgbClr val="A40000"/>
                </a:solidFill>
              </a:rPr>
              <a:t>C.</a:t>
            </a:r>
            <a:r>
              <a:rPr lang="fr-BE" altLang="en-US" sz="2000" i="0" dirty="0" smtClean="0">
                <a:solidFill>
                  <a:srgbClr val="4D4D4D"/>
                </a:solidFill>
              </a:rPr>
              <a:t> The </a:t>
            </a:r>
            <a:r>
              <a:rPr lang="fr-BE" altLang="en-US" sz="2000" i="0" dirty="0" err="1" smtClean="0">
                <a:solidFill>
                  <a:srgbClr val="4D4D4D"/>
                </a:solidFill>
              </a:rPr>
              <a:t>third</a:t>
            </a:r>
            <a:endParaRPr lang="fr-BE" altLang="en-US" sz="2000" i="0" dirty="0" smtClean="0">
              <a:solidFill>
                <a:srgbClr val="4D4D4D"/>
              </a:solidFill>
            </a:endParaRPr>
          </a:p>
          <a:p>
            <a:pPr marL="457200" indent="-457200" eaLnBrk="1" hangingPunct="1">
              <a:buClr>
                <a:srgbClr val="FFFFFF"/>
              </a:buClr>
              <a:buFontTx/>
              <a:buAutoNum type="alphaUcPeriod"/>
            </a:pPr>
            <a:r>
              <a:rPr lang="fr-BE" altLang="en-US" sz="2000" i="0" dirty="0" smtClean="0">
                <a:solidFill>
                  <a:srgbClr val="A40000"/>
                </a:solidFill>
              </a:rPr>
              <a:t>D.</a:t>
            </a:r>
            <a:r>
              <a:rPr lang="fr-BE" altLang="en-US" sz="2000" i="0" dirty="0" smtClean="0">
                <a:solidFill>
                  <a:srgbClr val="4D4D4D"/>
                </a:solidFill>
              </a:rPr>
              <a:t> All </a:t>
            </a:r>
            <a:r>
              <a:rPr lang="fr-BE" altLang="en-US" sz="2000" i="0" dirty="0" err="1" smtClean="0">
                <a:solidFill>
                  <a:srgbClr val="4D4D4D"/>
                </a:solidFill>
              </a:rPr>
              <a:t>three</a:t>
            </a:r>
            <a:r>
              <a:rPr lang="fr-BE" altLang="en-US" sz="2000" i="0" dirty="0" smtClean="0">
                <a:solidFill>
                  <a:srgbClr val="4D4D4D"/>
                </a:solidFill>
              </a:rPr>
              <a:t> cases</a:t>
            </a:r>
          </a:p>
        </p:txBody>
      </p:sp>
      <p:graphicFrame>
        <p:nvGraphicFramePr>
          <p:cNvPr id="64516" name="TPChart"/>
          <p:cNvGraphicFramePr>
            <a:graphicFrameLocks noChangeAspect="1"/>
          </p:cNvGraphicFramePr>
          <p:nvPr>
            <p:custDataLst>
              <p:tags r:id="rId4"/>
            </p:custDataLst>
            <p:extLst>
              <p:ext uri="{D42A27DB-BD31-4B8C-83A1-F6EECF244321}">
                <p14:modId xmlns:p14="http://schemas.microsoft.com/office/powerpoint/2010/main" val="1378738483"/>
              </p:ext>
            </p:extLst>
          </p:nvPr>
        </p:nvGraphicFramePr>
        <p:xfrm>
          <a:off x="7151691" y="4637617"/>
          <a:ext cx="1995487" cy="2243667"/>
        </p:xfrm>
        <a:graphic>
          <a:graphicData uri="http://schemas.openxmlformats.org/presentationml/2006/ole">
            <mc:AlternateContent xmlns:mc="http://schemas.openxmlformats.org/markup-compatibility/2006">
              <mc:Choice xmlns:v="urn:schemas-microsoft-com:vml" Requires="v">
                <p:oleObj spid="_x0000_s10140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7151691" y="4637617"/>
                        <a:ext cx="1995487" cy="22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169863" y="1892300"/>
            <a:ext cx="8280400" cy="2529923"/>
          </a:xfrm>
          <a:prstGeom prst="rect">
            <a:avLst/>
          </a:prstGeom>
        </p:spPr>
        <p:txBody>
          <a:bodyPr>
            <a:spAutoFit/>
          </a:bodyPr>
          <a:lstStyle/>
          <a:p>
            <a:pPr defTabSz="449263">
              <a:spcBef>
                <a:spcPct val="20000"/>
              </a:spcBef>
              <a:buClr>
                <a:srgbClr val="FFFFFF"/>
              </a:buClr>
              <a:buSzPct val="100000"/>
              <a:buFont typeface="Times New Roman" pitchFamily="18" charset="0"/>
              <a:buNone/>
              <a:defRPr/>
            </a:pPr>
            <a:r>
              <a:rPr lang="en-GB" sz="2400" kern="0" dirty="0" smtClean="0">
                <a:solidFill>
                  <a:srgbClr val="4D4D4D"/>
                </a:solidFill>
                <a:latin typeface="EC Square Sans Cond Pro" panose="020B0506040000020004" pitchFamily="34" charset="0"/>
                <a:cs typeface="Arial" charset="0"/>
              </a:rPr>
              <a:t>- An </a:t>
            </a:r>
            <a:r>
              <a:rPr lang="en-GB" sz="2400" kern="0" dirty="0">
                <a:solidFill>
                  <a:srgbClr val="4D4D4D"/>
                </a:solidFill>
                <a:latin typeface="EC Square Sans Cond Pro" panose="020B0506040000020004" pitchFamily="34" charset="0"/>
                <a:cs typeface="Arial" charset="0"/>
              </a:rPr>
              <a:t>official had lengthy periods of unjustified absences from work</a:t>
            </a:r>
          </a:p>
          <a:p>
            <a:pPr defTabSz="449263">
              <a:spcBef>
                <a:spcPct val="20000"/>
              </a:spcBef>
              <a:buClr>
                <a:srgbClr val="FFFFFF"/>
              </a:buClr>
              <a:buSzPct val="100000"/>
              <a:buFont typeface="Times New Roman" pitchFamily="18" charset="0"/>
              <a:buNone/>
              <a:defRPr/>
            </a:pPr>
            <a:r>
              <a:rPr lang="en-GB" sz="2400" kern="0" dirty="0" smtClean="0">
                <a:solidFill>
                  <a:srgbClr val="4D4D4D"/>
                </a:solidFill>
                <a:latin typeface="EC Square Sans Cond Pro" panose="020B0506040000020004" pitchFamily="34" charset="0"/>
                <a:cs typeface="Arial" charset="0"/>
              </a:rPr>
              <a:t>- A contract </a:t>
            </a:r>
            <a:r>
              <a:rPr lang="en-GB" sz="2400" kern="0" dirty="0">
                <a:solidFill>
                  <a:srgbClr val="4D4D4D"/>
                </a:solidFill>
                <a:latin typeface="EC Square Sans Cond Pro" panose="020B0506040000020004" pitchFamily="34" charset="0"/>
                <a:cs typeface="Arial" charset="0"/>
              </a:rPr>
              <a:t>agent made a false declaration regarding his place of origin in order to obtain the expatriation allowance upon entry into service</a:t>
            </a:r>
          </a:p>
          <a:p>
            <a:pPr defTabSz="449263">
              <a:spcBef>
                <a:spcPct val="20000"/>
              </a:spcBef>
              <a:buClr>
                <a:srgbClr val="FFFFFF"/>
              </a:buClr>
              <a:buSzPct val="100000"/>
              <a:buFont typeface="Times New Roman" pitchFamily="18" charset="0"/>
              <a:buNone/>
              <a:defRPr/>
            </a:pPr>
            <a:r>
              <a:rPr lang="en-GB" sz="2400" kern="0" dirty="0" smtClean="0">
                <a:solidFill>
                  <a:srgbClr val="4D4D4D"/>
                </a:solidFill>
                <a:latin typeface="EC Square Sans Cond Pro" panose="020B0506040000020004" pitchFamily="34" charset="0"/>
                <a:cs typeface="Arial" charset="0"/>
              </a:rPr>
              <a:t>- An official </a:t>
            </a:r>
            <a:r>
              <a:rPr lang="en-GB" sz="2400" kern="0" dirty="0">
                <a:solidFill>
                  <a:srgbClr val="4D4D4D"/>
                </a:solidFill>
                <a:latin typeface="EC Square Sans Cond Pro" panose="020B0506040000020004" pitchFamily="34" charset="0"/>
                <a:cs typeface="Arial" charset="0"/>
              </a:rPr>
              <a:t>produced false documents to PMO for medical reimbursements for years</a:t>
            </a:r>
          </a:p>
          <a:p>
            <a:pPr defTabSz="449263">
              <a:spcBef>
                <a:spcPct val="20000"/>
              </a:spcBef>
              <a:buClr>
                <a:srgbClr val="FFFFFF"/>
              </a:buClr>
              <a:buSzPct val="100000"/>
              <a:buFont typeface="Times New Roman" pitchFamily="18" charset="0"/>
              <a:buNone/>
              <a:defRPr/>
            </a:pPr>
            <a:r>
              <a:rPr lang="fr-BE" sz="2400" b="1" kern="0" dirty="0" err="1">
                <a:solidFill>
                  <a:srgbClr val="4D4D4D"/>
                </a:solidFill>
                <a:latin typeface="EC Square Sans Cond Pro" panose="020B0506040000020004" pitchFamily="34" charset="0"/>
                <a:cs typeface="Arial" charset="0"/>
              </a:rPr>
              <a:t>Which</a:t>
            </a:r>
            <a:r>
              <a:rPr lang="fr-BE" sz="2400" b="1" kern="0" dirty="0">
                <a:solidFill>
                  <a:srgbClr val="4D4D4D"/>
                </a:solidFill>
                <a:latin typeface="EC Square Sans Cond Pro" panose="020B0506040000020004" pitchFamily="34" charset="0"/>
                <a:cs typeface="Arial" charset="0"/>
              </a:rPr>
              <a:t> case </a:t>
            </a:r>
            <a:r>
              <a:rPr lang="fr-BE" sz="2400" b="1" kern="0" dirty="0" err="1">
                <a:solidFill>
                  <a:srgbClr val="4D4D4D"/>
                </a:solidFill>
                <a:latin typeface="EC Square Sans Cond Pro" panose="020B0506040000020004" pitchFamily="34" charset="0"/>
                <a:cs typeface="Arial" charset="0"/>
              </a:rPr>
              <a:t>led</a:t>
            </a:r>
            <a:r>
              <a:rPr lang="fr-BE" sz="2400" b="1" kern="0" dirty="0">
                <a:solidFill>
                  <a:srgbClr val="4D4D4D"/>
                </a:solidFill>
                <a:latin typeface="EC Square Sans Cond Pro" panose="020B0506040000020004" pitchFamily="34" charset="0"/>
                <a:cs typeface="Arial" charset="0"/>
              </a:rPr>
              <a:t> to </a:t>
            </a:r>
            <a:r>
              <a:rPr lang="fr-BE" sz="2400" b="1" kern="0" dirty="0" err="1">
                <a:solidFill>
                  <a:srgbClr val="4D4D4D"/>
                </a:solidFill>
                <a:latin typeface="EC Square Sans Cond Pro" panose="020B0506040000020004" pitchFamily="34" charset="0"/>
                <a:cs typeface="Arial" charset="0"/>
              </a:rPr>
              <a:t>termination</a:t>
            </a:r>
            <a:r>
              <a:rPr lang="fr-BE" sz="2400" b="1" kern="0" dirty="0">
                <a:solidFill>
                  <a:srgbClr val="4D4D4D"/>
                </a:solidFill>
                <a:latin typeface="EC Square Sans Cond Pro" panose="020B0506040000020004" pitchFamily="34" charset="0"/>
                <a:cs typeface="Arial" charset="0"/>
              </a:rPr>
              <a:t> of </a:t>
            </a:r>
            <a:r>
              <a:rPr lang="fr-BE" sz="2400" b="1" kern="0" dirty="0" err="1">
                <a:solidFill>
                  <a:srgbClr val="4D4D4D"/>
                </a:solidFill>
                <a:latin typeface="EC Square Sans Cond Pro" panose="020B0506040000020004" pitchFamily="34" charset="0"/>
                <a:cs typeface="Arial" charset="0"/>
              </a:rPr>
              <a:t>contract</a:t>
            </a:r>
            <a:r>
              <a:rPr lang="fr-BE" sz="2400" b="1" kern="0" dirty="0">
                <a:solidFill>
                  <a:srgbClr val="4D4D4D"/>
                </a:solidFill>
                <a:latin typeface="EC Square Sans Cond Pro" panose="020B0506040000020004" pitchFamily="34" charset="0"/>
                <a:cs typeface="Arial" charset="0"/>
              </a:rPr>
              <a:t> / </a:t>
            </a:r>
            <a:r>
              <a:rPr lang="fr-BE" sz="2400" b="1" kern="0" dirty="0" err="1">
                <a:solidFill>
                  <a:srgbClr val="4D4D4D"/>
                </a:solidFill>
                <a:latin typeface="EC Square Sans Cond Pro" panose="020B0506040000020004" pitchFamily="34" charset="0"/>
                <a:cs typeface="Arial" charset="0"/>
              </a:rPr>
              <a:t>dismissal</a:t>
            </a:r>
            <a:r>
              <a:rPr lang="fr-BE" sz="2400" b="1" kern="0" dirty="0">
                <a:solidFill>
                  <a:srgbClr val="4D4D4D"/>
                </a:solidFill>
                <a:latin typeface="EC Square Sans Cond Pro" panose="020B0506040000020004" pitchFamily="34" charset="0"/>
                <a:cs typeface="Arial" charset="0"/>
              </a:rPr>
              <a:t>?</a:t>
            </a:r>
          </a:p>
        </p:txBody>
      </p:sp>
    </p:spTree>
    <p:custDataLst>
      <p:tags r:id="rId2"/>
    </p:custDataLst>
    <p:extLst>
      <p:ext uri="{BB962C8B-B14F-4D97-AF65-F5344CB8AC3E}">
        <p14:creationId xmlns:p14="http://schemas.microsoft.com/office/powerpoint/2010/main" val="334912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ChangeArrowheads="1"/>
          </p:cNvSpPr>
          <p:nvPr/>
        </p:nvSpPr>
        <p:spPr bwMode="auto">
          <a:xfrm>
            <a:off x="215903" y="1773768"/>
            <a:ext cx="8748713"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spcBef>
                <a:spcPts val="600"/>
              </a:spcBef>
              <a:defRPr sz="2400" i="1">
                <a:solidFill>
                  <a:srgbClr val="0F5494"/>
                </a:solidFill>
                <a:latin typeface="EC Square Sans Cond Pro" pitchFamily="34" charset="0"/>
                <a:ea typeface="Microsoft YaHei" pitchFamily="34" charset="-122"/>
              </a:defRPr>
            </a:lvl1pPr>
            <a:lvl2pPr eaLnBrk="0" hangingPunct="0">
              <a:spcBef>
                <a:spcPts val="500"/>
              </a:spcBef>
              <a:defRPr sz="2000" b="1">
                <a:solidFill>
                  <a:srgbClr val="0F5494"/>
                </a:solidFill>
                <a:latin typeface="EC Square Sans Cond Pro" pitchFamily="34" charset="0"/>
                <a:ea typeface="Microsoft YaHei" pitchFamily="34" charset="-122"/>
              </a:defRPr>
            </a:lvl2pPr>
            <a:lvl3pPr eaLnBrk="0" hangingPunct="0">
              <a:spcBef>
                <a:spcPts val="350"/>
              </a:spcBef>
              <a:defRPr sz="1400">
                <a:solidFill>
                  <a:srgbClr val="0F5494"/>
                </a:solidFill>
                <a:latin typeface="EC Square Sans Cond Pro" pitchFamily="34" charset="0"/>
                <a:ea typeface="Microsoft YaHei" pitchFamily="34" charset="-122"/>
              </a:defRPr>
            </a:lvl3pPr>
            <a:lvl4pPr eaLnBrk="0" hangingPunct="0">
              <a:spcBef>
                <a:spcPts val="500"/>
              </a:spcBef>
              <a:defRPr sz="2000">
                <a:solidFill>
                  <a:srgbClr val="000000"/>
                </a:solidFill>
                <a:latin typeface="EC Square Sans Cond Pro" pitchFamily="34" charset="0"/>
                <a:ea typeface="Microsoft YaHei" pitchFamily="34" charset="-122"/>
              </a:defRPr>
            </a:lvl4pPr>
            <a:lvl5pPr eaLnBrk="0" hangingPunct="0">
              <a:spcBef>
                <a:spcPts val="500"/>
              </a:spcBef>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EC Square Sans Cond Pro" pitchFamily="34" charset="0"/>
                <a:ea typeface="Microsoft YaHei" pitchFamily="34" charset="-122"/>
              </a:defRPr>
            </a:lvl9pPr>
          </a:lstStyle>
          <a:p>
            <a:pPr algn="ctr" defTabSz="449263" eaLnBrk="1" hangingPunct="1">
              <a:spcBef>
                <a:spcPct val="0"/>
              </a:spcBef>
              <a:buSzPct val="100000"/>
            </a:pPr>
            <a:r>
              <a:rPr lang="en-US" altLang="en-US" sz="2800" i="0" dirty="0">
                <a:solidFill>
                  <a:srgbClr val="C00000"/>
                </a:solidFill>
                <a:cs typeface="Arial" charset="0"/>
              </a:rPr>
              <a:t>THANK YOU </a:t>
            </a:r>
            <a:r>
              <a:rPr lang="en-US" altLang="en-US" sz="2800" i="0" dirty="0">
                <a:solidFill>
                  <a:srgbClr val="4D4D4D"/>
                </a:solidFill>
                <a:cs typeface="Arial" charset="0"/>
              </a:rPr>
              <a:t>FOR YOUR ATTENTION</a:t>
            </a:r>
          </a:p>
        </p:txBody>
      </p:sp>
      <p:pic>
        <p:nvPicPr>
          <p:cNvPr id="60419" name="Picture 4" descr="C:\Users\ohridm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471335"/>
            <a:ext cx="2015728" cy="21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605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67544" y="1916832"/>
            <a:ext cx="8461375" cy="2856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defTabSz="449263">
              <a:buClr>
                <a:srgbClr val="000000"/>
              </a:buClr>
              <a:buSzPct val="100000"/>
              <a:buFont typeface="Times New Roman" pitchFamily="18" charset="0"/>
              <a:buNone/>
            </a:pPr>
            <a:r>
              <a:rPr lang="en-GB" altLang="en-US" sz="4800" b="1" i="0" dirty="0" smtClean="0">
                <a:solidFill>
                  <a:srgbClr val="A40000"/>
                </a:solidFill>
                <a:latin typeface="EC Square Sans Cond Pro Medium" panose="020B0606000000020004" pitchFamily="34" charset="0"/>
                <a:cs typeface="Arial" charset="0"/>
              </a:rPr>
              <a:t>COFFEE</a:t>
            </a:r>
            <a:r>
              <a:rPr lang="en-GB" altLang="en-US" sz="4800" b="1" i="0" dirty="0" smtClean="0">
                <a:solidFill>
                  <a:srgbClr val="A40000"/>
                </a:solidFill>
                <a:latin typeface="EC Square Sans Cond Pro Thin" panose="020B0506020000020004" pitchFamily="34" charset="0"/>
                <a:cs typeface="Arial" charset="0"/>
              </a:rPr>
              <a:t> </a:t>
            </a:r>
            <a:r>
              <a:rPr lang="en-GB" altLang="en-US" sz="4800" b="1" i="0" dirty="0" smtClean="0">
                <a:solidFill>
                  <a:srgbClr val="4D4D4D"/>
                </a:solidFill>
                <a:latin typeface="EC Square Sans Cond Pro Thin" panose="020B0506020000020004" pitchFamily="34" charset="0"/>
                <a:cs typeface="Arial" charset="0"/>
              </a:rPr>
              <a:t>BREAK</a:t>
            </a:r>
          </a:p>
          <a:p>
            <a:pPr algn="ctr" defTabSz="449263">
              <a:buClr>
                <a:srgbClr val="000000"/>
              </a:buClr>
              <a:buSzPct val="100000"/>
              <a:buFont typeface="Times New Roman" pitchFamily="18" charset="0"/>
              <a:buNone/>
            </a:pPr>
            <a:endParaRPr lang="fr-BE" altLang="en-US" b="1" i="0" dirty="0" smtClean="0">
              <a:solidFill>
                <a:srgbClr val="A40000"/>
              </a:solidFill>
              <a:latin typeface="EC Square Sans Cond Pro Thin" panose="020B0506020000020004" pitchFamily="34" charset="0"/>
              <a:cs typeface="Arial" charset="0"/>
            </a:endParaRPr>
          </a:p>
          <a:p>
            <a:pPr algn="ctr" defTabSz="449263">
              <a:buClr>
                <a:srgbClr val="000000"/>
              </a:buClr>
              <a:buSzPct val="100000"/>
              <a:buFont typeface="Times New Roman" pitchFamily="18" charset="0"/>
              <a:buNone/>
            </a:pPr>
            <a:endParaRPr lang="fr-BE" altLang="en-US" b="1" i="0" dirty="0">
              <a:solidFill>
                <a:srgbClr val="A40000"/>
              </a:solidFill>
              <a:latin typeface="EC Square Sans Cond Pro Thin" panose="020B0506020000020004" pitchFamily="34" charset="0"/>
              <a:cs typeface="Arial" charset="0"/>
            </a:endParaRPr>
          </a:p>
          <a:p>
            <a:pPr algn="ctr" defTabSz="449263">
              <a:buClr>
                <a:srgbClr val="000000"/>
              </a:buClr>
              <a:buSzPct val="100000"/>
              <a:buFont typeface="Times New Roman" pitchFamily="18" charset="0"/>
              <a:buNone/>
            </a:pPr>
            <a:endParaRPr lang="en-GB" altLang="en-US" b="1" i="0" dirty="0">
              <a:solidFill>
                <a:srgbClr val="A40000"/>
              </a:solidFill>
              <a:latin typeface="EC Square Sans Cond Pro Thin" panose="020B0506020000020004" pitchFamily="34" charset="0"/>
              <a:cs typeface="Arial" charset="0"/>
            </a:endParaRPr>
          </a:p>
          <a:p>
            <a:pPr algn="ctr" defTabSz="449263">
              <a:buClr>
                <a:srgbClr val="000000"/>
              </a:buClr>
              <a:buSzPct val="100000"/>
              <a:buFont typeface="Times New Roman" pitchFamily="18" charset="0"/>
              <a:buNone/>
            </a:pPr>
            <a:r>
              <a:rPr lang="en-GB" altLang="en-US" b="1" i="0" dirty="0" smtClean="0">
                <a:solidFill>
                  <a:srgbClr val="A40000"/>
                </a:solidFill>
                <a:latin typeface="EC Square Sans Cond Pro Thin" panose="020B0506020000020004" pitchFamily="34" charset="0"/>
                <a:cs typeface="Arial" charset="0"/>
              </a:rPr>
              <a:t>IDOC </a:t>
            </a:r>
            <a:r>
              <a:rPr lang="en-GB" altLang="en-US" b="1" i="0" dirty="0">
                <a:solidFill>
                  <a:srgbClr val="4D4D4D"/>
                </a:solidFill>
                <a:latin typeface="EC Square Sans Cond Pro Thin" panose="020B0506020000020004" pitchFamily="34" charset="0"/>
                <a:cs typeface="Arial" charset="0"/>
              </a:rPr>
              <a:t>Conference on 'Breaches of Statutory Obligations:  </a:t>
            </a:r>
          </a:p>
          <a:p>
            <a:pPr algn="ctr" defTabSz="449263">
              <a:buClr>
                <a:srgbClr val="000000"/>
              </a:buClr>
              <a:buSzPct val="100000"/>
              <a:buFont typeface="Times New Roman" pitchFamily="18" charset="0"/>
              <a:buNone/>
            </a:pPr>
            <a:r>
              <a:rPr lang="en-GB" altLang="en-US" b="1" i="0" dirty="0">
                <a:solidFill>
                  <a:srgbClr val="4D4D4D"/>
                </a:solidFill>
                <a:latin typeface="EC Square Sans Cond Pro Thin" panose="020B0506020000020004" pitchFamily="34" charset="0"/>
                <a:cs typeface="Arial" charset="0"/>
              </a:rPr>
              <a:t>Actors and Procedures'</a:t>
            </a:r>
          </a:p>
        </p:txBody>
      </p:sp>
      <p:grpSp>
        <p:nvGrpSpPr>
          <p:cNvPr id="6147" name="Group 4"/>
          <p:cNvGrpSpPr>
            <a:grpSpLocks/>
          </p:cNvGrpSpPr>
          <p:nvPr/>
        </p:nvGrpSpPr>
        <p:grpSpPr bwMode="auto">
          <a:xfrm>
            <a:off x="1042989" y="4773085"/>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grpSp>
    </p:spTree>
    <p:extLst>
      <p:ext uri="{BB962C8B-B14F-4D97-AF65-F5344CB8AC3E}">
        <p14:creationId xmlns:p14="http://schemas.microsoft.com/office/powerpoint/2010/main" val="31582107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50826" y="1670051"/>
            <a:ext cx="8461375" cy="223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eaLnBrk="1" hangingPunct="1">
              <a:spcBef>
                <a:spcPct val="0"/>
              </a:spcBef>
              <a:buClrTx/>
              <a:buFontTx/>
              <a:buNone/>
              <a:defRPr/>
            </a:pPr>
            <a:r>
              <a:rPr lang="en-GB" altLang="en-US" sz="4400" b="0" i="0" spc="200" dirty="0" smtClean="0">
                <a:solidFill>
                  <a:srgbClr val="4D4D4D"/>
                </a:solidFill>
                <a:latin typeface="EC Square Sans Cond Pro" panose="020B0506040000020004" pitchFamily="34" charset="0"/>
                <a:cs typeface="Arial" charset="0"/>
              </a:rPr>
              <a:t>OVERVIEW OF PROCEDURES</a:t>
            </a:r>
            <a:endParaRPr lang="en-GB" altLang="en-US" sz="4400" b="0" dirty="0">
              <a:solidFill>
                <a:srgbClr val="4D4D4D"/>
              </a:solidFill>
              <a:latin typeface="EC Square Sans Cond Pro" panose="020B0506040000020004" pitchFamily="34" charset="0"/>
              <a:cs typeface="Arial" charset="0"/>
            </a:endParaRPr>
          </a:p>
        </p:txBody>
      </p:sp>
      <p:grpSp>
        <p:nvGrpSpPr>
          <p:cNvPr id="6147" name="Group 4"/>
          <p:cNvGrpSpPr>
            <a:grpSpLocks/>
          </p:cNvGrpSpPr>
          <p:nvPr/>
        </p:nvGrpSpPr>
        <p:grpSpPr bwMode="auto">
          <a:xfrm>
            <a:off x="1042989" y="4773085"/>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cs typeface="Arial"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599455305"/>
              </p:ext>
            </p:extLst>
          </p:nvPr>
        </p:nvGraphicFramePr>
        <p:xfrm>
          <a:off x="2016128" y="5223934"/>
          <a:ext cx="7075487" cy="980245"/>
        </p:xfrm>
        <a:graphic>
          <a:graphicData uri="http://schemas.openxmlformats.org/drawingml/2006/table">
            <a:tbl>
              <a:tblPr firstRow="1" bandRow="1">
                <a:tableStyleId>{5C22544A-7EE6-4342-B048-85BDC9FD1C3A}</a:tableStyleId>
              </a:tblPr>
              <a:tblGrid>
                <a:gridCol w="1763784"/>
                <a:gridCol w="1232406"/>
                <a:gridCol w="4079297"/>
              </a:tblGrid>
              <a:tr h="248725">
                <a:tc>
                  <a:txBody>
                    <a:bodyPr/>
                    <a:lstStyle/>
                    <a:p>
                      <a:endParaRPr lang="en-GB" sz="1600" b="0" noProof="0" dirty="0">
                        <a:solidFill>
                          <a:srgbClr val="A40000"/>
                        </a:solidFill>
                      </a:endParaRPr>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731520">
                <a:tc>
                  <a:txBody>
                    <a:bodyPr/>
                    <a:lstStyle/>
                    <a:p>
                      <a:r>
                        <a:rPr lang="en-GB" altLang="en-US" sz="1600" b="0" i="0" noProof="0" dirty="0" smtClean="0">
                          <a:solidFill>
                            <a:srgbClr val="333333"/>
                          </a:solidFill>
                          <a:latin typeface="EC Square Sans Cond Pro" panose="020B0506040000020004" pitchFamily="34" charset="0"/>
                        </a:rPr>
                        <a:t>Aurore </a:t>
                      </a:r>
                      <a:r>
                        <a:rPr lang="en-GB" altLang="en-US" sz="1600" i="0" noProof="0" dirty="0" smtClean="0">
                          <a:solidFill>
                            <a:srgbClr val="A40000"/>
                          </a:solidFill>
                          <a:latin typeface="EC Square Sans Cond Pro" panose="020B0506040000020004" pitchFamily="34" charset="0"/>
                        </a:rPr>
                        <a:t>FINCHELSTEIN </a:t>
                      </a:r>
                      <a:endParaRPr lang="en-GB" sz="1600" noProof="0" dirty="0">
                        <a:solidFill>
                          <a:srgbClr val="A40000"/>
                        </a:solidFill>
                      </a:endParaRPr>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altLang="en-US" sz="1600" b="0" i="0" noProof="0" dirty="0" smtClean="0">
                          <a:solidFill>
                            <a:srgbClr val="333333"/>
                          </a:solidFill>
                          <a:latin typeface="EC Square Sans Cond Pro" panose="020B0506040000020004" pitchFamily="34" charset="0"/>
                        </a:rPr>
                        <a:t>Case-handler</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162" name="Text Box 1"/>
          <p:cNvSpPr txBox="1">
            <a:spLocks noChangeArrowheads="1"/>
          </p:cNvSpPr>
          <p:nvPr/>
        </p:nvSpPr>
        <p:spPr bwMode="auto">
          <a:xfrm>
            <a:off x="2147888" y="4614334"/>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charset="-122"/>
              </a:defRPr>
            </a:lvl9pPr>
          </a:lstStyle>
          <a:p>
            <a:pPr eaLnBrk="1" hangingPunct="1">
              <a:spcBef>
                <a:spcPct val="0"/>
              </a:spcBef>
              <a:buClrTx/>
              <a:buFontTx/>
              <a:buNone/>
            </a:pPr>
            <a:r>
              <a:rPr lang="en-GB" altLang="en-US" sz="1200" b="0" i="0">
                <a:solidFill>
                  <a:srgbClr val="333333"/>
                </a:solidFill>
                <a:cs typeface="Arial" charset="0"/>
              </a:rPr>
              <a:t>10 November 2017</a:t>
            </a:r>
            <a:endParaRPr lang="en-GB" altLang="en-US" sz="2000" b="0" i="0">
              <a:cs typeface="Arial" charset="0"/>
            </a:endParaRPr>
          </a:p>
        </p:txBody>
      </p:sp>
    </p:spTree>
    <p:extLst>
      <p:ext uri="{BB962C8B-B14F-4D97-AF65-F5344CB8AC3E}">
        <p14:creationId xmlns:p14="http://schemas.microsoft.com/office/powerpoint/2010/main" val="2426754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708026" y="1557867"/>
            <a:ext cx="7904163" cy="1102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eaLnBrk="1" hangingPunct="1">
              <a:spcBef>
                <a:spcPts val="1000"/>
              </a:spcBef>
              <a:buClrTx/>
              <a:buFontTx/>
              <a:buNone/>
            </a:pPr>
            <a:r>
              <a:rPr lang="en-GB" altLang="en-US" sz="3600" b="0" i="0" dirty="0">
                <a:solidFill>
                  <a:srgbClr val="A40000"/>
                </a:solidFill>
                <a:cs typeface="Arial" charset="0"/>
              </a:rPr>
              <a:t>THIS</a:t>
            </a:r>
            <a:r>
              <a:rPr lang="en-GB" altLang="en-US" sz="3600" b="0" i="0" dirty="0">
                <a:solidFill>
                  <a:srgbClr val="4D4D4D"/>
                </a:solidFill>
                <a:cs typeface="Arial" charset="0"/>
              </a:rPr>
              <a:t> </a:t>
            </a:r>
            <a:r>
              <a:rPr lang="en-GB" altLang="en-US" sz="3600" b="0" i="0" dirty="0">
                <a:solidFill>
                  <a:srgbClr val="A40000"/>
                </a:solidFill>
                <a:cs typeface="Arial" charset="0"/>
              </a:rPr>
              <a:t>PRESENTATION</a:t>
            </a:r>
          </a:p>
        </p:txBody>
      </p:sp>
      <p:sp>
        <p:nvSpPr>
          <p:cNvPr id="4" name="Text Box 1"/>
          <p:cNvSpPr txBox="1">
            <a:spLocks noChangeArrowheads="1"/>
          </p:cNvSpPr>
          <p:nvPr/>
        </p:nvSpPr>
        <p:spPr bwMode="auto">
          <a:xfrm>
            <a:off x="1060450" y="2474384"/>
            <a:ext cx="7561263" cy="422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chemeClr val="bg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defRPr>
            </a:lvl1pPr>
            <a:lvl2pPr marL="742950" indent="-285750" eaLnBrk="0" hangingPunct="0">
              <a:spcBef>
                <a:spcPct val="20000"/>
              </a:spcBef>
              <a:buClr>
                <a:srgbClr val="009FBA"/>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342900" indent="-342900" eaLnBrk="1" hangingPunct="1">
              <a:spcBef>
                <a:spcPts val="600"/>
              </a:spcBef>
              <a:spcAft>
                <a:spcPts val="600"/>
              </a:spcAft>
              <a:buClr>
                <a:srgbClr val="C00000"/>
              </a:buClr>
              <a:buSzPct val="50000"/>
              <a:buFont typeface="Wingdings" panose="05000000000000000000" pitchFamily="2" charset="2"/>
              <a:buChar char="q"/>
              <a:defRPr/>
            </a:pPr>
            <a:endParaRPr lang="en-GB" altLang="en-US" b="0" i="0" dirty="0" smtClean="0">
              <a:solidFill>
                <a:srgbClr val="4D4D4D"/>
              </a:solidFill>
              <a:latin typeface="EC Square Sans Cond Pro" panose="020B0506040000020004" pitchFamily="34" charset="0"/>
            </a:endParaRPr>
          </a:p>
          <a:p>
            <a:pPr marL="342900" indent="-342900" eaLnBrk="1" hangingPunct="1">
              <a:spcBef>
                <a:spcPts val="600"/>
              </a:spcBef>
              <a:spcAft>
                <a:spcPts val="600"/>
              </a:spcAft>
              <a:buClr>
                <a:srgbClr val="C00000"/>
              </a:buClr>
              <a:buSzPct val="50000"/>
              <a:buFont typeface="Wingdings" panose="05000000000000000000" pitchFamily="2" charset="2"/>
              <a:buChar char="q"/>
              <a:defRPr/>
            </a:pPr>
            <a:r>
              <a:rPr lang="en-GB" altLang="en-US" b="0" i="0" dirty="0" smtClean="0">
                <a:solidFill>
                  <a:srgbClr val="4D4D4D"/>
                </a:solidFill>
                <a:latin typeface="EC Square Sans Cond Pro" panose="020B0506040000020004" pitchFamily="34" charset="0"/>
              </a:rPr>
              <a:t>THE </a:t>
            </a:r>
            <a:r>
              <a:rPr lang="en-GB" altLang="en-US" b="0" i="0" dirty="0">
                <a:solidFill>
                  <a:srgbClr val="4D4D4D"/>
                </a:solidFill>
                <a:latin typeface="EC Square Sans Cond Pro" panose="020B0506040000020004" pitchFamily="34" charset="0"/>
              </a:rPr>
              <a:t>SOURCES OF A </a:t>
            </a:r>
            <a:r>
              <a:rPr lang="en-GB" altLang="en-US" b="0" i="0" dirty="0" smtClean="0">
                <a:solidFill>
                  <a:srgbClr val="4D4D4D"/>
                </a:solidFill>
                <a:latin typeface="EC Square Sans Cond Pro" panose="020B0506040000020004" pitchFamily="34" charset="0"/>
              </a:rPr>
              <a:t>CASE</a:t>
            </a:r>
          </a:p>
          <a:p>
            <a:pPr marL="342900" indent="-342900" eaLnBrk="1" hangingPunct="1">
              <a:spcBef>
                <a:spcPts val="600"/>
              </a:spcBef>
              <a:spcAft>
                <a:spcPts val="600"/>
              </a:spcAft>
              <a:buClr>
                <a:srgbClr val="C00000"/>
              </a:buClr>
              <a:buSzPct val="50000"/>
              <a:buFont typeface="Wingdings" panose="05000000000000000000" pitchFamily="2" charset="2"/>
              <a:buChar char="q"/>
              <a:defRPr/>
            </a:pPr>
            <a:r>
              <a:rPr lang="en-GB" altLang="en-US" b="0" i="0" dirty="0" smtClean="0">
                <a:solidFill>
                  <a:srgbClr val="4D4D4D"/>
                </a:solidFill>
                <a:latin typeface="EC Square Sans Cond Pro" panose="020B0506040000020004" pitchFamily="34" charset="0"/>
              </a:rPr>
              <a:t>THE PROCEDURAL STEPS</a:t>
            </a:r>
          </a:p>
          <a:p>
            <a:pPr marL="342900" indent="-342900" eaLnBrk="1" hangingPunct="1">
              <a:spcBef>
                <a:spcPts val="600"/>
              </a:spcBef>
              <a:spcAft>
                <a:spcPts val="600"/>
              </a:spcAft>
              <a:buClr>
                <a:srgbClr val="C00000"/>
              </a:buClr>
              <a:buSzPct val="50000"/>
              <a:buFont typeface="Wingdings" panose="05000000000000000000" pitchFamily="2" charset="2"/>
              <a:buChar char="q"/>
              <a:defRPr/>
            </a:pPr>
            <a:r>
              <a:rPr lang="en-GB" altLang="en-US" b="0" i="0" dirty="0" smtClean="0">
                <a:solidFill>
                  <a:srgbClr val="4D4D4D"/>
                </a:solidFill>
                <a:latin typeface="EC Square Sans Cond Pro" panose="020B0506040000020004" pitchFamily="34" charset="0"/>
              </a:rPr>
              <a:t>	</a:t>
            </a:r>
            <a:r>
              <a:rPr lang="fr-BE" altLang="en-US" b="0" i="0" dirty="0" smtClean="0">
                <a:solidFill>
                  <a:srgbClr val="4D4D4D"/>
                </a:solidFill>
                <a:latin typeface="EC Square Sans Cond Pro" panose="020B0506040000020004" pitchFamily="34" charset="0"/>
              </a:rPr>
              <a:t>SPECIFIC ISSUES:</a:t>
            </a:r>
          </a:p>
          <a:p>
            <a:pPr marL="1085850" lvl="1" indent="-342900" eaLnBrk="1" hangingPunct="1">
              <a:spcBef>
                <a:spcPts val="600"/>
              </a:spcBef>
              <a:spcAft>
                <a:spcPts val="600"/>
              </a:spcAft>
              <a:buClr>
                <a:srgbClr val="C00000"/>
              </a:buClr>
              <a:buSzPct val="50000"/>
              <a:buFont typeface="Wingdings" panose="05000000000000000000" pitchFamily="2" charset="2"/>
              <a:buChar char="q"/>
              <a:defRPr/>
            </a:pPr>
            <a:r>
              <a:rPr lang="fr-BE" altLang="en-US" sz="2400" b="0" dirty="0" smtClean="0">
                <a:solidFill>
                  <a:srgbClr val="4D4D4D"/>
                </a:solidFill>
                <a:latin typeface="EC Square Sans Cond Pro" panose="020B0506040000020004" pitchFamily="34" charset="0"/>
              </a:rPr>
              <a:t>MANDATES / APPOINTING AUTHORITY (AA)</a:t>
            </a:r>
          </a:p>
        </p:txBody>
      </p:sp>
    </p:spTree>
    <p:extLst>
      <p:ext uri="{BB962C8B-B14F-4D97-AF65-F5344CB8AC3E}">
        <p14:creationId xmlns:p14="http://schemas.microsoft.com/office/powerpoint/2010/main" val="22079904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397315" y="1988840"/>
            <a:ext cx="7921186" cy="4032448"/>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marL="4572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eaLnBrk="1" hangingPunct="1">
              <a:lnSpc>
                <a:spcPct val="90000"/>
              </a:lnSpc>
              <a:spcBef>
                <a:spcPct val="0"/>
              </a:spcBef>
              <a:buClr>
                <a:srgbClr val="C00000"/>
              </a:buClr>
              <a:buSzPct val="50000"/>
              <a:buFont typeface="Wingdings" pitchFamily="2" charset="2"/>
              <a:buChar char="q"/>
              <a:defRPr/>
            </a:pPr>
            <a:r>
              <a:rPr lang="en-US" altLang="en-US" sz="2200" b="0" i="0" dirty="0" smtClean="0">
                <a:solidFill>
                  <a:srgbClr val="4D4D4D"/>
                </a:solidFill>
                <a:cs typeface="Arial" charset="0"/>
              </a:rPr>
              <a:t>DGs</a:t>
            </a:r>
          </a:p>
          <a:p>
            <a:pPr marL="0" indent="0" eaLnBrk="1" hangingPunct="1">
              <a:lnSpc>
                <a:spcPct val="90000"/>
              </a:lnSpc>
              <a:spcBef>
                <a:spcPct val="0"/>
              </a:spcBef>
              <a:buClr>
                <a:srgbClr val="C00000"/>
              </a:buClr>
              <a:buSzPct val="50000"/>
              <a:defRPr/>
            </a:pPr>
            <a:r>
              <a:rPr lang="en-US" altLang="en-US" sz="2200" b="0" i="0" dirty="0" smtClean="0">
                <a:solidFill>
                  <a:srgbClr val="4D4D4D"/>
                </a:solidFill>
                <a:cs typeface="Arial" charset="0"/>
              </a:rPr>
              <a:t>     + OLAF investigation (final) reports</a:t>
            </a:r>
          </a:p>
          <a:p>
            <a:pPr marL="0" indent="0" eaLnBrk="1" hangingPunct="1">
              <a:lnSpc>
                <a:spcPct val="90000"/>
              </a:lnSpc>
              <a:spcBef>
                <a:spcPct val="0"/>
              </a:spcBef>
              <a:buClr>
                <a:srgbClr val="C00000"/>
              </a:buClr>
              <a:buSzPct val="50000"/>
              <a:defRPr/>
            </a:pPr>
            <a:r>
              <a:rPr lang="en-US" altLang="en-US" sz="2200" b="0" i="0" dirty="0">
                <a:solidFill>
                  <a:srgbClr val="4D4D4D"/>
                </a:solidFill>
                <a:cs typeface="Arial" charset="0"/>
              </a:rPr>
              <a:t>	     + </a:t>
            </a:r>
            <a:r>
              <a:rPr lang="en-US" altLang="en-US" sz="2200" b="0" i="0" dirty="0" smtClean="0">
                <a:solidFill>
                  <a:srgbClr val="4D4D4D"/>
                </a:solidFill>
                <a:cs typeface="Arial" charset="0"/>
              </a:rPr>
              <a:t>EEAS </a:t>
            </a:r>
            <a:r>
              <a:rPr lang="en-US" altLang="en-US" sz="2200" b="0" i="0" dirty="0">
                <a:solidFill>
                  <a:srgbClr val="4D4D4D"/>
                </a:solidFill>
                <a:cs typeface="Arial" charset="0"/>
              </a:rPr>
              <a:t>(cf. Service Level Agreements) = </a:t>
            </a:r>
            <a:endParaRPr lang="en-US" altLang="en-US" sz="2200" b="0" i="0" dirty="0" smtClean="0">
              <a:solidFill>
                <a:srgbClr val="4D4D4D"/>
              </a:solidFill>
              <a:cs typeface="Arial" charset="0"/>
            </a:endParaRPr>
          </a:p>
          <a:p>
            <a:pPr marL="0" indent="0" eaLnBrk="1" hangingPunct="1">
              <a:lnSpc>
                <a:spcPct val="90000"/>
              </a:lnSpc>
              <a:spcBef>
                <a:spcPct val="0"/>
              </a:spcBef>
              <a:buClr>
                <a:srgbClr val="C00000"/>
              </a:buClr>
              <a:buSzPct val="50000"/>
              <a:defRPr/>
            </a:pPr>
            <a:r>
              <a:rPr lang="en-US" altLang="en-US" sz="2200" b="0" i="0" dirty="0" smtClean="0">
                <a:solidFill>
                  <a:srgbClr val="A40000"/>
                </a:solidFill>
                <a:cs typeface="Arial" charset="0"/>
              </a:rPr>
              <a:t>		</a:t>
            </a:r>
            <a:r>
              <a:rPr lang="fr-BE" sz="2200" b="0" dirty="0" smtClean="0">
                <a:solidFill>
                  <a:srgbClr val="A40000"/>
                </a:solidFill>
              </a:rPr>
              <a:t>= 60 % of cases</a:t>
            </a:r>
          </a:p>
          <a:p>
            <a:pPr marL="0" indent="0" eaLnBrk="1" hangingPunct="1">
              <a:lnSpc>
                <a:spcPct val="90000"/>
              </a:lnSpc>
              <a:spcBef>
                <a:spcPct val="0"/>
              </a:spcBef>
              <a:buClr>
                <a:srgbClr val="C00000"/>
              </a:buClr>
              <a:buSzPct val="50000"/>
              <a:defRPr/>
            </a:pPr>
            <a:endParaRPr lang="fr-BE" sz="2200" b="0" dirty="0" smtClean="0">
              <a:solidFill>
                <a:srgbClr val="A40000"/>
              </a:solidFill>
            </a:endParaRPr>
          </a:p>
          <a:p>
            <a:pPr eaLnBrk="1" hangingPunct="1">
              <a:lnSpc>
                <a:spcPct val="90000"/>
              </a:lnSpc>
              <a:spcBef>
                <a:spcPct val="0"/>
              </a:spcBef>
              <a:buClr>
                <a:srgbClr val="C00000"/>
              </a:buClr>
              <a:buSzPct val="50000"/>
              <a:buFont typeface="Wingdings" pitchFamily="2" charset="2"/>
              <a:buChar char="q"/>
              <a:defRPr/>
            </a:pPr>
            <a:r>
              <a:rPr lang="en-US" altLang="en-US" sz="2200" b="0" i="0" dirty="0" smtClean="0">
                <a:solidFill>
                  <a:srgbClr val="4D4D4D"/>
                </a:solidFill>
                <a:cs typeface="Arial" charset="0"/>
              </a:rPr>
              <a:t>Other sources:</a:t>
            </a:r>
          </a:p>
          <a:p>
            <a:pPr lvl="2" eaLnBrk="1" hangingPunct="1">
              <a:lnSpc>
                <a:spcPct val="90000"/>
              </a:lnSpc>
              <a:spcBef>
                <a:spcPct val="0"/>
              </a:spcBef>
              <a:buClr>
                <a:srgbClr val="C00000"/>
              </a:buClr>
              <a:buSzPct val="50000"/>
              <a:buFont typeface="Wingdings" pitchFamily="2" charset="2"/>
              <a:buChar char="q"/>
              <a:defRPr/>
            </a:pPr>
            <a:r>
              <a:rPr lang="en-US" altLang="en-US" sz="1800" b="0" dirty="0" smtClean="0">
                <a:solidFill>
                  <a:srgbClr val="4D4D4D"/>
                </a:solidFill>
                <a:cs typeface="Arial" charset="0"/>
              </a:rPr>
              <a:t>PMO or other offices</a:t>
            </a:r>
          </a:p>
          <a:p>
            <a:pPr lvl="2" eaLnBrk="1" hangingPunct="1">
              <a:lnSpc>
                <a:spcPct val="90000"/>
              </a:lnSpc>
              <a:spcBef>
                <a:spcPct val="0"/>
              </a:spcBef>
              <a:buClr>
                <a:srgbClr val="C00000"/>
              </a:buClr>
              <a:buSzPct val="50000"/>
              <a:buFont typeface="Wingdings" pitchFamily="2" charset="2"/>
              <a:buChar char="q"/>
              <a:defRPr/>
            </a:pPr>
            <a:r>
              <a:rPr lang="en-US" altLang="en-US" sz="1800" b="0" dirty="0" smtClean="0">
                <a:solidFill>
                  <a:srgbClr val="4D4D4D"/>
                </a:solidFill>
                <a:cs typeface="Arial" charset="0"/>
              </a:rPr>
              <a:t>Other parts of HR - Security (DS), Requests for assistance or complaints (E2)</a:t>
            </a:r>
          </a:p>
          <a:p>
            <a:pPr lvl="2" eaLnBrk="1" hangingPunct="1">
              <a:lnSpc>
                <a:spcPct val="90000"/>
              </a:lnSpc>
              <a:spcBef>
                <a:spcPct val="0"/>
              </a:spcBef>
              <a:buClr>
                <a:srgbClr val="C00000"/>
              </a:buClr>
              <a:buSzPct val="50000"/>
              <a:buFont typeface="Wingdings" pitchFamily="2" charset="2"/>
              <a:buChar char="q"/>
              <a:defRPr/>
            </a:pPr>
            <a:r>
              <a:rPr lang="en-US" altLang="en-US" sz="1800" b="0" dirty="0" smtClean="0">
                <a:solidFill>
                  <a:srgbClr val="4D4D4D"/>
                </a:solidFill>
                <a:cs typeface="Arial" charset="0"/>
              </a:rPr>
              <a:t>Executive Agencies (cf. Service Level Agreements)</a:t>
            </a:r>
          </a:p>
          <a:p>
            <a:pPr lvl="2" eaLnBrk="1" hangingPunct="1">
              <a:lnSpc>
                <a:spcPct val="90000"/>
              </a:lnSpc>
              <a:spcBef>
                <a:spcPct val="0"/>
              </a:spcBef>
              <a:buClr>
                <a:srgbClr val="C00000"/>
              </a:buClr>
              <a:buSzPct val="50000"/>
              <a:buFont typeface="Wingdings" pitchFamily="2" charset="2"/>
              <a:buChar char="q"/>
              <a:defRPr/>
            </a:pPr>
            <a:r>
              <a:rPr lang="en-US" altLang="en-US" sz="1800" b="0" dirty="0" smtClean="0">
                <a:solidFill>
                  <a:srgbClr val="4D4D4D"/>
                </a:solidFill>
                <a:cs typeface="Arial" charset="0"/>
              </a:rPr>
              <a:t>Direct complaints from external sources (companies, members of public, judicial authorities)</a:t>
            </a:r>
          </a:p>
          <a:p>
            <a:pPr lvl="2" eaLnBrk="1" hangingPunct="1">
              <a:lnSpc>
                <a:spcPct val="90000"/>
              </a:lnSpc>
              <a:spcBef>
                <a:spcPct val="0"/>
              </a:spcBef>
              <a:buClr>
                <a:srgbClr val="C00000"/>
              </a:buClr>
              <a:buSzPct val="50000"/>
              <a:buFont typeface="Wingdings" pitchFamily="2" charset="2"/>
              <a:buChar char="q"/>
              <a:defRPr/>
            </a:pPr>
            <a:r>
              <a:rPr lang="en-US" altLang="en-US" sz="1800" b="0" dirty="0" smtClean="0">
                <a:solidFill>
                  <a:srgbClr val="4D4D4D"/>
                </a:solidFill>
                <a:cs typeface="Arial" charset="0"/>
              </a:rPr>
              <a:t>Press reports</a:t>
            </a:r>
          </a:p>
          <a:p>
            <a:pPr lvl="2" eaLnBrk="1" hangingPunct="1">
              <a:lnSpc>
                <a:spcPct val="90000"/>
              </a:lnSpc>
              <a:spcBef>
                <a:spcPct val="0"/>
              </a:spcBef>
              <a:buClr>
                <a:srgbClr val="C00000"/>
              </a:buClr>
              <a:buSzPct val="50000"/>
              <a:defRPr/>
            </a:pPr>
            <a:endParaRPr lang="en-US" altLang="en-US" sz="1800" b="0" dirty="0" smtClean="0">
              <a:solidFill>
                <a:srgbClr val="4D4D4D"/>
              </a:solidFill>
              <a:cs typeface="Arial" charset="0"/>
            </a:endParaRPr>
          </a:p>
          <a:p>
            <a:pPr lvl="1" indent="0" algn="ctr">
              <a:spcBef>
                <a:spcPct val="0"/>
              </a:spcBef>
              <a:buClr>
                <a:srgbClr val="0F5494"/>
              </a:buClr>
              <a:buSzTx/>
              <a:defRPr/>
            </a:pPr>
            <a:r>
              <a:rPr lang="fr-BE" altLang="en-US" sz="2200" dirty="0" smtClean="0">
                <a:solidFill>
                  <a:srgbClr val="A40000"/>
                </a:solidFill>
                <a:cs typeface="Arial" charset="0"/>
              </a:rPr>
              <a:t>IDOC </a:t>
            </a:r>
            <a:r>
              <a:rPr lang="fr-BE" altLang="en-US" sz="2200" dirty="0" err="1" smtClean="0">
                <a:solidFill>
                  <a:srgbClr val="A40000"/>
                </a:solidFill>
                <a:cs typeface="Arial" charset="0"/>
              </a:rPr>
              <a:t>does</a:t>
            </a:r>
            <a:r>
              <a:rPr lang="fr-BE" altLang="en-US" sz="2200" dirty="0" smtClean="0">
                <a:solidFill>
                  <a:srgbClr val="A40000"/>
                </a:solidFill>
                <a:cs typeface="Arial" charset="0"/>
              </a:rPr>
              <a:t> not have '</a:t>
            </a:r>
            <a:r>
              <a:rPr lang="fr-BE" altLang="en-US" sz="2200" dirty="0" err="1" smtClean="0">
                <a:solidFill>
                  <a:srgbClr val="A40000"/>
                </a:solidFill>
                <a:cs typeface="Arial" charset="0"/>
              </a:rPr>
              <a:t>own</a:t>
            </a:r>
            <a:r>
              <a:rPr lang="fr-BE" altLang="en-US" sz="2200" dirty="0" smtClean="0">
                <a:solidFill>
                  <a:srgbClr val="A40000"/>
                </a:solidFill>
                <a:cs typeface="Arial" charset="0"/>
              </a:rPr>
              <a:t> initiative' </a:t>
            </a:r>
            <a:r>
              <a:rPr lang="fr-BE" altLang="en-US" sz="2200" dirty="0" err="1" smtClean="0">
                <a:solidFill>
                  <a:srgbClr val="A40000"/>
                </a:solidFill>
                <a:cs typeface="Arial" charset="0"/>
              </a:rPr>
              <a:t>powers</a:t>
            </a:r>
            <a:r>
              <a:rPr lang="fr-BE" altLang="en-US" sz="2200" dirty="0" smtClean="0">
                <a:solidFill>
                  <a:srgbClr val="A40000"/>
                </a:solidFill>
                <a:cs typeface="Arial" charset="0"/>
              </a:rPr>
              <a:t> !</a:t>
            </a:r>
          </a:p>
        </p:txBody>
      </p:sp>
      <p:sp>
        <p:nvSpPr>
          <p:cNvPr id="24579" name="Text Box 2"/>
          <p:cNvSpPr txBox="1">
            <a:spLocks noChangeArrowheads="1"/>
          </p:cNvSpPr>
          <p:nvPr/>
        </p:nvSpPr>
        <p:spPr bwMode="auto">
          <a:xfrm>
            <a:off x="250826" y="1316567"/>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eaLnBrk="1" hangingPunct="1">
              <a:spcBef>
                <a:spcPct val="0"/>
              </a:spcBef>
              <a:buClrTx/>
              <a:buFontTx/>
              <a:buNone/>
            </a:pPr>
            <a:r>
              <a:rPr lang="fr-BE" altLang="en-US" sz="3600" b="0" i="0" dirty="0" err="1">
                <a:solidFill>
                  <a:srgbClr val="A40000"/>
                </a:solidFill>
                <a:cs typeface="Arial" charset="0"/>
              </a:rPr>
              <a:t>Where</a:t>
            </a:r>
            <a:r>
              <a:rPr lang="fr-BE" altLang="en-US" sz="3600" b="0" i="0" dirty="0">
                <a:solidFill>
                  <a:srgbClr val="A40000"/>
                </a:solidFill>
                <a:cs typeface="Arial" charset="0"/>
              </a:rPr>
              <a:t> do cases come </a:t>
            </a:r>
            <a:r>
              <a:rPr lang="fr-BE" altLang="en-US" sz="3600" b="0" i="0" dirty="0" err="1">
                <a:solidFill>
                  <a:srgbClr val="A40000"/>
                </a:solidFill>
                <a:cs typeface="Arial" charset="0"/>
              </a:rPr>
              <a:t>from</a:t>
            </a:r>
            <a:r>
              <a:rPr lang="fr-BE" altLang="en-US" sz="3600" b="0" i="0" dirty="0">
                <a:solidFill>
                  <a:srgbClr val="A40000"/>
                </a:solidFill>
                <a:cs typeface="Arial" charset="0"/>
              </a:rPr>
              <a:t>?</a:t>
            </a:r>
            <a:endParaRPr lang="en-GB" altLang="en-US" sz="3600" b="0" i="0" dirty="0">
              <a:solidFill>
                <a:srgbClr val="A40000"/>
              </a:solidFill>
              <a:cs typeface="Arial" charset="0"/>
            </a:endParaRPr>
          </a:p>
        </p:txBody>
      </p:sp>
    </p:spTree>
    <p:extLst>
      <p:ext uri="{BB962C8B-B14F-4D97-AF65-F5344CB8AC3E}">
        <p14:creationId xmlns:p14="http://schemas.microsoft.com/office/powerpoint/2010/main" val="322750825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708026" y="1557867"/>
            <a:ext cx="7904163" cy="1102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eaLnBrk="1" hangingPunct="1">
              <a:spcBef>
                <a:spcPts val="1000"/>
              </a:spcBef>
              <a:buClrTx/>
              <a:buFontTx/>
              <a:buNone/>
            </a:pPr>
            <a:r>
              <a:rPr lang="fr-BE" altLang="en-US" sz="3600" b="0" i="0" kern="0" dirty="0">
                <a:solidFill>
                  <a:srgbClr val="A40000"/>
                </a:solidFill>
                <a:ea typeface="+mj-ea"/>
                <a:cs typeface="+mj-cs"/>
              </a:rPr>
              <a:t>The </a:t>
            </a:r>
            <a:r>
              <a:rPr lang="fr-BE" altLang="en-US" sz="3600" b="0" i="0" kern="0" dirty="0" err="1">
                <a:solidFill>
                  <a:srgbClr val="A40000"/>
                </a:solidFill>
                <a:ea typeface="+mj-ea"/>
                <a:cs typeface="+mj-cs"/>
              </a:rPr>
              <a:t>procedural</a:t>
            </a:r>
            <a:r>
              <a:rPr lang="fr-BE" altLang="en-US" sz="3600" b="0" i="0" kern="0" dirty="0">
                <a:solidFill>
                  <a:srgbClr val="A40000"/>
                </a:solidFill>
                <a:ea typeface="+mj-ea"/>
                <a:cs typeface="+mj-cs"/>
              </a:rPr>
              <a:t> </a:t>
            </a:r>
            <a:r>
              <a:rPr lang="fr-BE" altLang="en-US" sz="3600" b="0" i="0" kern="0" dirty="0" err="1">
                <a:solidFill>
                  <a:srgbClr val="A40000"/>
                </a:solidFill>
                <a:ea typeface="+mj-ea"/>
                <a:cs typeface="+mj-cs"/>
              </a:rPr>
              <a:t>steps</a:t>
            </a:r>
            <a:endParaRPr lang="en-GB" altLang="en-US" sz="3600" b="0" i="0" dirty="0">
              <a:solidFill>
                <a:srgbClr val="A40000"/>
              </a:solidFill>
              <a:cs typeface="Arial" charset="0"/>
            </a:endParaRPr>
          </a:p>
        </p:txBody>
      </p:sp>
      <p:sp>
        <p:nvSpPr>
          <p:cNvPr id="4" name="Text Box 1"/>
          <p:cNvSpPr txBox="1">
            <a:spLocks noChangeArrowheads="1"/>
          </p:cNvSpPr>
          <p:nvPr/>
        </p:nvSpPr>
        <p:spPr bwMode="auto">
          <a:xfrm>
            <a:off x="1060450" y="2474384"/>
            <a:ext cx="7561263" cy="422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chemeClr val="bg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defRPr>
            </a:lvl1pPr>
            <a:lvl2pPr marL="742950" indent="-285750" eaLnBrk="0" hangingPunct="0">
              <a:spcBef>
                <a:spcPct val="20000"/>
              </a:spcBef>
              <a:buClr>
                <a:srgbClr val="009FBA"/>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eaLnBrk="1" hangingPunct="1">
              <a:spcBef>
                <a:spcPts val="600"/>
              </a:spcBef>
              <a:spcAft>
                <a:spcPts val="600"/>
              </a:spcAft>
              <a:buClr>
                <a:srgbClr val="C00000"/>
              </a:buClr>
              <a:buSzPct val="50000"/>
              <a:buNone/>
              <a:defRPr/>
            </a:pPr>
            <a:endParaRPr lang="fr-BE" altLang="en-US" b="0" dirty="0" smtClean="0">
              <a:solidFill>
                <a:srgbClr val="4D4D4D"/>
              </a:solidFill>
              <a:latin typeface="EC Square Sans Cond Pro" panose="020B0506040000020004" pitchFamily="34" charset="0"/>
            </a:endParaRPr>
          </a:p>
        </p:txBody>
      </p:sp>
      <p:graphicFrame>
        <p:nvGraphicFramePr>
          <p:cNvPr id="5" name="Content Placeholder 3">
            <a:extLst>
              <a:ext uri="{FF2B5EF4-FFF2-40B4-BE49-F238E27FC236}"/>
            </a:extLst>
          </p:cNvPr>
          <p:cNvGraphicFramePr>
            <a:graphicFrameLocks/>
          </p:cNvGraphicFramePr>
          <p:nvPr/>
        </p:nvGraphicFramePr>
        <p:xfrm>
          <a:off x="457200" y="2205567"/>
          <a:ext cx="8229600" cy="399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718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PQuestion"/>
          <p:cNvSpPr>
            <a:spLocks noGrp="1"/>
          </p:cNvSpPr>
          <p:nvPr>
            <p:ph type="title"/>
          </p:nvPr>
        </p:nvSpPr>
        <p:spPr>
          <a:xfrm>
            <a:off x="323529" y="1220755"/>
            <a:ext cx="8291513" cy="865716"/>
          </a:xfrm>
        </p:spPr>
        <p:txBody>
          <a:bodyPr/>
          <a:lstStyle/>
          <a:p>
            <a:pPr algn="ctr"/>
            <a:r>
              <a:rPr lang="en-GB" altLang="en-US" sz="3600" b="0" dirty="0" smtClean="0">
                <a:solidFill>
                  <a:srgbClr val="A40000"/>
                </a:solidFill>
                <a:latin typeface="EC Square Sans Cond Pro" panose="020B0506040000020004" pitchFamily="34" charset="0"/>
                <a:cs typeface="Arial" charset="0"/>
              </a:rPr>
              <a:t>Phase 1: Preliminary assessment</a:t>
            </a:r>
            <a:endParaRPr lang="en-GB" altLang="en-US" sz="3600" b="0" dirty="0" smtClean="0">
              <a:solidFill>
                <a:srgbClr val="A40000"/>
              </a:solidFill>
              <a:latin typeface="EC Square Sans Cond Pro" pitchFamily="34" charset="0"/>
            </a:endParaRPr>
          </a:p>
        </p:txBody>
      </p:sp>
      <p:sp>
        <p:nvSpPr>
          <p:cNvPr id="26627" name="TPAnswers"/>
          <p:cNvSpPr>
            <a:spLocks noGrp="1"/>
          </p:cNvSpPr>
          <p:nvPr>
            <p:ph type="body" idx="1"/>
            <p:custDataLst>
              <p:tags r:id="rId3"/>
            </p:custDataLst>
          </p:nvPr>
        </p:nvSpPr>
        <p:spPr>
          <a:xfrm>
            <a:off x="1403648" y="5157193"/>
            <a:ext cx="2664296" cy="1174551"/>
          </a:xfrm>
        </p:spPr>
        <p:txBody>
          <a:bodyPr/>
          <a:lstStyle/>
          <a:p>
            <a:pPr marL="0" indent="0">
              <a:spcBef>
                <a:spcPts val="500"/>
              </a:spcBef>
              <a:buClr>
                <a:srgbClr val="FFFFFF"/>
              </a:buClr>
            </a:pPr>
            <a:r>
              <a:rPr lang="en-GB" altLang="en-US" i="0" dirty="0" smtClean="0">
                <a:solidFill>
                  <a:srgbClr val="A40000"/>
                </a:solidFill>
                <a:latin typeface="EC Square Sans Cond Pro" pitchFamily="34" charset="0"/>
              </a:rPr>
              <a:t>A – </a:t>
            </a:r>
            <a:r>
              <a:rPr lang="fr-BE" altLang="en-US" i="0" dirty="0" smtClean="0">
                <a:solidFill>
                  <a:srgbClr val="4D4D4D"/>
                </a:solidFill>
                <a:latin typeface="EC Square Sans Cond Pro" pitchFamily="34" charset="0"/>
              </a:rPr>
              <a:t>YES</a:t>
            </a:r>
          </a:p>
          <a:p>
            <a:pPr marL="0" indent="0"/>
            <a:r>
              <a:rPr lang="en-GB" altLang="en-US" i="0" dirty="0" smtClean="0">
                <a:solidFill>
                  <a:srgbClr val="A40000"/>
                </a:solidFill>
                <a:latin typeface="EC Square Sans Cond Pro" pitchFamily="34" charset="0"/>
              </a:rPr>
              <a:t>B – </a:t>
            </a:r>
            <a:r>
              <a:rPr lang="en-GB" altLang="en-US" i="0" dirty="0" smtClean="0">
                <a:solidFill>
                  <a:srgbClr val="4D4D4D"/>
                </a:solidFill>
                <a:latin typeface="EC Square Sans Cond Pro" pitchFamily="34" charset="0"/>
              </a:rPr>
              <a:t>NO</a:t>
            </a:r>
            <a:r>
              <a:rPr lang="en-GB" altLang="en-US" b="1" dirty="0" smtClean="0">
                <a:latin typeface="EC Square Sans Cond Pro" pitchFamily="34" charset="0"/>
              </a:rPr>
              <a:t> </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00114420"/>
              </p:ext>
            </p:extLst>
          </p:nvPr>
        </p:nvGraphicFramePr>
        <p:xfrm>
          <a:off x="6817908" y="4197085"/>
          <a:ext cx="2262592" cy="2546615"/>
        </p:xfrm>
        <a:graphic>
          <a:graphicData uri="http://schemas.openxmlformats.org/presentationml/2006/ole">
            <mc:AlternateContent xmlns:mc="http://schemas.openxmlformats.org/markup-compatibility/2006">
              <mc:Choice xmlns:v="urn:schemas-microsoft-com:vml" Requires="v">
                <p:oleObj spid="_x0000_s102426"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17908" y="4197085"/>
                        <a:ext cx="2262592" cy="2546615"/>
                      </a:xfrm>
                      <a:prstGeom prst="rect">
                        <a:avLst/>
                      </a:prstGeom>
                      <a:noFill/>
                      <a:ln>
                        <a:noFill/>
                      </a:ln>
                      <a:extLst/>
                    </p:spPr>
                  </p:pic>
                </p:oleObj>
              </mc:Fallback>
            </mc:AlternateContent>
          </a:graphicData>
        </a:graphic>
      </p:graphicFrame>
      <p:sp>
        <p:nvSpPr>
          <p:cNvPr id="26629" name="TextBox 4"/>
          <p:cNvSpPr txBox="1">
            <a:spLocks noChangeArrowheads="1"/>
          </p:cNvSpPr>
          <p:nvPr/>
        </p:nvSpPr>
        <p:spPr bwMode="auto">
          <a:xfrm>
            <a:off x="251521" y="2180861"/>
            <a:ext cx="70564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eaLnBrk="0" hangingPunct="0">
              <a:spcBef>
                <a:spcPct val="20000"/>
              </a:spcBef>
              <a:buClr>
                <a:srgbClr val="009FBA"/>
              </a:buClr>
              <a:buChar char="•"/>
              <a:defRPr sz="2000" b="1">
                <a:solidFill>
                  <a:srgbClr val="0F5494"/>
                </a:solidFill>
                <a:latin typeface="Verdana" pitchFamily="34" charset="0"/>
              </a:defRPr>
            </a:lvl2pPr>
            <a:lvl3pPr eaLnBrk="0" hangingPunct="0">
              <a:spcBef>
                <a:spcPct val="20000"/>
              </a:spcBef>
              <a:defRPr sz="1400">
                <a:solidFill>
                  <a:srgbClr val="0F5494"/>
                </a:solidFill>
                <a:latin typeface="Verdana" pitchFamily="34" charset="0"/>
              </a:defRPr>
            </a:lvl3pPr>
            <a:lvl4pPr eaLnBrk="0" hangingPunct="0">
              <a:spcBef>
                <a:spcPct val="20000"/>
              </a:spcBef>
              <a:buChar char="–"/>
              <a:defRPr sz="2000">
                <a:solidFill>
                  <a:schemeClr val="tx1"/>
                </a:solidFill>
                <a:latin typeface="Arial" charset="0"/>
              </a:defRPr>
            </a:lvl4pPr>
            <a:lvl5pPr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defTabSz="914400" eaLnBrk="1" hangingPunct="1">
              <a:spcBef>
                <a:spcPct val="0"/>
              </a:spcBef>
              <a:buClrTx/>
              <a:buSzTx/>
              <a:buFontTx/>
              <a:buNone/>
            </a:pPr>
            <a:r>
              <a:rPr lang="en-GB" altLang="en-US" b="0" i="0" dirty="0" smtClean="0">
                <a:solidFill>
                  <a:srgbClr val="A40000"/>
                </a:solidFill>
                <a:latin typeface="EC Square Sans Cond Pro" pitchFamily="34" charset="0"/>
                <a:cs typeface="Arial" charset="0"/>
              </a:rPr>
              <a:t>EXAMPLE</a:t>
            </a:r>
            <a:r>
              <a:rPr lang="en-GB" altLang="en-US" b="0" i="0" dirty="0">
                <a:solidFill>
                  <a:srgbClr val="A40000"/>
                </a:solidFill>
                <a:latin typeface="EC Square Sans Cond Pro" pitchFamily="34" charset="0"/>
                <a:cs typeface="Arial" charset="0"/>
              </a:rPr>
              <a:t>: </a:t>
            </a:r>
            <a:r>
              <a:rPr lang="en-GB" altLang="en-US" b="0" i="0" dirty="0">
                <a:solidFill>
                  <a:srgbClr val="4D4D4D"/>
                </a:solidFill>
                <a:latin typeface="EC Square Sans Cond Pro" pitchFamily="34" charset="0"/>
                <a:cs typeface="Arial" charset="0"/>
              </a:rPr>
              <a:t>IDOC has received an anonymous letter according to which an official  in charge of a call of tender </a:t>
            </a:r>
            <a:r>
              <a:rPr lang="en-GB" altLang="en-US" b="0" i="0" dirty="0" smtClean="0">
                <a:solidFill>
                  <a:srgbClr val="4D4D4D"/>
                </a:solidFill>
                <a:latin typeface="EC Square Sans Cond Pro" pitchFamily="34" charset="0"/>
                <a:cs typeface="Arial" charset="0"/>
              </a:rPr>
              <a:t>has </a:t>
            </a:r>
            <a:r>
              <a:rPr lang="en-GB" altLang="en-US" b="0" i="0" dirty="0">
                <a:solidFill>
                  <a:srgbClr val="4D4D4D"/>
                </a:solidFill>
                <a:latin typeface="EC Square Sans Cond Pro" pitchFamily="34" charset="0"/>
                <a:cs typeface="Arial" charset="0"/>
              </a:rPr>
              <a:t>a relationship with an employee of a company participating </a:t>
            </a:r>
            <a:r>
              <a:rPr lang="en-GB" altLang="en-US" b="0" i="0" dirty="0" smtClean="0">
                <a:solidFill>
                  <a:srgbClr val="4D4D4D"/>
                </a:solidFill>
                <a:latin typeface="EC Square Sans Cond Pro" pitchFamily="34" charset="0"/>
                <a:cs typeface="Arial" charset="0"/>
              </a:rPr>
              <a:t>in </a:t>
            </a:r>
            <a:r>
              <a:rPr lang="en-GB" altLang="en-US" b="0" i="0" dirty="0">
                <a:solidFill>
                  <a:srgbClr val="4D4D4D"/>
                </a:solidFill>
                <a:latin typeface="EC Square Sans Cond Pro" pitchFamily="34" charset="0"/>
                <a:cs typeface="Arial" charset="0"/>
              </a:rPr>
              <a:t>the call. The name of this employee is not mentioned in this letter and there is no other element. </a:t>
            </a:r>
            <a:endParaRPr lang="en-GB" altLang="en-US" b="0" i="0" dirty="0" smtClean="0">
              <a:solidFill>
                <a:srgbClr val="4D4D4D"/>
              </a:solidFill>
              <a:latin typeface="EC Square Sans Cond Pro" pitchFamily="34" charset="0"/>
              <a:cs typeface="Arial" charset="0"/>
            </a:endParaRPr>
          </a:p>
          <a:p>
            <a:pPr algn="just" defTabSz="914400" eaLnBrk="1" hangingPunct="1">
              <a:spcBef>
                <a:spcPct val="0"/>
              </a:spcBef>
              <a:buClrTx/>
              <a:buSzTx/>
              <a:buFontTx/>
              <a:buNone/>
            </a:pPr>
            <a:endParaRPr lang="en-GB" altLang="en-US" sz="2000" b="0" i="0" dirty="0">
              <a:solidFill>
                <a:srgbClr val="4D4D4D"/>
              </a:solidFill>
              <a:latin typeface="EC Square Sans Cond Pro" pitchFamily="34" charset="0"/>
              <a:cs typeface="Arial" charset="0"/>
            </a:endParaRPr>
          </a:p>
          <a:p>
            <a:pPr algn="just" defTabSz="914400" eaLnBrk="1" hangingPunct="1">
              <a:spcBef>
                <a:spcPct val="0"/>
              </a:spcBef>
              <a:buClrTx/>
              <a:buSzTx/>
              <a:buFontTx/>
              <a:buNone/>
            </a:pPr>
            <a:r>
              <a:rPr lang="en-GB" altLang="en-US" sz="2000" b="0" i="0" dirty="0">
                <a:solidFill>
                  <a:srgbClr val="A40000"/>
                </a:solidFill>
                <a:latin typeface="EC Square Sans Cond Pro" pitchFamily="34" charset="0"/>
                <a:cs typeface="Arial" charset="0"/>
              </a:rPr>
              <a:t>WILL IDOC PROPOSE THE AA TO LAUNCH AN ADMINISTRATIVE INQUIRY</a:t>
            </a:r>
            <a:r>
              <a:rPr lang="en-GB" altLang="en-US" sz="2000" b="0" i="0" dirty="0" smtClean="0">
                <a:solidFill>
                  <a:srgbClr val="A40000"/>
                </a:solidFill>
                <a:latin typeface="EC Square Sans Cond Pro" pitchFamily="34" charset="0"/>
                <a:cs typeface="Arial" charset="0"/>
              </a:rPr>
              <a:t>?</a:t>
            </a:r>
            <a:endParaRPr lang="en-GB" altLang="en-US" sz="2000" b="0" i="0" dirty="0">
              <a:solidFill>
                <a:srgbClr val="A40000"/>
              </a:solidFill>
              <a:latin typeface="EC Square Sans Cond Pro" pitchFamily="34" charset="0"/>
              <a:cs typeface="Arial" charset="0"/>
            </a:endParaRPr>
          </a:p>
        </p:txBody>
      </p:sp>
    </p:spTree>
    <p:custDataLst>
      <p:tags r:id="rId2"/>
    </p:custDataLst>
    <p:extLst>
      <p:ext uri="{BB962C8B-B14F-4D97-AF65-F5344CB8AC3E}">
        <p14:creationId xmlns:p14="http://schemas.microsoft.com/office/powerpoint/2010/main" val="41403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74625" y="2948947"/>
            <a:ext cx="8357815" cy="2496276"/>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marL="1006475" indent="-457200">
              <a:buClr>
                <a:srgbClr val="C00000"/>
              </a:buClr>
              <a:buSzPct val="50000"/>
              <a:buFont typeface="Wingdings" panose="05000000000000000000" pitchFamily="2" charset="2"/>
              <a:buChar char="q"/>
              <a:defRPr/>
            </a:pPr>
            <a:r>
              <a:rPr lang="en-GB" sz="2800" b="0" i="0" dirty="0">
                <a:solidFill>
                  <a:srgbClr val="4D4D4D"/>
                </a:solidFill>
                <a:latin typeface="EC Square Sans Cond Pro" panose="020B0506040000020004" pitchFamily="34" charset="0"/>
              </a:rPr>
              <a:t>Beginning of proof</a:t>
            </a:r>
          </a:p>
          <a:p>
            <a:pPr marL="1006475" indent="-457200">
              <a:buClr>
                <a:srgbClr val="C00000"/>
              </a:buClr>
              <a:buSzPct val="50000"/>
              <a:buFont typeface="Wingdings" panose="05000000000000000000" pitchFamily="2" charset="2"/>
              <a:buChar char="q"/>
              <a:defRPr/>
            </a:pPr>
            <a:r>
              <a:rPr lang="fr-BE" sz="2800" b="0" i="0" dirty="0" err="1" smtClean="0">
                <a:solidFill>
                  <a:srgbClr val="4D4D4D"/>
                </a:solidFill>
                <a:latin typeface="EC Square Sans Cond Pro" panose="020B0506040000020004" pitchFamily="34" charset="0"/>
              </a:rPr>
              <a:t>Infringement</a:t>
            </a:r>
            <a:r>
              <a:rPr lang="fr-BE" sz="2800" b="0" i="0" dirty="0" smtClean="0">
                <a:solidFill>
                  <a:srgbClr val="4D4D4D"/>
                </a:solidFill>
                <a:latin typeface="EC Square Sans Cond Pro" panose="020B0506040000020004" pitchFamily="34" charset="0"/>
              </a:rPr>
              <a:t> of the Staff </a:t>
            </a:r>
            <a:r>
              <a:rPr lang="fr-BE" sz="2800" b="0" i="0" dirty="0" err="1" smtClean="0">
                <a:solidFill>
                  <a:srgbClr val="4D4D4D"/>
                </a:solidFill>
                <a:latin typeface="EC Square Sans Cond Pro" panose="020B0506040000020004" pitchFamily="34" charset="0"/>
              </a:rPr>
              <a:t>Regulations</a:t>
            </a:r>
            <a:endParaRPr lang="en-GB" sz="2800" b="0" i="0" dirty="0" smtClean="0">
              <a:solidFill>
                <a:srgbClr val="4D4D4D"/>
              </a:solidFill>
              <a:latin typeface="EC Square Sans Cond Pro" panose="020B0506040000020004" pitchFamily="34" charset="0"/>
            </a:endParaRPr>
          </a:p>
          <a:p>
            <a:pPr marL="1006475" indent="-457200">
              <a:buClr>
                <a:srgbClr val="C00000"/>
              </a:buClr>
              <a:buSzPct val="50000"/>
              <a:buFont typeface="Wingdings" panose="05000000000000000000" pitchFamily="2" charset="2"/>
              <a:buChar char="q"/>
              <a:defRPr/>
            </a:pPr>
            <a:r>
              <a:rPr lang="en-GB" sz="2800" b="0" i="0" dirty="0" smtClean="0">
                <a:solidFill>
                  <a:srgbClr val="4D4D4D"/>
                </a:solidFill>
                <a:latin typeface="EC Square Sans Cond Pro" panose="020B0506040000020004" pitchFamily="34" charset="0"/>
              </a:rPr>
              <a:t>36</a:t>
            </a:r>
            <a:r>
              <a:rPr lang="en-GB" sz="2800" b="0" i="0" dirty="0">
                <a:solidFill>
                  <a:srgbClr val="4D4D4D"/>
                </a:solidFill>
                <a:latin typeface="EC Square Sans Cond Pro" panose="020B0506040000020004" pitchFamily="34" charset="0"/>
              </a:rPr>
              <a:t>% were closed as non-cases (average 2014 – 2016</a:t>
            </a:r>
            <a:r>
              <a:rPr lang="en-GB" sz="2800" b="0" i="0" dirty="0" smtClean="0">
                <a:solidFill>
                  <a:srgbClr val="4D4D4D"/>
                </a:solidFill>
                <a:latin typeface="EC Square Sans Cond Pro" panose="020B0506040000020004" pitchFamily="34" charset="0"/>
              </a:rPr>
              <a:t>)</a:t>
            </a:r>
            <a:endParaRPr lang="en-GB" sz="2800" b="0" i="0" dirty="0">
              <a:solidFill>
                <a:srgbClr val="4D4D4D"/>
              </a:solidFill>
              <a:latin typeface="EC Square Sans Cond Pro" panose="020B0506040000020004" pitchFamily="34" charset="0"/>
            </a:endParaRPr>
          </a:p>
        </p:txBody>
      </p:sp>
      <p:sp>
        <p:nvSpPr>
          <p:cNvPr id="27651" name="Text Box 2"/>
          <p:cNvSpPr txBox="1">
            <a:spLocks noChangeArrowheads="1"/>
          </p:cNvSpPr>
          <p:nvPr/>
        </p:nvSpPr>
        <p:spPr bwMode="auto">
          <a:xfrm>
            <a:off x="107951" y="1221317"/>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1: Preliminary assessment</a:t>
            </a:r>
            <a:endParaRPr lang="fr-BE" altLang="en-US" sz="3600" b="0" i="0" dirty="0">
              <a:solidFill>
                <a:srgbClr val="A40000"/>
              </a:solidFill>
              <a:cs typeface="Arial" charset="0"/>
            </a:endParaRPr>
          </a:p>
        </p:txBody>
      </p:sp>
    </p:spTree>
    <p:extLst>
      <p:ext uri="{BB962C8B-B14F-4D97-AF65-F5344CB8AC3E}">
        <p14:creationId xmlns:p14="http://schemas.microsoft.com/office/powerpoint/2010/main" val="32442338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3" y="1124744"/>
            <a:ext cx="8226425" cy="864096"/>
          </a:xfrm>
        </p:spPr>
        <p:txBody>
          <a:bodyPr/>
          <a:lstStyle/>
          <a:p>
            <a:pPr algn="ctr"/>
            <a:r>
              <a:rPr lang="fr-BE" sz="3600" b="0" dirty="0" err="1" smtClean="0">
                <a:solidFill>
                  <a:srgbClr val="A40000"/>
                </a:solidFill>
              </a:rPr>
              <a:t>Caseload</a:t>
            </a:r>
            <a:r>
              <a:rPr lang="fr-BE" sz="3600" b="0" dirty="0" smtClean="0">
                <a:solidFill>
                  <a:srgbClr val="A40000"/>
                </a:solidFill>
              </a:rPr>
              <a:t> - </a:t>
            </a:r>
            <a:r>
              <a:rPr lang="fr-BE" sz="3200" b="0" dirty="0" smtClean="0">
                <a:solidFill>
                  <a:srgbClr val="A40000"/>
                </a:solidFill>
              </a:rPr>
              <a:t>2016 </a:t>
            </a:r>
            <a:endParaRPr lang="en-GB" sz="3200" b="0" dirty="0">
              <a:solidFill>
                <a:srgbClr val="A4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3957136"/>
              </p:ext>
            </p:extLst>
          </p:nvPr>
        </p:nvGraphicFramePr>
        <p:xfrm>
          <a:off x="395537" y="1838029"/>
          <a:ext cx="8136904" cy="4992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052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51520" y="2064835"/>
            <a:ext cx="8568952" cy="4436507"/>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marL="892175">
              <a:buClr>
                <a:srgbClr val="C00000"/>
              </a:buClr>
              <a:buSzPct val="50000"/>
              <a:buFont typeface="Wingdings" panose="05000000000000000000" pitchFamily="2" charset="2"/>
              <a:buChar char="q"/>
              <a:defRPr/>
            </a:pPr>
            <a:r>
              <a:rPr lang="en-GB" b="0" i="0" dirty="0">
                <a:solidFill>
                  <a:srgbClr val="480F00"/>
                </a:solidFill>
                <a:latin typeface="EC Square Sans Cond Pro" panose="020B0506040000020004" pitchFamily="34" charset="0"/>
              </a:rPr>
              <a:t>Fact-finding exercise</a:t>
            </a:r>
          </a:p>
          <a:p>
            <a:pPr marL="1692275" lvl="2">
              <a:buClr>
                <a:srgbClr val="C00000"/>
              </a:buClr>
              <a:buSzPct val="50000"/>
              <a:buFont typeface="Wingdings" panose="05000000000000000000" pitchFamily="2" charset="2"/>
              <a:buChar char="q"/>
              <a:defRPr/>
            </a:pPr>
            <a:r>
              <a:rPr lang="fr-BE" sz="2400" b="0" dirty="0" err="1">
                <a:solidFill>
                  <a:srgbClr val="480F00"/>
                </a:solidFill>
                <a:latin typeface="EC Square Sans Cond Pro" panose="020B0506040000020004" pitchFamily="34" charset="0"/>
              </a:rPr>
              <a:t>Collect</a:t>
            </a:r>
            <a:r>
              <a:rPr lang="fr-BE" sz="2400" b="0" dirty="0">
                <a:solidFill>
                  <a:srgbClr val="480F00"/>
                </a:solidFill>
                <a:latin typeface="EC Square Sans Cond Pro" panose="020B0506040000020004" pitchFamily="34" charset="0"/>
              </a:rPr>
              <a:t> of information</a:t>
            </a:r>
            <a:endParaRPr lang="en-GB" sz="2400" b="0" dirty="0">
              <a:solidFill>
                <a:srgbClr val="480F00"/>
              </a:solidFill>
              <a:latin typeface="EC Square Sans Cond Pro" panose="020B0506040000020004" pitchFamily="34" charset="0"/>
            </a:endParaRPr>
          </a:p>
          <a:p>
            <a:pPr marL="1692275" lvl="2">
              <a:buClr>
                <a:srgbClr val="C00000"/>
              </a:buClr>
              <a:buSzPct val="50000"/>
              <a:buFont typeface="Wingdings" panose="05000000000000000000" pitchFamily="2" charset="2"/>
              <a:buChar char="q"/>
              <a:defRPr/>
            </a:pPr>
            <a:r>
              <a:rPr lang="fr-BE" sz="2400" b="0" dirty="0" smtClean="0">
                <a:solidFill>
                  <a:srgbClr val="480F00"/>
                </a:solidFill>
                <a:latin typeface="EC Square Sans Cond Pro" panose="020B0506040000020004" pitchFamily="34" charset="0"/>
              </a:rPr>
              <a:t>Interviews </a:t>
            </a:r>
            <a:r>
              <a:rPr lang="fr-BE" sz="2400" b="0" dirty="0">
                <a:solidFill>
                  <a:srgbClr val="480F00"/>
                </a:solidFill>
                <a:latin typeface="EC Square Sans Cond Pro" panose="020B0506040000020004" pitchFamily="34" charset="0"/>
              </a:rPr>
              <a:t>of the </a:t>
            </a:r>
            <a:r>
              <a:rPr lang="fr-BE" sz="2400" b="0" dirty="0" err="1">
                <a:solidFill>
                  <a:srgbClr val="480F00"/>
                </a:solidFill>
                <a:latin typeface="EC Square Sans Cond Pro" panose="020B0506040000020004" pitchFamily="34" charset="0"/>
              </a:rPr>
              <a:t>person</a:t>
            </a:r>
            <a:r>
              <a:rPr lang="fr-BE" sz="2400" b="0" dirty="0">
                <a:solidFill>
                  <a:srgbClr val="480F00"/>
                </a:solidFill>
                <a:latin typeface="EC Square Sans Cond Pro" panose="020B0506040000020004" pitchFamily="34" charset="0"/>
              </a:rPr>
              <a:t> </a:t>
            </a:r>
            <a:r>
              <a:rPr lang="fr-BE" sz="2400" b="0" dirty="0" err="1">
                <a:solidFill>
                  <a:srgbClr val="480F00"/>
                </a:solidFill>
                <a:latin typeface="EC Square Sans Cond Pro" panose="020B0506040000020004" pitchFamily="34" charset="0"/>
              </a:rPr>
              <a:t>concerned</a:t>
            </a:r>
            <a:r>
              <a:rPr lang="fr-BE" sz="2400" b="0" dirty="0">
                <a:solidFill>
                  <a:srgbClr val="480F00"/>
                </a:solidFill>
                <a:latin typeface="EC Square Sans Cond Pro" panose="020B0506040000020004" pitchFamily="34" charset="0"/>
              </a:rPr>
              <a:t>, </a:t>
            </a:r>
            <a:r>
              <a:rPr lang="fr-BE" sz="2400" b="0" dirty="0" smtClean="0">
                <a:solidFill>
                  <a:srgbClr val="480F00"/>
                </a:solidFill>
                <a:latin typeface="EC Square Sans Cond Pro" panose="020B0506040000020004" pitchFamily="34" charset="0"/>
              </a:rPr>
              <a:t>the </a:t>
            </a:r>
            <a:r>
              <a:rPr lang="fr-BE" sz="2400" b="0" dirty="0" err="1" smtClean="0">
                <a:solidFill>
                  <a:srgbClr val="480F00"/>
                </a:solidFill>
                <a:latin typeface="EC Square Sans Cond Pro" panose="020B0506040000020004" pitchFamily="34" charset="0"/>
              </a:rPr>
              <a:t>complainant</a:t>
            </a:r>
            <a:r>
              <a:rPr lang="fr-BE" sz="2400" b="0" dirty="0" smtClean="0">
                <a:solidFill>
                  <a:srgbClr val="480F00"/>
                </a:solidFill>
                <a:latin typeface="EC Square Sans Cond Pro" panose="020B0506040000020004" pitchFamily="34" charset="0"/>
              </a:rPr>
              <a:t> and </a:t>
            </a:r>
            <a:r>
              <a:rPr lang="fr-BE" sz="2400" b="0" dirty="0" err="1" smtClean="0">
                <a:solidFill>
                  <a:srgbClr val="480F00"/>
                </a:solidFill>
                <a:latin typeface="EC Square Sans Cond Pro" panose="020B0506040000020004" pitchFamily="34" charset="0"/>
              </a:rPr>
              <a:t>other</a:t>
            </a:r>
            <a:r>
              <a:rPr lang="fr-BE" sz="2400" b="0" dirty="0" smtClean="0">
                <a:solidFill>
                  <a:srgbClr val="480F00"/>
                </a:solidFill>
                <a:latin typeface="EC Square Sans Cond Pro" panose="020B0506040000020004" pitchFamily="34" charset="0"/>
              </a:rPr>
              <a:t> </a:t>
            </a:r>
            <a:r>
              <a:rPr lang="fr-BE" sz="2400" b="0" dirty="0" err="1" smtClean="0">
                <a:solidFill>
                  <a:srgbClr val="480F00"/>
                </a:solidFill>
                <a:latin typeface="EC Square Sans Cond Pro" panose="020B0506040000020004" pitchFamily="34" charset="0"/>
              </a:rPr>
              <a:t>witnesses</a:t>
            </a:r>
            <a:r>
              <a:rPr lang="fr-BE" sz="2400" b="0" dirty="0" smtClean="0">
                <a:solidFill>
                  <a:srgbClr val="480F00"/>
                </a:solidFill>
                <a:latin typeface="EC Square Sans Cond Pro" panose="020B0506040000020004" pitchFamily="34" charset="0"/>
              </a:rPr>
              <a:t>, etc.</a:t>
            </a:r>
            <a:endParaRPr lang="fr-BE" sz="2400" b="0" dirty="0">
              <a:solidFill>
                <a:srgbClr val="480F00"/>
              </a:solidFill>
              <a:latin typeface="EC Square Sans Cond Pro" panose="020B0506040000020004" pitchFamily="34" charset="0"/>
            </a:endParaRPr>
          </a:p>
          <a:p>
            <a:pPr marL="892175">
              <a:buClr>
                <a:srgbClr val="C00000"/>
              </a:buClr>
              <a:buSzPct val="50000"/>
              <a:buFont typeface="Wingdings" panose="05000000000000000000" pitchFamily="2" charset="2"/>
              <a:buChar char="q"/>
              <a:defRPr/>
            </a:pPr>
            <a:r>
              <a:rPr lang="en-GB" b="0" i="0" dirty="0" smtClean="0">
                <a:solidFill>
                  <a:srgbClr val="480F00"/>
                </a:solidFill>
                <a:latin typeface="EC Square Sans Cond Pro" panose="020B0506040000020004" pitchFamily="34" charset="0"/>
              </a:rPr>
              <a:t>OLAF </a:t>
            </a:r>
            <a:r>
              <a:rPr lang="en-GB" b="0" i="0" dirty="0">
                <a:solidFill>
                  <a:srgbClr val="480F00"/>
                </a:solidFill>
                <a:latin typeface="EC Square Sans Cond Pro" panose="020B0506040000020004" pitchFamily="34" charset="0"/>
              </a:rPr>
              <a:t>or </a:t>
            </a:r>
            <a:r>
              <a:rPr lang="en-GB" b="0" i="0" dirty="0">
                <a:solidFill>
                  <a:srgbClr val="C00000"/>
                </a:solidFill>
                <a:latin typeface="EC Square Sans Cond Pro" panose="020B0506040000020004" pitchFamily="34" charset="0"/>
              </a:rPr>
              <a:t>IDOC</a:t>
            </a:r>
            <a:r>
              <a:rPr lang="en-GB" b="0" i="0" dirty="0">
                <a:solidFill>
                  <a:srgbClr val="480F00"/>
                </a:solidFill>
                <a:latin typeface="EC Square Sans Cond Pro" panose="020B0506040000020004" pitchFamily="34" charset="0"/>
              </a:rPr>
              <a:t> </a:t>
            </a:r>
            <a:r>
              <a:rPr lang="en-GB" b="0" i="0" dirty="0" smtClean="0">
                <a:solidFill>
                  <a:srgbClr val="480F00"/>
                </a:solidFill>
                <a:latin typeface="EC Square Sans Cond Pro" panose="020B0506040000020004" pitchFamily="34" charset="0"/>
              </a:rPr>
              <a:t>?</a:t>
            </a:r>
          </a:p>
          <a:p>
            <a:pPr marL="1692275" lvl="2">
              <a:buClr>
                <a:srgbClr val="C00000"/>
              </a:buClr>
              <a:buSzPct val="50000"/>
              <a:buFont typeface="Wingdings" panose="05000000000000000000" pitchFamily="2" charset="2"/>
              <a:buChar char="q"/>
              <a:defRPr/>
            </a:pPr>
            <a:r>
              <a:rPr lang="en-GB" sz="2400" b="0" dirty="0" smtClean="0">
                <a:solidFill>
                  <a:srgbClr val="480F00"/>
                </a:solidFill>
                <a:latin typeface="EC Square Sans Cond Pro" panose="020B0506040000020004" pitchFamily="34" charset="0"/>
              </a:rPr>
              <a:t>Administrative arrangement of 2015 </a:t>
            </a:r>
            <a:endParaRPr lang="en-GB" sz="2400" b="0" dirty="0">
              <a:solidFill>
                <a:srgbClr val="480F00"/>
              </a:solidFill>
              <a:latin typeface="EC Square Sans Cond Pro" panose="020B0506040000020004" pitchFamily="34" charset="0"/>
            </a:endParaRPr>
          </a:p>
          <a:p>
            <a:pPr marL="892175">
              <a:buClr>
                <a:srgbClr val="C00000"/>
              </a:buClr>
              <a:buSzPct val="50000"/>
              <a:buFont typeface="Wingdings" panose="05000000000000000000" pitchFamily="2" charset="2"/>
              <a:buChar char="q"/>
              <a:defRPr/>
            </a:pPr>
            <a:r>
              <a:rPr lang="fr-BE" b="0" i="0" dirty="0" smtClean="0">
                <a:solidFill>
                  <a:srgbClr val="480F00"/>
                </a:solidFill>
                <a:latin typeface="EC Square Sans Cond Pro" panose="020B0506040000020004" pitchFamily="34" charset="0"/>
              </a:rPr>
              <a:t>Final </a:t>
            </a:r>
            <a:r>
              <a:rPr lang="fr-BE" b="0" i="0" dirty="0" err="1" smtClean="0">
                <a:solidFill>
                  <a:srgbClr val="480F00"/>
                </a:solidFill>
                <a:latin typeface="EC Square Sans Cond Pro" panose="020B0506040000020004" pitchFamily="34" charset="0"/>
              </a:rPr>
              <a:t>inquiry</a:t>
            </a:r>
            <a:r>
              <a:rPr lang="fr-BE" b="0" i="0" dirty="0" smtClean="0">
                <a:solidFill>
                  <a:srgbClr val="480F00"/>
                </a:solidFill>
                <a:latin typeface="EC Square Sans Cond Pro" panose="020B0506040000020004" pitchFamily="34" charset="0"/>
              </a:rPr>
              <a:t> report (</a:t>
            </a:r>
            <a:r>
              <a:rPr lang="fr-BE" b="0" i="0" dirty="0" err="1" smtClean="0">
                <a:solidFill>
                  <a:srgbClr val="480F00"/>
                </a:solidFill>
                <a:latin typeface="EC Square Sans Cond Pro" panose="020B0506040000020004" pitchFamily="34" charset="0"/>
              </a:rPr>
              <a:t>after</a:t>
            </a:r>
            <a:r>
              <a:rPr lang="fr-BE" b="0" i="0" dirty="0" smtClean="0">
                <a:solidFill>
                  <a:srgbClr val="480F00"/>
                </a:solidFill>
                <a:latin typeface="EC Square Sans Cond Pro" panose="020B0506040000020004" pitchFamily="34" charset="0"/>
              </a:rPr>
              <a:t> </a:t>
            </a:r>
            <a:r>
              <a:rPr lang="fr-BE" b="0" i="0" dirty="0" err="1" smtClean="0">
                <a:solidFill>
                  <a:srgbClr val="480F00"/>
                </a:solidFill>
                <a:latin typeface="EC Square Sans Cond Pro" panose="020B0506040000020004" pitchFamily="34" charset="0"/>
              </a:rPr>
              <a:t>comments</a:t>
            </a:r>
            <a:r>
              <a:rPr lang="fr-BE" b="0" i="0" dirty="0" smtClean="0">
                <a:solidFill>
                  <a:srgbClr val="480F00"/>
                </a:solidFill>
                <a:latin typeface="EC Square Sans Cond Pro" panose="020B0506040000020004" pitchFamily="34" charset="0"/>
              </a:rPr>
              <a:t> of the </a:t>
            </a:r>
            <a:r>
              <a:rPr lang="fr-BE" b="0" i="0" dirty="0" err="1" smtClean="0">
                <a:solidFill>
                  <a:srgbClr val="480F00"/>
                </a:solidFill>
                <a:latin typeface="EC Square Sans Cond Pro" panose="020B0506040000020004" pitchFamily="34" charset="0"/>
              </a:rPr>
              <a:t>person</a:t>
            </a:r>
            <a:r>
              <a:rPr lang="fr-BE" b="0" i="0" dirty="0" smtClean="0">
                <a:solidFill>
                  <a:srgbClr val="480F00"/>
                </a:solidFill>
                <a:latin typeface="EC Square Sans Cond Pro" panose="020B0506040000020004" pitchFamily="34" charset="0"/>
              </a:rPr>
              <a:t> </a:t>
            </a:r>
            <a:r>
              <a:rPr lang="fr-BE" b="0" i="0" dirty="0" err="1" smtClean="0">
                <a:solidFill>
                  <a:srgbClr val="480F00"/>
                </a:solidFill>
                <a:latin typeface="EC Square Sans Cond Pro" panose="020B0506040000020004" pitchFamily="34" charset="0"/>
              </a:rPr>
              <a:t>concerned</a:t>
            </a:r>
            <a:r>
              <a:rPr lang="fr-BE" b="0" i="0" dirty="0" smtClean="0">
                <a:solidFill>
                  <a:srgbClr val="480F00"/>
                </a:solidFill>
                <a:latin typeface="EC Square Sans Cond Pro" panose="020B0506040000020004" pitchFamily="34" charset="0"/>
              </a:rPr>
              <a:t> on the </a:t>
            </a:r>
            <a:r>
              <a:rPr lang="fr-BE" b="0" i="0" dirty="0" err="1" smtClean="0">
                <a:solidFill>
                  <a:srgbClr val="480F00"/>
                </a:solidFill>
                <a:latin typeface="EC Square Sans Cond Pro" panose="020B0506040000020004" pitchFamily="34" charset="0"/>
              </a:rPr>
              <a:t>facts</a:t>
            </a:r>
            <a:r>
              <a:rPr lang="fr-BE" b="0" i="0" dirty="0" smtClean="0">
                <a:solidFill>
                  <a:srgbClr val="480F00"/>
                </a:solidFill>
                <a:latin typeface="EC Square Sans Cond Pro" panose="020B0506040000020004" pitchFamily="34" charset="0"/>
              </a:rPr>
              <a:t>)</a:t>
            </a:r>
          </a:p>
        </p:txBody>
      </p:sp>
      <p:sp>
        <p:nvSpPr>
          <p:cNvPr id="28675" name="Text Box 2"/>
          <p:cNvSpPr txBox="1">
            <a:spLocks noChangeArrowheads="1"/>
          </p:cNvSpPr>
          <p:nvPr/>
        </p:nvSpPr>
        <p:spPr bwMode="auto">
          <a:xfrm>
            <a:off x="85726" y="1200151"/>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2: Administrative </a:t>
            </a:r>
            <a:r>
              <a:rPr lang="en-GB" altLang="en-US" sz="3600" b="0" i="0" dirty="0" smtClean="0">
                <a:solidFill>
                  <a:srgbClr val="A40000"/>
                </a:solidFill>
                <a:cs typeface="Arial" charset="0"/>
              </a:rPr>
              <a:t>inquiry</a:t>
            </a:r>
            <a:endParaRPr lang="en-GB" altLang="en-US" sz="3600" b="0" i="0" dirty="0">
              <a:solidFill>
                <a:srgbClr val="A40000"/>
              </a:solidFill>
              <a:cs typeface="Arial" charset="0"/>
            </a:endParaRPr>
          </a:p>
        </p:txBody>
      </p:sp>
    </p:spTree>
    <p:extLst>
      <p:ext uri="{BB962C8B-B14F-4D97-AF65-F5344CB8AC3E}">
        <p14:creationId xmlns:p14="http://schemas.microsoft.com/office/powerpoint/2010/main" val="288219825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39750" y="2277535"/>
            <a:ext cx="7556500" cy="3167691"/>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a:spcBef>
                <a:spcPts val="0"/>
              </a:spcBef>
              <a:spcAft>
                <a:spcPts val="0"/>
              </a:spcAft>
              <a:defRPr/>
            </a:pPr>
            <a:r>
              <a:rPr lang="fr-BE" b="0" i="0" dirty="0" smtClean="0">
                <a:solidFill>
                  <a:srgbClr val="480F00"/>
                </a:solidFill>
                <a:latin typeface="EC Square Sans Cond Pro" panose="020B0506040000020004" pitchFamily="34" charset="0"/>
                <a:cs typeface="Arial" charset="0"/>
              </a:rPr>
              <a:t>	Main p</a:t>
            </a:r>
            <a:r>
              <a:rPr lang="fr-BE" sz="2800" b="0" i="0" dirty="0" smtClean="0">
                <a:solidFill>
                  <a:srgbClr val="480F00"/>
                </a:solidFill>
                <a:latin typeface="EC Square Sans Cond Pro" panose="020B0506040000020004" pitchFamily="34" charset="0"/>
                <a:cs typeface="Arial" charset="0"/>
              </a:rPr>
              <a:t>ossible </a:t>
            </a:r>
            <a:r>
              <a:rPr lang="fr-BE" sz="2800" b="0" i="0" dirty="0">
                <a:solidFill>
                  <a:srgbClr val="480F00"/>
                </a:solidFill>
                <a:latin typeface="EC Square Sans Cond Pro" panose="020B0506040000020004" pitchFamily="34" charset="0"/>
                <a:cs typeface="Arial" charset="0"/>
              </a:rPr>
              <a:t>courses of </a:t>
            </a:r>
            <a:r>
              <a:rPr lang="fr-BE" sz="2800" b="0" i="0" dirty="0" smtClean="0">
                <a:solidFill>
                  <a:srgbClr val="480F00"/>
                </a:solidFill>
                <a:latin typeface="EC Square Sans Cond Pro" panose="020B0506040000020004" pitchFamily="34" charset="0"/>
                <a:cs typeface="Arial" charset="0"/>
              </a:rPr>
              <a:t>action by the AA:</a:t>
            </a:r>
          </a:p>
          <a:p>
            <a:pPr marL="541337" indent="0">
              <a:spcBef>
                <a:spcPts val="0"/>
              </a:spcBef>
              <a:spcAft>
                <a:spcPts val="0"/>
              </a:spcAft>
              <a:buClr>
                <a:srgbClr val="C00000"/>
              </a:buClr>
              <a:buSzPct val="50000"/>
              <a:defRPr/>
            </a:pPr>
            <a:endParaRPr lang="fr-BE" sz="2800" b="0" i="0" dirty="0" smtClean="0">
              <a:solidFill>
                <a:srgbClr val="480F00"/>
              </a:solidFill>
              <a:latin typeface="EC Square Sans Cond Pro" panose="020B0506040000020004" pitchFamily="34" charset="0"/>
              <a:cs typeface="Arial" charset="0"/>
            </a:endParaRPr>
          </a:p>
          <a:p>
            <a:pPr marL="998537" indent="-457200">
              <a:spcBef>
                <a:spcPts val="0"/>
              </a:spcBef>
              <a:spcAft>
                <a:spcPts val="0"/>
              </a:spcAft>
              <a:buClr>
                <a:srgbClr val="C00000"/>
              </a:buClr>
              <a:buSzPct val="50000"/>
              <a:buFont typeface="Wingdings" panose="05000000000000000000" pitchFamily="2" charset="2"/>
              <a:buChar char="q"/>
              <a:defRPr/>
            </a:pPr>
            <a:r>
              <a:rPr lang="fr-BE" sz="2800" b="0" i="0" dirty="0" smtClean="0">
                <a:solidFill>
                  <a:srgbClr val="480F00"/>
                </a:solidFill>
                <a:latin typeface="EC Square Sans Cond Pro" panose="020B0506040000020004" pitchFamily="34" charset="0"/>
                <a:cs typeface="Arial" charset="0"/>
              </a:rPr>
              <a:t>Close </a:t>
            </a:r>
            <a:r>
              <a:rPr lang="fr-BE" sz="2800" b="0" i="0" dirty="0">
                <a:solidFill>
                  <a:srgbClr val="480F00"/>
                </a:solidFill>
                <a:latin typeface="EC Square Sans Cond Pro" panose="020B0506040000020004" pitchFamily="34" charset="0"/>
                <a:cs typeface="Arial" charset="0"/>
              </a:rPr>
              <a:t>the case </a:t>
            </a:r>
            <a:r>
              <a:rPr lang="fr-BE" sz="2800" b="0" i="0" dirty="0" err="1">
                <a:solidFill>
                  <a:srgbClr val="480F00"/>
                </a:solidFill>
                <a:latin typeface="EC Square Sans Cond Pro" panose="020B0506040000020004" pitchFamily="34" charset="0"/>
                <a:cs typeface="Arial" charset="0"/>
              </a:rPr>
              <a:t>with</a:t>
            </a:r>
            <a:r>
              <a:rPr lang="fr-BE" sz="2800" b="0" i="0" dirty="0">
                <a:solidFill>
                  <a:srgbClr val="480F00"/>
                </a:solidFill>
                <a:latin typeface="EC Square Sans Cond Pro" panose="020B0506040000020004" pitchFamily="34" charset="0"/>
                <a:cs typeface="Arial" charset="0"/>
              </a:rPr>
              <a:t> no </a:t>
            </a:r>
            <a:r>
              <a:rPr lang="fr-BE" sz="2800" b="0" i="0" dirty="0" err="1" smtClean="0">
                <a:solidFill>
                  <a:srgbClr val="480F00"/>
                </a:solidFill>
                <a:latin typeface="EC Square Sans Cond Pro" panose="020B0506040000020004" pitchFamily="34" charset="0"/>
                <a:cs typeface="Arial" charset="0"/>
              </a:rPr>
              <a:t>follow</a:t>
            </a:r>
            <a:r>
              <a:rPr lang="fr-BE" sz="2800" b="0" i="0" dirty="0" smtClean="0">
                <a:solidFill>
                  <a:srgbClr val="480F00"/>
                </a:solidFill>
                <a:latin typeface="EC Square Sans Cond Pro" panose="020B0506040000020004" pitchFamily="34" charset="0"/>
                <a:cs typeface="Arial" charset="0"/>
              </a:rPr>
              <a:t>-up</a:t>
            </a:r>
            <a:endParaRPr lang="fr-BE" sz="2800" b="0" i="0" dirty="0">
              <a:solidFill>
                <a:srgbClr val="480F00"/>
              </a:solidFill>
              <a:latin typeface="EC Square Sans Cond Pro" panose="020B0506040000020004" pitchFamily="34" charset="0"/>
              <a:cs typeface="Arial" charset="0"/>
            </a:endParaRPr>
          </a:p>
          <a:p>
            <a:pPr marL="998537" indent="-457200">
              <a:spcAft>
                <a:spcPts val="600"/>
              </a:spcAft>
              <a:buClr>
                <a:srgbClr val="C00000"/>
              </a:buClr>
              <a:buSzPct val="50000"/>
              <a:buFont typeface="Wingdings" panose="05000000000000000000" pitchFamily="2" charset="2"/>
              <a:buChar char="q"/>
              <a:defRPr/>
            </a:pPr>
            <a:r>
              <a:rPr lang="fr-BE" sz="2800" b="0" i="0" dirty="0" smtClean="0">
                <a:solidFill>
                  <a:srgbClr val="480F00"/>
                </a:solidFill>
                <a:latin typeface="EC Square Sans Cond Pro" panose="020B0506040000020004" pitchFamily="34" charset="0"/>
                <a:cs typeface="Arial" charset="0"/>
              </a:rPr>
              <a:t>Open </a:t>
            </a:r>
            <a:r>
              <a:rPr lang="fr-BE" sz="2800" b="0" i="0" dirty="0">
                <a:solidFill>
                  <a:srgbClr val="480F00"/>
                </a:solidFill>
                <a:latin typeface="EC Square Sans Cond Pro" panose="020B0506040000020004" pitchFamily="34" charset="0"/>
                <a:cs typeface="Arial" charset="0"/>
              </a:rPr>
              <a:t>the </a:t>
            </a:r>
            <a:r>
              <a:rPr lang="fr-BE" sz="2800" b="0" i="0" dirty="0" err="1">
                <a:solidFill>
                  <a:srgbClr val="480F00"/>
                </a:solidFill>
                <a:latin typeface="EC Square Sans Cond Pro" panose="020B0506040000020004" pitchFamily="34" charset="0"/>
                <a:cs typeface="Arial" charset="0"/>
              </a:rPr>
              <a:t>pre-disciplinary</a:t>
            </a:r>
            <a:r>
              <a:rPr lang="fr-BE" sz="2800" b="0" i="0" dirty="0">
                <a:solidFill>
                  <a:srgbClr val="480F00"/>
                </a:solidFill>
                <a:latin typeface="EC Square Sans Cond Pro" panose="020B0506040000020004" pitchFamily="34" charset="0"/>
                <a:cs typeface="Arial" charset="0"/>
              </a:rPr>
              <a:t> </a:t>
            </a:r>
            <a:r>
              <a:rPr lang="fr-BE" sz="2800" b="0" i="0" dirty="0" err="1" smtClean="0">
                <a:solidFill>
                  <a:srgbClr val="480F00"/>
                </a:solidFill>
                <a:latin typeface="EC Square Sans Cond Pro" panose="020B0506040000020004" pitchFamily="34" charset="0"/>
                <a:cs typeface="Arial" charset="0"/>
              </a:rPr>
              <a:t>procedure</a:t>
            </a:r>
            <a:r>
              <a:rPr lang="fr-BE" sz="2800" b="0" i="0" dirty="0" smtClean="0">
                <a:solidFill>
                  <a:srgbClr val="480F00"/>
                </a:solidFill>
                <a:latin typeface="EC Square Sans Cond Pro" panose="020B0506040000020004" pitchFamily="34" charset="0"/>
                <a:cs typeface="Arial" charset="0"/>
              </a:rPr>
              <a:t> (Article 3 of </a:t>
            </a:r>
            <a:r>
              <a:rPr lang="fr-BE" sz="2800" b="0" i="0" dirty="0" err="1" smtClean="0">
                <a:solidFill>
                  <a:srgbClr val="480F00"/>
                </a:solidFill>
                <a:latin typeface="EC Square Sans Cond Pro" panose="020B0506040000020004" pitchFamily="34" charset="0"/>
                <a:cs typeface="Arial" charset="0"/>
              </a:rPr>
              <a:t>Annex</a:t>
            </a:r>
            <a:r>
              <a:rPr lang="fr-BE" sz="2800" b="0" i="0" dirty="0" smtClean="0">
                <a:solidFill>
                  <a:srgbClr val="480F00"/>
                </a:solidFill>
                <a:latin typeface="EC Square Sans Cond Pro" panose="020B0506040000020004" pitchFamily="34" charset="0"/>
                <a:cs typeface="Arial" charset="0"/>
              </a:rPr>
              <a:t> IX)</a:t>
            </a:r>
            <a:endParaRPr lang="en-GB" sz="3000" b="0" i="0" dirty="0">
              <a:solidFill>
                <a:srgbClr val="480F00"/>
              </a:solidFill>
              <a:latin typeface="EC Square Sans Cond Pro Medium" panose="020B0606000000020004" pitchFamily="34" charset="0"/>
            </a:endParaRPr>
          </a:p>
        </p:txBody>
      </p:sp>
      <p:sp>
        <p:nvSpPr>
          <p:cNvPr id="29699" name="Text Box 2"/>
          <p:cNvSpPr txBox="1">
            <a:spLocks noChangeArrowheads="1"/>
          </p:cNvSpPr>
          <p:nvPr/>
        </p:nvSpPr>
        <p:spPr bwMode="auto">
          <a:xfrm>
            <a:off x="85726" y="1200151"/>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2: Administrative </a:t>
            </a:r>
            <a:r>
              <a:rPr lang="en-GB" altLang="en-US" sz="3600" b="0" i="0" dirty="0" smtClean="0">
                <a:solidFill>
                  <a:srgbClr val="A40000"/>
                </a:solidFill>
                <a:cs typeface="Arial" charset="0"/>
              </a:rPr>
              <a:t>inquiry</a:t>
            </a:r>
            <a:endParaRPr lang="en-GB" altLang="en-US" sz="3600" b="0" i="0" dirty="0">
              <a:solidFill>
                <a:srgbClr val="A40000"/>
              </a:solidFill>
              <a:cs typeface="Arial" charset="0"/>
            </a:endParaRPr>
          </a:p>
        </p:txBody>
      </p:sp>
    </p:spTree>
    <p:extLst>
      <p:ext uri="{BB962C8B-B14F-4D97-AF65-F5344CB8AC3E}">
        <p14:creationId xmlns:p14="http://schemas.microsoft.com/office/powerpoint/2010/main" val="150907345"/>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85725" y="2064832"/>
            <a:ext cx="8712968" cy="4436509"/>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spcBef>
                <a:spcPct val="0"/>
              </a:spcBef>
              <a:buClr>
                <a:srgbClr val="C00000"/>
              </a:buClr>
              <a:buSzPct val="50000"/>
              <a:buFont typeface="Wingdings" pitchFamily="2" charset="2"/>
              <a:buChar char="q"/>
            </a:pPr>
            <a:endParaRPr lang="fr-BE" altLang="en-US" sz="2000" b="0" i="0" dirty="0" smtClean="0">
              <a:solidFill>
                <a:srgbClr val="0E1E20"/>
              </a:solidFill>
              <a:cs typeface="Arial" charset="0"/>
            </a:endParaRPr>
          </a:p>
          <a:p>
            <a:pPr>
              <a:spcBef>
                <a:spcPct val="0"/>
              </a:spcBef>
              <a:buClr>
                <a:srgbClr val="C00000"/>
              </a:buClr>
              <a:buSzPct val="50000"/>
              <a:buFont typeface="Wingdings" pitchFamily="2" charset="2"/>
              <a:buChar char="q"/>
            </a:pPr>
            <a:r>
              <a:rPr lang="fr-BE" altLang="en-US" sz="2800" b="0" i="0" dirty="0" err="1" smtClean="0">
                <a:solidFill>
                  <a:srgbClr val="0E1E20"/>
                </a:solidFill>
                <a:cs typeface="Arial" charset="0"/>
              </a:rPr>
              <a:t>Hearing</a:t>
            </a:r>
            <a:r>
              <a:rPr lang="fr-BE" altLang="en-US" sz="2800" b="0" i="0" dirty="0" smtClean="0">
                <a:solidFill>
                  <a:srgbClr val="0E1E20"/>
                </a:solidFill>
                <a:cs typeface="Arial" charset="0"/>
              </a:rPr>
              <a:t> </a:t>
            </a:r>
            <a:r>
              <a:rPr lang="fr-BE" altLang="en-US" sz="2800" b="0" i="0" dirty="0">
                <a:solidFill>
                  <a:srgbClr val="0E1E20"/>
                </a:solidFill>
                <a:cs typeface="Arial" charset="0"/>
              </a:rPr>
              <a:t>of the </a:t>
            </a:r>
            <a:r>
              <a:rPr lang="fr-BE" altLang="en-US" sz="2800" b="0" i="0" dirty="0" err="1">
                <a:solidFill>
                  <a:srgbClr val="0E1E20"/>
                </a:solidFill>
                <a:cs typeface="Arial" charset="0"/>
              </a:rPr>
              <a:t>person</a:t>
            </a:r>
            <a:r>
              <a:rPr lang="fr-BE" altLang="en-US" sz="2800" b="0" i="0" dirty="0">
                <a:solidFill>
                  <a:srgbClr val="0E1E20"/>
                </a:solidFill>
                <a:cs typeface="Arial" charset="0"/>
              </a:rPr>
              <a:t> </a:t>
            </a:r>
            <a:r>
              <a:rPr lang="fr-BE" altLang="en-US" sz="2800" b="0" i="0" dirty="0" err="1">
                <a:solidFill>
                  <a:srgbClr val="0E1E20"/>
                </a:solidFill>
                <a:cs typeface="Arial" charset="0"/>
              </a:rPr>
              <a:t>concerned</a:t>
            </a:r>
            <a:r>
              <a:rPr lang="fr-BE" altLang="en-US" sz="2800" b="0" i="0" dirty="0">
                <a:solidFill>
                  <a:srgbClr val="0E1E20"/>
                </a:solidFill>
                <a:cs typeface="Arial" charset="0"/>
              </a:rPr>
              <a:t> on all </a:t>
            </a:r>
            <a:r>
              <a:rPr lang="fr-BE" altLang="en-US" sz="2800" b="0" i="0" dirty="0" err="1">
                <a:solidFill>
                  <a:srgbClr val="0E1E20"/>
                </a:solidFill>
                <a:cs typeface="Arial" charset="0"/>
              </a:rPr>
              <a:t>elements</a:t>
            </a:r>
            <a:r>
              <a:rPr lang="fr-BE" altLang="en-US" sz="2800" b="0" i="0" dirty="0">
                <a:solidFill>
                  <a:srgbClr val="0E1E20"/>
                </a:solidFill>
                <a:cs typeface="Arial" charset="0"/>
              </a:rPr>
              <a:t> of the case </a:t>
            </a:r>
            <a:r>
              <a:rPr lang="fr-BE" altLang="en-US" sz="2800" b="0" i="0" dirty="0" err="1">
                <a:solidFill>
                  <a:srgbClr val="0E1E20"/>
                </a:solidFill>
                <a:cs typeface="Arial" charset="0"/>
              </a:rPr>
              <a:t>is</a:t>
            </a:r>
            <a:r>
              <a:rPr lang="fr-BE" altLang="en-US" sz="2800" b="0" i="0" dirty="0">
                <a:solidFill>
                  <a:srgbClr val="0E1E20"/>
                </a:solidFill>
                <a:cs typeface="Arial" charset="0"/>
              </a:rPr>
              <a:t> the central </a:t>
            </a:r>
            <a:r>
              <a:rPr lang="fr-BE" altLang="en-US" sz="2800" b="0" i="0" dirty="0" err="1" smtClean="0">
                <a:solidFill>
                  <a:srgbClr val="0E1E20"/>
                </a:solidFill>
                <a:cs typeface="Arial" charset="0"/>
              </a:rPr>
              <a:t>feature</a:t>
            </a:r>
            <a:r>
              <a:rPr lang="fr-BE" altLang="en-US" sz="2800" b="0" i="0" dirty="0" smtClean="0">
                <a:solidFill>
                  <a:srgbClr val="0E1E20"/>
                </a:solidFill>
                <a:cs typeface="Arial" charset="0"/>
              </a:rPr>
              <a:t> </a:t>
            </a:r>
            <a:r>
              <a:rPr lang="fr-BE" altLang="en-US" sz="2800" b="0" i="0" dirty="0">
                <a:solidFill>
                  <a:srgbClr val="0E1E20"/>
                </a:solidFill>
                <a:cs typeface="Arial" charset="0"/>
              </a:rPr>
              <a:t>of </a:t>
            </a:r>
            <a:r>
              <a:rPr lang="fr-BE" altLang="en-US" sz="2800" b="0" i="0" dirty="0" err="1">
                <a:solidFill>
                  <a:srgbClr val="0E1E20"/>
                </a:solidFill>
                <a:cs typeface="Arial" charset="0"/>
              </a:rPr>
              <a:t>this</a:t>
            </a:r>
            <a:r>
              <a:rPr lang="fr-BE" altLang="en-US" sz="2800" b="0" i="0" dirty="0">
                <a:solidFill>
                  <a:srgbClr val="0E1E20"/>
                </a:solidFill>
                <a:cs typeface="Arial" charset="0"/>
              </a:rPr>
              <a:t> </a:t>
            </a:r>
            <a:r>
              <a:rPr lang="fr-BE" altLang="en-US" sz="2800" b="0" i="0" dirty="0" smtClean="0">
                <a:solidFill>
                  <a:srgbClr val="0E1E20"/>
                </a:solidFill>
                <a:cs typeface="Arial" charset="0"/>
              </a:rPr>
              <a:t>phase</a:t>
            </a:r>
          </a:p>
          <a:p>
            <a:pPr>
              <a:spcBef>
                <a:spcPct val="0"/>
              </a:spcBef>
              <a:buClr>
                <a:srgbClr val="C00000"/>
              </a:buClr>
              <a:buSzPct val="50000"/>
              <a:buFont typeface="Wingdings" pitchFamily="2" charset="2"/>
              <a:buChar char="q"/>
            </a:pPr>
            <a:r>
              <a:rPr lang="fr-BE" altLang="en-US" sz="2800" b="0" i="0" dirty="0" smtClean="0">
                <a:solidFill>
                  <a:srgbClr val="0E1E20"/>
                </a:solidFill>
                <a:cs typeface="Arial" charset="0"/>
              </a:rPr>
              <a:t>Identification of </a:t>
            </a:r>
            <a:r>
              <a:rPr lang="fr-BE" altLang="en-US" sz="2800" b="0" i="0" dirty="0" err="1" smtClean="0">
                <a:solidFill>
                  <a:srgbClr val="0E1E20"/>
                </a:solidFill>
                <a:cs typeface="Arial" charset="0"/>
              </a:rPr>
              <a:t>alleged</a:t>
            </a:r>
            <a:r>
              <a:rPr lang="fr-BE" altLang="en-US" sz="2800" b="0" i="0" dirty="0" smtClean="0">
                <a:solidFill>
                  <a:srgbClr val="0E1E20"/>
                </a:solidFill>
                <a:cs typeface="Arial" charset="0"/>
              </a:rPr>
              <a:t> </a:t>
            </a:r>
            <a:r>
              <a:rPr lang="fr-BE" altLang="en-US" sz="2800" b="0" i="0" dirty="0" err="1" smtClean="0">
                <a:solidFill>
                  <a:srgbClr val="0E1E20"/>
                </a:solidFill>
                <a:cs typeface="Arial" charset="0"/>
              </a:rPr>
              <a:t>breaches</a:t>
            </a:r>
            <a:r>
              <a:rPr lang="fr-BE" altLang="en-US" sz="2800" b="0" i="0" dirty="0" smtClean="0">
                <a:solidFill>
                  <a:srgbClr val="0E1E20"/>
                </a:solidFill>
                <a:cs typeface="Arial" charset="0"/>
              </a:rPr>
              <a:t> in relation to the </a:t>
            </a:r>
            <a:r>
              <a:rPr lang="fr-BE" altLang="en-US" sz="2800" b="0" i="0" dirty="0" err="1" smtClean="0">
                <a:solidFill>
                  <a:srgbClr val="0E1E20"/>
                </a:solidFill>
                <a:cs typeface="Arial" charset="0"/>
              </a:rPr>
              <a:t>facts</a:t>
            </a:r>
            <a:r>
              <a:rPr lang="fr-BE" altLang="en-US" sz="2800" b="0" i="0" dirty="0" smtClean="0">
                <a:solidFill>
                  <a:srgbClr val="0E1E20"/>
                </a:solidFill>
                <a:cs typeface="Arial" charset="0"/>
              </a:rPr>
              <a:t> and </a:t>
            </a:r>
            <a:r>
              <a:rPr lang="fr-BE" altLang="en-US" sz="2800" b="0" i="0" dirty="0" err="1" smtClean="0">
                <a:solidFill>
                  <a:srgbClr val="0E1E20"/>
                </a:solidFill>
                <a:cs typeface="Arial" charset="0"/>
              </a:rPr>
              <a:t>circumstances</a:t>
            </a:r>
            <a:r>
              <a:rPr lang="fr-BE" altLang="en-US" sz="2800" b="0" i="0" dirty="0" smtClean="0">
                <a:solidFill>
                  <a:srgbClr val="0E1E20"/>
                </a:solidFill>
                <a:cs typeface="Arial" charset="0"/>
              </a:rPr>
              <a:t> of the case</a:t>
            </a:r>
          </a:p>
          <a:p>
            <a:pPr>
              <a:spcBef>
                <a:spcPct val="0"/>
              </a:spcBef>
              <a:buClr>
                <a:srgbClr val="C00000"/>
              </a:buClr>
              <a:buSzPct val="50000"/>
              <a:buFont typeface="Wingdings" pitchFamily="2" charset="2"/>
              <a:buChar char="q"/>
            </a:pPr>
            <a:r>
              <a:rPr lang="fr-BE" altLang="en-US" sz="2800" b="0" i="0" dirty="0" smtClean="0">
                <a:solidFill>
                  <a:srgbClr val="0E1E20"/>
                </a:solidFill>
                <a:cs typeface="Arial" charset="0"/>
              </a:rPr>
              <a:t>Possible courses </a:t>
            </a:r>
            <a:r>
              <a:rPr lang="fr-BE" altLang="en-US" sz="2800" b="0" i="0" dirty="0">
                <a:solidFill>
                  <a:srgbClr val="0E1E20"/>
                </a:solidFill>
                <a:cs typeface="Arial" charset="0"/>
              </a:rPr>
              <a:t>of </a:t>
            </a:r>
            <a:r>
              <a:rPr lang="fr-BE" altLang="en-US" sz="2800" b="0" i="0" dirty="0" smtClean="0">
                <a:solidFill>
                  <a:srgbClr val="0E1E20"/>
                </a:solidFill>
                <a:cs typeface="Arial" charset="0"/>
              </a:rPr>
              <a:t>action by the AA:</a:t>
            </a:r>
          </a:p>
          <a:p>
            <a:pPr lvl="2" eaLnBrk="1" hangingPunct="1">
              <a:spcBef>
                <a:spcPct val="0"/>
              </a:spcBef>
              <a:buClr>
                <a:srgbClr val="C00000"/>
              </a:buClr>
              <a:buSzPct val="50000"/>
              <a:buFont typeface="Wingdings" pitchFamily="2" charset="2"/>
              <a:buChar char="q"/>
            </a:pPr>
            <a:r>
              <a:rPr lang="fr-BE" altLang="en-US" sz="2400" b="0" i="0" dirty="0" smtClean="0">
                <a:solidFill>
                  <a:srgbClr val="0E1E20"/>
                </a:solidFill>
                <a:cs typeface="Arial" charset="0"/>
              </a:rPr>
              <a:t>close </a:t>
            </a:r>
            <a:r>
              <a:rPr lang="fr-BE" altLang="en-US" sz="2400" b="0" i="0" dirty="0">
                <a:solidFill>
                  <a:srgbClr val="0E1E20"/>
                </a:solidFill>
                <a:cs typeface="Arial" charset="0"/>
              </a:rPr>
              <a:t>the case </a:t>
            </a:r>
            <a:r>
              <a:rPr lang="fr-BE" altLang="en-US" sz="2400" b="0" i="0" dirty="0" err="1">
                <a:solidFill>
                  <a:srgbClr val="0E1E20"/>
                </a:solidFill>
                <a:cs typeface="Arial" charset="0"/>
              </a:rPr>
              <a:t>with</a:t>
            </a:r>
            <a:r>
              <a:rPr lang="fr-BE" altLang="en-US" sz="2400" b="0" i="0" dirty="0">
                <a:solidFill>
                  <a:srgbClr val="0E1E20"/>
                </a:solidFill>
                <a:cs typeface="Arial" charset="0"/>
              </a:rPr>
              <a:t> no </a:t>
            </a:r>
            <a:r>
              <a:rPr lang="fr-BE" altLang="en-US" sz="2400" b="0" i="0" dirty="0" err="1">
                <a:solidFill>
                  <a:srgbClr val="0E1E20"/>
                </a:solidFill>
                <a:cs typeface="Arial" charset="0"/>
              </a:rPr>
              <a:t>further</a:t>
            </a:r>
            <a:r>
              <a:rPr lang="fr-BE" altLang="en-US" sz="2400" b="0" i="0" dirty="0">
                <a:solidFill>
                  <a:srgbClr val="0E1E20"/>
                </a:solidFill>
                <a:cs typeface="Arial" charset="0"/>
              </a:rPr>
              <a:t> </a:t>
            </a:r>
            <a:r>
              <a:rPr lang="fr-BE" altLang="en-US" sz="2400" b="0" i="0" dirty="0" err="1">
                <a:solidFill>
                  <a:srgbClr val="0E1E20"/>
                </a:solidFill>
                <a:cs typeface="Arial" charset="0"/>
              </a:rPr>
              <a:t>follow</a:t>
            </a:r>
            <a:r>
              <a:rPr lang="fr-BE" altLang="en-US" sz="2400" b="0" i="0" dirty="0">
                <a:solidFill>
                  <a:srgbClr val="0E1E20"/>
                </a:solidFill>
                <a:cs typeface="Arial" charset="0"/>
              </a:rPr>
              <a:t> up</a:t>
            </a:r>
          </a:p>
          <a:p>
            <a:pPr lvl="2" eaLnBrk="1" hangingPunct="1">
              <a:spcBef>
                <a:spcPct val="0"/>
              </a:spcBef>
              <a:buClr>
                <a:srgbClr val="C00000"/>
              </a:buClr>
              <a:buSzPct val="50000"/>
              <a:buFont typeface="Wingdings" pitchFamily="2" charset="2"/>
              <a:buChar char="q"/>
            </a:pPr>
            <a:r>
              <a:rPr lang="fr-BE" altLang="en-US" sz="2400" b="0" i="0" dirty="0">
                <a:solidFill>
                  <a:srgbClr val="0E1E20"/>
                </a:solidFill>
                <a:cs typeface="Arial" charset="0"/>
              </a:rPr>
              <a:t>issue the </a:t>
            </a:r>
            <a:r>
              <a:rPr lang="fr-BE" altLang="en-US" sz="2400" b="0" i="0" dirty="0" err="1">
                <a:solidFill>
                  <a:srgbClr val="0E1E20"/>
                </a:solidFill>
                <a:cs typeface="Arial" charset="0"/>
              </a:rPr>
              <a:t>person</a:t>
            </a:r>
            <a:r>
              <a:rPr lang="fr-BE" altLang="en-US" sz="2400" b="0" i="0" dirty="0">
                <a:solidFill>
                  <a:srgbClr val="0E1E20"/>
                </a:solidFill>
                <a:cs typeface="Arial" charset="0"/>
              </a:rPr>
              <a:t> </a:t>
            </a:r>
            <a:r>
              <a:rPr lang="fr-BE" altLang="en-US" sz="2400" b="0" i="0" dirty="0" err="1">
                <a:solidFill>
                  <a:srgbClr val="0E1E20"/>
                </a:solidFill>
                <a:cs typeface="Arial" charset="0"/>
              </a:rPr>
              <a:t>concerned</a:t>
            </a:r>
            <a:r>
              <a:rPr lang="fr-BE" altLang="en-US" sz="2400" b="0" i="0" dirty="0">
                <a:solidFill>
                  <a:srgbClr val="0E1E20"/>
                </a:solidFill>
                <a:cs typeface="Arial" charset="0"/>
              </a:rPr>
              <a:t> </a:t>
            </a:r>
            <a:r>
              <a:rPr lang="fr-BE" altLang="en-US" sz="2400" b="0" i="0" dirty="0" err="1">
                <a:solidFill>
                  <a:srgbClr val="0E1E20"/>
                </a:solidFill>
                <a:cs typeface="Arial" charset="0"/>
              </a:rPr>
              <a:t>with</a:t>
            </a:r>
            <a:r>
              <a:rPr lang="fr-BE" altLang="en-US" sz="2400" b="0" i="0" dirty="0">
                <a:solidFill>
                  <a:srgbClr val="0E1E20"/>
                </a:solidFill>
                <a:cs typeface="Arial" charset="0"/>
              </a:rPr>
              <a:t> a </a:t>
            </a:r>
            <a:r>
              <a:rPr lang="fr-BE" altLang="en-US" sz="2400" b="0" i="0" dirty="0" smtClean="0">
                <a:solidFill>
                  <a:srgbClr val="0E1E20"/>
                </a:solidFill>
                <a:cs typeface="Arial" charset="0"/>
              </a:rPr>
              <a:t>non-</a:t>
            </a:r>
            <a:r>
              <a:rPr lang="fr-BE" altLang="en-US" sz="2400" b="0" i="0" dirty="0" err="1" smtClean="0">
                <a:solidFill>
                  <a:srgbClr val="0E1E20"/>
                </a:solidFill>
                <a:cs typeface="Arial" charset="0"/>
              </a:rPr>
              <a:t>disciplinary</a:t>
            </a:r>
            <a:r>
              <a:rPr lang="fr-BE" altLang="en-US" sz="2400" b="0" i="0" dirty="0" smtClean="0">
                <a:solidFill>
                  <a:srgbClr val="0E1E20"/>
                </a:solidFill>
                <a:cs typeface="Arial" charset="0"/>
              </a:rPr>
              <a:t> </a:t>
            </a:r>
            <a:r>
              <a:rPr lang="fr-BE" altLang="en-US" sz="2400" b="0" i="0" dirty="0">
                <a:solidFill>
                  <a:srgbClr val="0E1E20"/>
                </a:solidFill>
                <a:cs typeface="Arial" charset="0"/>
              </a:rPr>
              <a:t>warning </a:t>
            </a:r>
            <a:r>
              <a:rPr lang="fr-BE" altLang="en-US" sz="2400" b="0" dirty="0">
                <a:solidFill>
                  <a:srgbClr val="0E1E20"/>
                </a:solidFill>
                <a:cs typeface="Arial" charset="0"/>
              </a:rPr>
              <a:t>(mise en </a:t>
            </a:r>
            <a:r>
              <a:rPr lang="fr-BE" altLang="en-US" sz="2400" b="0" dirty="0" smtClean="0">
                <a:solidFill>
                  <a:srgbClr val="0E1E20"/>
                </a:solidFill>
                <a:cs typeface="Arial" charset="0"/>
              </a:rPr>
              <a:t>garde)</a:t>
            </a:r>
            <a:endParaRPr lang="fr-BE" altLang="en-US" sz="2400" b="0" dirty="0">
              <a:solidFill>
                <a:srgbClr val="0E1E20"/>
              </a:solidFill>
              <a:cs typeface="Arial" charset="0"/>
            </a:endParaRPr>
          </a:p>
          <a:p>
            <a:pPr lvl="2" eaLnBrk="1" hangingPunct="1">
              <a:spcBef>
                <a:spcPct val="0"/>
              </a:spcBef>
              <a:buClr>
                <a:srgbClr val="C00000"/>
              </a:buClr>
              <a:buSzPct val="50000"/>
              <a:buFont typeface="Wingdings" pitchFamily="2" charset="2"/>
              <a:buChar char="q"/>
            </a:pPr>
            <a:r>
              <a:rPr lang="fr-BE" altLang="en-US" sz="2400" b="0" i="0" dirty="0">
                <a:solidFill>
                  <a:srgbClr val="0E1E20"/>
                </a:solidFill>
                <a:cs typeface="Arial" charset="0"/>
              </a:rPr>
              <a:t>open a </a:t>
            </a:r>
            <a:r>
              <a:rPr lang="fr-BE" altLang="en-US" sz="2400" b="0" i="0" dirty="0" err="1">
                <a:solidFill>
                  <a:srgbClr val="0E1E20"/>
                </a:solidFill>
                <a:cs typeface="Arial" charset="0"/>
              </a:rPr>
              <a:t>disciplinary</a:t>
            </a:r>
            <a:r>
              <a:rPr lang="fr-BE" altLang="en-US" sz="2400" b="0" i="0" dirty="0">
                <a:solidFill>
                  <a:srgbClr val="0E1E20"/>
                </a:solidFill>
                <a:cs typeface="Arial" charset="0"/>
              </a:rPr>
              <a:t> </a:t>
            </a:r>
            <a:r>
              <a:rPr lang="fr-BE" altLang="en-US" sz="2400" b="0" i="0" dirty="0" err="1">
                <a:solidFill>
                  <a:srgbClr val="0E1E20"/>
                </a:solidFill>
                <a:cs typeface="Arial" charset="0"/>
              </a:rPr>
              <a:t>procedure</a:t>
            </a:r>
            <a:r>
              <a:rPr lang="fr-BE" altLang="en-US" sz="2400" b="0" i="0" dirty="0">
                <a:solidFill>
                  <a:srgbClr val="0E1E20"/>
                </a:solidFill>
                <a:cs typeface="Arial" charset="0"/>
              </a:rPr>
              <a:t> </a:t>
            </a:r>
            <a:r>
              <a:rPr lang="fr-BE" altLang="en-US" sz="2400" b="0" i="0" dirty="0" err="1">
                <a:solidFill>
                  <a:srgbClr val="0E1E20"/>
                </a:solidFill>
                <a:cs typeface="Arial" charset="0"/>
              </a:rPr>
              <a:t>with</a:t>
            </a:r>
            <a:r>
              <a:rPr lang="fr-BE" altLang="en-US" sz="2400" b="0" i="0" dirty="0">
                <a:solidFill>
                  <a:srgbClr val="0E1E20"/>
                </a:solidFill>
                <a:cs typeface="Arial" charset="0"/>
              </a:rPr>
              <a:t> or </a:t>
            </a:r>
            <a:r>
              <a:rPr lang="fr-BE" altLang="en-US" sz="2400" b="0" i="0" dirty="0" err="1">
                <a:solidFill>
                  <a:srgbClr val="0E1E20"/>
                </a:solidFill>
                <a:cs typeface="Arial" charset="0"/>
              </a:rPr>
              <a:t>without</a:t>
            </a:r>
            <a:r>
              <a:rPr lang="fr-BE" altLang="en-US" sz="2400" b="0" i="0" dirty="0">
                <a:solidFill>
                  <a:srgbClr val="0E1E20"/>
                </a:solidFill>
                <a:cs typeface="Arial" charset="0"/>
              </a:rPr>
              <a:t> the </a:t>
            </a:r>
            <a:r>
              <a:rPr lang="fr-BE" altLang="en-US" sz="2400" b="0" i="0" dirty="0" err="1">
                <a:solidFill>
                  <a:srgbClr val="0E1E20"/>
                </a:solidFill>
                <a:cs typeface="Arial" charset="0"/>
              </a:rPr>
              <a:t>Disciplinary</a:t>
            </a:r>
            <a:r>
              <a:rPr lang="fr-BE" altLang="en-US" sz="2400" b="0" i="0" dirty="0">
                <a:solidFill>
                  <a:srgbClr val="0E1E20"/>
                </a:solidFill>
                <a:cs typeface="Arial" charset="0"/>
              </a:rPr>
              <a:t> </a:t>
            </a:r>
            <a:r>
              <a:rPr lang="fr-BE" altLang="en-US" sz="2400" b="0" i="0" dirty="0" err="1">
                <a:solidFill>
                  <a:srgbClr val="0E1E20"/>
                </a:solidFill>
                <a:cs typeface="Arial" charset="0"/>
              </a:rPr>
              <a:t>Board</a:t>
            </a:r>
            <a:endParaRPr lang="fr-BE" altLang="en-US" sz="2400" b="0" i="0" dirty="0">
              <a:solidFill>
                <a:srgbClr val="0E1E20"/>
              </a:solidFill>
              <a:cs typeface="Arial" charset="0"/>
            </a:endParaRPr>
          </a:p>
          <a:p>
            <a:pPr>
              <a:buClr>
                <a:srgbClr val="C00000"/>
              </a:buClr>
            </a:pPr>
            <a:endParaRPr lang="en-GB" altLang="en-US" b="0" i="0" dirty="0">
              <a:solidFill>
                <a:srgbClr val="480F00"/>
              </a:solidFill>
              <a:cs typeface="Arial" charset="0"/>
            </a:endParaRPr>
          </a:p>
        </p:txBody>
      </p:sp>
      <p:sp>
        <p:nvSpPr>
          <p:cNvPr id="30723" name="Text Box 2"/>
          <p:cNvSpPr txBox="1">
            <a:spLocks noChangeArrowheads="1"/>
          </p:cNvSpPr>
          <p:nvPr/>
        </p:nvSpPr>
        <p:spPr bwMode="auto">
          <a:xfrm>
            <a:off x="85726" y="1200151"/>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3: Pre-disciplinary </a:t>
            </a:r>
            <a:r>
              <a:rPr lang="en-GB" altLang="en-US" sz="3600" b="0" i="0" dirty="0" smtClean="0">
                <a:solidFill>
                  <a:srgbClr val="A40000"/>
                </a:solidFill>
                <a:cs typeface="Arial" charset="0"/>
              </a:rPr>
              <a:t>procedure</a:t>
            </a:r>
            <a:endParaRPr lang="fr-BE" altLang="en-US" sz="3200" dirty="0">
              <a:solidFill>
                <a:srgbClr val="C00000"/>
              </a:solidFill>
              <a:latin typeface="EC Square Sans Cond Pro Medium" pitchFamily="34" charset="0"/>
              <a:cs typeface="Arial" charset="0"/>
            </a:endParaRPr>
          </a:p>
        </p:txBody>
      </p:sp>
    </p:spTree>
    <p:extLst>
      <p:ext uri="{BB962C8B-B14F-4D97-AF65-F5344CB8AC3E}">
        <p14:creationId xmlns:p14="http://schemas.microsoft.com/office/powerpoint/2010/main" val="2655565041"/>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39750" y="2084918"/>
            <a:ext cx="7556500" cy="4415367"/>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a:spcBef>
                <a:spcPts val="0"/>
              </a:spcBef>
              <a:spcAft>
                <a:spcPts val="0"/>
              </a:spcAft>
              <a:buClr>
                <a:srgbClr val="C00000"/>
              </a:buClr>
              <a:buSzPct val="50000"/>
              <a:buFont typeface="Wingdings" panose="05000000000000000000" pitchFamily="2" charset="2"/>
              <a:buChar char="q"/>
              <a:defRPr/>
            </a:pPr>
            <a:endParaRPr lang="fr-BE" sz="2200" b="0" i="0" dirty="0" smtClean="0">
              <a:solidFill>
                <a:schemeClr val="accent5">
                  <a:lumMod val="10000"/>
                </a:schemeClr>
              </a:solidFill>
              <a:latin typeface="EC Square Sans Cond Pro" panose="020B0506040000020004" pitchFamily="34" charset="0"/>
              <a:cs typeface="Arial" charset="0"/>
            </a:endParaRPr>
          </a:p>
          <a:p>
            <a:pPr>
              <a:spcBef>
                <a:spcPts val="0"/>
              </a:spcBef>
              <a:spcAft>
                <a:spcPts val="0"/>
              </a:spcAft>
              <a:buClr>
                <a:srgbClr val="C00000"/>
              </a:buClr>
              <a:buSzPct val="50000"/>
              <a:buFont typeface="Wingdings" panose="05000000000000000000" pitchFamily="2" charset="2"/>
              <a:buChar char="q"/>
              <a:defRPr/>
            </a:pPr>
            <a:r>
              <a:rPr lang="fr-BE" sz="2200" b="0" i="0" dirty="0" err="1" smtClean="0">
                <a:solidFill>
                  <a:schemeClr val="accent5">
                    <a:lumMod val="10000"/>
                  </a:schemeClr>
                </a:solidFill>
                <a:latin typeface="EC Square Sans Cond Pro" panose="020B0506040000020004" pitchFamily="34" charset="0"/>
                <a:cs typeface="Arial" charset="0"/>
              </a:rPr>
              <a:t>Without</a:t>
            </a:r>
            <a:r>
              <a:rPr lang="fr-BE" sz="2200" b="0" i="0" dirty="0" smtClean="0">
                <a:solidFill>
                  <a:schemeClr val="accent5">
                    <a:lumMod val="10000"/>
                  </a:schemeClr>
                </a:solidFill>
                <a:latin typeface="EC Square Sans Cond Pro" panose="020B0506040000020004" pitchFamily="34" charset="0"/>
                <a:cs typeface="Arial" charset="0"/>
              </a:rPr>
              <a:t> referral to the </a:t>
            </a:r>
            <a:r>
              <a:rPr lang="fr-BE" sz="2200" b="0" i="0" dirty="0" err="1" smtClean="0">
                <a:solidFill>
                  <a:schemeClr val="accent5">
                    <a:lumMod val="10000"/>
                  </a:schemeClr>
                </a:solidFill>
                <a:latin typeface="EC Square Sans Cond Pro" panose="020B0506040000020004" pitchFamily="34" charset="0"/>
                <a:cs typeface="Arial" charset="0"/>
              </a:rPr>
              <a:t>Disciplinary</a:t>
            </a:r>
            <a:r>
              <a:rPr lang="fr-BE" sz="2200" b="0" i="0" dirty="0" smtClean="0">
                <a:solidFill>
                  <a:schemeClr val="accent5">
                    <a:lumMod val="10000"/>
                  </a:schemeClr>
                </a:solidFill>
                <a:latin typeface="EC Square Sans Cond Pro" panose="020B0506040000020004" pitchFamily="34" charset="0"/>
                <a:cs typeface="Arial" charset="0"/>
              </a:rPr>
              <a:t> </a:t>
            </a:r>
            <a:r>
              <a:rPr lang="fr-BE" sz="2200" b="0" i="0" dirty="0" err="1" smtClean="0">
                <a:solidFill>
                  <a:schemeClr val="accent5">
                    <a:lumMod val="10000"/>
                  </a:schemeClr>
                </a:solidFill>
                <a:latin typeface="EC Square Sans Cond Pro" panose="020B0506040000020004" pitchFamily="34" charset="0"/>
                <a:cs typeface="Arial" charset="0"/>
              </a:rPr>
              <a:t>Board</a:t>
            </a:r>
            <a:endParaRPr lang="fr-BE" sz="2200" b="0" i="0" dirty="0" smtClean="0">
              <a:solidFill>
                <a:schemeClr val="accent5">
                  <a:lumMod val="10000"/>
                </a:schemeClr>
              </a:solidFill>
              <a:latin typeface="EC Square Sans Cond Pro" panose="020B0506040000020004" pitchFamily="34" charset="0"/>
              <a:cs typeface="Arial" charset="0"/>
            </a:endParaRPr>
          </a:p>
          <a:p>
            <a:pPr lvl="2">
              <a:spcBef>
                <a:spcPts val="0"/>
              </a:spcBef>
              <a:spcAft>
                <a:spcPts val="0"/>
              </a:spcAft>
              <a:buClr>
                <a:srgbClr val="C00000"/>
              </a:buClr>
              <a:buSzPct val="50000"/>
              <a:buFont typeface="Wingdings" panose="05000000000000000000" pitchFamily="2" charset="2"/>
              <a:buChar char="q"/>
              <a:defRPr/>
            </a:pPr>
            <a:r>
              <a:rPr lang="fr-BE" sz="2000" b="0" dirty="0" err="1" smtClean="0">
                <a:solidFill>
                  <a:schemeClr val="accent5">
                    <a:lumMod val="10000"/>
                  </a:schemeClr>
                </a:solidFill>
                <a:latin typeface="EC Square Sans Cond Pro" panose="020B0506040000020004" pitchFamily="34" charset="0"/>
                <a:cs typeface="Arial" charset="0"/>
              </a:rPr>
              <a:t>Facts</a:t>
            </a:r>
            <a:r>
              <a:rPr lang="fr-BE" sz="2000" b="0" dirty="0" smtClean="0">
                <a:solidFill>
                  <a:schemeClr val="accent5">
                    <a:lumMod val="10000"/>
                  </a:schemeClr>
                </a:solidFill>
                <a:latin typeface="EC Square Sans Cond Pro" panose="020B0506040000020004" pitchFamily="34" charset="0"/>
                <a:cs typeface="Arial" charset="0"/>
              </a:rPr>
              <a:t> do not </a:t>
            </a:r>
            <a:r>
              <a:rPr lang="fr-BE" sz="2000" b="0" dirty="0" err="1" smtClean="0">
                <a:solidFill>
                  <a:schemeClr val="accent5">
                    <a:lumMod val="10000"/>
                  </a:schemeClr>
                </a:solidFill>
                <a:latin typeface="EC Square Sans Cond Pro" panose="020B0506040000020004" pitchFamily="34" charset="0"/>
                <a:cs typeface="Arial" charset="0"/>
              </a:rPr>
              <a:t>seem</a:t>
            </a:r>
            <a:r>
              <a:rPr lang="fr-BE" sz="2000" b="0" dirty="0" smtClean="0">
                <a:solidFill>
                  <a:schemeClr val="accent5">
                    <a:lumMod val="10000"/>
                  </a:schemeClr>
                </a:solidFill>
                <a:latin typeface="EC Square Sans Cond Pro" panose="020B0506040000020004" pitchFamily="34" charset="0"/>
                <a:cs typeface="Arial" charset="0"/>
              </a:rPr>
              <a:t> to </a:t>
            </a:r>
            <a:r>
              <a:rPr lang="fr-BE" sz="2000" b="0" dirty="0" err="1" smtClean="0">
                <a:solidFill>
                  <a:schemeClr val="accent5">
                    <a:lumMod val="10000"/>
                  </a:schemeClr>
                </a:solidFill>
                <a:latin typeface="EC Square Sans Cond Pro" panose="020B0506040000020004" pitchFamily="34" charset="0"/>
                <a:cs typeface="Arial" charset="0"/>
              </a:rPr>
              <a:t>merit</a:t>
            </a:r>
            <a:r>
              <a:rPr lang="fr-BE" sz="2000" b="0" dirty="0" smtClean="0">
                <a:solidFill>
                  <a:schemeClr val="accent5">
                    <a:lumMod val="10000"/>
                  </a:schemeClr>
                </a:solidFill>
                <a:latin typeface="EC Square Sans Cond Pro" panose="020B0506040000020004" pitchFamily="34" charset="0"/>
                <a:cs typeface="Arial" charset="0"/>
              </a:rPr>
              <a:t> a sanction more </a:t>
            </a:r>
            <a:r>
              <a:rPr lang="fr-BE" sz="2000" b="0" dirty="0" err="1" smtClean="0">
                <a:solidFill>
                  <a:schemeClr val="accent5">
                    <a:lumMod val="10000"/>
                  </a:schemeClr>
                </a:solidFill>
                <a:latin typeface="EC Square Sans Cond Pro" panose="020B0506040000020004" pitchFamily="34" charset="0"/>
                <a:cs typeface="Arial" charset="0"/>
              </a:rPr>
              <a:t>severe</a:t>
            </a:r>
            <a:r>
              <a:rPr lang="fr-BE" sz="2000" b="0" dirty="0" smtClean="0">
                <a:solidFill>
                  <a:schemeClr val="accent5">
                    <a:lumMod val="10000"/>
                  </a:schemeClr>
                </a:solidFill>
                <a:latin typeface="EC Square Sans Cond Pro" panose="020B0506040000020004" pitchFamily="34" charset="0"/>
                <a:cs typeface="Arial" charset="0"/>
              </a:rPr>
              <a:t> </a:t>
            </a:r>
            <a:r>
              <a:rPr lang="fr-BE" sz="2000" b="0" dirty="0" err="1" smtClean="0">
                <a:solidFill>
                  <a:schemeClr val="accent5">
                    <a:lumMod val="10000"/>
                  </a:schemeClr>
                </a:solidFill>
                <a:latin typeface="EC Square Sans Cond Pro" panose="020B0506040000020004" pitchFamily="34" charset="0"/>
                <a:cs typeface="Arial" charset="0"/>
              </a:rPr>
              <a:t>than</a:t>
            </a:r>
            <a:r>
              <a:rPr lang="fr-BE" sz="2000" b="0" dirty="0" smtClean="0">
                <a:solidFill>
                  <a:schemeClr val="accent5">
                    <a:lumMod val="10000"/>
                  </a:schemeClr>
                </a:solidFill>
                <a:latin typeface="EC Square Sans Cond Pro" panose="020B0506040000020004" pitchFamily="34" charset="0"/>
                <a:cs typeface="Arial" charset="0"/>
              </a:rPr>
              <a:t> a </a:t>
            </a:r>
            <a:r>
              <a:rPr lang="fr-BE" sz="2000" b="0" dirty="0" err="1" smtClean="0">
                <a:solidFill>
                  <a:schemeClr val="accent5">
                    <a:lumMod val="10000"/>
                  </a:schemeClr>
                </a:solidFill>
                <a:latin typeface="EC Square Sans Cond Pro" panose="020B0506040000020004" pitchFamily="34" charset="0"/>
                <a:cs typeface="Arial" charset="0"/>
              </a:rPr>
              <a:t>written</a:t>
            </a:r>
            <a:r>
              <a:rPr lang="fr-BE" sz="2000" b="0" dirty="0" smtClean="0">
                <a:solidFill>
                  <a:schemeClr val="accent5">
                    <a:lumMod val="10000"/>
                  </a:schemeClr>
                </a:solidFill>
                <a:latin typeface="EC Square Sans Cond Pro" panose="020B0506040000020004" pitchFamily="34" charset="0"/>
                <a:cs typeface="Arial" charset="0"/>
              </a:rPr>
              <a:t> warning or a </a:t>
            </a:r>
            <a:r>
              <a:rPr lang="fr-BE" sz="2000" b="0" dirty="0" err="1" smtClean="0">
                <a:solidFill>
                  <a:schemeClr val="accent5">
                    <a:lumMod val="10000"/>
                  </a:schemeClr>
                </a:solidFill>
                <a:latin typeface="EC Square Sans Cond Pro" panose="020B0506040000020004" pitchFamily="34" charset="0"/>
                <a:cs typeface="Arial" charset="0"/>
              </a:rPr>
              <a:t>reprimand</a:t>
            </a:r>
            <a:endParaRPr lang="fr-BE" sz="2000" b="0" dirty="0" smtClean="0">
              <a:solidFill>
                <a:schemeClr val="accent5">
                  <a:lumMod val="10000"/>
                </a:schemeClr>
              </a:solidFill>
              <a:latin typeface="EC Square Sans Cond Pro" panose="020B0506040000020004" pitchFamily="34" charset="0"/>
              <a:cs typeface="Arial" charset="0"/>
            </a:endParaRPr>
          </a:p>
          <a:p>
            <a:pPr lvl="2">
              <a:spcBef>
                <a:spcPts val="0"/>
              </a:spcBef>
              <a:spcAft>
                <a:spcPts val="0"/>
              </a:spcAft>
              <a:buClr>
                <a:srgbClr val="C00000"/>
              </a:buClr>
              <a:buSzPct val="50000"/>
              <a:buFont typeface="Wingdings" panose="05000000000000000000" pitchFamily="2" charset="2"/>
              <a:buChar char="q"/>
              <a:defRPr/>
            </a:pPr>
            <a:r>
              <a:rPr lang="fr-BE" sz="2000" b="0" dirty="0" smtClean="0">
                <a:solidFill>
                  <a:schemeClr val="accent5">
                    <a:lumMod val="10000"/>
                  </a:schemeClr>
                </a:solidFill>
                <a:latin typeface="EC Square Sans Cond Pro" panose="020B0506040000020004" pitchFamily="34" charset="0"/>
                <a:cs typeface="Arial" charset="0"/>
              </a:rPr>
              <a:t>The </a:t>
            </a:r>
            <a:r>
              <a:rPr lang="fr-BE" sz="2000" b="0" dirty="0" err="1" smtClean="0">
                <a:solidFill>
                  <a:schemeClr val="accent5">
                    <a:lumMod val="10000"/>
                  </a:schemeClr>
                </a:solidFill>
                <a:latin typeface="EC Square Sans Cond Pro" panose="020B0506040000020004" pitchFamily="34" charset="0"/>
                <a:cs typeface="Arial" charset="0"/>
              </a:rPr>
              <a:t>person</a:t>
            </a:r>
            <a:r>
              <a:rPr lang="fr-BE" sz="2000" b="0" dirty="0" smtClean="0">
                <a:solidFill>
                  <a:schemeClr val="accent5">
                    <a:lumMod val="10000"/>
                  </a:schemeClr>
                </a:solidFill>
                <a:latin typeface="EC Square Sans Cond Pro" panose="020B0506040000020004" pitchFamily="34" charset="0"/>
                <a:cs typeface="Arial" charset="0"/>
              </a:rPr>
              <a:t> </a:t>
            </a:r>
            <a:r>
              <a:rPr lang="fr-BE" sz="2000" b="0" dirty="0" err="1" smtClean="0">
                <a:solidFill>
                  <a:schemeClr val="accent5">
                    <a:lumMod val="10000"/>
                  </a:schemeClr>
                </a:solidFill>
                <a:latin typeface="EC Square Sans Cond Pro" panose="020B0506040000020004" pitchFamily="34" charset="0"/>
                <a:cs typeface="Arial" charset="0"/>
              </a:rPr>
              <a:t>concerned</a:t>
            </a:r>
            <a:r>
              <a:rPr lang="fr-BE" sz="2000" b="0" dirty="0" smtClean="0">
                <a:solidFill>
                  <a:schemeClr val="accent5">
                    <a:lumMod val="10000"/>
                  </a:schemeClr>
                </a:solidFill>
                <a:latin typeface="EC Square Sans Cond Pro" panose="020B0506040000020004" pitchFamily="34" charset="0"/>
                <a:cs typeface="Arial" charset="0"/>
              </a:rPr>
              <a:t> </a:t>
            </a:r>
            <a:r>
              <a:rPr lang="fr-BE" sz="2000" b="0" dirty="0" err="1" smtClean="0">
                <a:solidFill>
                  <a:schemeClr val="accent5">
                    <a:lumMod val="10000"/>
                  </a:schemeClr>
                </a:solidFill>
                <a:latin typeface="EC Square Sans Cond Pro" panose="020B0506040000020004" pitchFamily="34" charset="0"/>
                <a:cs typeface="Arial" charset="0"/>
              </a:rPr>
              <a:t>is</a:t>
            </a:r>
            <a:r>
              <a:rPr lang="fr-BE" sz="2000" b="0" dirty="0" smtClean="0">
                <a:solidFill>
                  <a:schemeClr val="accent5">
                    <a:lumMod val="10000"/>
                  </a:schemeClr>
                </a:solidFill>
                <a:latin typeface="EC Square Sans Cond Pro" panose="020B0506040000020004" pitchFamily="34" charset="0"/>
                <a:cs typeface="Arial" charset="0"/>
              </a:rPr>
              <a:t> </a:t>
            </a:r>
            <a:r>
              <a:rPr lang="fr-BE" sz="2000" b="0" dirty="0" err="1" smtClean="0">
                <a:solidFill>
                  <a:schemeClr val="accent5">
                    <a:lumMod val="10000"/>
                  </a:schemeClr>
                </a:solidFill>
                <a:latin typeface="EC Square Sans Cond Pro" panose="020B0506040000020004" pitchFamily="34" charset="0"/>
                <a:cs typeface="Arial" charset="0"/>
              </a:rPr>
              <a:t>heard</a:t>
            </a:r>
            <a:r>
              <a:rPr lang="fr-BE" sz="2000" b="0" dirty="0" smtClean="0">
                <a:solidFill>
                  <a:schemeClr val="accent5">
                    <a:lumMod val="10000"/>
                  </a:schemeClr>
                </a:solidFill>
                <a:latin typeface="EC Square Sans Cond Pro" panose="020B0506040000020004" pitchFamily="34" charset="0"/>
                <a:cs typeface="Arial" charset="0"/>
              </a:rPr>
              <a:t> by the AA ("monopartite")</a:t>
            </a:r>
          </a:p>
          <a:p>
            <a:pPr marL="914400" lvl="2" indent="0">
              <a:spcBef>
                <a:spcPts val="0"/>
              </a:spcBef>
              <a:spcAft>
                <a:spcPts val="0"/>
              </a:spcAft>
              <a:buClr>
                <a:srgbClr val="C00000"/>
              </a:buClr>
              <a:buSzPct val="50000"/>
              <a:defRPr/>
            </a:pPr>
            <a:endParaRPr lang="fr-BE" sz="2000" b="0" dirty="0" smtClean="0">
              <a:solidFill>
                <a:schemeClr val="accent5">
                  <a:lumMod val="10000"/>
                </a:schemeClr>
              </a:solidFill>
              <a:latin typeface="EC Square Sans Cond Pro" panose="020B0506040000020004" pitchFamily="34" charset="0"/>
              <a:cs typeface="Arial" charset="0"/>
            </a:endParaRPr>
          </a:p>
          <a:p>
            <a:pPr>
              <a:spcBef>
                <a:spcPts val="0"/>
              </a:spcBef>
              <a:spcAft>
                <a:spcPts val="0"/>
              </a:spcAft>
              <a:buClr>
                <a:srgbClr val="C00000"/>
              </a:buClr>
              <a:buSzPct val="50000"/>
              <a:buFont typeface="Wingdings" panose="05000000000000000000" pitchFamily="2" charset="2"/>
              <a:buChar char="q"/>
              <a:defRPr/>
            </a:pPr>
            <a:r>
              <a:rPr lang="fr-BE" sz="2200" b="0" i="0" dirty="0" smtClean="0">
                <a:solidFill>
                  <a:schemeClr val="accent5">
                    <a:lumMod val="10000"/>
                  </a:schemeClr>
                </a:solidFill>
                <a:latin typeface="EC Square Sans Cond Pro" panose="020B0506040000020004" pitchFamily="34" charset="0"/>
                <a:cs typeface="Arial" charset="0"/>
              </a:rPr>
              <a:t>With </a:t>
            </a:r>
            <a:r>
              <a:rPr lang="fr-BE" sz="2200" b="0" i="0" dirty="0">
                <a:solidFill>
                  <a:schemeClr val="accent5">
                    <a:lumMod val="10000"/>
                  </a:schemeClr>
                </a:solidFill>
                <a:latin typeface="EC Square Sans Cond Pro" panose="020B0506040000020004" pitchFamily="34" charset="0"/>
                <a:cs typeface="Arial" charset="0"/>
              </a:rPr>
              <a:t>referral to the </a:t>
            </a:r>
            <a:r>
              <a:rPr lang="fr-BE" sz="2200" b="0" i="0" dirty="0" err="1">
                <a:solidFill>
                  <a:schemeClr val="accent5">
                    <a:lumMod val="10000"/>
                  </a:schemeClr>
                </a:solidFill>
                <a:latin typeface="EC Square Sans Cond Pro" panose="020B0506040000020004" pitchFamily="34" charset="0"/>
                <a:cs typeface="Arial" charset="0"/>
              </a:rPr>
              <a:t>Disciplinary</a:t>
            </a:r>
            <a:r>
              <a:rPr lang="fr-BE" sz="2200" b="0" i="0" dirty="0">
                <a:solidFill>
                  <a:schemeClr val="accent5">
                    <a:lumMod val="10000"/>
                  </a:schemeClr>
                </a:solidFill>
                <a:latin typeface="EC Square Sans Cond Pro" panose="020B0506040000020004" pitchFamily="34" charset="0"/>
                <a:cs typeface="Arial" charset="0"/>
              </a:rPr>
              <a:t> </a:t>
            </a:r>
            <a:r>
              <a:rPr lang="fr-BE" sz="2200" b="0" i="0" dirty="0" err="1">
                <a:solidFill>
                  <a:schemeClr val="accent5">
                    <a:lumMod val="10000"/>
                  </a:schemeClr>
                </a:solidFill>
                <a:latin typeface="EC Square Sans Cond Pro" panose="020B0506040000020004" pitchFamily="34" charset="0"/>
                <a:cs typeface="Arial" charset="0"/>
              </a:rPr>
              <a:t>Board</a:t>
            </a:r>
            <a:r>
              <a:rPr lang="fr-BE" sz="2200" b="0" i="0" dirty="0" smtClean="0">
                <a:solidFill>
                  <a:schemeClr val="accent5">
                    <a:lumMod val="10000"/>
                  </a:schemeClr>
                </a:solidFill>
                <a:latin typeface="EC Square Sans Cond Pro" panose="020B0506040000020004" pitchFamily="34" charset="0"/>
                <a:cs typeface="Arial" charset="0"/>
              </a:rPr>
              <a:t> </a:t>
            </a:r>
          </a:p>
          <a:p>
            <a:pPr lvl="2">
              <a:spcBef>
                <a:spcPts val="0"/>
              </a:spcBef>
              <a:spcAft>
                <a:spcPts val="0"/>
              </a:spcAft>
              <a:buClr>
                <a:srgbClr val="C00000"/>
              </a:buClr>
              <a:buSzPct val="50000"/>
              <a:buFont typeface="Wingdings" panose="05000000000000000000" pitchFamily="2" charset="2"/>
              <a:buChar char="q"/>
              <a:defRPr/>
            </a:pPr>
            <a:r>
              <a:rPr lang="fr-BE" sz="2000" b="0" dirty="0" smtClean="0">
                <a:solidFill>
                  <a:schemeClr val="accent5">
                    <a:lumMod val="10000"/>
                  </a:schemeClr>
                </a:solidFill>
                <a:latin typeface="EC Square Sans Cond Pro" panose="020B0506040000020004" pitchFamily="34" charset="0"/>
                <a:cs typeface="Arial" charset="0"/>
              </a:rPr>
              <a:t>Independent check and balance</a:t>
            </a:r>
          </a:p>
          <a:p>
            <a:pPr lvl="2">
              <a:spcBef>
                <a:spcPts val="0"/>
              </a:spcBef>
              <a:spcAft>
                <a:spcPts val="0"/>
              </a:spcAft>
              <a:buClr>
                <a:srgbClr val="C00000"/>
              </a:buClr>
              <a:buSzPct val="50000"/>
              <a:buFont typeface="Wingdings" panose="05000000000000000000" pitchFamily="2" charset="2"/>
              <a:buChar char="q"/>
              <a:defRPr/>
            </a:pPr>
            <a:r>
              <a:rPr lang="fr-BE" sz="2000" b="0" dirty="0" smtClean="0">
                <a:solidFill>
                  <a:schemeClr val="accent5">
                    <a:lumMod val="10000"/>
                  </a:schemeClr>
                </a:solidFill>
                <a:latin typeface="EC Square Sans Cond Pro" panose="020B0506040000020004" pitchFamily="34" charset="0"/>
                <a:cs typeface="Arial" charset="0"/>
              </a:rPr>
              <a:t>Hearing of the </a:t>
            </a:r>
            <a:r>
              <a:rPr lang="fr-BE" sz="2000" b="0" dirty="0" err="1" smtClean="0">
                <a:solidFill>
                  <a:schemeClr val="accent5">
                    <a:lumMod val="10000"/>
                  </a:schemeClr>
                </a:solidFill>
                <a:latin typeface="EC Square Sans Cond Pro" panose="020B0506040000020004" pitchFamily="34" charset="0"/>
                <a:cs typeface="Arial" charset="0"/>
              </a:rPr>
              <a:t>person</a:t>
            </a:r>
            <a:r>
              <a:rPr lang="fr-BE" sz="2000" b="0" dirty="0" smtClean="0">
                <a:solidFill>
                  <a:schemeClr val="accent5">
                    <a:lumMod val="10000"/>
                  </a:schemeClr>
                </a:solidFill>
                <a:latin typeface="EC Square Sans Cond Pro" panose="020B0506040000020004" pitchFamily="34" charset="0"/>
                <a:cs typeface="Arial" charset="0"/>
              </a:rPr>
              <a:t> </a:t>
            </a:r>
            <a:r>
              <a:rPr lang="fr-BE" sz="2000" b="0" dirty="0" err="1" smtClean="0">
                <a:solidFill>
                  <a:schemeClr val="accent5">
                    <a:lumMod val="10000"/>
                  </a:schemeClr>
                </a:solidFill>
                <a:latin typeface="EC Square Sans Cond Pro" panose="020B0506040000020004" pitchFamily="34" charset="0"/>
                <a:cs typeface="Arial" charset="0"/>
              </a:rPr>
              <a:t>concerned</a:t>
            </a:r>
            <a:endParaRPr lang="fr-BE" sz="2000" b="0" dirty="0" smtClean="0">
              <a:solidFill>
                <a:schemeClr val="accent5">
                  <a:lumMod val="10000"/>
                </a:schemeClr>
              </a:solidFill>
              <a:latin typeface="EC Square Sans Cond Pro" panose="020B0506040000020004" pitchFamily="34" charset="0"/>
              <a:cs typeface="Arial" charset="0"/>
            </a:endParaRPr>
          </a:p>
          <a:p>
            <a:pPr lvl="2">
              <a:spcBef>
                <a:spcPts val="0"/>
              </a:spcBef>
              <a:spcAft>
                <a:spcPts val="0"/>
              </a:spcAft>
              <a:buClr>
                <a:srgbClr val="C00000"/>
              </a:buClr>
              <a:buSzPct val="50000"/>
              <a:buFont typeface="Wingdings" panose="05000000000000000000" pitchFamily="2" charset="2"/>
              <a:buChar char="q"/>
              <a:defRPr/>
            </a:pPr>
            <a:r>
              <a:rPr lang="fr-BE" sz="2000" b="0" dirty="0" err="1" smtClean="0">
                <a:solidFill>
                  <a:schemeClr val="accent5">
                    <a:lumMod val="10000"/>
                  </a:schemeClr>
                </a:solidFill>
                <a:latin typeface="EC Square Sans Cond Pro" panose="020B0506040000020004" pitchFamily="34" charset="0"/>
                <a:cs typeface="Arial" charset="0"/>
              </a:rPr>
              <a:t>Reasoned</a:t>
            </a:r>
            <a:r>
              <a:rPr lang="fr-BE" sz="2000" b="0" dirty="0" smtClean="0">
                <a:solidFill>
                  <a:schemeClr val="accent5">
                    <a:lumMod val="10000"/>
                  </a:schemeClr>
                </a:solidFill>
                <a:latin typeface="EC Square Sans Cond Pro" panose="020B0506040000020004" pitchFamily="34" charset="0"/>
                <a:cs typeface="Arial" charset="0"/>
              </a:rPr>
              <a:t> opinion </a:t>
            </a:r>
            <a:r>
              <a:rPr lang="fr-BE" sz="2000" b="0" dirty="0" err="1" smtClean="0">
                <a:solidFill>
                  <a:schemeClr val="accent5">
                    <a:lumMod val="10000"/>
                  </a:schemeClr>
                </a:solidFill>
                <a:latin typeface="EC Square Sans Cond Pro" panose="020B0506040000020004" pitchFamily="34" charset="0"/>
                <a:cs typeface="Arial" charset="0"/>
              </a:rPr>
              <a:t>delivered</a:t>
            </a:r>
            <a:r>
              <a:rPr lang="fr-BE" sz="2000" b="0" dirty="0" smtClean="0">
                <a:solidFill>
                  <a:schemeClr val="accent5">
                    <a:lumMod val="10000"/>
                  </a:schemeClr>
                </a:solidFill>
                <a:latin typeface="EC Square Sans Cond Pro" panose="020B0506040000020004" pitchFamily="34" charset="0"/>
                <a:cs typeface="Arial" charset="0"/>
              </a:rPr>
              <a:t> on </a:t>
            </a:r>
            <a:r>
              <a:rPr lang="fr-BE" sz="2000" b="0" dirty="0" err="1" smtClean="0">
                <a:solidFill>
                  <a:schemeClr val="accent5">
                    <a:lumMod val="10000"/>
                  </a:schemeClr>
                </a:solidFill>
                <a:latin typeface="EC Square Sans Cond Pro" panose="020B0506040000020004" pitchFamily="34" charset="0"/>
                <a:cs typeface="Arial" charset="0"/>
              </a:rPr>
              <a:t>facts</a:t>
            </a:r>
            <a:r>
              <a:rPr lang="fr-BE" sz="2000" b="0" dirty="0" smtClean="0">
                <a:solidFill>
                  <a:schemeClr val="accent5">
                    <a:lumMod val="10000"/>
                  </a:schemeClr>
                </a:solidFill>
                <a:latin typeface="EC Square Sans Cond Pro" panose="020B0506040000020004" pitchFamily="34" charset="0"/>
                <a:cs typeface="Arial" charset="0"/>
              </a:rPr>
              <a:t> and </a:t>
            </a:r>
            <a:r>
              <a:rPr lang="fr-BE" sz="2000" b="0" dirty="0" err="1" smtClean="0">
                <a:solidFill>
                  <a:schemeClr val="accent5">
                    <a:lumMod val="10000"/>
                  </a:schemeClr>
                </a:solidFill>
                <a:latin typeface="EC Square Sans Cond Pro" panose="020B0506040000020004" pitchFamily="34" charset="0"/>
                <a:cs typeface="Arial" charset="0"/>
              </a:rPr>
              <a:t>appropriate</a:t>
            </a:r>
            <a:r>
              <a:rPr lang="fr-BE" sz="2000" b="0" dirty="0" smtClean="0">
                <a:solidFill>
                  <a:schemeClr val="accent5">
                    <a:lumMod val="10000"/>
                  </a:schemeClr>
                </a:solidFill>
                <a:latin typeface="EC Square Sans Cond Pro" panose="020B0506040000020004" pitchFamily="34" charset="0"/>
                <a:cs typeface="Arial" charset="0"/>
              </a:rPr>
              <a:t> sanction</a:t>
            </a:r>
          </a:p>
        </p:txBody>
      </p:sp>
      <p:sp>
        <p:nvSpPr>
          <p:cNvPr id="31747" name="Text Box 2"/>
          <p:cNvSpPr txBox="1">
            <a:spLocks noChangeArrowheads="1"/>
          </p:cNvSpPr>
          <p:nvPr/>
        </p:nvSpPr>
        <p:spPr bwMode="auto">
          <a:xfrm>
            <a:off x="85726" y="1200151"/>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4: Disciplinary </a:t>
            </a:r>
            <a:r>
              <a:rPr lang="en-GB" altLang="en-US" sz="3600" b="0" i="0" dirty="0" smtClean="0">
                <a:solidFill>
                  <a:srgbClr val="A40000"/>
                </a:solidFill>
                <a:cs typeface="Arial" charset="0"/>
              </a:rPr>
              <a:t>procedure</a:t>
            </a:r>
            <a:endParaRPr lang="fr-BE" altLang="en-US" sz="3200" b="0" dirty="0">
              <a:solidFill>
                <a:srgbClr val="A40000"/>
              </a:solidFill>
              <a:cs typeface="Arial" charset="0"/>
            </a:endParaRPr>
          </a:p>
        </p:txBody>
      </p:sp>
    </p:spTree>
    <p:extLst>
      <p:ext uri="{BB962C8B-B14F-4D97-AF65-F5344CB8AC3E}">
        <p14:creationId xmlns:p14="http://schemas.microsoft.com/office/powerpoint/2010/main" val="1898000266"/>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39750" y="2565401"/>
            <a:ext cx="7556500" cy="3934884"/>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marL="0" indent="0" defTabSz="914400" eaLnBrk="1" hangingPunct="1">
              <a:spcBef>
                <a:spcPct val="0"/>
              </a:spcBef>
              <a:spcAft>
                <a:spcPts val="600"/>
              </a:spcAft>
              <a:buClr>
                <a:srgbClr val="C00000"/>
              </a:buClr>
              <a:tabLst/>
              <a:defRPr/>
            </a:pPr>
            <a:r>
              <a:rPr lang="fr-BE" sz="2800" b="0" i="0" dirty="0" smtClean="0">
                <a:solidFill>
                  <a:schemeClr val="accent5">
                    <a:lumMod val="10000"/>
                  </a:schemeClr>
                </a:solidFill>
                <a:ea typeface="+mn-ea"/>
              </a:rPr>
              <a:t>Possible </a:t>
            </a:r>
            <a:r>
              <a:rPr lang="fr-BE" sz="2800" b="0" i="0" dirty="0" err="1" smtClean="0">
                <a:solidFill>
                  <a:schemeClr val="accent5">
                    <a:lumMod val="10000"/>
                  </a:schemeClr>
                </a:solidFill>
                <a:ea typeface="+mn-ea"/>
              </a:rPr>
              <a:t>outcomes</a:t>
            </a:r>
            <a:r>
              <a:rPr lang="fr-BE" sz="2800" b="0" i="0" dirty="0" smtClean="0">
                <a:solidFill>
                  <a:schemeClr val="accent5">
                    <a:lumMod val="10000"/>
                  </a:schemeClr>
                </a:solidFill>
                <a:ea typeface="+mn-ea"/>
              </a:rPr>
              <a:t> at </a:t>
            </a:r>
            <a:r>
              <a:rPr lang="fr-BE" sz="2800" b="0" i="0" dirty="0" err="1" smtClean="0">
                <a:solidFill>
                  <a:schemeClr val="accent5">
                    <a:lumMod val="10000"/>
                  </a:schemeClr>
                </a:solidFill>
                <a:ea typeface="+mn-ea"/>
              </a:rPr>
              <a:t>this</a:t>
            </a:r>
            <a:r>
              <a:rPr lang="fr-BE" sz="2800" b="0" i="0" dirty="0" smtClean="0">
                <a:solidFill>
                  <a:schemeClr val="accent5">
                    <a:lumMod val="10000"/>
                  </a:schemeClr>
                </a:solidFill>
                <a:ea typeface="+mn-ea"/>
              </a:rPr>
              <a:t> stage:</a:t>
            </a:r>
          </a:p>
          <a:p>
            <a:pPr marL="476250" indent="-285750" defTabSz="914400" eaLnBrk="1" hangingPunct="1">
              <a:spcBef>
                <a:spcPct val="0"/>
              </a:spcBef>
              <a:buClr>
                <a:srgbClr val="C00000"/>
              </a:buClr>
              <a:buSzPct val="80000"/>
              <a:buFont typeface="Wingdings" panose="05000000000000000000" pitchFamily="2" charset="2"/>
              <a:buChar char="§"/>
              <a:tabLst/>
              <a:defRPr/>
            </a:pPr>
            <a:r>
              <a:rPr lang="fr-BE" sz="2800" b="0" i="0" dirty="0" smtClean="0">
                <a:solidFill>
                  <a:schemeClr val="accent5">
                    <a:lumMod val="10000"/>
                  </a:schemeClr>
                </a:solidFill>
                <a:ea typeface="+mn-ea"/>
              </a:rPr>
              <a:t>close the case </a:t>
            </a:r>
            <a:r>
              <a:rPr lang="fr-BE" sz="2800" b="0" i="0" dirty="0" err="1" smtClean="0">
                <a:solidFill>
                  <a:schemeClr val="accent5">
                    <a:lumMod val="10000"/>
                  </a:schemeClr>
                </a:solidFill>
                <a:ea typeface="+mn-ea"/>
              </a:rPr>
              <a:t>with</a:t>
            </a:r>
            <a:r>
              <a:rPr lang="fr-BE" sz="2800" b="0" i="0" dirty="0" smtClean="0">
                <a:solidFill>
                  <a:schemeClr val="accent5">
                    <a:lumMod val="10000"/>
                  </a:schemeClr>
                </a:solidFill>
                <a:ea typeface="+mn-ea"/>
              </a:rPr>
              <a:t> no </a:t>
            </a:r>
            <a:r>
              <a:rPr lang="fr-BE" sz="2800" b="0" i="0" dirty="0" err="1" smtClean="0">
                <a:solidFill>
                  <a:schemeClr val="accent5">
                    <a:lumMod val="10000"/>
                  </a:schemeClr>
                </a:solidFill>
                <a:ea typeface="+mn-ea"/>
              </a:rPr>
              <a:t>further</a:t>
            </a:r>
            <a:r>
              <a:rPr lang="fr-BE" sz="2800" b="0" i="0" dirty="0" smtClean="0">
                <a:solidFill>
                  <a:schemeClr val="accent5">
                    <a:lumMod val="10000"/>
                  </a:schemeClr>
                </a:solidFill>
                <a:ea typeface="+mn-ea"/>
              </a:rPr>
              <a:t> </a:t>
            </a:r>
            <a:r>
              <a:rPr lang="fr-BE" sz="2800" b="0" i="0" dirty="0" err="1" smtClean="0">
                <a:solidFill>
                  <a:schemeClr val="accent5">
                    <a:lumMod val="10000"/>
                  </a:schemeClr>
                </a:solidFill>
                <a:ea typeface="+mn-ea"/>
              </a:rPr>
              <a:t>follow</a:t>
            </a:r>
            <a:r>
              <a:rPr lang="fr-BE" sz="2800" b="0" i="0" dirty="0" smtClean="0">
                <a:solidFill>
                  <a:schemeClr val="accent5">
                    <a:lumMod val="10000"/>
                  </a:schemeClr>
                </a:solidFill>
                <a:ea typeface="+mn-ea"/>
              </a:rPr>
              <a:t>-up</a:t>
            </a:r>
          </a:p>
          <a:p>
            <a:pPr marL="476250" indent="-285750" algn="just" defTabSz="914400" eaLnBrk="1" hangingPunct="1">
              <a:spcBef>
                <a:spcPct val="0"/>
              </a:spcBef>
              <a:buClr>
                <a:srgbClr val="C00000"/>
              </a:buClr>
              <a:buSzPct val="80000"/>
              <a:buFont typeface="Wingdings" panose="05000000000000000000" pitchFamily="2" charset="2"/>
              <a:buChar char="§"/>
              <a:tabLst/>
              <a:defRPr/>
            </a:pPr>
            <a:r>
              <a:rPr lang="fr-BE" sz="2800" b="0" i="0" dirty="0" smtClean="0">
                <a:solidFill>
                  <a:schemeClr val="accent5">
                    <a:lumMod val="10000"/>
                  </a:schemeClr>
                </a:solidFill>
                <a:ea typeface="+mn-ea"/>
              </a:rPr>
              <a:t>Non-</a:t>
            </a:r>
            <a:r>
              <a:rPr lang="fr-BE" sz="2800" b="0" i="0" dirty="0" err="1" smtClean="0">
                <a:solidFill>
                  <a:schemeClr val="accent5">
                    <a:lumMod val="10000"/>
                  </a:schemeClr>
                </a:solidFill>
                <a:ea typeface="+mn-ea"/>
              </a:rPr>
              <a:t>disciplinary</a:t>
            </a:r>
            <a:r>
              <a:rPr lang="fr-BE" sz="2800" b="0" i="0" dirty="0" smtClean="0">
                <a:solidFill>
                  <a:schemeClr val="accent5">
                    <a:lumMod val="10000"/>
                  </a:schemeClr>
                </a:solidFill>
                <a:ea typeface="+mn-ea"/>
              </a:rPr>
              <a:t> warning (mise en garde)</a:t>
            </a:r>
          </a:p>
          <a:p>
            <a:pPr marL="476250" indent="-285750" defTabSz="914400" eaLnBrk="1" hangingPunct="1">
              <a:spcBef>
                <a:spcPct val="0"/>
              </a:spcBef>
              <a:buClr>
                <a:srgbClr val="C00000"/>
              </a:buClr>
              <a:buSzPct val="80000"/>
              <a:buFont typeface="Wingdings" panose="05000000000000000000" pitchFamily="2" charset="2"/>
              <a:buChar char="§"/>
              <a:tabLst/>
              <a:defRPr/>
            </a:pPr>
            <a:r>
              <a:rPr lang="fr-BE" sz="2800" b="0" i="0" dirty="0" err="1" smtClean="0">
                <a:solidFill>
                  <a:schemeClr val="accent5">
                    <a:lumMod val="10000"/>
                  </a:schemeClr>
                </a:solidFill>
                <a:ea typeface="+mn-ea"/>
              </a:rPr>
              <a:t>disciplinary</a:t>
            </a:r>
            <a:r>
              <a:rPr lang="fr-BE" sz="2800" b="0" i="0" dirty="0" smtClean="0">
                <a:solidFill>
                  <a:schemeClr val="accent5">
                    <a:lumMod val="10000"/>
                  </a:schemeClr>
                </a:solidFill>
                <a:ea typeface="+mn-ea"/>
              </a:rPr>
              <a:t> sanction</a:t>
            </a:r>
          </a:p>
        </p:txBody>
      </p:sp>
      <p:sp>
        <p:nvSpPr>
          <p:cNvPr id="32771" name="Text Box 2"/>
          <p:cNvSpPr txBox="1">
            <a:spLocks noChangeArrowheads="1"/>
          </p:cNvSpPr>
          <p:nvPr/>
        </p:nvSpPr>
        <p:spPr bwMode="auto">
          <a:xfrm>
            <a:off x="85726" y="1200151"/>
            <a:ext cx="806767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5: Final </a:t>
            </a:r>
            <a:r>
              <a:rPr lang="en-GB" altLang="en-US" sz="3600" b="0" i="0" dirty="0" smtClean="0">
                <a:solidFill>
                  <a:srgbClr val="A40000"/>
                </a:solidFill>
                <a:cs typeface="Arial" charset="0"/>
              </a:rPr>
              <a:t>Decision</a:t>
            </a:r>
            <a:endParaRPr lang="fr-BE" altLang="en-US" sz="3200" b="0" dirty="0">
              <a:solidFill>
                <a:srgbClr val="C00000"/>
              </a:solidFill>
              <a:cs typeface="Arial" charset="0"/>
            </a:endParaRPr>
          </a:p>
        </p:txBody>
      </p:sp>
    </p:spTree>
    <p:extLst>
      <p:ext uri="{BB962C8B-B14F-4D97-AF65-F5344CB8AC3E}">
        <p14:creationId xmlns:p14="http://schemas.microsoft.com/office/powerpoint/2010/main" val="1157771635"/>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39750" y="2180861"/>
            <a:ext cx="7613650" cy="4320480"/>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Verdana" pitchFamily="34" charset="0"/>
                <a:ea typeface="Microsoft YaHei" charset="-122"/>
              </a:defRPr>
            </a:lvl1pPr>
            <a:lvl2pPr marL="346075" indent="-342900"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Verdana"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Verdana"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defRPr>
            </a:lvl9pPr>
          </a:lstStyle>
          <a:p>
            <a:pPr marL="742950" lvl="1" indent="-285750" algn="just" defTabSz="914400" eaLnBrk="1" hangingPunct="1">
              <a:spcBef>
                <a:spcPct val="0"/>
              </a:spcBef>
              <a:spcAft>
                <a:spcPts val="0"/>
              </a:spcAft>
              <a:buClr>
                <a:srgbClr val="C00000"/>
              </a:buClr>
              <a:buSzPct val="50000"/>
              <a:buFont typeface="Wingdings" panose="05000000000000000000" pitchFamily="2" charset="2"/>
              <a:buChar char="q"/>
              <a:tabLst/>
              <a:defRPr/>
            </a:pPr>
            <a:endParaRPr lang="fr-BE" sz="2200" b="0" dirty="0" smtClean="0">
              <a:solidFill>
                <a:srgbClr val="480F00"/>
              </a:solidFill>
              <a:latin typeface="EC Square Sans Cond Pro" panose="020B0506040000020004" pitchFamily="34" charset="0"/>
              <a:ea typeface="+mn-ea"/>
            </a:endParaRPr>
          </a:p>
          <a:p>
            <a:pPr marL="742950" lvl="1" indent="-285750" algn="just" defTabSz="914400" eaLnBrk="1" hangingPunct="1">
              <a:spcBef>
                <a:spcPct val="0"/>
              </a:spcBef>
              <a:spcAft>
                <a:spcPts val="0"/>
              </a:spcAft>
              <a:buClr>
                <a:srgbClr val="C00000"/>
              </a:buClr>
              <a:buSzPct val="50000"/>
              <a:buFont typeface="Wingdings" panose="05000000000000000000" pitchFamily="2" charset="2"/>
              <a:buChar char="q"/>
              <a:tabLst/>
              <a:defRPr/>
            </a:pPr>
            <a:r>
              <a:rPr lang="fr-BE" sz="2200" b="0" dirty="0" smtClean="0">
                <a:solidFill>
                  <a:srgbClr val="480F00"/>
                </a:solidFill>
                <a:latin typeface="EC Square Sans Cond Pro" panose="020B0506040000020004" pitchFamily="34" charset="0"/>
                <a:ea typeface="+mn-ea"/>
              </a:rPr>
              <a:t>List </a:t>
            </a:r>
            <a:r>
              <a:rPr lang="fr-BE" sz="2200" b="0" dirty="0">
                <a:solidFill>
                  <a:srgbClr val="480F00"/>
                </a:solidFill>
                <a:latin typeface="EC Square Sans Cond Pro" panose="020B0506040000020004" pitchFamily="34" charset="0"/>
                <a:ea typeface="+mn-ea"/>
              </a:rPr>
              <a:t>of possible sanctions - Article 9 of </a:t>
            </a:r>
            <a:r>
              <a:rPr lang="fr-BE" sz="2200" b="0" dirty="0" err="1">
                <a:solidFill>
                  <a:srgbClr val="480F00"/>
                </a:solidFill>
                <a:latin typeface="EC Square Sans Cond Pro" panose="020B0506040000020004" pitchFamily="34" charset="0"/>
                <a:ea typeface="+mn-ea"/>
              </a:rPr>
              <a:t>Annex</a:t>
            </a:r>
            <a:r>
              <a:rPr lang="fr-BE" sz="2200" b="0" dirty="0">
                <a:solidFill>
                  <a:srgbClr val="480F00"/>
                </a:solidFill>
                <a:latin typeface="EC Square Sans Cond Pro" panose="020B0506040000020004" pitchFamily="34" charset="0"/>
                <a:ea typeface="+mn-ea"/>
              </a:rPr>
              <a:t> IX Staff </a:t>
            </a:r>
            <a:r>
              <a:rPr lang="fr-BE" sz="2200" b="0" dirty="0" err="1" smtClean="0">
                <a:solidFill>
                  <a:srgbClr val="480F00"/>
                </a:solidFill>
                <a:latin typeface="EC Square Sans Cond Pro" panose="020B0506040000020004" pitchFamily="34" charset="0"/>
                <a:ea typeface="+mn-ea"/>
              </a:rPr>
              <a:t>Regulations</a:t>
            </a:r>
            <a:endParaRPr lang="fr-BE" sz="2200" b="0" dirty="0" smtClean="0">
              <a:solidFill>
                <a:srgbClr val="480F00"/>
              </a:solidFill>
              <a:latin typeface="EC Square Sans Cond Pro" panose="020B0506040000020004" pitchFamily="34" charset="0"/>
              <a:ea typeface="+mn-ea"/>
            </a:endParaRPr>
          </a:p>
          <a:p>
            <a:pPr marL="457200" lvl="1" indent="0" algn="just" defTabSz="914400" eaLnBrk="1" hangingPunct="1">
              <a:spcBef>
                <a:spcPct val="0"/>
              </a:spcBef>
              <a:spcAft>
                <a:spcPts val="0"/>
              </a:spcAft>
              <a:buClr>
                <a:srgbClr val="C00000"/>
              </a:buClr>
              <a:buSzPct val="50000"/>
              <a:tabLst/>
              <a:defRPr/>
            </a:pPr>
            <a:endParaRPr lang="fr-BE" sz="2200" b="0" dirty="0">
              <a:solidFill>
                <a:srgbClr val="480F00"/>
              </a:solidFill>
              <a:latin typeface="EC Square Sans Cond Pro" panose="020B0506040000020004" pitchFamily="34" charset="0"/>
              <a:ea typeface="+mn-ea"/>
            </a:endParaRPr>
          </a:p>
          <a:p>
            <a:pPr marL="742950" lvl="1" indent="-285750" algn="just" defTabSz="914400" eaLnBrk="1" hangingPunct="1">
              <a:spcBef>
                <a:spcPct val="0"/>
              </a:spcBef>
              <a:spcAft>
                <a:spcPts val="0"/>
              </a:spcAft>
              <a:buClr>
                <a:srgbClr val="C00000"/>
              </a:buClr>
              <a:buSzPct val="50000"/>
              <a:buFont typeface="Wingdings" panose="05000000000000000000" pitchFamily="2" charset="2"/>
              <a:buChar char="q"/>
              <a:tabLst/>
              <a:defRPr/>
            </a:pPr>
            <a:r>
              <a:rPr lang="fr-BE" sz="2200" b="0" dirty="0" smtClean="0">
                <a:solidFill>
                  <a:srgbClr val="480F00"/>
                </a:solidFill>
                <a:latin typeface="EC Square Sans Cond Pro" panose="020B0506040000020004" pitchFamily="34" charset="0"/>
                <a:ea typeface="+mn-ea"/>
              </a:rPr>
              <a:t>Mutatis </a:t>
            </a:r>
            <a:r>
              <a:rPr lang="fr-BE" sz="2200" b="0" dirty="0">
                <a:solidFill>
                  <a:srgbClr val="480F00"/>
                </a:solidFill>
                <a:latin typeface="EC Square Sans Cond Pro" panose="020B0506040000020004" pitchFamily="34" charset="0"/>
                <a:ea typeface="+mn-ea"/>
              </a:rPr>
              <a:t>Mutandis for non permanent staff, </a:t>
            </a:r>
            <a:r>
              <a:rPr lang="fr-BE" sz="2200" b="0" dirty="0" err="1">
                <a:solidFill>
                  <a:srgbClr val="480F00"/>
                </a:solidFill>
                <a:latin typeface="EC Square Sans Cond Pro" panose="020B0506040000020004" pitchFamily="34" charset="0"/>
                <a:ea typeface="+mn-ea"/>
              </a:rPr>
              <a:t>including</a:t>
            </a:r>
            <a:r>
              <a:rPr lang="fr-BE" sz="2200" b="0" dirty="0">
                <a:solidFill>
                  <a:srgbClr val="480F00"/>
                </a:solidFill>
                <a:latin typeface="EC Square Sans Cond Pro" panose="020B0506040000020004" pitchFamily="34" charset="0"/>
                <a:ea typeface="+mn-ea"/>
              </a:rPr>
              <a:t> </a:t>
            </a:r>
            <a:r>
              <a:rPr lang="fr-BE" sz="2200" b="0" dirty="0" err="1">
                <a:solidFill>
                  <a:srgbClr val="480F00"/>
                </a:solidFill>
                <a:latin typeface="EC Square Sans Cond Pro" panose="020B0506040000020004" pitchFamily="34" charset="0"/>
                <a:ea typeface="+mn-ea"/>
              </a:rPr>
              <a:t>termination</a:t>
            </a:r>
            <a:r>
              <a:rPr lang="fr-BE" sz="2200" b="0" dirty="0">
                <a:solidFill>
                  <a:srgbClr val="480F00"/>
                </a:solidFill>
                <a:latin typeface="EC Square Sans Cond Pro" panose="020B0506040000020004" pitchFamily="34" charset="0"/>
                <a:ea typeface="+mn-ea"/>
              </a:rPr>
              <a:t> of </a:t>
            </a:r>
            <a:r>
              <a:rPr lang="fr-BE" sz="2200" b="0" dirty="0" err="1">
                <a:solidFill>
                  <a:srgbClr val="480F00"/>
                </a:solidFill>
                <a:latin typeface="EC Square Sans Cond Pro" panose="020B0506040000020004" pitchFamily="34" charset="0"/>
                <a:ea typeface="+mn-ea"/>
              </a:rPr>
              <a:t>contract</a:t>
            </a:r>
            <a:r>
              <a:rPr lang="fr-BE" sz="2200" b="0" dirty="0">
                <a:solidFill>
                  <a:srgbClr val="480F00"/>
                </a:solidFill>
                <a:latin typeface="EC Square Sans Cond Pro" panose="020B0506040000020004" pitchFamily="34" charset="0"/>
                <a:ea typeface="+mn-ea"/>
              </a:rPr>
              <a:t> </a:t>
            </a:r>
            <a:r>
              <a:rPr lang="fr-BE" sz="2200" b="0" dirty="0" err="1">
                <a:solidFill>
                  <a:srgbClr val="480F00"/>
                </a:solidFill>
                <a:latin typeface="EC Square Sans Cond Pro" panose="020B0506040000020004" pitchFamily="34" charset="0"/>
                <a:ea typeface="+mn-ea"/>
              </a:rPr>
              <a:t>without</a:t>
            </a:r>
            <a:r>
              <a:rPr lang="fr-BE" sz="2200" b="0" dirty="0">
                <a:solidFill>
                  <a:srgbClr val="480F00"/>
                </a:solidFill>
                <a:latin typeface="EC Square Sans Cond Pro" panose="020B0506040000020004" pitchFamily="34" charset="0"/>
                <a:ea typeface="+mn-ea"/>
              </a:rPr>
              <a:t> notice </a:t>
            </a:r>
            <a:r>
              <a:rPr lang="fr-BE" sz="2200" b="0" i="1" dirty="0">
                <a:solidFill>
                  <a:srgbClr val="480F00"/>
                </a:solidFill>
                <a:latin typeface="EC Square Sans Cond Pro" panose="020B0506040000020004" pitchFamily="34" charset="0"/>
                <a:ea typeface="+mn-ea"/>
              </a:rPr>
              <a:t>(Article 49, CEOS</a:t>
            </a:r>
            <a:r>
              <a:rPr lang="fr-BE" sz="2200" b="0" i="1" dirty="0" smtClean="0">
                <a:solidFill>
                  <a:srgbClr val="480F00"/>
                </a:solidFill>
                <a:latin typeface="EC Square Sans Cond Pro" panose="020B0506040000020004" pitchFamily="34" charset="0"/>
                <a:ea typeface="+mn-ea"/>
              </a:rPr>
              <a:t>)</a:t>
            </a:r>
          </a:p>
          <a:p>
            <a:pPr marL="457200" lvl="1" indent="0" algn="just" defTabSz="914400" eaLnBrk="1" hangingPunct="1">
              <a:spcBef>
                <a:spcPct val="0"/>
              </a:spcBef>
              <a:spcAft>
                <a:spcPts val="0"/>
              </a:spcAft>
              <a:buClr>
                <a:srgbClr val="C00000"/>
              </a:buClr>
              <a:buSzPct val="50000"/>
              <a:tabLst/>
              <a:defRPr/>
            </a:pPr>
            <a:endParaRPr lang="fr-BE" sz="2200" b="0" i="1" dirty="0">
              <a:solidFill>
                <a:srgbClr val="480F00"/>
              </a:solidFill>
              <a:latin typeface="EC Square Sans Cond Pro" panose="020B0506040000020004" pitchFamily="34" charset="0"/>
              <a:ea typeface="+mn-ea"/>
            </a:endParaRPr>
          </a:p>
          <a:p>
            <a:pPr marL="742950" lvl="1" indent="-285750" defTabSz="914400" eaLnBrk="1" hangingPunct="1">
              <a:spcBef>
                <a:spcPct val="0"/>
              </a:spcBef>
              <a:spcAft>
                <a:spcPts val="0"/>
              </a:spcAft>
              <a:buClr>
                <a:srgbClr val="C00000"/>
              </a:buClr>
              <a:buSzPct val="50000"/>
              <a:buFont typeface="Wingdings" panose="05000000000000000000" pitchFamily="2" charset="2"/>
              <a:buChar char="q"/>
              <a:tabLst/>
              <a:defRPr/>
            </a:pPr>
            <a:r>
              <a:rPr lang="fr-BE" sz="2200" b="0" dirty="0" err="1" smtClean="0">
                <a:solidFill>
                  <a:srgbClr val="480F00"/>
                </a:solidFill>
                <a:latin typeface="EC Square Sans Cond Pro" panose="020B0506040000020004" pitchFamily="34" charset="0"/>
                <a:ea typeface="+mn-ea"/>
              </a:rPr>
              <a:t>Criteria</a:t>
            </a:r>
            <a:r>
              <a:rPr lang="fr-BE" sz="2200" b="0" dirty="0" smtClean="0">
                <a:solidFill>
                  <a:srgbClr val="480F00"/>
                </a:solidFill>
                <a:latin typeface="EC Square Sans Cond Pro" panose="020B0506040000020004" pitchFamily="34" charset="0"/>
                <a:ea typeface="+mn-ea"/>
              </a:rPr>
              <a:t> </a:t>
            </a:r>
            <a:r>
              <a:rPr lang="fr-BE" sz="2200" b="0" dirty="0">
                <a:solidFill>
                  <a:srgbClr val="480F00"/>
                </a:solidFill>
                <a:latin typeface="EC Square Sans Cond Pro" panose="020B0506040000020004" pitchFamily="34" charset="0"/>
                <a:ea typeface="+mn-ea"/>
              </a:rPr>
              <a:t>for </a:t>
            </a:r>
            <a:r>
              <a:rPr lang="fr-BE" sz="2200" b="0" dirty="0" err="1">
                <a:solidFill>
                  <a:srgbClr val="480F00"/>
                </a:solidFill>
                <a:latin typeface="EC Square Sans Cond Pro" panose="020B0506040000020004" pitchFamily="34" charset="0"/>
                <a:ea typeface="+mn-ea"/>
              </a:rPr>
              <a:t>assessment</a:t>
            </a:r>
            <a:r>
              <a:rPr lang="fr-BE" sz="2200" b="0" dirty="0">
                <a:solidFill>
                  <a:srgbClr val="480F00"/>
                </a:solidFill>
                <a:latin typeface="EC Square Sans Cond Pro" panose="020B0506040000020004" pitchFamily="34" charset="0"/>
                <a:ea typeface="+mn-ea"/>
              </a:rPr>
              <a:t> of </a:t>
            </a:r>
            <a:r>
              <a:rPr lang="fr-BE" sz="2200" b="0" dirty="0" smtClean="0">
                <a:solidFill>
                  <a:srgbClr val="480F00"/>
                </a:solidFill>
                <a:latin typeface="EC Square Sans Cond Pro" panose="020B0506040000020004" pitchFamily="34" charset="0"/>
                <a:ea typeface="+mn-ea"/>
              </a:rPr>
              <a:t>case: the nature of the </a:t>
            </a:r>
            <a:r>
              <a:rPr lang="fr-BE" sz="2200" b="0" dirty="0" err="1" smtClean="0">
                <a:solidFill>
                  <a:srgbClr val="480F00"/>
                </a:solidFill>
                <a:latin typeface="EC Square Sans Cond Pro" panose="020B0506040000020004" pitchFamily="34" charset="0"/>
                <a:ea typeface="+mn-ea"/>
              </a:rPr>
              <a:t>misconduct</a:t>
            </a:r>
            <a:r>
              <a:rPr lang="fr-BE" sz="2200" b="0" dirty="0" smtClean="0">
                <a:solidFill>
                  <a:srgbClr val="480F00"/>
                </a:solidFill>
                <a:latin typeface="EC Square Sans Cond Pro" panose="020B0506040000020004" pitchFamily="34" charset="0"/>
                <a:ea typeface="+mn-ea"/>
              </a:rPr>
              <a:t> and the </a:t>
            </a:r>
            <a:r>
              <a:rPr lang="fr-BE" sz="2200" b="0" dirty="0" err="1" smtClean="0">
                <a:solidFill>
                  <a:srgbClr val="480F00"/>
                </a:solidFill>
                <a:latin typeface="EC Square Sans Cond Pro" panose="020B0506040000020004" pitchFamily="34" charset="0"/>
                <a:ea typeface="+mn-ea"/>
              </a:rPr>
              <a:t>circumstances</a:t>
            </a:r>
            <a:r>
              <a:rPr lang="fr-BE" sz="2200" b="0" dirty="0" smtClean="0">
                <a:solidFill>
                  <a:srgbClr val="480F00"/>
                </a:solidFill>
                <a:latin typeface="EC Square Sans Cond Pro" panose="020B0506040000020004" pitchFamily="34" charset="0"/>
                <a:ea typeface="+mn-ea"/>
              </a:rPr>
              <a:t>; the motives; the </a:t>
            </a:r>
            <a:r>
              <a:rPr lang="fr-BE" sz="2200" b="0" dirty="0" err="1" smtClean="0">
                <a:solidFill>
                  <a:srgbClr val="480F00"/>
                </a:solidFill>
                <a:latin typeface="EC Square Sans Cond Pro" panose="020B0506040000020004" pitchFamily="34" charset="0"/>
                <a:ea typeface="+mn-ea"/>
              </a:rPr>
              <a:t>person's</a:t>
            </a:r>
            <a:r>
              <a:rPr lang="fr-BE" sz="2200" b="0" dirty="0" smtClean="0">
                <a:solidFill>
                  <a:srgbClr val="480F00"/>
                </a:solidFill>
                <a:latin typeface="EC Square Sans Cond Pro" panose="020B0506040000020004" pitchFamily="34" charset="0"/>
                <a:ea typeface="+mn-ea"/>
              </a:rPr>
              <a:t> grade and </a:t>
            </a:r>
            <a:r>
              <a:rPr lang="fr-BE" sz="2200" b="0" dirty="0" err="1" smtClean="0">
                <a:solidFill>
                  <a:srgbClr val="480F00"/>
                </a:solidFill>
                <a:latin typeface="EC Square Sans Cond Pro" panose="020B0506040000020004" pitchFamily="34" charset="0"/>
                <a:ea typeface="+mn-ea"/>
              </a:rPr>
              <a:t>seniority</a:t>
            </a:r>
            <a:r>
              <a:rPr lang="fr-BE" sz="2200" b="0" dirty="0" smtClean="0">
                <a:solidFill>
                  <a:srgbClr val="480F00"/>
                </a:solidFill>
                <a:latin typeface="EC Square Sans Cond Pro" panose="020B0506040000020004" pitchFamily="34" charset="0"/>
                <a:ea typeface="+mn-ea"/>
              </a:rPr>
              <a:t>; the </a:t>
            </a:r>
            <a:r>
              <a:rPr lang="fr-BE" sz="2200" b="0" dirty="0" err="1" smtClean="0">
                <a:solidFill>
                  <a:srgbClr val="480F00"/>
                </a:solidFill>
                <a:latin typeface="EC Square Sans Cond Pro" panose="020B0506040000020004" pitchFamily="34" charset="0"/>
                <a:ea typeface="+mn-ea"/>
              </a:rPr>
              <a:t>degree</a:t>
            </a:r>
            <a:r>
              <a:rPr lang="fr-BE" sz="2200" b="0" dirty="0" smtClean="0">
                <a:solidFill>
                  <a:srgbClr val="480F00"/>
                </a:solidFill>
                <a:latin typeface="EC Square Sans Cond Pro" panose="020B0506040000020004" pitchFamily="34" charset="0"/>
                <a:ea typeface="+mn-ea"/>
              </a:rPr>
              <a:t> of the </a:t>
            </a:r>
            <a:r>
              <a:rPr lang="fr-BE" sz="2200" b="0" dirty="0" err="1" smtClean="0">
                <a:solidFill>
                  <a:srgbClr val="480F00"/>
                </a:solidFill>
                <a:latin typeface="EC Square Sans Cond Pro" panose="020B0506040000020004" pitchFamily="34" charset="0"/>
                <a:ea typeface="+mn-ea"/>
              </a:rPr>
              <a:t>person's</a:t>
            </a:r>
            <a:r>
              <a:rPr lang="fr-BE" sz="2200" b="0" dirty="0" smtClean="0">
                <a:solidFill>
                  <a:srgbClr val="480F00"/>
                </a:solidFill>
                <a:latin typeface="EC Square Sans Cond Pro" panose="020B0506040000020004" pitchFamily="34" charset="0"/>
                <a:ea typeface="+mn-ea"/>
              </a:rPr>
              <a:t> </a:t>
            </a:r>
            <a:r>
              <a:rPr lang="fr-BE" sz="2200" b="0" dirty="0" err="1" smtClean="0">
                <a:solidFill>
                  <a:srgbClr val="480F00"/>
                </a:solidFill>
                <a:latin typeface="EC Square Sans Cond Pro" panose="020B0506040000020004" pitchFamily="34" charset="0"/>
                <a:ea typeface="+mn-ea"/>
              </a:rPr>
              <a:t>personal</a:t>
            </a:r>
            <a:r>
              <a:rPr lang="fr-BE" sz="2200" b="0" dirty="0" smtClean="0">
                <a:solidFill>
                  <a:srgbClr val="480F00"/>
                </a:solidFill>
                <a:latin typeface="EC Square Sans Cond Pro" panose="020B0506040000020004" pitchFamily="34" charset="0"/>
                <a:ea typeface="+mn-ea"/>
              </a:rPr>
              <a:t> </a:t>
            </a:r>
            <a:r>
              <a:rPr lang="fr-BE" sz="2200" b="0" dirty="0" err="1" smtClean="0">
                <a:solidFill>
                  <a:srgbClr val="480F00"/>
                </a:solidFill>
                <a:latin typeface="EC Square Sans Cond Pro" panose="020B0506040000020004" pitchFamily="34" charset="0"/>
                <a:ea typeface="+mn-ea"/>
              </a:rPr>
              <a:t>responsability</a:t>
            </a:r>
            <a:r>
              <a:rPr lang="fr-BE" sz="2200" b="0" dirty="0" smtClean="0">
                <a:solidFill>
                  <a:srgbClr val="480F00"/>
                </a:solidFill>
                <a:latin typeface="EC Square Sans Cond Pro" panose="020B0506040000020004" pitchFamily="34" charset="0"/>
                <a:ea typeface="+mn-ea"/>
              </a:rPr>
              <a:t>; the impact on the institution, etc. (Article </a:t>
            </a:r>
            <a:r>
              <a:rPr lang="fr-BE" sz="2200" b="0" dirty="0">
                <a:solidFill>
                  <a:srgbClr val="480F00"/>
                </a:solidFill>
                <a:latin typeface="EC Square Sans Cond Pro" panose="020B0506040000020004" pitchFamily="34" charset="0"/>
                <a:ea typeface="+mn-ea"/>
              </a:rPr>
              <a:t>10 of </a:t>
            </a:r>
            <a:r>
              <a:rPr lang="fr-BE" sz="2200" b="0" dirty="0" err="1">
                <a:solidFill>
                  <a:srgbClr val="480F00"/>
                </a:solidFill>
                <a:latin typeface="EC Square Sans Cond Pro" panose="020B0506040000020004" pitchFamily="34" charset="0"/>
                <a:ea typeface="+mn-ea"/>
              </a:rPr>
              <a:t>Annex</a:t>
            </a:r>
            <a:r>
              <a:rPr lang="fr-BE" sz="2200" b="0" dirty="0">
                <a:solidFill>
                  <a:srgbClr val="480F00"/>
                </a:solidFill>
                <a:latin typeface="EC Square Sans Cond Pro" panose="020B0506040000020004" pitchFamily="34" charset="0"/>
                <a:ea typeface="+mn-ea"/>
              </a:rPr>
              <a:t> </a:t>
            </a:r>
            <a:r>
              <a:rPr lang="fr-BE" sz="2200" b="0" dirty="0" smtClean="0">
                <a:solidFill>
                  <a:srgbClr val="480F00"/>
                </a:solidFill>
                <a:latin typeface="EC Square Sans Cond Pro" panose="020B0506040000020004" pitchFamily="34" charset="0"/>
                <a:ea typeface="+mn-ea"/>
              </a:rPr>
              <a:t>IX)</a:t>
            </a:r>
          </a:p>
          <a:p>
            <a:pPr marL="457200" lvl="1" indent="0" defTabSz="914400" eaLnBrk="1" hangingPunct="1">
              <a:spcBef>
                <a:spcPct val="0"/>
              </a:spcBef>
              <a:spcAft>
                <a:spcPts val="0"/>
              </a:spcAft>
              <a:buClr>
                <a:srgbClr val="C00000"/>
              </a:buClr>
              <a:buSzPct val="50000"/>
              <a:tabLst/>
              <a:defRPr/>
            </a:pPr>
            <a:endParaRPr lang="fr-BE" sz="2200" b="0" dirty="0">
              <a:solidFill>
                <a:srgbClr val="480F00"/>
              </a:solidFill>
              <a:latin typeface="EC Square Sans Cond Pro" panose="020B0506040000020004" pitchFamily="34" charset="0"/>
              <a:ea typeface="+mn-ea"/>
            </a:endParaRPr>
          </a:p>
          <a:p>
            <a:pPr marL="742950" lvl="1" indent="-285750" defTabSz="914400" eaLnBrk="1" hangingPunct="1">
              <a:spcBef>
                <a:spcPct val="0"/>
              </a:spcBef>
              <a:spcAft>
                <a:spcPts val="0"/>
              </a:spcAft>
              <a:buClr>
                <a:srgbClr val="C00000"/>
              </a:buClr>
              <a:buSzPct val="50000"/>
              <a:buFont typeface="Wingdings" panose="05000000000000000000" pitchFamily="2" charset="2"/>
              <a:buChar char="q"/>
              <a:tabLst/>
              <a:defRPr/>
            </a:pPr>
            <a:r>
              <a:rPr lang="fr-BE" sz="2200" b="0" dirty="0" smtClean="0">
                <a:solidFill>
                  <a:srgbClr val="480F00"/>
                </a:solidFill>
                <a:latin typeface="EC Square Sans Cond Pro" panose="020B0506040000020004" pitchFamily="34" charset="0"/>
                <a:ea typeface="+mn-ea"/>
              </a:rPr>
              <a:t>No </a:t>
            </a:r>
            <a:r>
              <a:rPr lang="fr-BE" sz="2200" b="0" dirty="0" err="1">
                <a:solidFill>
                  <a:srgbClr val="480F00"/>
                </a:solidFill>
                <a:latin typeface="EC Square Sans Cond Pro" panose="020B0506040000020004" pitchFamily="34" charset="0"/>
                <a:ea typeface="+mn-ea"/>
              </a:rPr>
              <a:t>tariff</a:t>
            </a:r>
            <a:r>
              <a:rPr lang="fr-BE" sz="2200" b="0" dirty="0">
                <a:solidFill>
                  <a:srgbClr val="480F00"/>
                </a:solidFill>
                <a:latin typeface="EC Square Sans Cond Pro" panose="020B0506040000020004" pitchFamily="34" charset="0"/>
                <a:ea typeface="+mn-ea"/>
              </a:rPr>
              <a:t> - </a:t>
            </a:r>
            <a:r>
              <a:rPr lang="fr-BE" sz="2200" b="0" dirty="0" err="1">
                <a:solidFill>
                  <a:srgbClr val="480F00"/>
                </a:solidFill>
                <a:latin typeface="EC Square Sans Cond Pro" panose="020B0506040000020004" pitchFamily="34" charset="0"/>
                <a:ea typeface="+mn-ea"/>
              </a:rPr>
              <a:t>each</a:t>
            </a:r>
            <a:r>
              <a:rPr lang="fr-BE" sz="2200" b="0" dirty="0">
                <a:solidFill>
                  <a:srgbClr val="480F00"/>
                </a:solidFill>
                <a:latin typeface="EC Square Sans Cond Pro" panose="020B0506040000020004" pitchFamily="34" charset="0"/>
                <a:ea typeface="+mn-ea"/>
              </a:rPr>
              <a:t> case </a:t>
            </a:r>
            <a:r>
              <a:rPr lang="fr-BE" sz="2200" b="0" dirty="0" err="1">
                <a:solidFill>
                  <a:srgbClr val="480F00"/>
                </a:solidFill>
                <a:latin typeface="EC Square Sans Cond Pro" panose="020B0506040000020004" pitchFamily="34" charset="0"/>
                <a:ea typeface="+mn-ea"/>
              </a:rPr>
              <a:t>is</a:t>
            </a:r>
            <a:r>
              <a:rPr lang="fr-BE" sz="2200" b="0" dirty="0">
                <a:solidFill>
                  <a:srgbClr val="480F00"/>
                </a:solidFill>
                <a:latin typeface="EC Square Sans Cond Pro" panose="020B0506040000020004" pitchFamily="34" charset="0"/>
                <a:ea typeface="+mn-ea"/>
              </a:rPr>
              <a:t> </a:t>
            </a:r>
            <a:r>
              <a:rPr lang="fr-BE" sz="2200" b="0" dirty="0" err="1">
                <a:solidFill>
                  <a:srgbClr val="480F00"/>
                </a:solidFill>
                <a:latin typeface="EC Square Sans Cond Pro" panose="020B0506040000020004" pitchFamily="34" charset="0"/>
                <a:ea typeface="+mn-ea"/>
              </a:rPr>
              <a:t>judged</a:t>
            </a:r>
            <a:r>
              <a:rPr lang="fr-BE" sz="2200" b="0" dirty="0">
                <a:solidFill>
                  <a:srgbClr val="480F00"/>
                </a:solidFill>
                <a:latin typeface="EC Square Sans Cond Pro" panose="020B0506040000020004" pitchFamily="34" charset="0"/>
                <a:ea typeface="+mn-ea"/>
              </a:rPr>
              <a:t> on </a:t>
            </a:r>
            <a:r>
              <a:rPr lang="fr-BE" sz="2200" b="0" dirty="0" err="1">
                <a:solidFill>
                  <a:srgbClr val="480F00"/>
                </a:solidFill>
                <a:latin typeface="EC Square Sans Cond Pro" panose="020B0506040000020004" pitchFamily="34" charset="0"/>
                <a:ea typeface="+mn-ea"/>
              </a:rPr>
              <a:t>its</a:t>
            </a:r>
            <a:r>
              <a:rPr lang="fr-BE" sz="2200" b="0" dirty="0">
                <a:solidFill>
                  <a:srgbClr val="480F00"/>
                </a:solidFill>
                <a:latin typeface="EC Square Sans Cond Pro" panose="020B0506040000020004" pitchFamily="34" charset="0"/>
                <a:ea typeface="+mn-ea"/>
              </a:rPr>
              <a:t> </a:t>
            </a:r>
            <a:r>
              <a:rPr lang="fr-BE" sz="2200" b="0" dirty="0" err="1" smtClean="0">
                <a:solidFill>
                  <a:srgbClr val="480F00"/>
                </a:solidFill>
                <a:latin typeface="EC Square Sans Cond Pro" panose="020B0506040000020004" pitchFamily="34" charset="0"/>
                <a:ea typeface="+mn-ea"/>
              </a:rPr>
              <a:t>own</a:t>
            </a:r>
            <a:r>
              <a:rPr lang="fr-BE" sz="2200" b="0" dirty="0" smtClean="0">
                <a:solidFill>
                  <a:srgbClr val="480F00"/>
                </a:solidFill>
                <a:latin typeface="EC Square Sans Cond Pro" panose="020B0506040000020004" pitchFamily="34" charset="0"/>
                <a:ea typeface="+mn-ea"/>
              </a:rPr>
              <a:t> </a:t>
            </a:r>
            <a:r>
              <a:rPr lang="fr-BE" sz="2200" b="0" dirty="0" err="1" smtClean="0">
                <a:solidFill>
                  <a:srgbClr val="480F00"/>
                </a:solidFill>
                <a:latin typeface="EC Square Sans Cond Pro" panose="020B0506040000020004" pitchFamily="34" charset="0"/>
                <a:ea typeface="+mn-ea"/>
              </a:rPr>
              <a:t>facts</a:t>
            </a:r>
            <a:r>
              <a:rPr lang="fr-BE" sz="2200" b="0" dirty="0" smtClean="0">
                <a:solidFill>
                  <a:srgbClr val="480F00"/>
                </a:solidFill>
                <a:latin typeface="EC Square Sans Cond Pro" panose="020B0506040000020004" pitchFamily="34" charset="0"/>
                <a:ea typeface="+mn-ea"/>
              </a:rPr>
              <a:t> and </a:t>
            </a:r>
            <a:r>
              <a:rPr lang="fr-BE" sz="2200" b="0" dirty="0" err="1" smtClean="0">
                <a:solidFill>
                  <a:srgbClr val="480F00"/>
                </a:solidFill>
                <a:latin typeface="EC Square Sans Cond Pro" panose="020B0506040000020004" pitchFamily="34" charset="0"/>
                <a:ea typeface="+mn-ea"/>
              </a:rPr>
              <a:t>circumstances</a:t>
            </a:r>
            <a:endParaRPr lang="fr-BE" sz="2200" dirty="0">
              <a:solidFill>
                <a:srgbClr val="480F00"/>
              </a:solidFill>
              <a:latin typeface="EC Square Sans Cond Pro" panose="020B0506040000020004" pitchFamily="34" charset="0"/>
              <a:ea typeface="+mn-ea"/>
            </a:endParaRPr>
          </a:p>
        </p:txBody>
      </p:sp>
      <p:sp>
        <p:nvSpPr>
          <p:cNvPr id="33795" name="Text Box 2"/>
          <p:cNvSpPr txBox="1">
            <a:spLocks noChangeArrowheads="1"/>
          </p:cNvSpPr>
          <p:nvPr/>
        </p:nvSpPr>
        <p:spPr bwMode="auto">
          <a:xfrm>
            <a:off x="54977" y="1080897"/>
            <a:ext cx="8067675" cy="1217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i="1">
                <a:solidFill>
                  <a:srgbClr val="0F5494"/>
                </a:solidFill>
                <a:latin typeface="EC Square Sans Cond Pro" pitchFamily="34" charset="0"/>
                <a:ea typeface="Microsoft YaHei" charset="-122"/>
              </a:defRPr>
            </a:lvl1pPr>
            <a:lvl2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rgbClr val="0F5494"/>
                </a:solidFill>
                <a:latin typeface="EC Square Sans Cond Pro" pitchFamily="34" charset="0"/>
                <a:ea typeface="Microsoft YaHei" charset="-122"/>
              </a:defRPr>
            </a:lvl2pPr>
            <a:lvl3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F5494"/>
                </a:solidFill>
                <a:latin typeface="EC Square Sans Cond Pro" pitchFamily="34"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EC Square Sans Cond Pro" pitchFamily="34" charset="0"/>
                <a:ea typeface="Microsoft YaHei" charset="-122"/>
              </a:defRPr>
            </a:lvl9pPr>
          </a:lstStyle>
          <a:p>
            <a:pPr algn="ctr"/>
            <a:r>
              <a:rPr lang="en-GB" altLang="en-US" sz="3600" b="0" i="0" dirty="0">
                <a:solidFill>
                  <a:srgbClr val="A40000"/>
                </a:solidFill>
                <a:cs typeface="Arial" charset="0"/>
              </a:rPr>
              <a:t>Phase 5: Decision </a:t>
            </a:r>
          </a:p>
          <a:p>
            <a:pPr algn="ctr"/>
            <a:endParaRPr lang="fr-BE" altLang="en-US" sz="3200" dirty="0">
              <a:solidFill>
                <a:srgbClr val="C00000"/>
              </a:solidFill>
              <a:latin typeface="EC Square Sans Cond Pro Medium" pitchFamily="34" charset="0"/>
              <a:cs typeface="Arial" charset="0"/>
            </a:endParaRPr>
          </a:p>
        </p:txBody>
      </p:sp>
    </p:spTree>
    <p:extLst>
      <p:ext uri="{BB962C8B-B14F-4D97-AF65-F5344CB8AC3E}">
        <p14:creationId xmlns:p14="http://schemas.microsoft.com/office/powerpoint/2010/main" val="110896619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7544" y="1316765"/>
            <a:ext cx="8229600" cy="1248139"/>
          </a:xfrm>
        </p:spPr>
        <p:txBody>
          <a:bodyPr/>
          <a:lstStyle/>
          <a:p>
            <a:pPr algn="ctr"/>
            <a:r>
              <a:rPr lang="fr-BE" altLang="en-US" sz="3600" b="0" dirty="0" err="1" smtClean="0">
                <a:solidFill>
                  <a:srgbClr val="A40000"/>
                </a:solidFill>
              </a:rPr>
              <a:t>Specific</a:t>
            </a:r>
            <a:r>
              <a:rPr lang="fr-BE" altLang="en-US" sz="3600" b="0" dirty="0" smtClean="0">
                <a:solidFill>
                  <a:srgbClr val="A40000"/>
                </a:solidFill>
              </a:rPr>
              <a:t> issues: </a:t>
            </a:r>
            <a:br>
              <a:rPr lang="fr-BE" altLang="en-US" sz="3600" b="0" dirty="0" smtClean="0">
                <a:solidFill>
                  <a:srgbClr val="A40000"/>
                </a:solidFill>
              </a:rPr>
            </a:br>
            <a:r>
              <a:rPr lang="fr-BE" altLang="en-US" sz="3600" b="0" dirty="0" smtClean="0">
                <a:solidFill>
                  <a:srgbClr val="A40000"/>
                </a:solidFill>
              </a:rPr>
              <a:t>Mandates/the </a:t>
            </a:r>
            <a:r>
              <a:rPr lang="fr-BE" altLang="en-US" sz="3600" b="0" dirty="0" err="1" smtClean="0">
                <a:solidFill>
                  <a:srgbClr val="A40000"/>
                </a:solidFill>
              </a:rPr>
              <a:t>Appointing</a:t>
            </a:r>
            <a:r>
              <a:rPr lang="fr-BE" altLang="en-US" sz="3600" b="0" dirty="0" smtClean="0">
                <a:solidFill>
                  <a:srgbClr val="A40000"/>
                </a:solidFill>
              </a:rPr>
              <a:t> </a:t>
            </a:r>
            <a:r>
              <a:rPr lang="fr-BE" altLang="en-US" sz="3600" b="0" dirty="0" err="1" smtClean="0">
                <a:solidFill>
                  <a:srgbClr val="A40000"/>
                </a:solidFill>
              </a:rPr>
              <a:t>Authority</a:t>
            </a:r>
            <a:endParaRPr lang="en-GB" altLang="en-US" sz="3600" b="0" dirty="0" smtClean="0">
              <a:solidFill>
                <a:srgbClr val="A40000"/>
              </a:solidFill>
            </a:endParaRPr>
          </a:p>
        </p:txBody>
      </p:sp>
      <p:sp>
        <p:nvSpPr>
          <p:cNvPr id="34819" name="Content Placeholder 2"/>
          <p:cNvSpPr>
            <a:spLocks noGrp="1"/>
          </p:cNvSpPr>
          <p:nvPr>
            <p:ph idx="1"/>
          </p:nvPr>
        </p:nvSpPr>
        <p:spPr>
          <a:xfrm>
            <a:off x="611560" y="2756925"/>
            <a:ext cx="7931150" cy="3840427"/>
          </a:xfrm>
        </p:spPr>
        <p:txBody>
          <a:bodyPr/>
          <a:lstStyle/>
          <a:p>
            <a:pPr>
              <a:spcBef>
                <a:spcPct val="0"/>
              </a:spcBef>
              <a:buClr>
                <a:srgbClr val="C00000"/>
              </a:buClr>
              <a:buSzPct val="50000"/>
              <a:buFont typeface="Wingdings" pitchFamily="2" charset="2"/>
              <a:buChar char="q"/>
            </a:pPr>
            <a:r>
              <a:rPr lang="fr-BE" altLang="en-US" sz="2200" dirty="0" err="1" smtClean="0">
                <a:solidFill>
                  <a:srgbClr val="4D4D4D"/>
                </a:solidFill>
              </a:rPr>
              <a:t>Delivers</a:t>
            </a:r>
            <a:r>
              <a:rPr lang="fr-BE" altLang="en-US" sz="2200" dirty="0" smtClean="0">
                <a:solidFill>
                  <a:srgbClr val="4D4D4D"/>
                </a:solidFill>
              </a:rPr>
              <a:t> the mandates at the </a:t>
            </a:r>
            <a:r>
              <a:rPr lang="fr-BE" altLang="en-US" sz="2200" dirty="0" err="1" smtClean="0">
                <a:solidFill>
                  <a:srgbClr val="4D4D4D"/>
                </a:solidFill>
              </a:rPr>
              <a:t>different</a:t>
            </a:r>
            <a:r>
              <a:rPr lang="fr-BE" altLang="en-US" sz="2200" dirty="0" smtClean="0">
                <a:solidFill>
                  <a:srgbClr val="4D4D4D"/>
                </a:solidFill>
              </a:rPr>
              <a:t> stages of the </a:t>
            </a:r>
            <a:r>
              <a:rPr lang="fr-BE" altLang="en-US" sz="2200" dirty="0" err="1" smtClean="0">
                <a:solidFill>
                  <a:srgbClr val="4D4D4D"/>
                </a:solidFill>
              </a:rPr>
              <a:t>proceedings</a:t>
            </a:r>
            <a:r>
              <a:rPr lang="fr-BE" altLang="en-US" sz="2200" dirty="0" smtClean="0">
                <a:solidFill>
                  <a:srgbClr val="4D4D4D"/>
                </a:solidFill>
              </a:rPr>
              <a:t>: the administrative </a:t>
            </a:r>
            <a:r>
              <a:rPr lang="fr-BE" altLang="en-US" sz="2200" dirty="0" err="1" smtClean="0">
                <a:solidFill>
                  <a:srgbClr val="4D4D4D"/>
                </a:solidFill>
              </a:rPr>
              <a:t>inquiry</a:t>
            </a:r>
            <a:r>
              <a:rPr lang="fr-BE" altLang="en-US" sz="2200" dirty="0" smtClean="0">
                <a:solidFill>
                  <a:srgbClr val="4D4D4D"/>
                </a:solidFill>
              </a:rPr>
              <a:t> and the </a:t>
            </a:r>
            <a:r>
              <a:rPr lang="fr-BE" altLang="en-US" sz="2200" dirty="0" err="1" smtClean="0">
                <a:solidFill>
                  <a:srgbClr val="4D4D4D"/>
                </a:solidFill>
              </a:rPr>
              <a:t>pre-diciplinary</a:t>
            </a:r>
            <a:r>
              <a:rPr lang="fr-BE" altLang="en-US" sz="2200" dirty="0" smtClean="0">
                <a:solidFill>
                  <a:srgbClr val="4D4D4D"/>
                </a:solidFill>
              </a:rPr>
              <a:t> </a:t>
            </a:r>
            <a:r>
              <a:rPr lang="fr-BE" altLang="en-US" sz="2200" dirty="0" err="1" smtClean="0">
                <a:solidFill>
                  <a:srgbClr val="4D4D4D"/>
                </a:solidFill>
              </a:rPr>
              <a:t>procedure</a:t>
            </a:r>
            <a:endParaRPr lang="fr-BE" altLang="en-US" sz="2200" dirty="0" smtClean="0">
              <a:solidFill>
                <a:srgbClr val="4D4D4D"/>
              </a:solidFill>
            </a:endParaRPr>
          </a:p>
          <a:p>
            <a:pPr>
              <a:spcBef>
                <a:spcPct val="0"/>
              </a:spcBef>
              <a:buClr>
                <a:srgbClr val="C00000"/>
              </a:buClr>
              <a:buSzPct val="50000"/>
              <a:buFont typeface="Wingdings" pitchFamily="2" charset="2"/>
              <a:buChar char="q"/>
            </a:pPr>
            <a:r>
              <a:rPr lang="fr-BE" altLang="en-US" sz="2200" dirty="0" err="1" smtClean="0">
                <a:solidFill>
                  <a:srgbClr val="4D4D4D"/>
                </a:solidFill>
              </a:rPr>
              <a:t>Decides</a:t>
            </a:r>
            <a:r>
              <a:rPr lang="fr-BE" altLang="en-US" sz="2200" dirty="0" smtClean="0">
                <a:solidFill>
                  <a:srgbClr val="4D4D4D"/>
                </a:solidFill>
              </a:rPr>
              <a:t> on the sanction</a:t>
            </a:r>
          </a:p>
          <a:p>
            <a:pPr>
              <a:spcBef>
                <a:spcPct val="0"/>
              </a:spcBef>
              <a:buClr>
                <a:srgbClr val="C00000"/>
              </a:buClr>
              <a:buSzPct val="50000"/>
              <a:buFont typeface="Wingdings" pitchFamily="2" charset="2"/>
              <a:buChar char="q"/>
            </a:pPr>
            <a:r>
              <a:rPr lang="fr-BE" altLang="en-US" sz="2200" dirty="0" err="1" smtClean="0">
                <a:solidFill>
                  <a:srgbClr val="4D4D4D"/>
                </a:solidFill>
              </a:rPr>
              <a:t>Depends</a:t>
            </a:r>
            <a:r>
              <a:rPr lang="fr-BE" altLang="en-US" sz="2200" dirty="0" smtClean="0">
                <a:solidFill>
                  <a:srgbClr val="4D4D4D"/>
                </a:solidFill>
              </a:rPr>
              <a:t> on the </a:t>
            </a:r>
            <a:r>
              <a:rPr lang="fr-BE" altLang="en-US" sz="2200" dirty="0" err="1" smtClean="0">
                <a:solidFill>
                  <a:srgbClr val="4D4D4D"/>
                </a:solidFill>
              </a:rPr>
              <a:t>person</a:t>
            </a:r>
            <a:r>
              <a:rPr lang="fr-BE" altLang="en-US" sz="2200" dirty="0" smtClean="0">
                <a:solidFill>
                  <a:srgbClr val="4D4D4D"/>
                </a:solidFill>
              </a:rPr>
              <a:t> </a:t>
            </a:r>
            <a:r>
              <a:rPr lang="fr-BE" altLang="en-US" sz="2200" dirty="0" err="1" smtClean="0">
                <a:solidFill>
                  <a:srgbClr val="4D4D4D"/>
                </a:solidFill>
              </a:rPr>
              <a:t>concerned</a:t>
            </a:r>
            <a:endParaRPr lang="fr-BE" altLang="en-US" sz="2200" dirty="0" smtClean="0">
              <a:solidFill>
                <a:srgbClr val="4D4D4D"/>
              </a:solidFill>
            </a:endParaRPr>
          </a:p>
          <a:p>
            <a:pPr lvl="1">
              <a:spcBef>
                <a:spcPct val="0"/>
              </a:spcBef>
              <a:buClr>
                <a:srgbClr val="C00000"/>
              </a:buClr>
              <a:buSzPct val="50000"/>
              <a:buFont typeface="Wingdings" pitchFamily="2" charset="2"/>
              <a:buChar char="q"/>
            </a:pPr>
            <a:r>
              <a:rPr lang="fr-BE" altLang="en-US" b="0" dirty="0" err="1" smtClean="0">
                <a:solidFill>
                  <a:srgbClr val="4D4D4D"/>
                </a:solidFill>
              </a:rPr>
              <a:t>Her</a:t>
            </a:r>
            <a:r>
              <a:rPr lang="fr-BE" altLang="en-US" b="0" dirty="0" smtClean="0">
                <a:solidFill>
                  <a:srgbClr val="4D4D4D"/>
                </a:solidFill>
              </a:rPr>
              <a:t>/</a:t>
            </a:r>
            <a:r>
              <a:rPr lang="fr-BE" altLang="en-US" b="0" dirty="0" err="1" smtClean="0">
                <a:solidFill>
                  <a:srgbClr val="4D4D4D"/>
                </a:solidFill>
              </a:rPr>
              <a:t>his</a:t>
            </a:r>
            <a:r>
              <a:rPr lang="fr-BE" altLang="en-US" b="0" dirty="0" smtClean="0">
                <a:solidFill>
                  <a:srgbClr val="4D4D4D"/>
                </a:solidFill>
              </a:rPr>
              <a:t> Institution or Agency</a:t>
            </a:r>
          </a:p>
          <a:p>
            <a:pPr lvl="1">
              <a:spcBef>
                <a:spcPct val="0"/>
              </a:spcBef>
              <a:buClr>
                <a:srgbClr val="C00000"/>
              </a:buClr>
              <a:buSzPct val="50000"/>
              <a:buFont typeface="Wingdings" pitchFamily="2" charset="2"/>
              <a:buChar char="q"/>
            </a:pPr>
            <a:r>
              <a:rPr lang="fr-BE" altLang="en-US" b="0" dirty="0" err="1" smtClean="0">
                <a:solidFill>
                  <a:srgbClr val="4D4D4D"/>
                </a:solidFill>
              </a:rPr>
              <a:t>Her</a:t>
            </a:r>
            <a:r>
              <a:rPr lang="fr-BE" altLang="en-US" b="0" dirty="0" smtClean="0">
                <a:solidFill>
                  <a:srgbClr val="4D4D4D"/>
                </a:solidFill>
              </a:rPr>
              <a:t>/</a:t>
            </a:r>
            <a:r>
              <a:rPr lang="fr-BE" altLang="en-US" b="0" dirty="0" err="1" smtClean="0">
                <a:solidFill>
                  <a:srgbClr val="4D4D4D"/>
                </a:solidFill>
              </a:rPr>
              <a:t>his</a:t>
            </a:r>
            <a:r>
              <a:rPr lang="fr-BE" altLang="en-US" b="0" dirty="0" smtClean="0">
                <a:solidFill>
                  <a:srgbClr val="4D4D4D"/>
                </a:solidFill>
              </a:rPr>
              <a:t> grade</a:t>
            </a:r>
          </a:p>
          <a:p>
            <a:pPr>
              <a:spcBef>
                <a:spcPct val="0"/>
              </a:spcBef>
              <a:buClr>
                <a:srgbClr val="C00000"/>
              </a:buClr>
              <a:buSzPct val="50000"/>
              <a:buFont typeface="Wingdings" pitchFamily="2" charset="2"/>
              <a:buChar char="q"/>
            </a:pPr>
            <a:r>
              <a:rPr lang="fr-BE" altLang="en-US" sz="2200" dirty="0" err="1" smtClean="0">
                <a:solidFill>
                  <a:srgbClr val="4D4D4D"/>
                </a:solidFill>
              </a:rPr>
              <a:t>Depends</a:t>
            </a:r>
            <a:r>
              <a:rPr lang="fr-BE" altLang="en-US" sz="2200" dirty="0" smtClean="0">
                <a:solidFill>
                  <a:srgbClr val="4D4D4D"/>
                </a:solidFill>
              </a:rPr>
              <a:t> on the stage of the </a:t>
            </a:r>
            <a:r>
              <a:rPr lang="fr-BE" altLang="en-US" sz="2200" dirty="0" err="1" smtClean="0">
                <a:solidFill>
                  <a:srgbClr val="4D4D4D"/>
                </a:solidFill>
              </a:rPr>
              <a:t>proceedings</a:t>
            </a:r>
            <a:r>
              <a:rPr lang="fr-BE" altLang="en-US" sz="2200" dirty="0" smtClean="0">
                <a:solidFill>
                  <a:srgbClr val="4D4D4D"/>
                </a:solidFill>
              </a:rPr>
              <a:t> and </a:t>
            </a:r>
            <a:r>
              <a:rPr lang="fr-BE" altLang="en-US" sz="2200" dirty="0" err="1" smtClean="0">
                <a:solidFill>
                  <a:srgbClr val="4D4D4D"/>
                </a:solidFill>
              </a:rPr>
              <a:t>seriousness</a:t>
            </a:r>
            <a:r>
              <a:rPr lang="fr-BE" altLang="en-US" sz="2200" dirty="0" smtClean="0">
                <a:solidFill>
                  <a:srgbClr val="4D4D4D"/>
                </a:solidFill>
              </a:rPr>
              <a:t> of the case: "mono or tripartite"</a:t>
            </a:r>
          </a:p>
          <a:p>
            <a:pPr>
              <a:spcBef>
                <a:spcPct val="0"/>
              </a:spcBef>
              <a:buClr>
                <a:srgbClr val="C00000"/>
              </a:buClr>
              <a:buSzPct val="50000"/>
              <a:buFont typeface="Wingdings" pitchFamily="2" charset="2"/>
              <a:buChar char="q"/>
            </a:pPr>
            <a:endParaRPr lang="fr-BE" altLang="en-US" dirty="0" smtClean="0">
              <a:solidFill>
                <a:srgbClr val="4D4D4D"/>
              </a:solidFill>
            </a:endParaRPr>
          </a:p>
          <a:p>
            <a:pPr>
              <a:spcBef>
                <a:spcPct val="0"/>
              </a:spcBef>
              <a:buClr>
                <a:srgbClr val="C00000"/>
              </a:buClr>
              <a:buSzPct val="50000"/>
              <a:buFont typeface="Wingdings" pitchFamily="2" charset="2"/>
              <a:buChar char="q"/>
            </a:pPr>
            <a:endParaRPr lang="fr-BE" altLang="en-US" dirty="0" smtClean="0">
              <a:solidFill>
                <a:srgbClr val="4D4D4D"/>
              </a:solidFill>
            </a:endParaRPr>
          </a:p>
          <a:p>
            <a:pPr>
              <a:spcBef>
                <a:spcPct val="0"/>
              </a:spcBef>
              <a:buClr>
                <a:srgbClr val="C00000"/>
              </a:buClr>
              <a:buSzPct val="50000"/>
              <a:buFont typeface="Wingdings" pitchFamily="2" charset="2"/>
              <a:buChar char="q"/>
            </a:pPr>
            <a:endParaRPr lang="fr-BE" altLang="en-US" u="sng" dirty="0" smtClean="0">
              <a:solidFill>
                <a:srgbClr val="A40000"/>
              </a:solidFill>
            </a:endParaRPr>
          </a:p>
        </p:txBody>
      </p:sp>
    </p:spTree>
    <p:extLst>
      <p:ext uri="{BB962C8B-B14F-4D97-AF65-F5344CB8AC3E}">
        <p14:creationId xmlns:p14="http://schemas.microsoft.com/office/powerpoint/2010/main" val="3730680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755576" y="1796819"/>
            <a:ext cx="7931150" cy="960107"/>
          </a:xfrm>
        </p:spPr>
        <p:txBody>
          <a:bodyPr/>
          <a:lstStyle/>
          <a:p>
            <a:pPr marL="0" indent="0" algn="ctr">
              <a:spcBef>
                <a:spcPts val="0"/>
              </a:spcBef>
              <a:buClr>
                <a:srgbClr val="C00000"/>
              </a:buClr>
              <a:buSzPct val="50000"/>
              <a:buNone/>
              <a:defRPr/>
            </a:pPr>
            <a:r>
              <a:rPr lang="fr-BE" altLang="en-US" sz="4400" dirty="0" smtClean="0">
                <a:solidFill>
                  <a:srgbClr val="A40000"/>
                </a:solidFill>
              </a:rPr>
              <a:t>THANK YOU </a:t>
            </a:r>
            <a:r>
              <a:rPr lang="fr-BE" altLang="en-US" sz="4400" dirty="0" smtClean="0">
                <a:solidFill>
                  <a:srgbClr val="4D4D4D"/>
                </a:solidFill>
              </a:rPr>
              <a:t>FOR YOUR ATTENTION</a:t>
            </a:r>
            <a:endParaRPr lang="fr-BE" altLang="en-US" sz="4400" dirty="0">
              <a:solidFill>
                <a:srgbClr val="A4000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933056"/>
            <a:ext cx="1368152" cy="156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5318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50826" y="1700808"/>
            <a:ext cx="8461375" cy="2688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eaLnBrk="1" hangingPunct="1">
              <a:spcBef>
                <a:spcPct val="0"/>
              </a:spcBef>
              <a:buClrTx/>
              <a:buFontTx/>
              <a:buNone/>
              <a:defRPr/>
            </a:pPr>
            <a:r>
              <a:rPr lang="fr-BE" altLang="en-US" sz="5400" i="0" dirty="0" smtClean="0">
                <a:solidFill>
                  <a:srgbClr val="A40000"/>
                </a:solidFill>
                <a:latin typeface="EC Square Sans Cond Pro" panose="020B0506040000020004" pitchFamily="34" charset="0"/>
              </a:rPr>
              <a:t>IDOC</a:t>
            </a:r>
            <a:r>
              <a:rPr lang="fr-BE" altLang="en-US" sz="5400" b="0" i="0" dirty="0" smtClean="0">
                <a:solidFill>
                  <a:srgbClr val="4D4D4D"/>
                </a:solidFill>
                <a:latin typeface="EC Square Sans Cond Pro" panose="020B0506040000020004" pitchFamily="34" charset="0"/>
              </a:rPr>
              <a:t> </a:t>
            </a:r>
            <a:r>
              <a:rPr lang="fr-BE" altLang="en-US" sz="5400" b="0" i="0" dirty="0">
                <a:solidFill>
                  <a:srgbClr val="4D4D4D"/>
                </a:solidFill>
                <a:latin typeface="EC Square Sans Cond Pro" panose="020B0506040000020004" pitchFamily="34" charset="0"/>
              </a:rPr>
              <a:t>cases in </a:t>
            </a:r>
            <a:r>
              <a:rPr lang="fr-BE" altLang="en-US" sz="5400" b="0" i="0" dirty="0" smtClean="0">
                <a:solidFill>
                  <a:srgbClr val="4D4D4D"/>
                </a:solidFill>
                <a:latin typeface="EC Square Sans Cond Pro" panose="020B0506040000020004" pitchFamily="34" charset="0"/>
              </a:rPr>
              <a:t>practice</a:t>
            </a:r>
          </a:p>
          <a:p>
            <a:pPr algn="ctr" eaLnBrk="1" hangingPunct="1">
              <a:spcBef>
                <a:spcPct val="0"/>
              </a:spcBef>
              <a:buClrTx/>
              <a:defRPr/>
            </a:pPr>
            <a:endParaRPr lang="en-US" altLang="en-US" sz="3600" b="0" i="0" dirty="0" smtClean="0">
              <a:solidFill>
                <a:srgbClr val="4D4D4D"/>
              </a:solidFill>
              <a:latin typeface="EC Square Sans Pro Light" panose="020B0506000000020004" pitchFamily="34" charset="0"/>
            </a:endParaRPr>
          </a:p>
          <a:p>
            <a:pPr algn="ctr" eaLnBrk="1" hangingPunct="1">
              <a:spcBef>
                <a:spcPct val="0"/>
              </a:spcBef>
              <a:buClrTx/>
              <a:defRPr/>
            </a:pPr>
            <a:r>
              <a:rPr lang="en-US" altLang="en-US" sz="3600" b="0" i="0" dirty="0" smtClean="0">
                <a:solidFill>
                  <a:srgbClr val="4D4D4D"/>
                </a:solidFill>
                <a:latin typeface="EC Square Sans Pro Light" panose="020B0506000000020004" pitchFamily="34" charset="0"/>
              </a:rPr>
              <a:t>IDOC </a:t>
            </a:r>
            <a:r>
              <a:rPr lang="en-US" altLang="en-US" sz="3600" b="0" i="0" dirty="0">
                <a:solidFill>
                  <a:srgbClr val="4D4D4D"/>
                </a:solidFill>
                <a:latin typeface="EC Square Sans Pro Light" panose="020B0506000000020004" pitchFamily="34" charset="0"/>
              </a:rPr>
              <a:t>procedures through case </a:t>
            </a:r>
            <a:r>
              <a:rPr lang="en-US" altLang="en-US" sz="3600" b="0" i="0" dirty="0" smtClean="0">
                <a:solidFill>
                  <a:srgbClr val="4D4D4D"/>
                </a:solidFill>
                <a:latin typeface="EC Square Sans Pro Light" panose="020B0506000000020004" pitchFamily="34" charset="0"/>
              </a:rPr>
              <a:t>studies</a:t>
            </a:r>
            <a:endParaRPr lang="en-US" altLang="en-US" sz="3600" b="0" i="0" dirty="0">
              <a:solidFill>
                <a:srgbClr val="4D4D4D"/>
              </a:solidFill>
              <a:latin typeface="EC Square Sans Pro Light" panose="020B0506000000020004" pitchFamily="34" charset="0"/>
            </a:endParaRPr>
          </a:p>
        </p:txBody>
      </p:sp>
      <p:grpSp>
        <p:nvGrpSpPr>
          <p:cNvPr id="6147" name="Group 4"/>
          <p:cNvGrpSpPr>
            <a:grpSpLocks/>
          </p:cNvGrpSpPr>
          <p:nvPr/>
        </p:nvGrpSpPr>
        <p:grpSpPr bwMode="auto">
          <a:xfrm>
            <a:off x="1042989" y="4773085"/>
            <a:ext cx="973137" cy="1297516"/>
            <a:chOff x="1681963" y="3939902"/>
            <a:chExt cx="634503" cy="693526"/>
          </a:xfrm>
        </p:grpSpPr>
        <p:sp>
          <p:nvSpPr>
            <p:cNvPr id="6163"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64"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aphicFrame>
        <p:nvGraphicFramePr>
          <p:cNvPr id="6" name="Table 5"/>
          <p:cNvGraphicFramePr>
            <a:graphicFrameLocks noGrp="1"/>
          </p:cNvGraphicFramePr>
          <p:nvPr>
            <p:extLst>
              <p:ext uri="{D42A27DB-BD31-4B8C-83A1-F6EECF244321}">
                <p14:modId xmlns:p14="http://schemas.microsoft.com/office/powerpoint/2010/main" val="127256416"/>
              </p:ext>
            </p:extLst>
          </p:nvPr>
        </p:nvGraphicFramePr>
        <p:xfrm>
          <a:off x="2147889" y="5164888"/>
          <a:ext cx="6824663" cy="1584960"/>
        </p:xfrm>
        <a:graphic>
          <a:graphicData uri="http://schemas.openxmlformats.org/drawingml/2006/table">
            <a:tbl>
              <a:tblPr firstRow="1" bandRow="1">
                <a:tableStyleId>{5C22544A-7EE6-4342-B048-85BDC9FD1C3A}</a:tableStyleId>
              </a:tblPr>
              <a:tblGrid>
                <a:gridCol w="1800994"/>
                <a:gridCol w="1088982"/>
                <a:gridCol w="3934687"/>
              </a:tblGrid>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600" b="0" i="0" noProof="0" dirty="0" smtClean="0">
                        <a:solidFill>
                          <a:srgbClr val="333333"/>
                        </a:solidFill>
                        <a:latin typeface="EC Square Sans Cond Pro" panose="020B05060400000200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333333"/>
                          </a:solidFill>
                          <a:latin typeface="EC Square Sans Cond Pro" panose="020B0506040000020004" pitchFamily="34" charset="0"/>
                        </a:rPr>
                        <a:t> Alain </a:t>
                      </a:r>
                      <a:r>
                        <a:rPr lang="en-GB" altLang="en-US" sz="1600" b="0" i="0" noProof="0" dirty="0" smtClean="0">
                          <a:solidFill>
                            <a:srgbClr val="A40000"/>
                          </a:solidFill>
                          <a:latin typeface="EC Square Sans Cond Pro" panose="020B0506040000020004" pitchFamily="34" charset="0"/>
                        </a:rPr>
                        <a:t>ANDRIÈS </a:t>
                      </a:r>
                      <a:endParaRPr lang="en-GB" sz="1600" b="0" noProof="0" dirty="0" smtClean="0">
                        <a:solidFill>
                          <a:srgbClr val="A40000"/>
                        </a:solidFill>
                      </a:endParaRPr>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rowSpan="3">
                  <a:txBody>
                    <a:bodyPr/>
                    <a:lstStyle/>
                    <a:p>
                      <a:r>
                        <a:rPr lang="en-GB" altLang="en-US" sz="1600" b="0" i="0" noProof="0" dirty="0" smtClean="0">
                          <a:solidFill>
                            <a:srgbClr val="333333"/>
                          </a:solidFill>
                          <a:latin typeface="EC Square Sans Cond Pro" panose="020B0506040000020004" pitchFamily="34" charset="0"/>
                        </a:rPr>
                        <a:t>Case-handlers</a:t>
                      </a:r>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65760">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en-GB" altLang="en-US" sz="1600" b="0" i="0" noProof="0" dirty="0" smtClean="0">
                          <a:solidFill>
                            <a:srgbClr val="333333"/>
                          </a:solidFill>
                          <a:latin typeface="EC Square Sans Cond Pro" panose="020B0506040000020004" pitchFamily="34" charset="0"/>
                        </a:rPr>
                        <a:t>Anne-Dominique</a:t>
                      </a:r>
                      <a:r>
                        <a:rPr lang="en-GB" altLang="en-US" sz="1600" b="0" i="0" baseline="0" noProof="0" dirty="0" smtClean="0">
                          <a:solidFill>
                            <a:srgbClr val="333333"/>
                          </a:solidFill>
                          <a:latin typeface="EC Square Sans Cond Pro" panose="020B0506040000020004" pitchFamily="34" charset="0"/>
                        </a:rPr>
                        <a:t> </a:t>
                      </a:r>
                      <a:r>
                        <a:rPr lang="en-GB" altLang="en-US" sz="1600" i="0" noProof="0" dirty="0" smtClean="0">
                          <a:solidFill>
                            <a:srgbClr val="A40000"/>
                          </a:solidFill>
                          <a:latin typeface="EC Square Sans Cond Pro" panose="020B0506040000020004" pitchFamily="34" charset="0"/>
                        </a:rPr>
                        <a:t>FOMEKONG </a:t>
                      </a:r>
                      <a:endParaRPr lang="en-GB" sz="1600" noProof="0" dirty="0" smtClean="0">
                        <a:solidFill>
                          <a:srgbClr val="A40000"/>
                        </a:solidFill>
                      </a:endParaRPr>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sz="12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sz="12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6576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altLang="en-US" sz="1600" b="0" i="0" noProof="0" dirty="0" smtClean="0">
                          <a:solidFill>
                            <a:srgbClr val="333333"/>
                          </a:solidFill>
                          <a:latin typeface="EC Square Sans Cond Pro" panose="020B0506040000020004" pitchFamily="34" charset="0"/>
                        </a:rPr>
                        <a:t> Thomas </a:t>
                      </a:r>
                      <a:r>
                        <a:rPr lang="en-GB" altLang="en-US" sz="1600" i="0" noProof="0" dirty="0" smtClean="0">
                          <a:solidFill>
                            <a:srgbClr val="A40000"/>
                          </a:solidFill>
                          <a:latin typeface="EC Square Sans Cond Pro" panose="020B0506040000020004" pitchFamily="34" charset="0"/>
                        </a:rPr>
                        <a:t>LILAMAND </a:t>
                      </a:r>
                      <a:endParaRPr lang="en-GB" sz="1600" noProof="0" dirty="0" smtClean="0">
                        <a:solidFill>
                          <a:srgbClr val="A40000"/>
                        </a:solidFill>
                      </a:endParaRPr>
                    </a:p>
                  </a:txBody>
                  <a:tcPr marL="72003" marR="720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sz="1200" noProof="0" dirty="0"/>
                    </a:p>
                  </a:txBody>
                  <a:tcPr marL="72003" marR="720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sz="1200" noProof="0" dirty="0"/>
                    </a:p>
                  </a:txBody>
                  <a:tcPr marL="72003" marR="720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162" name="Text Box 1"/>
          <p:cNvSpPr txBox="1">
            <a:spLocks noChangeArrowheads="1"/>
          </p:cNvSpPr>
          <p:nvPr/>
        </p:nvSpPr>
        <p:spPr bwMode="auto">
          <a:xfrm>
            <a:off x="2147888" y="4614334"/>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eaLnBrk="1" hangingPunct="1">
              <a:spcBef>
                <a:spcPct val="0"/>
              </a:spcBef>
              <a:buClrTx/>
              <a:buFontTx/>
              <a:buNone/>
            </a:pPr>
            <a:r>
              <a:rPr lang="en-GB" altLang="en-US" sz="1200" b="0" i="0" dirty="0">
                <a:solidFill>
                  <a:srgbClr val="333333"/>
                </a:solidFill>
              </a:rPr>
              <a:t>10 November 2017</a:t>
            </a:r>
            <a:endParaRPr lang="en-GB" altLang="en-US" sz="2000" b="0" i="0" dirty="0"/>
          </a:p>
        </p:txBody>
      </p:sp>
    </p:spTree>
    <p:extLst>
      <p:ext uri="{BB962C8B-B14F-4D97-AF65-F5344CB8AC3E}">
        <p14:creationId xmlns:p14="http://schemas.microsoft.com/office/powerpoint/2010/main" val="6570400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395288" y="1341440"/>
            <a:ext cx="8229600" cy="936625"/>
          </a:xfrm>
        </p:spPr>
        <p:txBody>
          <a:bodyPr/>
          <a:lstStyle/>
          <a:p>
            <a:pPr algn="ctr"/>
            <a:r>
              <a:rPr lang="fr-BE" altLang="en-US" sz="3600" b="0" dirty="0" smtClean="0">
                <a:solidFill>
                  <a:srgbClr val="A40000"/>
                </a:solidFill>
              </a:rPr>
              <a:t>Case </a:t>
            </a:r>
            <a:r>
              <a:rPr lang="fr-BE" altLang="en-US" sz="3600" b="0" dirty="0" err="1" smtClean="0">
                <a:solidFill>
                  <a:srgbClr val="A40000"/>
                </a:solidFill>
              </a:rPr>
              <a:t>study</a:t>
            </a:r>
            <a:r>
              <a:rPr lang="fr-BE" altLang="en-US" sz="3600" b="0" dirty="0" smtClean="0">
                <a:solidFill>
                  <a:srgbClr val="A40000"/>
                </a:solidFill>
              </a:rPr>
              <a:t> </a:t>
            </a:r>
            <a:r>
              <a:rPr lang="fr-BE" altLang="en-US" sz="3600" b="0" dirty="0">
                <a:solidFill>
                  <a:srgbClr val="A40000"/>
                </a:solidFill>
              </a:rPr>
              <a:t>A</a:t>
            </a:r>
            <a:endParaRPr lang="en-GB" altLang="en-US" sz="3600" b="0" dirty="0" smtClean="0">
              <a:solidFill>
                <a:srgbClr val="A40000"/>
              </a:solidFill>
            </a:endParaRPr>
          </a:p>
        </p:txBody>
      </p:sp>
      <p:sp>
        <p:nvSpPr>
          <p:cNvPr id="113667" name="Content Placeholder 2"/>
          <p:cNvSpPr>
            <a:spLocks noGrp="1"/>
          </p:cNvSpPr>
          <p:nvPr>
            <p:ph idx="1"/>
          </p:nvPr>
        </p:nvSpPr>
        <p:spPr/>
        <p:txBody>
          <a:bodyPr/>
          <a:lstStyle/>
          <a:p>
            <a:pPr marL="0" indent="0">
              <a:buFontTx/>
              <a:buNone/>
            </a:pPr>
            <a:r>
              <a:rPr lang="fr-BE" altLang="en-US" i="0" dirty="0" smtClean="0">
                <a:solidFill>
                  <a:srgbClr val="4D4D4D"/>
                </a:solidFill>
              </a:rPr>
              <a:t>Mr A </a:t>
            </a:r>
            <a:r>
              <a:rPr lang="fr-BE" altLang="en-US" i="0" dirty="0" err="1" smtClean="0">
                <a:solidFill>
                  <a:srgbClr val="4D4D4D"/>
                </a:solidFill>
              </a:rPr>
              <a:t>works</a:t>
            </a:r>
            <a:r>
              <a:rPr lang="fr-BE" altLang="en-US" i="0" dirty="0" smtClean="0">
                <a:solidFill>
                  <a:srgbClr val="4D4D4D"/>
                </a:solidFill>
              </a:rPr>
              <a:t> in DG X. He has </a:t>
            </a:r>
            <a:r>
              <a:rPr lang="fr-BE" altLang="en-US" i="0" dirty="0" err="1" smtClean="0">
                <a:solidFill>
                  <a:srgbClr val="4D4D4D"/>
                </a:solidFill>
              </a:rPr>
              <a:t>very</a:t>
            </a:r>
            <a:r>
              <a:rPr lang="fr-BE" altLang="en-US" i="0" dirty="0" smtClean="0">
                <a:solidFill>
                  <a:srgbClr val="4D4D4D"/>
                </a:solidFill>
              </a:rPr>
              <a:t> good </a:t>
            </a:r>
            <a:r>
              <a:rPr lang="fr-BE" altLang="en-US" i="0" dirty="0" err="1" smtClean="0">
                <a:solidFill>
                  <a:srgbClr val="4D4D4D"/>
                </a:solidFill>
              </a:rPr>
              <a:t>appraisal</a:t>
            </a:r>
            <a:r>
              <a:rPr lang="fr-BE" altLang="en-US" i="0" dirty="0" smtClean="0">
                <a:solidFill>
                  <a:srgbClr val="4D4D4D"/>
                </a:solidFill>
              </a:rPr>
              <a:t> reports. </a:t>
            </a:r>
          </a:p>
          <a:p>
            <a:pPr marL="0" indent="0">
              <a:buFontTx/>
              <a:buNone/>
            </a:pPr>
            <a:r>
              <a:rPr lang="fr-BE" altLang="en-US" i="0" dirty="0" smtClean="0">
                <a:solidFill>
                  <a:srgbClr val="4D4D4D"/>
                </a:solidFill>
              </a:rPr>
              <a:t>A couple of </a:t>
            </a:r>
            <a:r>
              <a:rPr lang="fr-BE" altLang="en-US" i="0" dirty="0" err="1" smtClean="0">
                <a:solidFill>
                  <a:srgbClr val="4D4D4D"/>
                </a:solidFill>
              </a:rPr>
              <a:t>days</a:t>
            </a:r>
            <a:r>
              <a:rPr lang="fr-BE" altLang="en-US" i="0" dirty="0" smtClean="0">
                <a:solidFill>
                  <a:srgbClr val="4D4D4D"/>
                </a:solidFill>
              </a:rPr>
              <a:t> </a:t>
            </a:r>
            <a:r>
              <a:rPr lang="fr-BE" altLang="en-US" i="0" dirty="0" err="1" smtClean="0">
                <a:solidFill>
                  <a:srgbClr val="4D4D4D"/>
                </a:solidFill>
              </a:rPr>
              <a:t>ago</a:t>
            </a:r>
            <a:r>
              <a:rPr lang="fr-BE" altLang="en-US" i="0" dirty="0" smtClean="0">
                <a:solidFill>
                  <a:srgbClr val="4D4D4D"/>
                </a:solidFill>
              </a:rPr>
              <a:t>, IDOC </a:t>
            </a:r>
            <a:r>
              <a:rPr lang="fr-BE" altLang="en-US" i="0" dirty="0" err="1" smtClean="0">
                <a:solidFill>
                  <a:srgbClr val="4D4D4D"/>
                </a:solidFill>
              </a:rPr>
              <a:t>received</a:t>
            </a:r>
            <a:r>
              <a:rPr lang="fr-BE" altLang="en-US" i="0" dirty="0" smtClean="0">
                <a:solidFill>
                  <a:srgbClr val="4D4D4D"/>
                </a:solidFill>
              </a:rPr>
              <a:t> a </a:t>
            </a:r>
            <a:r>
              <a:rPr lang="fr-BE" altLang="en-US" i="0" dirty="0" err="1" smtClean="0">
                <a:solidFill>
                  <a:srgbClr val="4D4D4D"/>
                </a:solidFill>
              </a:rPr>
              <a:t>letter</a:t>
            </a:r>
            <a:r>
              <a:rPr lang="fr-BE" altLang="en-US" i="0" dirty="0">
                <a:solidFill>
                  <a:srgbClr val="4D4D4D"/>
                </a:solidFill>
              </a:rPr>
              <a:t> </a:t>
            </a:r>
            <a:r>
              <a:rPr lang="fr-BE" altLang="en-US" i="0" dirty="0" err="1" smtClean="0">
                <a:solidFill>
                  <a:srgbClr val="4D4D4D"/>
                </a:solidFill>
              </a:rPr>
              <a:t>alleging</a:t>
            </a:r>
            <a:r>
              <a:rPr lang="fr-BE" altLang="en-US" i="0" dirty="0" smtClean="0">
                <a:solidFill>
                  <a:srgbClr val="4D4D4D"/>
                </a:solidFill>
              </a:rPr>
              <a:t> </a:t>
            </a:r>
            <a:r>
              <a:rPr lang="fr-BE" altLang="en-US" i="0" dirty="0" err="1" smtClean="0">
                <a:solidFill>
                  <a:srgbClr val="4D4D4D"/>
                </a:solidFill>
              </a:rPr>
              <a:t>that</a:t>
            </a:r>
            <a:r>
              <a:rPr lang="fr-BE" altLang="en-US" i="0" dirty="0" smtClean="0">
                <a:solidFill>
                  <a:srgbClr val="4D4D4D"/>
                </a:solidFill>
              </a:rPr>
              <a:t> Mr A </a:t>
            </a:r>
            <a:r>
              <a:rPr lang="fr-BE" altLang="en-US" i="0" dirty="0" err="1" smtClean="0">
                <a:solidFill>
                  <a:srgbClr val="4D4D4D"/>
                </a:solidFill>
              </a:rPr>
              <a:t>produced</a:t>
            </a:r>
            <a:r>
              <a:rPr lang="fr-BE" altLang="en-US" i="0" dirty="0" smtClean="0">
                <a:solidFill>
                  <a:srgbClr val="4D4D4D"/>
                </a:solidFill>
              </a:rPr>
              <a:t> a false </a:t>
            </a:r>
            <a:r>
              <a:rPr lang="fr-BE" altLang="en-US" i="0" dirty="0" err="1" smtClean="0">
                <a:solidFill>
                  <a:srgbClr val="4D4D4D"/>
                </a:solidFill>
              </a:rPr>
              <a:t>diploma</a:t>
            </a:r>
            <a:r>
              <a:rPr lang="fr-BE" altLang="en-US" i="0" dirty="0" smtClean="0">
                <a:solidFill>
                  <a:srgbClr val="4D4D4D"/>
                </a:solidFill>
              </a:rPr>
              <a:t> at the occasion of </a:t>
            </a:r>
            <a:r>
              <a:rPr lang="fr-BE" altLang="en-US" i="0" dirty="0" err="1" smtClean="0">
                <a:solidFill>
                  <a:srgbClr val="4D4D4D"/>
                </a:solidFill>
              </a:rPr>
              <a:t>his</a:t>
            </a:r>
            <a:r>
              <a:rPr lang="fr-BE" altLang="en-US" i="0" dirty="0" smtClean="0">
                <a:solidFill>
                  <a:srgbClr val="4D4D4D"/>
                </a:solidFill>
              </a:rPr>
              <a:t> </a:t>
            </a:r>
            <a:r>
              <a:rPr lang="fr-BE" altLang="en-US" i="0" dirty="0" err="1" smtClean="0">
                <a:solidFill>
                  <a:srgbClr val="4D4D4D"/>
                </a:solidFill>
              </a:rPr>
              <a:t>recruitment</a:t>
            </a:r>
            <a:r>
              <a:rPr lang="fr-BE" altLang="en-US" i="0" dirty="0" smtClean="0">
                <a:solidFill>
                  <a:srgbClr val="4D4D4D"/>
                </a:solidFill>
              </a:rPr>
              <a:t>. </a:t>
            </a:r>
          </a:p>
          <a:p>
            <a:pPr marL="0" indent="0">
              <a:buFontTx/>
              <a:buNone/>
            </a:pPr>
            <a:r>
              <a:rPr lang="fr-BE" altLang="en-US" i="0" dirty="0" smtClean="0">
                <a:solidFill>
                  <a:srgbClr val="4D4D4D"/>
                </a:solidFill>
              </a:rPr>
              <a:t>On top of </a:t>
            </a:r>
            <a:r>
              <a:rPr lang="fr-BE" altLang="en-US" i="0" dirty="0" err="1" smtClean="0">
                <a:solidFill>
                  <a:srgbClr val="4D4D4D"/>
                </a:solidFill>
              </a:rPr>
              <a:t>that</a:t>
            </a:r>
            <a:r>
              <a:rPr lang="fr-BE" altLang="en-US" i="0" dirty="0" smtClean="0">
                <a:solidFill>
                  <a:srgbClr val="4D4D4D"/>
                </a:solidFill>
              </a:rPr>
              <a:t>, the </a:t>
            </a:r>
            <a:r>
              <a:rPr lang="fr-BE" altLang="en-US" i="0" dirty="0" err="1" smtClean="0">
                <a:solidFill>
                  <a:srgbClr val="4D4D4D"/>
                </a:solidFill>
              </a:rPr>
              <a:t>letter</a:t>
            </a:r>
            <a:r>
              <a:rPr lang="fr-BE" altLang="en-US" i="0" dirty="0" smtClean="0">
                <a:solidFill>
                  <a:srgbClr val="4D4D4D"/>
                </a:solidFill>
              </a:rPr>
              <a:t> </a:t>
            </a:r>
            <a:r>
              <a:rPr lang="fr-BE" altLang="en-US" i="0" dirty="0" err="1" smtClean="0">
                <a:solidFill>
                  <a:srgbClr val="4D4D4D"/>
                </a:solidFill>
              </a:rPr>
              <a:t>also</a:t>
            </a:r>
            <a:r>
              <a:rPr lang="fr-BE" altLang="en-US" i="0" dirty="0" smtClean="0">
                <a:solidFill>
                  <a:srgbClr val="4D4D4D"/>
                </a:solidFill>
              </a:rPr>
              <a:t> </a:t>
            </a:r>
            <a:r>
              <a:rPr lang="fr-BE" altLang="en-US" i="0" dirty="0" err="1" smtClean="0">
                <a:solidFill>
                  <a:srgbClr val="4D4D4D"/>
                </a:solidFill>
              </a:rPr>
              <a:t>alleges</a:t>
            </a:r>
            <a:r>
              <a:rPr lang="fr-BE" altLang="en-US" i="0" dirty="0" smtClean="0">
                <a:solidFill>
                  <a:srgbClr val="4D4D4D"/>
                </a:solidFill>
              </a:rPr>
              <a:t> </a:t>
            </a:r>
            <a:r>
              <a:rPr lang="fr-BE" altLang="en-US" i="0" dirty="0" err="1" smtClean="0">
                <a:solidFill>
                  <a:srgbClr val="4D4D4D"/>
                </a:solidFill>
              </a:rPr>
              <a:t>that</a:t>
            </a:r>
            <a:r>
              <a:rPr lang="fr-BE" altLang="en-US" i="0" dirty="0" smtClean="0">
                <a:solidFill>
                  <a:srgbClr val="4D4D4D"/>
                </a:solidFill>
              </a:rPr>
              <a:t> </a:t>
            </a:r>
            <a:r>
              <a:rPr lang="fr-BE" altLang="en-US" i="0" dirty="0" err="1" smtClean="0">
                <a:solidFill>
                  <a:srgbClr val="4D4D4D"/>
                </a:solidFill>
              </a:rPr>
              <a:t>he</a:t>
            </a:r>
            <a:r>
              <a:rPr lang="fr-BE" altLang="en-US" i="0" dirty="0" smtClean="0">
                <a:solidFill>
                  <a:srgbClr val="4D4D4D"/>
                </a:solidFill>
              </a:rPr>
              <a:t> has been </a:t>
            </a:r>
            <a:r>
              <a:rPr lang="fr-BE" altLang="en-US" i="0" dirty="0" err="1" smtClean="0">
                <a:solidFill>
                  <a:srgbClr val="4D4D4D"/>
                </a:solidFill>
              </a:rPr>
              <a:t>cheating</a:t>
            </a:r>
            <a:r>
              <a:rPr lang="fr-BE" altLang="en-US" i="0" dirty="0" smtClean="0">
                <a:solidFill>
                  <a:srgbClr val="4D4D4D"/>
                </a:solidFill>
              </a:rPr>
              <a:t> on </a:t>
            </a:r>
            <a:r>
              <a:rPr lang="fr-BE" altLang="en-US" i="0" dirty="0" err="1" smtClean="0">
                <a:solidFill>
                  <a:srgbClr val="4D4D4D"/>
                </a:solidFill>
              </a:rPr>
              <a:t>familly</a:t>
            </a:r>
            <a:r>
              <a:rPr lang="fr-BE" altLang="en-US" i="0" dirty="0" smtClean="0">
                <a:solidFill>
                  <a:srgbClr val="4D4D4D"/>
                </a:solidFill>
              </a:rPr>
              <a:t> </a:t>
            </a:r>
            <a:r>
              <a:rPr lang="fr-BE" altLang="en-US" i="0" dirty="0" err="1" smtClean="0">
                <a:solidFill>
                  <a:srgbClr val="4D4D4D"/>
                </a:solidFill>
              </a:rPr>
              <a:t>allowances</a:t>
            </a:r>
            <a:r>
              <a:rPr lang="fr-BE" altLang="en-US" i="0" dirty="0" smtClean="0">
                <a:solidFill>
                  <a:srgbClr val="4D4D4D"/>
                </a:solidFill>
              </a:rPr>
              <a:t> </a:t>
            </a:r>
            <a:r>
              <a:rPr lang="fr-BE" altLang="en-US" i="0" dirty="0" err="1" smtClean="0">
                <a:solidFill>
                  <a:srgbClr val="4D4D4D"/>
                </a:solidFill>
              </a:rPr>
              <a:t>since</a:t>
            </a:r>
            <a:r>
              <a:rPr lang="fr-BE" altLang="en-US" i="0" dirty="0" smtClean="0">
                <a:solidFill>
                  <a:srgbClr val="4D4D4D"/>
                </a:solidFill>
              </a:rPr>
              <a:t> </a:t>
            </a:r>
            <a:r>
              <a:rPr lang="fr-BE" altLang="en-US" i="0" dirty="0" err="1" smtClean="0">
                <a:solidFill>
                  <a:srgbClr val="4D4D4D"/>
                </a:solidFill>
              </a:rPr>
              <a:t>his</a:t>
            </a:r>
            <a:r>
              <a:rPr lang="fr-BE" altLang="en-US" i="0" dirty="0" smtClean="0">
                <a:solidFill>
                  <a:srgbClr val="4D4D4D"/>
                </a:solidFill>
              </a:rPr>
              <a:t> divorce. </a:t>
            </a:r>
          </a:p>
          <a:p>
            <a:pPr marL="0" indent="0">
              <a:buFontTx/>
              <a:buNone/>
            </a:pPr>
            <a:r>
              <a:rPr lang="fr-BE" altLang="en-US" i="0" dirty="0" smtClean="0">
                <a:solidFill>
                  <a:srgbClr val="4D4D4D"/>
                </a:solidFill>
              </a:rPr>
              <a:t>Last, but not least, the </a:t>
            </a:r>
            <a:r>
              <a:rPr lang="fr-BE" altLang="en-US" i="0" dirty="0" err="1" smtClean="0">
                <a:solidFill>
                  <a:srgbClr val="4D4D4D"/>
                </a:solidFill>
              </a:rPr>
              <a:t>letter</a:t>
            </a:r>
            <a:r>
              <a:rPr lang="fr-BE" altLang="en-US" i="0" dirty="0" smtClean="0">
                <a:solidFill>
                  <a:srgbClr val="4D4D4D"/>
                </a:solidFill>
              </a:rPr>
              <a:t> </a:t>
            </a:r>
            <a:r>
              <a:rPr lang="fr-BE" altLang="en-US" i="0" dirty="0" err="1" smtClean="0">
                <a:solidFill>
                  <a:srgbClr val="4D4D4D"/>
                </a:solidFill>
              </a:rPr>
              <a:t>indicates</a:t>
            </a:r>
            <a:r>
              <a:rPr lang="fr-BE" altLang="en-US" i="0" dirty="0" smtClean="0">
                <a:solidFill>
                  <a:srgbClr val="4D4D4D"/>
                </a:solidFill>
              </a:rPr>
              <a:t> </a:t>
            </a:r>
            <a:r>
              <a:rPr lang="fr-BE" altLang="en-US" i="0" dirty="0" err="1" smtClean="0">
                <a:solidFill>
                  <a:srgbClr val="4D4D4D"/>
                </a:solidFill>
              </a:rPr>
              <a:t>that</a:t>
            </a:r>
            <a:r>
              <a:rPr lang="fr-BE" altLang="en-US" i="0" dirty="0" smtClean="0">
                <a:solidFill>
                  <a:srgbClr val="4D4D4D"/>
                </a:solidFill>
              </a:rPr>
              <a:t> a "copy of the file" has been sent to the police.</a:t>
            </a:r>
            <a:endParaRPr lang="en-GB" altLang="en-US" i="0" dirty="0" smtClean="0">
              <a:solidFill>
                <a:srgbClr val="4D4D4D"/>
              </a:solidFill>
            </a:endParaRPr>
          </a:p>
        </p:txBody>
      </p:sp>
    </p:spTree>
    <p:extLst>
      <p:ext uri="{BB962C8B-B14F-4D97-AF65-F5344CB8AC3E}">
        <p14:creationId xmlns:p14="http://schemas.microsoft.com/office/powerpoint/2010/main" val="53873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3" y="1124744"/>
            <a:ext cx="8226425" cy="864096"/>
          </a:xfrm>
        </p:spPr>
        <p:txBody>
          <a:bodyPr/>
          <a:lstStyle/>
          <a:p>
            <a:pPr algn="ctr"/>
            <a:r>
              <a:rPr lang="fr-BE" sz="3600" b="0" dirty="0" err="1" smtClean="0">
                <a:solidFill>
                  <a:srgbClr val="A40000"/>
                </a:solidFill>
              </a:rPr>
              <a:t>Caseload</a:t>
            </a:r>
            <a:r>
              <a:rPr lang="fr-BE" sz="3600" b="0" dirty="0" smtClean="0">
                <a:solidFill>
                  <a:srgbClr val="A40000"/>
                </a:solidFill>
              </a:rPr>
              <a:t> - </a:t>
            </a:r>
            <a:r>
              <a:rPr lang="fr-BE" sz="3200" b="0" dirty="0" smtClean="0">
                <a:solidFill>
                  <a:srgbClr val="A40000"/>
                </a:solidFill>
              </a:rPr>
              <a:t>2016 </a:t>
            </a:r>
            <a:endParaRPr lang="en-GB" sz="3200" b="0" dirty="0">
              <a:solidFill>
                <a:srgbClr val="A4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14378373"/>
              </p:ext>
            </p:extLst>
          </p:nvPr>
        </p:nvGraphicFramePr>
        <p:xfrm>
          <a:off x="457204" y="1892829"/>
          <a:ext cx="8226425" cy="4704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860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gn="ctr"/>
            <a:r>
              <a:rPr lang="fr-BE" altLang="en-US" sz="3600" b="0" dirty="0" smtClean="0">
                <a:solidFill>
                  <a:srgbClr val="A40000"/>
                </a:solidFill>
              </a:rPr>
              <a:t>Case </a:t>
            </a:r>
            <a:r>
              <a:rPr lang="fr-BE" altLang="en-US" sz="3600" b="0" dirty="0" err="1" smtClean="0">
                <a:solidFill>
                  <a:srgbClr val="A40000"/>
                </a:solidFill>
              </a:rPr>
              <a:t>study</a:t>
            </a:r>
            <a:r>
              <a:rPr lang="fr-BE" altLang="en-US" sz="3600" b="0" dirty="0" smtClean="0">
                <a:solidFill>
                  <a:srgbClr val="A40000"/>
                </a:solidFill>
              </a:rPr>
              <a:t> B</a:t>
            </a:r>
            <a:endParaRPr lang="en-GB" altLang="en-US" sz="3600" b="0" dirty="0" smtClean="0">
              <a:solidFill>
                <a:srgbClr val="A40000"/>
              </a:solidFill>
            </a:endParaRPr>
          </a:p>
        </p:txBody>
      </p:sp>
      <p:sp>
        <p:nvSpPr>
          <p:cNvPr id="114691" name="Content Placeholder 2"/>
          <p:cNvSpPr>
            <a:spLocks noGrp="1"/>
          </p:cNvSpPr>
          <p:nvPr>
            <p:ph idx="1"/>
          </p:nvPr>
        </p:nvSpPr>
        <p:spPr/>
        <p:txBody>
          <a:bodyPr/>
          <a:lstStyle/>
          <a:p>
            <a:pPr marL="0" indent="0">
              <a:buFontTx/>
              <a:buNone/>
            </a:pPr>
            <a:r>
              <a:rPr lang="fr-BE" altLang="en-US" i="0" dirty="0" smtClean="0">
                <a:solidFill>
                  <a:srgbClr val="4D4D4D"/>
                </a:solidFill>
              </a:rPr>
              <a:t>Mr B </a:t>
            </a:r>
            <a:r>
              <a:rPr lang="fr-BE" altLang="en-US" i="0" dirty="0" err="1" smtClean="0">
                <a:solidFill>
                  <a:srgbClr val="4D4D4D"/>
                </a:solidFill>
              </a:rPr>
              <a:t>is</a:t>
            </a:r>
            <a:r>
              <a:rPr lang="fr-BE" altLang="en-US" i="0" dirty="0" smtClean="0">
                <a:solidFill>
                  <a:srgbClr val="4D4D4D"/>
                </a:solidFill>
              </a:rPr>
              <a:t> Head of Unit in DG Y.</a:t>
            </a:r>
          </a:p>
          <a:p>
            <a:pPr marL="0" indent="0">
              <a:buFontTx/>
              <a:buNone/>
            </a:pPr>
            <a:r>
              <a:rPr lang="fr-BE" altLang="en-US" i="0" dirty="0" smtClean="0">
                <a:solidFill>
                  <a:srgbClr val="4D4D4D"/>
                </a:solidFill>
              </a:rPr>
              <a:t>A staff </a:t>
            </a:r>
            <a:r>
              <a:rPr lang="fr-BE" altLang="en-US" i="0" dirty="0" err="1" smtClean="0">
                <a:solidFill>
                  <a:srgbClr val="4D4D4D"/>
                </a:solidFill>
              </a:rPr>
              <a:t>member</a:t>
            </a:r>
            <a:r>
              <a:rPr lang="fr-BE" altLang="en-US" i="0" dirty="0" smtClean="0">
                <a:solidFill>
                  <a:srgbClr val="4D4D4D"/>
                </a:solidFill>
              </a:rPr>
              <a:t> of </a:t>
            </a:r>
            <a:r>
              <a:rPr lang="fr-BE" altLang="en-US" i="0" dirty="0" err="1" smtClean="0">
                <a:solidFill>
                  <a:srgbClr val="4D4D4D"/>
                </a:solidFill>
              </a:rPr>
              <a:t>his</a:t>
            </a:r>
            <a:r>
              <a:rPr lang="fr-BE" altLang="en-US" i="0" dirty="0" smtClean="0">
                <a:solidFill>
                  <a:srgbClr val="4D4D4D"/>
                </a:solidFill>
              </a:rPr>
              <a:t> unit, Mr C, </a:t>
            </a:r>
            <a:r>
              <a:rPr lang="fr-BE" altLang="en-US" i="0" dirty="0" err="1" smtClean="0">
                <a:solidFill>
                  <a:srgbClr val="4D4D4D"/>
                </a:solidFill>
              </a:rPr>
              <a:t>lodged</a:t>
            </a:r>
            <a:r>
              <a:rPr lang="fr-BE" altLang="en-US" i="0" dirty="0" smtClean="0">
                <a:solidFill>
                  <a:srgbClr val="4D4D4D"/>
                </a:solidFill>
              </a:rPr>
              <a:t> a </a:t>
            </a:r>
            <a:r>
              <a:rPr lang="fr-BE" altLang="en-US" i="0" dirty="0" err="1" smtClean="0">
                <a:solidFill>
                  <a:srgbClr val="4D4D4D"/>
                </a:solidFill>
              </a:rPr>
              <a:t>request</a:t>
            </a:r>
            <a:r>
              <a:rPr lang="fr-BE" altLang="en-US" i="0" dirty="0" smtClean="0">
                <a:solidFill>
                  <a:srgbClr val="4D4D4D"/>
                </a:solidFill>
              </a:rPr>
              <a:t> for assistance </a:t>
            </a:r>
            <a:r>
              <a:rPr lang="fr-BE" altLang="en-US" i="0" dirty="0" err="1" smtClean="0">
                <a:solidFill>
                  <a:srgbClr val="4D4D4D"/>
                </a:solidFill>
              </a:rPr>
              <a:t>under</a:t>
            </a:r>
            <a:r>
              <a:rPr lang="fr-BE" altLang="en-US" i="0" dirty="0" smtClean="0">
                <a:solidFill>
                  <a:srgbClr val="4D4D4D"/>
                </a:solidFill>
              </a:rPr>
              <a:t> Article 24 SR, </a:t>
            </a:r>
            <a:r>
              <a:rPr lang="fr-BE" altLang="en-US" i="0" dirty="0" err="1" smtClean="0">
                <a:solidFill>
                  <a:srgbClr val="4D4D4D"/>
                </a:solidFill>
              </a:rPr>
              <a:t>alleging</a:t>
            </a:r>
            <a:r>
              <a:rPr lang="fr-BE" altLang="en-US" i="0" dirty="0" smtClean="0">
                <a:solidFill>
                  <a:srgbClr val="4D4D4D"/>
                </a:solidFill>
              </a:rPr>
              <a:t> </a:t>
            </a:r>
            <a:r>
              <a:rPr lang="fr-BE" altLang="en-US" i="0" dirty="0" err="1" smtClean="0">
                <a:solidFill>
                  <a:srgbClr val="4D4D4D"/>
                </a:solidFill>
              </a:rPr>
              <a:t>that</a:t>
            </a:r>
            <a:r>
              <a:rPr lang="fr-BE" altLang="en-US" i="0" dirty="0" smtClean="0">
                <a:solidFill>
                  <a:srgbClr val="4D4D4D"/>
                </a:solidFill>
              </a:rPr>
              <a:t> Mr </a:t>
            </a:r>
            <a:r>
              <a:rPr lang="fr-BE" altLang="en-US" i="0" dirty="0">
                <a:solidFill>
                  <a:srgbClr val="4D4D4D"/>
                </a:solidFill>
              </a:rPr>
              <a:t>B</a:t>
            </a:r>
            <a:r>
              <a:rPr lang="fr-BE" altLang="en-US" i="0" dirty="0" smtClean="0">
                <a:solidFill>
                  <a:srgbClr val="4D4D4D"/>
                </a:solidFill>
              </a:rPr>
              <a:t> </a:t>
            </a:r>
            <a:r>
              <a:rPr lang="fr-BE" altLang="en-US" i="0" dirty="0" err="1" smtClean="0">
                <a:solidFill>
                  <a:srgbClr val="4D4D4D"/>
                </a:solidFill>
              </a:rPr>
              <a:t>psychologically</a:t>
            </a:r>
            <a:r>
              <a:rPr lang="fr-BE" altLang="en-US" i="0" dirty="0" smtClean="0">
                <a:solidFill>
                  <a:srgbClr val="4D4D4D"/>
                </a:solidFill>
              </a:rPr>
              <a:t> </a:t>
            </a:r>
            <a:r>
              <a:rPr lang="fr-BE" altLang="en-US" i="0" dirty="0" err="1" smtClean="0">
                <a:solidFill>
                  <a:srgbClr val="4D4D4D"/>
                </a:solidFill>
              </a:rPr>
              <a:t>harassed</a:t>
            </a:r>
            <a:r>
              <a:rPr lang="fr-BE" altLang="en-US" i="0" dirty="0" smtClean="0">
                <a:solidFill>
                  <a:srgbClr val="4D4D4D"/>
                </a:solidFill>
              </a:rPr>
              <a:t> </a:t>
            </a:r>
            <a:r>
              <a:rPr lang="fr-BE" altLang="en-US" i="0" dirty="0" err="1" smtClean="0">
                <a:solidFill>
                  <a:srgbClr val="4D4D4D"/>
                </a:solidFill>
              </a:rPr>
              <a:t>him</a:t>
            </a:r>
            <a:r>
              <a:rPr lang="fr-BE" altLang="en-US" i="0" dirty="0" smtClean="0">
                <a:solidFill>
                  <a:srgbClr val="4D4D4D"/>
                </a:solidFill>
              </a:rPr>
              <a:t>.</a:t>
            </a:r>
          </a:p>
          <a:p>
            <a:pPr marL="0" indent="0">
              <a:buFontTx/>
              <a:buNone/>
            </a:pPr>
            <a:r>
              <a:rPr lang="fr-BE" altLang="en-US" i="0" dirty="0" smtClean="0">
                <a:solidFill>
                  <a:srgbClr val="4D4D4D"/>
                </a:solidFill>
              </a:rPr>
              <a:t>In </a:t>
            </a:r>
            <a:r>
              <a:rPr lang="fr-BE" altLang="en-US" i="0" dirty="0" err="1" smtClean="0">
                <a:solidFill>
                  <a:srgbClr val="4D4D4D"/>
                </a:solidFill>
              </a:rPr>
              <a:t>particular</a:t>
            </a:r>
            <a:r>
              <a:rPr lang="fr-BE" altLang="en-US" i="0" dirty="0" smtClean="0">
                <a:solidFill>
                  <a:srgbClr val="4D4D4D"/>
                </a:solidFill>
              </a:rPr>
              <a:t>, Mr C claims </a:t>
            </a:r>
            <a:r>
              <a:rPr lang="fr-BE" altLang="en-US" i="0" dirty="0" err="1" smtClean="0">
                <a:solidFill>
                  <a:srgbClr val="4D4D4D"/>
                </a:solidFill>
              </a:rPr>
              <a:t>that</a:t>
            </a:r>
            <a:r>
              <a:rPr lang="fr-BE" altLang="en-US" i="0" dirty="0" smtClean="0">
                <a:solidFill>
                  <a:srgbClr val="4D4D4D"/>
                </a:solidFill>
              </a:rPr>
              <a:t> Mr B </a:t>
            </a:r>
            <a:r>
              <a:rPr lang="fr-BE" altLang="en-US" i="0" dirty="0" err="1" smtClean="0">
                <a:solidFill>
                  <a:srgbClr val="4D4D4D"/>
                </a:solidFill>
              </a:rPr>
              <a:t>shouted</a:t>
            </a:r>
            <a:r>
              <a:rPr lang="fr-BE" altLang="en-US" i="0" dirty="0" smtClean="0">
                <a:solidFill>
                  <a:srgbClr val="4D4D4D"/>
                </a:solidFill>
              </a:rPr>
              <a:t> at </a:t>
            </a:r>
            <a:r>
              <a:rPr lang="fr-BE" altLang="en-US" i="0" dirty="0" err="1" smtClean="0">
                <a:solidFill>
                  <a:srgbClr val="4D4D4D"/>
                </a:solidFill>
              </a:rPr>
              <a:t>him</a:t>
            </a:r>
            <a:r>
              <a:rPr lang="fr-BE" altLang="en-US" i="0" dirty="0" smtClean="0">
                <a:solidFill>
                  <a:srgbClr val="4D4D4D"/>
                </a:solidFill>
              </a:rPr>
              <a:t> </a:t>
            </a:r>
            <a:r>
              <a:rPr lang="fr-BE" altLang="en-US" i="0" dirty="0" err="1" smtClean="0">
                <a:solidFill>
                  <a:srgbClr val="4D4D4D"/>
                </a:solidFill>
              </a:rPr>
              <a:t>repeatedly</a:t>
            </a:r>
            <a:r>
              <a:rPr lang="fr-BE" altLang="en-US" i="0" dirty="0" smtClean="0">
                <a:solidFill>
                  <a:srgbClr val="4D4D4D"/>
                </a:solidFill>
              </a:rPr>
              <a:t> and </a:t>
            </a:r>
            <a:r>
              <a:rPr lang="fr-BE" altLang="en-US" i="0" dirty="0" err="1" smtClean="0">
                <a:solidFill>
                  <a:srgbClr val="4D4D4D"/>
                </a:solidFill>
              </a:rPr>
              <a:t>humiliated</a:t>
            </a:r>
            <a:r>
              <a:rPr lang="fr-BE" altLang="en-US" i="0" dirty="0" smtClean="0">
                <a:solidFill>
                  <a:srgbClr val="4D4D4D"/>
                </a:solidFill>
              </a:rPr>
              <a:t> </a:t>
            </a:r>
            <a:r>
              <a:rPr lang="fr-BE" altLang="en-US" i="0" dirty="0" err="1" smtClean="0">
                <a:solidFill>
                  <a:srgbClr val="4D4D4D"/>
                </a:solidFill>
              </a:rPr>
              <a:t>him</a:t>
            </a:r>
            <a:r>
              <a:rPr lang="fr-BE" altLang="en-US" i="0" dirty="0" smtClean="0">
                <a:solidFill>
                  <a:srgbClr val="4D4D4D"/>
                </a:solidFill>
              </a:rPr>
              <a:t> in meetings. </a:t>
            </a:r>
          </a:p>
          <a:p>
            <a:pPr marL="0" indent="0">
              <a:buFontTx/>
              <a:buNone/>
            </a:pPr>
            <a:r>
              <a:rPr lang="fr-BE" altLang="en-US" i="0" dirty="0" smtClean="0">
                <a:solidFill>
                  <a:srgbClr val="4D4D4D"/>
                </a:solidFill>
              </a:rPr>
              <a:t>He </a:t>
            </a:r>
            <a:r>
              <a:rPr lang="fr-BE" altLang="en-US" i="0" dirty="0" err="1" smtClean="0">
                <a:solidFill>
                  <a:srgbClr val="4D4D4D"/>
                </a:solidFill>
              </a:rPr>
              <a:t>attached</a:t>
            </a:r>
            <a:r>
              <a:rPr lang="fr-BE" altLang="en-US" i="0" dirty="0" smtClean="0">
                <a:solidFill>
                  <a:srgbClr val="4D4D4D"/>
                </a:solidFill>
              </a:rPr>
              <a:t> a </a:t>
            </a:r>
            <a:r>
              <a:rPr lang="fr-BE" altLang="en-US" i="0" dirty="0" err="1" smtClean="0">
                <a:solidFill>
                  <a:srgbClr val="4D4D4D"/>
                </a:solidFill>
              </a:rPr>
              <a:t>written</a:t>
            </a:r>
            <a:r>
              <a:rPr lang="fr-BE" altLang="en-US" i="0" dirty="0" smtClean="0">
                <a:solidFill>
                  <a:srgbClr val="4D4D4D"/>
                </a:solidFill>
              </a:rPr>
              <a:t> </a:t>
            </a:r>
            <a:r>
              <a:rPr lang="fr-BE" altLang="en-US" i="0" dirty="0" err="1" smtClean="0">
                <a:solidFill>
                  <a:srgbClr val="4D4D4D"/>
                </a:solidFill>
              </a:rPr>
              <a:t>statement</a:t>
            </a:r>
            <a:r>
              <a:rPr lang="fr-BE" altLang="en-US" i="0" dirty="0" smtClean="0">
                <a:solidFill>
                  <a:srgbClr val="4D4D4D"/>
                </a:solidFill>
              </a:rPr>
              <a:t> </a:t>
            </a:r>
            <a:r>
              <a:rPr lang="fr-BE" altLang="en-US" i="0" dirty="0" err="1" smtClean="0">
                <a:solidFill>
                  <a:srgbClr val="4D4D4D"/>
                </a:solidFill>
              </a:rPr>
              <a:t>from</a:t>
            </a:r>
            <a:r>
              <a:rPr lang="fr-BE" altLang="en-US" i="0" dirty="0" smtClean="0">
                <a:solidFill>
                  <a:srgbClr val="4D4D4D"/>
                </a:solidFill>
              </a:rPr>
              <a:t> a </a:t>
            </a:r>
            <a:r>
              <a:rPr lang="fr-BE" altLang="en-US" i="0" dirty="0" err="1" smtClean="0">
                <a:solidFill>
                  <a:srgbClr val="4D4D4D"/>
                </a:solidFill>
              </a:rPr>
              <a:t>colleague</a:t>
            </a:r>
            <a:r>
              <a:rPr lang="fr-BE" altLang="en-US" i="0" dirty="0" smtClean="0">
                <a:solidFill>
                  <a:srgbClr val="4D4D4D"/>
                </a:solidFill>
              </a:rPr>
              <a:t> </a:t>
            </a:r>
            <a:r>
              <a:rPr lang="fr-BE" altLang="en-US" i="0" dirty="0" err="1" smtClean="0">
                <a:solidFill>
                  <a:srgbClr val="4D4D4D"/>
                </a:solidFill>
              </a:rPr>
              <a:t>confirming</a:t>
            </a:r>
            <a:r>
              <a:rPr lang="fr-BE" altLang="en-US" i="0" dirty="0" smtClean="0">
                <a:solidFill>
                  <a:srgbClr val="4D4D4D"/>
                </a:solidFill>
              </a:rPr>
              <a:t> </a:t>
            </a:r>
            <a:r>
              <a:rPr lang="fr-BE" altLang="en-US" i="0" dirty="0" err="1" smtClean="0">
                <a:solidFill>
                  <a:srgbClr val="4D4D4D"/>
                </a:solidFill>
              </a:rPr>
              <a:t>that</a:t>
            </a:r>
            <a:r>
              <a:rPr lang="fr-BE" altLang="en-US" i="0" dirty="0" smtClean="0">
                <a:solidFill>
                  <a:srgbClr val="4D4D4D"/>
                </a:solidFill>
              </a:rPr>
              <a:t> </a:t>
            </a:r>
            <a:r>
              <a:rPr lang="fr-BE" altLang="en-US" i="0" dirty="0" err="1" smtClean="0">
                <a:solidFill>
                  <a:srgbClr val="4D4D4D"/>
                </a:solidFill>
              </a:rPr>
              <a:t>she</a:t>
            </a:r>
            <a:r>
              <a:rPr lang="fr-BE" altLang="en-US" i="0" dirty="0" smtClean="0">
                <a:solidFill>
                  <a:srgbClr val="4D4D4D"/>
                </a:solidFill>
              </a:rPr>
              <a:t> </a:t>
            </a:r>
            <a:r>
              <a:rPr lang="fr-BE" altLang="en-US" i="0" dirty="0" err="1" smtClean="0">
                <a:solidFill>
                  <a:srgbClr val="4D4D4D"/>
                </a:solidFill>
              </a:rPr>
              <a:t>witnessed</a:t>
            </a:r>
            <a:r>
              <a:rPr lang="fr-BE" altLang="en-US" i="0" dirty="0" smtClean="0">
                <a:solidFill>
                  <a:srgbClr val="4D4D4D"/>
                </a:solidFill>
              </a:rPr>
              <a:t> Mr B </a:t>
            </a:r>
            <a:r>
              <a:rPr lang="fr-BE" altLang="en-US" i="0" dirty="0" err="1" smtClean="0">
                <a:solidFill>
                  <a:srgbClr val="4D4D4D"/>
                </a:solidFill>
              </a:rPr>
              <a:t>shouting</a:t>
            </a:r>
            <a:r>
              <a:rPr lang="fr-BE" altLang="en-US" i="0" dirty="0" smtClean="0">
                <a:solidFill>
                  <a:srgbClr val="4D4D4D"/>
                </a:solidFill>
              </a:rPr>
              <a:t> at Mr C. </a:t>
            </a:r>
            <a:r>
              <a:rPr lang="fr-BE" altLang="en-US" i="0" dirty="0" err="1" smtClean="0">
                <a:solidFill>
                  <a:srgbClr val="4D4D4D"/>
                </a:solidFill>
              </a:rPr>
              <a:t>She</a:t>
            </a:r>
            <a:r>
              <a:rPr lang="fr-BE" altLang="en-US" i="0" dirty="0" smtClean="0">
                <a:solidFill>
                  <a:srgbClr val="4D4D4D"/>
                </a:solidFill>
              </a:rPr>
              <a:t> </a:t>
            </a:r>
            <a:r>
              <a:rPr lang="fr-BE" altLang="en-US" i="0" dirty="0" err="1" smtClean="0">
                <a:solidFill>
                  <a:srgbClr val="4D4D4D"/>
                </a:solidFill>
              </a:rPr>
              <a:t>described</a:t>
            </a:r>
            <a:r>
              <a:rPr lang="fr-BE" altLang="en-US" i="0" dirty="0" smtClean="0">
                <a:solidFill>
                  <a:srgbClr val="4D4D4D"/>
                </a:solidFill>
              </a:rPr>
              <a:t> the </a:t>
            </a:r>
            <a:r>
              <a:rPr lang="fr-BE" altLang="en-US" i="0" dirty="0" err="1" smtClean="0">
                <a:solidFill>
                  <a:srgbClr val="4D4D4D"/>
                </a:solidFill>
              </a:rPr>
              <a:t>scene</a:t>
            </a:r>
            <a:r>
              <a:rPr lang="fr-BE" altLang="en-US" i="0" dirty="0" smtClean="0">
                <a:solidFill>
                  <a:srgbClr val="4D4D4D"/>
                </a:solidFill>
              </a:rPr>
              <a:t> as shocking.</a:t>
            </a:r>
            <a:endParaRPr lang="en-GB" altLang="en-US" i="0" dirty="0" smtClean="0">
              <a:solidFill>
                <a:srgbClr val="4D4D4D"/>
              </a:solidFill>
            </a:endParaRPr>
          </a:p>
        </p:txBody>
      </p:sp>
    </p:spTree>
    <p:extLst>
      <p:ext uri="{BB962C8B-B14F-4D97-AF65-F5344CB8AC3E}">
        <p14:creationId xmlns:p14="http://schemas.microsoft.com/office/powerpoint/2010/main" val="8198785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68313" y="1412877"/>
            <a:ext cx="8229600" cy="576263"/>
          </a:xfrm>
        </p:spPr>
        <p:txBody>
          <a:bodyPr/>
          <a:lstStyle/>
          <a:p>
            <a:pPr algn="ctr"/>
            <a:r>
              <a:rPr lang="en-GB" altLang="en-US" sz="3200" smtClean="0"/>
              <a:t/>
            </a:r>
            <a:br>
              <a:rPr lang="en-GB" altLang="en-US" sz="3200" smtClean="0"/>
            </a:br>
            <a:endParaRPr lang="en-GB" altLang="en-US" sz="3200" smtClean="0"/>
          </a:p>
        </p:txBody>
      </p:sp>
      <p:sp>
        <p:nvSpPr>
          <p:cNvPr id="115715" name="Content Placeholder 2"/>
          <p:cNvSpPr>
            <a:spLocks noGrp="1"/>
          </p:cNvSpPr>
          <p:nvPr>
            <p:ph idx="1"/>
          </p:nvPr>
        </p:nvSpPr>
        <p:spPr>
          <a:xfrm>
            <a:off x="457200" y="2205038"/>
            <a:ext cx="8229600" cy="3994151"/>
          </a:xfrm>
        </p:spPr>
        <p:txBody>
          <a:bodyPr/>
          <a:lstStyle/>
          <a:p>
            <a:pPr marL="0" indent="0">
              <a:buFontTx/>
              <a:buNone/>
            </a:pPr>
            <a:endParaRPr lang="fr-BE" altLang="en-US" sz="2000" dirty="0" smtClean="0"/>
          </a:p>
          <a:p>
            <a:pPr marL="0" indent="0">
              <a:buFontTx/>
              <a:buChar char="•"/>
            </a:pPr>
            <a:endParaRPr lang="fr-BE" altLang="en-US" sz="2000" dirty="0" smtClean="0"/>
          </a:p>
          <a:p>
            <a:pPr marL="0" indent="0" algn="ctr">
              <a:buFontTx/>
              <a:buNone/>
            </a:pPr>
            <a:r>
              <a:rPr lang="en-GB" altLang="en-US" sz="4400" dirty="0" smtClean="0">
                <a:solidFill>
                  <a:srgbClr val="A40000"/>
                </a:solidFill>
              </a:rPr>
              <a:t>Phase 1: Preliminary</a:t>
            </a:r>
            <a:r>
              <a:rPr lang="fr-BE" altLang="en-US" sz="4400" dirty="0" smtClean="0">
                <a:solidFill>
                  <a:srgbClr val="A40000"/>
                </a:solidFill>
              </a:rPr>
              <a:t> </a:t>
            </a:r>
            <a:r>
              <a:rPr lang="en-GB" altLang="en-US" sz="4400" dirty="0" smtClean="0">
                <a:solidFill>
                  <a:srgbClr val="A40000"/>
                </a:solidFill>
              </a:rPr>
              <a:t>assessment</a:t>
            </a:r>
          </a:p>
        </p:txBody>
      </p:sp>
    </p:spTree>
    <p:extLst>
      <p:ext uri="{BB962C8B-B14F-4D97-AF65-F5344CB8AC3E}">
        <p14:creationId xmlns:p14="http://schemas.microsoft.com/office/powerpoint/2010/main" val="6563896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68313" y="1557340"/>
            <a:ext cx="8229600" cy="936625"/>
          </a:xfrm>
        </p:spPr>
        <p:txBody>
          <a:bodyPr/>
          <a:lstStyle/>
          <a:p>
            <a:pPr algn="ctr"/>
            <a:r>
              <a:rPr lang="en-GB" altLang="en-US" sz="3600" b="0" dirty="0" smtClean="0">
                <a:solidFill>
                  <a:srgbClr val="A40000"/>
                </a:solidFill>
              </a:rPr>
              <a:t>Preliminary</a:t>
            </a:r>
            <a:r>
              <a:rPr lang="fr-BE" altLang="en-US" sz="3600" b="0" dirty="0" smtClean="0">
                <a:solidFill>
                  <a:srgbClr val="A40000"/>
                </a:solidFill>
              </a:rPr>
              <a:t> </a:t>
            </a:r>
            <a:r>
              <a:rPr lang="en-GB" altLang="en-US" sz="3600" b="0" dirty="0" smtClean="0">
                <a:solidFill>
                  <a:srgbClr val="A40000"/>
                </a:solidFill>
              </a:rPr>
              <a:t>assessment</a:t>
            </a:r>
          </a:p>
        </p:txBody>
      </p:sp>
      <p:sp>
        <p:nvSpPr>
          <p:cNvPr id="116739" name="Content Placeholder 2"/>
          <p:cNvSpPr>
            <a:spLocks noGrp="1"/>
          </p:cNvSpPr>
          <p:nvPr>
            <p:ph idx="1"/>
          </p:nvPr>
        </p:nvSpPr>
        <p:spPr>
          <a:xfrm>
            <a:off x="539552" y="2660915"/>
            <a:ext cx="8229600" cy="2952155"/>
          </a:xfrm>
        </p:spPr>
        <p:txBody>
          <a:bodyPr/>
          <a:lstStyle/>
          <a:p>
            <a:pPr marL="0" indent="0">
              <a:spcBef>
                <a:spcPts val="0"/>
              </a:spcBef>
              <a:spcAft>
                <a:spcPts val="0"/>
              </a:spcAft>
              <a:buNone/>
            </a:pPr>
            <a:r>
              <a:rPr lang="en-GB" altLang="en-US" b="1" dirty="0" smtClean="0">
                <a:solidFill>
                  <a:srgbClr val="333333"/>
                </a:solidFill>
              </a:rPr>
              <a:t>How to assess preliminary information?</a:t>
            </a:r>
          </a:p>
          <a:p>
            <a:pPr marL="0" indent="0">
              <a:spcBef>
                <a:spcPts val="0"/>
              </a:spcBef>
              <a:spcAft>
                <a:spcPts val="0"/>
              </a:spcAft>
              <a:buNone/>
            </a:pPr>
            <a:endParaRPr lang="en-GB" altLang="en-US" b="1" dirty="0" smtClean="0">
              <a:solidFill>
                <a:srgbClr val="333333"/>
              </a:solidFill>
            </a:endParaRPr>
          </a:p>
          <a:p>
            <a:pPr>
              <a:spcBef>
                <a:spcPts val="0"/>
              </a:spcBef>
              <a:spcAft>
                <a:spcPts val="600"/>
              </a:spcAft>
              <a:buClr>
                <a:srgbClr val="C00000"/>
              </a:buClr>
              <a:buFontTx/>
              <a:buChar char="•"/>
            </a:pPr>
            <a:r>
              <a:rPr lang="fr-BE" altLang="en-US" dirty="0" err="1" smtClean="0">
                <a:solidFill>
                  <a:srgbClr val="333333"/>
                </a:solidFill>
              </a:rPr>
              <a:t>What</a:t>
            </a:r>
            <a:r>
              <a:rPr lang="fr-BE" altLang="en-US" dirty="0" smtClean="0">
                <a:solidFill>
                  <a:srgbClr val="333333"/>
                </a:solidFill>
              </a:rPr>
              <a:t> </a:t>
            </a:r>
            <a:r>
              <a:rPr lang="fr-BE" altLang="en-US" dirty="0" err="1" smtClean="0">
                <a:solidFill>
                  <a:srgbClr val="333333"/>
                </a:solidFill>
              </a:rPr>
              <a:t>is</a:t>
            </a:r>
            <a:r>
              <a:rPr lang="fr-BE" altLang="en-US" dirty="0" smtClean="0">
                <a:solidFill>
                  <a:srgbClr val="333333"/>
                </a:solidFill>
              </a:rPr>
              <a:t> a </a:t>
            </a:r>
            <a:r>
              <a:rPr lang="fr-BE" altLang="en-US" dirty="0" err="1" smtClean="0">
                <a:solidFill>
                  <a:srgbClr val="333333"/>
                </a:solidFill>
              </a:rPr>
              <a:t>person</a:t>
            </a:r>
            <a:r>
              <a:rPr lang="fr-BE" altLang="en-US" dirty="0" smtClean="0">
                <a:solidFill>
                  <a:srgbClr val="333333"/>
                </a:solidFill>
              </a:rPr>
              <a:t> </a:t>
            </a:r>
            <a:r>
              <a:rPr lang="fr-BE" altLang="en-US" dirty="0" err="1" smtClean="0">
                <a:solidFill>
                  <a:srgbClr val="333333"/>
                </a:solidFill>
              </a:rPr>
              <a:t>concerned</a:t>
            </a:r>
            <a:r>
              <a:rPr lang="fr-BE" altLang="en-US" dirty="0" smtClean="0">
                <a:solidFill>
                  <a:srgbClr val="333333"/>
                </a:solidFill>
              </a:rPr>
              <a:t>?</a:t>
            </a:r>
          </a:p>
          <a:p>
            <a:pPr>
              <a:spcBef>
                <a:spcPts val="0"/>
              </a:spcBef>
              <a:spcAft>
                <a:spcPts val="600"/>
              </a:spcAft>
              <a:buClr>
                <a:srgbClr val="C00000"/>
              </a:buClr>
              <a:buFontTx/>
              <a:buChar char="•"/>
            </a:pPr>
            <a:r>
              <a:rPr lang="fr-BE" altLang="en-US" dirty="0" smtClean="0">
                <a:solidFill>
                  <a:srgbClr val="333333"/>
                </a:solidFill>
              </a:rPr>
              <a:t>Test: '</a:t>
            </a:r>
            <a:r>
              <a:rPr lang="fr-BE" altLang="en-US" dirty="0" err="1" smtClean="0">
                <a:solidFill>
                  <a:srgbClr val="333333"/>
                </a:solidFill>
              </a:rPr>
              <a:t>Beginning</a:t>
            </a:r>
            <a:r>
              <a:rPr lang="fr-BE" altLang="en-US" dirty="0" smtClean="0">
                <a:solidFill>
                  <a:srgbClr val="333333"/>
                </a:solidFill>
              </a:rPr>
              <a:t> of proof'</a:t>
            </a:r>
          </a:p>
          <a:p>
            <a:pPr lvl="0">
              <a:spcBef>
                <a:spcPts val="0"/>
              </a:spcBef>
              <a:spcAft>
                <a:spcPts val="0"/>
              </a:spcAft>
              <a:buClr>
                <a:srgbClr val="C00000"/>
              </a:buClr>
              <a:buFontTx/>
              <a:buChar char="•"/>
            </a:pPr>
            <a:r>
              <a:rPr lang="fr-BE" altLang="en-US" dirty="0">
                <a:solidFill>
                  <a:srgbClr val="333333"/>
                </a:solidFill>
                <a:ea typeface="Calibri" pitchFamily="34" charset="0"/>
                <a:cs typeface="Times New Roman" pitchFamily="18" charset="0"/>
              </a:rPr>
              <a:t>Limited actions </a:t>
            </a:r>
            <a:r>
              <a:rPr lang="fr-BE" altLang="en-US" dirty="0" err="1">
                <a:solidFill>
                  <a:srgbClr val="333333"/>
                </a:solidFill>
                <a:ea typeface="Calibri" pitchFamily="34" charset="0"/>
                <a:cs typeface="Times New Roman" pitchFamily="18" charset="0"/>
              </a:rPr>
              <a:t>before</a:t>
            </a:r>
            <a:r>
              <a:rPr lang="fr-BE" altLang="en-US" dirty="0">
                <a:solidFill>
                  <a:srgbClr val="333333"/>
                </a:solidFill>
                <a:ea typeface="Calibri" pitchFamily="34" charset="0"/>
                <a:cs typeface="Times New Roman" pitchFamily="18" charset="0"/>
              </a:rPr>
              <a:t> an </a:t>
            </a:r>
            <a:r>
              <a:rPr lang="fr-BE" altLang="en-US" dirty="0" err="1">
                <a:solidFill>
                  <a:srgbClr val="333333"/>
                </a:solidFill>
                <a:ea typeface="Calibri" pitchFamily="34" charset="0"/>
                <a:cs typeface="Times New Roman" pitchFamily="18" charset="0"/>
              </a:rPr>
              <a:t>inquiry</a:t>
            </a:r>
            <a:r>
              <a:rPr lang="fr-BE" altLang="en-US" dirty="0">
                <a:solidFill>
                  <a:srgbClr val="333333"/>
                </a:solidFill>
                <a:ea typeface="Calibri" pitchFamily="34" charset="0"/>
                <a:cs typeface="Times New Roman" pitchFamily="18" charset="0"/>
              </a:rPr>
              <a:t> mandate</a:t>
            </a:r>
          </a:p>
          <a:p>
            <a:pPr>
              <a:spcBef>
                <a:spcPts val="0"/>
              </a:spcBef>
              <a:spcAft>
                <a:spcPts val="600"/>
              </a:spcAft>
              <a:buFontTx/>
              <a:buChar char="•"/>
            </a:pPr>
            <a:endParaRPr lang="fr-BE" altLang="en-US" b="1" dirty="0" smtClean="0">
              <a:solidFill>
                <a:srgbClr val="333333"/>
              </a:solidFill>
            </a:endParaRPr>
          </a:p>
        </p:txBody>
      </p:sp>
    </p:spTree>
    <p:extLst>
      <p:ext uri="{BB962C8B-B14F-4D97-AF65-F5344CB8AC3E}">
        <p14:creationId xmlns:p14="http://schemas.microsoft.com/office/powerpoint/2010/main" val="681595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PAnswers"/>
          <p:cNvSpPr>
            <a:spLocks noGrp="1"/>
          </p:cNvSpPr>
          <p:nvPr>
            <p:ph type="body" idx="1"/>
            <p:custDataLst>
              <p:tags r:id="rId3"/>
            </p:custDataLst>
          </p:nvPr>
        </p:nvSpPr>
        <p:spPr>
          <a:xfrm>
            <a:off x="107504" y="3909053"/>
            <a:ext cx="6121400" cy="2304256"/>
          </a:xfrm>
        </p:spPr>
        <p:txBody>
          <a:bodyPr/>
          <a:lstStyle/>
          <a:p>
            <a:pPr marL="0" indent="0" eaLnBrk="1" hangingPunct="1">
              <a:buClr>
                <a:srgbClr val="FFFFFF"/>
              </a:buClr>
            </a:pPr>
            <a:r>
              <a:rPr lang="en-GB" altLang="en-US" i="0" dirty="0" smtClean="0">
                <a:solidFill>
                  <a:srgbClr val="A40000"/>
                </a:solidFill>
              </a:rPr>
              <a:t>A</a:t>
            </a:r>
            <a:r>
              <a:rPr lang="en-GB" altLang="en-US" i="0" dirty="0">
                <a:solidFill>
                  <a:srgbClr val="A40000"/>
                </a:solidFill>
              </a:rPr>
              <a:t>.</a:t>
            </a:r>
            <a:r>
              <a:rPr lang="en-GB" altLang="en-US" i="0" dirty="0" smtClean="0">
                <a:solidFill>
                  <a:srgbClr val="A40000"/>
                </a:solidFill>
              </a:rPr>
              <a:t> </a:t>
            </a:r>
            <a:r>
              <a:rPr lang="fr-BE" altLang="en-US" i="0" dirty="0">
                <a:solidFill>
                  <a:srgbClr val="333333"/>
                </a:solidFill>
              </a:rPr>
              <a:t>All </a:t>
            </a:r>
            <a:r>
              <a:rPr lang="fr-BE" altLang="en-US" i="0" dirty="0" err="1">
                <a:solidFill>
                  <a:srgbClr val="333333"/>
                </a:solidFill>
              </a:rPr>
              <a:t>personal</a:t>
            </a:r>
            <a:r>
              <a:rPr lang="fr-BE" altLang="en-US" i="0" dirty="0">
                <a:solidFill>
                  <a:srgbClr val="333333"/>
                </a:solidFill>
              </a:rPr>
              <a:t> data </a:t>
            </a:r>
            <a:r>
              <a:rPr lang="fr-BE" altLang="en-US" i="0" dirty="0" err="1">
                <a:solidFill>
                  <a:srgbClr val="333333"/>
                </a:solidFill>
              </a:rPr>
              <a:t>known</a:t>
            </a:r>
            <a:r>
              <a:rPr lang="fr-BE" altLang="en-US" i="0" dirty="0">
                <a:solidFill>
                  <a:srgbClr val="333333"/>
                </a:solidFill>
              </a:rPr>
              <a:t> by the Commission</a:t>
            </a:r>
          </a:p>
          <a:p>
            <a:pPr marL="0" indent="0">
              <a:defRPr/>
            </a:pPr>
            <a:r>
              <a:rPr lang="en-GB" altLang="en-US" i="0" dirty="0" smtClean="0">
                <a:solidFill>
                  <a:srgbClr val="A40000"/>
                </a:solidFill>
              </a:rPr>
              <a:t>B</a:t>
            </a:r>
            <a:r>
              <a:rPr lang="en-GB" altLang="en-US" i="0" dirty="0">
                <a:solidFill>
                  <a:srgbClr val="A40000"/>
                </a:solidFill>
              </a:rPr>
              <a:t>.</a:t>
            </a:r>
            <a:r>
              <a:rPr lang="en-GB" altLang="en-US" i="0" dirty="0" smtClean="0">
                <a:solidFill>
                  <a:srgbClr val="A40000"/>
                </a:solidFill>
              </a:rPr>
              <a:t> </a:t>
            </a:r>
            <a:r>
              <a:rPr lang="fr-BE" altLang="en-US" i="0" dirty="0" err="1">
                <a:solidFill>
                  <a:srgbClr val="333333"/>
                </a:solidFill>
              </a:rPr>
              <a:t>Some</a:t>
            </a:r>
            <a:r>
              <a:rPr lang="fr-BE" altLang="en-US" i="0" dirty="0">
                <a:solidFill>
                  <a:srgbClr val="333333"/>
                </a:solidFill>
              </a:rPr>
              <a:t> information in </a:t>
            </a:r>
            <a:r>
              <a:rPr lang="fr-BE" altLang="en-US" i="0" dirty="0" smtClean="0">
                <a:solidFill>
                  <a:srgbClr val="333333"/>
                </a:solidFill>
              </a:rPr>
              <a:t>Sysper / </a:t>
            </a:r>
            <a:r>
              <a:rPr lang="fr-BE" altLang="en-US" i="0" dirty="0" err="1" smtClean="0">
                <a:solidFill>
                  <a:srgbClr val="333333"/>
                </a:solidFill>
              </a:rPr>
              <a:t>personal</a:t>
            </a:r>
            <a:r>
              <a:rPr lang="fr-BE" altLang="en-US" i="0" dirty="0" smtClean="0">
                <a:solidFill>
                  <a:srgbClr val="333333"/>
                </a:solidFill>
              </a:rPr>
              <a:t> file (</a:t>
            </a:r>
            <a:r>
              <a:rPr lang="fr-BE" altLang="en-US" i="0" dirty="0" err="1" smtClean="0">
                <a:solidFill>
                  <a:srgbClr val="333333"/>
                </a:solidFill>
              </a:rPr>
              <a:t>upon</a:t>
            </a:r>
            <a:r>
              <a:rPr lang="fr-BE" altLang="en-US" i="0" dirty="0" smtClean="0">
                <a:solidFill>
                  <a:srgbClr val="333333"/>
                </a:solidFill>
              </a:rPr>
              <a:t>        </a:t>
            </a:r>
            <a:r>
              <a:rPr lang="fr-BE" altLang="en-US" i="0" dirty="0" err="1" smtClean="0">
                <a:solidFill>
                  <a:srgbClr val="333333"/>
                </a:solidFill>
              </a:rPr>
              <a:t>request</a:t>
            </a:r>
            <a:r>
              <a:rPr lang="fr-BE" altLang="en-US" i="0" dirty="0" smtClean="0">
                <a:solidFill>
                  <a:srgbClr val="333333"/>
                </a:solidFill>
              </a:rPr>
              <a:t>)</a:t>
            </a:r>
            <a:endParaRPr lang="fr-BE" altLang="en-US" i="0" dirty="0">
              <a:solidFill>
                <a:srgbClr val="333333"/>
              </a:solidFill>
            </a:endParaRPr>
          </a:p>
          <a:p>
            <a:pPr marL="0" indent="0" eaLnBrk="1" hangingPunct="1">
              <a:buClr>
                <a:srgbClr val="FFFFFF"/>
              </a:buClr>
            </a:pPr>
            <a:r>
              <a:rPr lang="en-GB" altLang="en-US" i="0" dirty="0" smtClean="0">
                <a:solidFill>
                  <a:srgbClr val="A40000"/>
                </a:solidFill>
              </a:rPr>
              <a:t>C</a:t>
            </a:r>
            <a:r>
              <a:rPr lang="en-GB" altLang="en-US" i="0" dirty="0">
                <a:solidFill>
                  <a:srgbClr val="A40000"/>
                </a:solidFill>
              </a:rPr>
              <a:t>.</a:t>
            </a:r>
            <a:r>
              <a:rPr lang="en-GB" altLang="en-US" i="0" dirty="0" smtClean="0">
                <a:solidFill>
                  <a:srgbClr val="A40000"/>
                </a:solidFill>
              </a:rPr>
              <a:t> </a:t>
            </a:r>
            <a:r>
              <a:rPr lang="fr-BE" altLang="en-US" i="0" dirty="0" smtClean="0">
                <a:solidFill>
                  <a:srgbClr val="333333"/>
                </a:solidFill>
              </a:rPr>
              <a:t>No </a:t>
            </a:r>
            <a:r>
              <a:rPr lang="fr-BE" altLang="en-US" i="0" dirty="0" err="1" smtClean="0">
                <a:solidFill>
                  <a:srgbClr val="333333"/>
                </a:solidFill>
              </a:rPr>
              <a:t>personal</a:t>
            </a:r>
            <a:r>
              <a:rPr lang="fr-BE" altLang="en-US" i="0" dirty="0" smtClean="0">
                <a:solidFill>
                  <a:srgbClr val="333333"/>
                </a:solidFill>
              </a:rPr>
              <a:t> information </a:t>
            </a:r>
            <a:r>
              <a:rPr lang="fr-BE" altLang="en-US" i="0" dirty="0" err="1" smtClean="0">
                <a:solidFill>
                  <a:srgbClr val="333333"/>
                </a:solidFill>
              </a:rPr>
              <a:t>without</a:t>
            </a:r>
            <a:r>
              <a:rPr lang="fr-BE" altLang="en-US" i="0" dirty="0" smtClean="0">
                <a:solidFill>
                  <a:srgbClr val="333333"/>
                </a:solidFill>
              </a:rPr>
              <a:t> a mandate</a:t>
            </a:r>
            <a:endParaRPr lang="en-GB" altLang="en-US" i="0" dirty="0" smtClean="0">
              <a:solidFill>
                <a:srgbClr val="4D4D4D"/>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846322880"/>
              </p:ext>
            </p:extLst>
          </p:nvPr>
        </p:nvGraphicFramePr>
        <p:xfrm>
          <a:off x="6876256" y="4005065"/>
          <a:ext cx="2162820" cy="2433172"/>
        </p:xfrm>
        <a:graphic>
          <a:graphicData uri="http://schemas.openxmlformats.org/presentationml/2006/ole">
            <mc:AlternateContent xmlns:mc="http://schemas.openxmlformats.org/markup-compatibility/2006">
              <mc:Choice xmlns:v="urn:schemas-microsoft-com:vml" Requires="v">
                <p:oleObj spid="_x0000_s11470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876256" y="4005065"/>
                        <a:ext cx="2162820" cy="2433172"/>
                      </a:xfrm>
                      <a:prstGeom prst="rect">
                        <a:avLst/>
                      </a:prstGeom>
                      <a:noFill/>
                      <a:ln>
                        <a:noFill/>
                      </a:ln>
                      <a:extLst/>
                    </p:spPr>
                  </p:pic>
                </p:oleObj>
              </mc:Fallback>
            </mc:AlternateContent>
          </a:graphicData>
        </a:graphic>
      </p:graphicFrame>
      <p:sp>
        <p:nvSpPr>
          <p:cNvPr id="138245" name="TPQuestion"/>
          <p:cNvSpPr>
            <a:spLocks noGrp="1"/>
          </p:cNvSpPr>
          <p:nvPr>
            <p:ph type="title"/>
          </p:nvPr>
        </p:nvSpPr>
        <p:spPr>
          <a:xfrm>
            <a:off x="323528" y="1316765"/>
            <a:ext cx="8301608" cy="2400267"/>
          </a:xfrm>
        </p:spPr>
        <p:txBody>
          <a:bodyPr/>
          <a:lstStyle/>
          <a:p>
            <a:pPr>
              <a:spcBef>
                <a:spcPct val="20000"/>
              </a:spcBef>
            </a:pPr>
            <a:r>
              <a:rPr lang="fr-BE" altLang="en-US" sz="3600" b="0" dirty="0" smtClean="0">
                <a:solidFill>
                  <a:srgbClr val="A40000"/>
                </a:solidFill>
              </a:rPr>
              <a:t/>
            </a:r>
            <a:br>
              <a:rPr lang="fr-BE" altLang="en-US" sz="3600" b="0" dirty="0" smtClean="0">
                <a:solidFill>
                  <a:srgbClr val="A40000"/>
                </a:solidFill>
              </a:rPr>
            </a:br>
            <a:r>
              <a:rPr lang="fr-BE" altLang="en-US" sz="3600" b="0" dirty="0" smtClean="0">
                <a:solidFill>
                  <a:srgbClr val="A40000"/>
                </a:solidFill>
              </a:rPr>
              <a:t>Access </a:t>
            </a:r>
            <a:r>
              <a:rPr lang="fr-BE" altLang="en-US" sz="3600" b="0" dirty="0">
                <a:solidFill>
                  <a:srgbClr val="A40000"/>
                </a:solidFill>
              </a:rPr>
              <a:t>to </a:t>
            </a:r>
            <a:r>
              <a:rPr lang="fr-BE" altLang="en-US" sz="3600" b="0" dirty="0" err="1">
                <a:solidFill>
                  <a:srgbClr val="A40000"/>
                </a:solidFill>
              </a:rPr>
              <a:t>personal</a:t>
            </a:r>
            <a:r>
              <a:rPr lang="fr-BE" altLang="en-US" sz="3600" b="0" dirty="0">
                <a:solidFill>
                  <a:srgbClr val="A40000"/>
                </a:solidFill>
              </a:rPr>
              <a:t> data in the </a:t>
            </a:r>
            <a:r>
              <a:rPr lang="fr-BE" altLang="en-US" sz="3600" b="0" dirty="0" err="1">
                <a:solidFill>
                  <a:srgbClr val="A40000"/>
                </a:solidFill>
              </a:rPr>
              <a:t>preliminary</a:t>
            </a:r>
            <a:r>
              <a:rPr lang="fr-BE" altLang="en-US" sz="3600" b="0" dirty="0">
                <a:solidFill>
                  <a:srgbClr val="A40000"/>
                </a:solidFill>
              </a:rPr>
              <a:t> phase</a:t>
            </a:r>
            <a:br>
              <a:rPr lang="fr-BE" altLang="en-US" sz="3600" b="0" dirty="0">
                <a:solidFill>
                  <a:srgbClr val="A40000"/>
                </a:solidFill>
              </a:rPr>
            </a:br>
            <a:r>
              <a:rPr lang="fr-BE" altLang="en-US" sz="3600" b="0" dirty="0" smtClean="0">
                <a:solidFill>
                  <a:srgbClr val="A40000"/>
                </a:solidFill>
              </a:rPr>
              <a:t/>
            </a:r>
            <a:br>
              <a:rPr lang="fr-BE" altLang="en-US" sz="3600" b="0" dirty="0" smtClean="0">
                <a:solidFill>
                  <a:srgbClr val="A40000"/>
                </a:solidFill>
              </a:rPr>
            </a:br>
            <a:r>
              <a:rPr lang="fr-BE" altLang="en-US" b="0" dirty="0" smtClean="0">
                <a:solidFill>
                  <a:srgbClr val="C00000"/>
                </a:solidFill>
              </a:rPr>
              <a:t>IDOC</a:t>
            </a:r>
            <a:r>
              <a:rPr lang="fr-BE" altLang="en-US" b="0" dirty="0" smtClean="0">
                <a:solidFill>
                  <a:srgbClr val="4D4D4D"/>
                </a:solidFill>
              </a:rPr>
              <a:t> </a:t>
            </a:r>
            <a:r>
              <a:rPr lang="fr-BE" altLang="en-US" b="0" dirty="0">
                <a:solidFill>
                  <a:srgbClr val="4D4D4D"/>
                </a:solidFill>
              </a:rPr>
              <a:t>has </a:t>
            </a:r>
            <a:r>
              <a:rPr lang="fr-BE" altLang="en-US" b="0" dirty="0" err="1">
                <a:solidFill>
                  <a:srgbClr val="4D4D4D"/>
                </a:solidFill>
              </a:rPr>
              <a:t>access</a:t>
            </a:r>
            <a:r>
              <a:rPr lang="fr-BE" altLang="en-US" b="0" dirty="0">
                <a:solidFill>
                  <a:srgbClr val="4D4D4D"/>
                </a:solidFill>
              </a:rPr>
              <a:t> to:</a:t>
            </a:r>
            <a:r>
              <a:rPr lang="fr-BE" altLang="en-US" b="0" dirty="0">
                <a:solidFill>
                  <a:srgbClr val="A40000"/>
                </a:solidFill>
              </a:rPr>
              <a:t/>
            </a:r>
            <a:br>
              <a:rPr lang="fr-BE" altLang="en-US" b="0" dirty="0">
                <a:solidFill>
                  <a:srgbClr val="A40000"/>
                </a:solidFill>
              </a:rPr>
            </a:br>
            <a:endParaRPr lang="fr-BE" altLang="en-US" b="0" dirty="0" smtClean="0">
              <a:solidFill>
                <a:srgbClr val="4D4D4D"/>
              </a:solidFill>
            </a:endParaRPr>
          </a:p>
        </p:txBody>
      </p:sp>
    </p:spTree>
    <p:custDataLst>
      <p:tags r:id="rId2"/>
    </p:custDataLst>
    <p:extLst>
      <p:ext uri="{BB962C8B-B14F-4D97-AF65-F5344CB8AC3E}">
        <p14:creationId xmlns:p14="http://schemas.microsoft.com/office/powerpoint/2010/main" val="131519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600" b="0" dirty="0" err="1" smtClean="0">
                <a:solidFill>
                  <a:srgbClr val="A40000"/>
                </a:solidFill>
              </a:rPr>
              <a:t>Follow</a:t>
            </a:r>
            <a:r>
              <a:rPr lang="fr-BE" sz="3600" b="0" dirty="0" smtClean="0">
                <a:solidFill>
                  <a:srgbClr val="A40000"/>
                </a:solidFill>
              </a:rPr>
              <a:t>-up </a:t>
            </a:r>
            <a:r>
              <a:rPr lang="fr-BE" sz="3600" b="0" dirty="0">
                <a:solidFill>
                  <a:srgbClr val="A40000"/>
                </a:solidFill>
              </a:rPr>
              <a:t>of the </a:t>
            </a:r>
            <a:r>
              <a:rPr lang="fr-BE" sz="3600" b="0" dirty="0" err="1">
                <a:solidFill>
                  <a:srgbClr val="A40000"/>
                </a:solidFill>
              </a:rPr>
              <a:t>preliminary</a:t>
            </a:r>
            <a:r>
              <a:rPr lang="fr-BE" sz="3600" b="0" dirty="0">
                <a:solidFill>
                  <a:srgbClr val="A40000"/>
                </a:solidFill>
              </a:rPr>
              <a:t> </a:t>
            </a:r>
            <a:r>
              <a:rPr lang="fr-BE" sz="3600" b="0" dirty="0" err="1">
                <a:solidFill>
                  <a:srgbClr val="A40000"/>
                </a:solidFill>
              </a:rPr>
              <a:t>assessment</a:t>
            </a:r>
            <a:endParaRPr lang="en-GB" sz="3600" b="0" dirty="0">
              <a:solidFill>
                <a:srgbClr val="A40000"/>
              </a:solidFill>
            </a:endParaRPr>
          </a:p>
        </p:txBody>
      </p:sp>
      <p:sp>
        <p:nvSpPr>
          <p:cNvPr id="3" name="Content Placeholder 2"/>
          <p:cNvSpPr>
            <a:spLocks noGrp="1"/>
          </p:cNvSpPr>
          <p:nvPr>
            <p:ph idx="1"/>
          </p:nvPr>
        </p:nvSpPr>
        <p:spPr/>
        <p:txBody>
          <a:bodyPr/>
          <a:lstStyle/>
          <a:p>
            <a:pPr>
              <a:spcBef>
                <a:spcPts val="0"/>
              </a:spcBef>
              <a:spcAft>
                <a:spcPts val="0"/>
              </a:spcAft>
              <a:buClr>
                <a:srgbClr val="C00000"/>
              </a:buClr>
              <a:buFontTx/>
              <a:buChar char="•"/>
            </a:pPr>
            <a:r>
              <a:rPr lang="fr-BE" i="0" dirty="0">
                <a:solidFill>
                  <a:srgbClr val="C00000"/>
                </a:solidFill>
                <a:ea typeface="Calibri" pitchFamily="34" charset="0"/>
                <a:cs typeface="Times New Roman" pitchFamily="18" charset="0"/>
              </a:rPr>
              <a:t>IDOC </a:t>
            </a:r>
            <a:r>
              <a:rPr lang="fr-BE" i="0" dirty="0" err="1">
                <a:solidFill>
                  <a:srgbClr val="333333"/>
                </a:solidFill>
                <a:ea typeface="Calibri" pitchFamily="34" charset="0"/>
                <a:cs typeface="Times New Roman" pitchFamily="18" charset="0"/>
              </a:rPr>
              <a:t>transmits</a:t>
            </a:r>
            <a:r>
              <a:rPr lang="fr-BE" i="0" dirty="0">
                <a:solidFill>
                  <a:srgbClr val="333333"/>
                </a:solidFill>
                <a:ea typeface="Calibri" pitchFamily="34" charset="0"/>
                <a:cs typeface="Times New Roman" pitchFamily="18" charset="0"/>
              </a:rPr>
              <a:t> the </a:t>
            </a:r>
            <a:r>
              <a:rPr lang="fr-BE" i="0" dirty="0" err="1">
                <a:solidFill>
                  <a:srgbClr val="333333"/>
                </a:solidFill>
                <a:ea typeface="Calibri" pitchFamily="34" charset="0"/>
                <a:cs typeface="Times New Roman" pitchFamily="18" charset="0"/>
              </a:rPr>
              <a:t>assessment</a:t>
            </a:r>
            <a:r>
              <a:rPr lang="fr-BE" i="0" dirty="0">
                <a:solidFill>
                  <a:srgbClr val="333333"/>
                </a:solidFill>
                <a:ea typeface="Calibri" pitchFamily="34" charset="0"/>
                <a:cs typeface="Times New Roman" pitchFamily="18" charset="0"/>
              </a:rPr>
              <a:t> note to the </a:t>
            </a:r>
            <a:r>
              <a:rPr lang="fr-BE" i="0" dirty="0" err="1" smtClean="0">
                <a:solidFill>
                  <a:srgbClr val="333333"/>
                </a:solidFill>
                <a:ea typeface="Calibri" pitchFamily="34" charset="0"/>
                <a:cs typeface="Times New Roman" pitchFamily="18" charset="0"/>
              </a:rPr>
              <a:t>Appointing</a:t>
            </a:r>
            <a:r>
              <a:rPr lang="fr-BE" i="0" dirty="0" smtClean="0">
                <a:solidFill>
                  <a:srgbClr val="333333"/>
                </a:solidFill>
                <a:ea typeface="Calibri" pitchFamily="34" charset="0"/>
                <a:cs typeface="Times New Roman" pitchFamily="18" charset="0"/>
              </a:rPr>
              <a:t> </a:t>
            </a:r>
            <a:r>
              <a:rPr lang="fr-BE" i="0" dirty="0" err="1" smtClean="0">
                <a:solidFill>
                  <a:srgbClr val="333333"/>
                </a:solidFill>
                <a:ea typeface="Calibri" pitchFamily="34" charset="0"/>
                <a:cs typeface="Times New Roman" pitchFamily="18" charset="0"/>
              </a:rPr>
              <a:t>Authority</a:t>
            </a:r>
            <a:r>
              <a:rPr lang="fr-BE" i="0" dirty="0" smtClean="0">
                <a:solidFill>
                  <a:srgbClr val="333333"/>
                </a:solidFill>
                <a:ea typeface="Calibri" pitchFamily="34" charset="0"/>
                <a:cs typeface="Times New Roman" pitchFamily="18" charset="0"/>
              </a:rPr>
              <a:t> </a:t>
            </a:r>
            <a:r>
              <a:rPr lang="fr-BE" i="0" dirty="0" err="1">
                <a:solidFill>
                  <a:srgbClr val="333333"/>
                </a:solidFill>
                <a:ea typeface="Calibri" pitchFamily="34" charset="0"/>
                <a:cs typeface="Times New Roman" pitchFamily="18" charset="0"/>
              </a:rPr>
              <a:t>with</a:t>
            </a:r>
            <a:r>
              <a:rPr lang="fr-BE" i="0" dirty="0">
                <a:solidFill>
                  <a:srgbClr val="333333"/>
                </a:solidFill>
                <a:ea typeface="Calibri" pitchFamily="34" charset="0"/>
                <a:cs typeface="Times New Roman" pitchFamily="18" charset="0"/>
              </a:rPr>
              <a:t> a </a:t>
            </a:r>
            <a:r>
              <a:rPr lang="fr-BE" i="0" dirty="0" err="1" smtClean="0">
                <a:solidFill>
                  <a:srgbClr val="333333"/>
                </a:solidFill>
                <a:ea typeface="Calibri" pitchFamily="34" charset="0"/>
                <a:cs typeface="Times New Roman" pitchFamily="18" charset="0"/>
              </a:rPr>
              <a:t>recommendation</a:t>
            </a:r>
            <a:r>
              <a:rPr lang="fr-BE" i="0" dirty="0" smtClean="0">
                <a:solidFill>
                  <a:srgbClr val="333333"/>
                </a:solidFill>
                <a:ea typeface="Calibri" pitchFamily="34" charset="0"/>
                <a:cs typeface="Times New Roman" pitchFamily="18" charset="0"/>
              </a:rPr>
              <a:t> </a:t>
            </a:r>
            <a:r>
              <a:rPr lang="fr-BE" i="0" dirty="0">
                <a:solidFill>
                  <a:srgbClr val="333333"/>
                </a:solidFill>
                <a:ea typeface="Calibri" pitchFamily="34" charset="0"/>
                <a:cs typeface="Times New Roman" pitchFamily="18" charset="0"/>
              </a:rPr>
              <a:t>on the </a:t>
            </a:r>
            <a:r>
              <a:rPr lang="fr-BE" i="0" dirty="0" err="1" smtClean="0">
                <a:solidFill>
                  <a:srgbClr val="333333"/>
                </a:solidFill>
                <a:ea typeface="Calibri" pitchFamily="34" charset="0"/>
                <a:cs typeface="Times New Roman" pitchFamily="18" charset="0"/>
              </a:rPr>
              <a:t>follow</a:t>
            </a:r>
            <a:r>
              <a:rPr lang="fr-BE" i="0" dirty="0" smtClean="0">
                <a:solidFill>
                  <a:srgbClr val="333333"/>
                </a:solidFill>
                <a:ea typeface="Calibri" pitchFamily="34" charset="0"/>
                <a:cs typeface="Times New Roman" pitchFamily="18" charset="0"/>
              </a:rPr>
              <a:t>-up</a:t>
            </a:r>
          </a:p>
          <a:p>
            <a:pPr>
              <a:spcBef>
                <a:spcPts val="0"/>
              </a:spcBef>
              <a:spcAft>
                <a:spcPts val="0"/>
              </a:spcAft>
              <a:buClr>
                <a:srgbClr val="C00000"/>
              </a:buClr>
              <a:buFontTx/>
              <a:buChar char="•"/>
            </a:pPr>
            <a:endParaRPr lang="fr-BE" i="0" dirty="0">
              <a:solidFill>
                <a:srgbClr val="333333"/>
              </a:solidFill>
              <a:ea typeface="Calibri" pitchFamily="34" charset="0"/>
              <a:cs typeface="Times New Roman" pitchFamily="18" charset="0"/>
            </a:endParaRPr>
          </a:p>
          <a:p>
            <a:pPr>
              <a:spcBef>
                <a:spcPts val="0"/>
              </a:spcBef>
              <a:spcAft>
                <a:spcPts val="0"/>
              </a:spcAft>
              <a:buClr>
                <a:srgbClr val="C00000"/>
              </a:buClr>
              <a:buFontTx/>
              <a:buChar char="•"/>
            </a:pPr>
            <a:r>
              <a:rPr lang="fr-BE" i="0" dirty="0" smtClean="0">
                <a:solidFill>
                  <a:srgbClr val="333333"/>
                </a:solidFill>
                <a:ea typeface="Calibri" pitchFamily="34" charset="0"/>
                <a:cs typeface="Times New Roman" pitchFamily="18" charset="0"/>
              </a:rPr>
              <a:t>The </a:t>
            </a:r>
            <a:r>
              <a:rPr lang="fr-BE" i="0" dirty="0" err="1" smtClean="0">
                <a:solidFill>
                  <a:srgbClr val="333333"/>
                </a:solidFill>
                <a:ea typeface="Calibri" pitchFamily="34" charset="0"/>
                <a:cs typeface="Times New Roman" pitchFamily="18" charset="0"/>
              </a:rPr>
              <a:t>SecGen</a:t>
            </a:r>
            <a:r>
              <a:rPr lang="fr-BE" i="0" dirty="0" smtClean="0">
                <a:solidFill>
                  <a:srgbClr val="333333"/>
                </a:solidFill>
                <a:ea typeface="Calibri" pitchFamily="34" charset="0"/>
                <a:cs typeface="Times New Roman" pitchFamily="18" charset="0"/>
              </a:rPr>
              <a:t> </a:t>
            </a:r>
            <a:r>
              <a:rPr lang="fr-BE" i="0" dirty="0" err="1" smtClean="0">
                <a:solidFill>
                  <a:srgbClr val="333333"/>
                </a:solidFill>
                <a:ea typeface="Calibri" pitchFamily="34" charset="0"/>
                <a:cs typeface="Times New Roman" pitchFamily="18" charset="0"/>
              </a:rPr>
              <a:t>is</a:t>
            </a:r>
            <a:r>
              <a:rPr lang="fr-BE" i="0" dirty="0" smtClean="0">
                <a:solidFill>
                  <a:srgbClr val="333333"/>
                </a:solidFill>
                <a:ea typeface="Calibri" pitchFamily="34" charset="0"/>
                <a:cs typeface="Times New Roman" pitchFamily="18" charset="0"/>
              </a:rPr>
              <a:t> </a:t>
            </a:r>
            <a:r>
              <a:rPr lang="fr-BE" i="0" dirty="0" err="1" smtClean="0">
                <a:solidFill>
                  <a:srgbClr val="333333"/>
                </a:solidFill>
                <a:ea typeface="Calibri" pitchFamily="34" charset="0"/>
                <a:cs typeface="Times New Roman" pitchFamily="18" charset="0"/>
              </a:rPr>
              <a:t>consulted</a:t>
            </a:r>
            <a:r>
              <a:rPr lang="fr-BE" i="0" dirty="0" smtClean="0">
                <a:solidFill>
                  <a:srgbClr val="333333"/>
                </a:solidFill>
                <a:ea typeface="Calibri" pitchFamily="34" charset="0"/>
                <a:cs typeface="Times New Roman" pitchFamily="18" charset="0"/>
              </a:rPr>
              <a:t> </a:t>
            </a:r>
            <a:r>
              <a:rPr lang="fr-BE" i="0" dirty="0">
                <a:solidFill>
                  <a:srgbClr val="333333"/>
                </a:solidFill>
                <a:ea typeface="Calibri" pitchFamily="34" charset="0"/>
                <a:cs typeface="Times New Roman" pitchFamily="18" charset="0"/>
              </a:rPr>
              <a:t>in </a:t>
            </a:r>
            <a:r>
              <a:rPr lang="fr-BE" i="0" dirty="0" err="1">
                <a:solidFill>
                  <a:srgbClr val="333333"/>
                </a:solidFill>
                <a:ea typeface="Calibri" pitchFamily="34" charset="0"/>
                <a:cs typeface="Times New Roman" pitchFamily="18" charset="0"/>
              </a:rPr>
              <a:t>parallel</a:t>
            </a:r>
            <a:r>
              <a:rPr lang="fr-BE" i="0" dirty="0">
                <a:solidFill>
                  <a:srgbClr val="333333"/>
                </a:solidFill>
                <a:ea typeface="Calibri" pitchFamily="34" charset="0"/>
                <a:cs typeface="Times New Roman" pitchFamily="18" charset="0"/>
              </a:rPr>
              <a:t> on the </a:t>
            </a:r>
            <a:r>
              <a:rPr lang="fr-BE" i="0" dirty="0" err="1">
                <a:solidFill>
                  <a:srgbClr val="333333"/>
                </a:solidFill>
                <a:ea typeface="Calibri" pitchFamily="34" charset="0"/>
                <a:cs typeface="Times New Roman" pitchFamily="18" charset="0"/>
              </a:rPr>
              <a:t>draft</a:t>
            </a:r>
            <a:r>
              <a:rPr lang="fr-BE" i="0" dirty="0">
                <a:solidFill>
                  <a:srgbClr val="333333"/>
                </a:solidFill>
                <a:ea typeface="Calibri" pitchFamily="34" charset="0"/>
                <a:cs typeface="Times New Roman" pitchFamily="18" charset="0"/>
              </a:rPr>
              <a:t> </a:t>
            </a:r>
            <a:r>
              <a:rPr lang="fr-BE" i="0" dirty="0" smtClean="0">
                <a:solidFill>
                  <a:srgbClr val="333333"/>
                </a:solidFill>
                <a:ea typeface="Calibri" pitchFamily="34" charset="0"/>
                <a:cs typeface="Times New Roman" pitchFamily="18" charset="0"/>
              </a:rPr>
              <a:t>mandate</a:t>
            </a:r>
          </a:p>
          <a:p>
            <a:pPr>
              <a:spcBef>
                <a:spcPts val="0"/>
              </a:spcBef>
              <a:spcAft>
                <a:spcPts val="0"/>
              </a:spcAft>
              <a:buClr>
                <a:srgbClr val="C00000"/>
              </a:buClr>
              <a:buFontTx/>
              <a:buChar char="•"/>
            </a:pPr>
            <a:endParaRPr lang="fr-BE" i="0" dirty="0">
              <a:solidFill>
                <a:srgbClr val="333333"/>
              </a:solidFill>
              <a:ea typeface="Calibri" pitchFamily="34" charset="0"/>
              <a:cs typeface="Times New Roman" pitchFamily="18" charset="0"/>
            </a:endParaRPr>
          </a:p>
          <a:p>
            <a:pPr>
              <a:spcBef>
                <a:spcPts val="0"/>
              </a:spcBef>
              <a:spcAft>
                <a:spcPts val="0"/>
              </a:spcAft>
              <a:buClr>
                <a:srgbClr val="C00000"/>
              </a:buClr>
              <a:buFontTx/>
              <a:buChar char="•"/>
            </a:pPr>
            <a:r>
              <a:rPr lang="fr-BE" i="0" dirty="0" err="1" smtClean="0">
                <a:solidFill>
                  <a:srgbClr val="333333"/>
                </a:solidFill>
                <a:ea typeface="Calibri" pitchFamily="34" charset="0"/>
                <a:cs typeface="Times New Roman" pitchFamily="18" charset="0"/>
              </a:rPr>
              <a:t>When</a:t>
            </a:r>
            <a:r>
              <a:rPr lang="fr-BE" i="0" dirty="0" smtClean="0">
                <a:solidFill>
                  <a:srgbClr val="333333"/>
                </a:solidFill>
                <a:ea typeface="Calibri" pitchFamily="34" charset="0"/>
                <a:cs typeface="Times New Roman" pitchFamily="18" charset="0"/>
              </a:rPr>
              <a:t> relevant, </a:t>
            </a:r>
            <a:r>
              <a:rPr lang="fr-BE" i="0" dirty="0">
                <a:solidFill>
                  <a:srgbClr val="333333"/>
                </a:solidFill>
                <a:ea typeface="Calibri" pitchFamily="34" charset="0"/>
                <a:cs typeface="Times New Roman" pitchFamily="18" charset="0"/>
              </a:rPr>
              <a:t>OLAF </a:t>
            </a:r>
            <a:r>
              <a:rPr lang="fr-BE" i="0" dirty="0" err="1">
                <a:solidFill>
                  <a:srgbClr val="333333"/>
                </a:solidFill>
                <a:ea typeface="Calibri" pitchFamily="34" charset="0"/>
                <a:cs typeface="Times New Roman" pitchFamily="18" charset="0"/>
              </a:rPr>
              <a:t>is</a:t>
            </a:r>
            <a:r>
              <a:rPr lang="fr-BE" i="0" dirty="0">
                <a:solidFill>
                  <a:srgbClr val="333333"/>
                </a:solidFill>
                <a:ea typeface="Calibri" pitchFamily="34" charset="0"/>
                <a:cs typeface="Times New Roman" pitchFamily="18" charset="0"/>
              </a:rPr>
              <a:t> </a:t>
            </a:r>
            <a:r>
              <a:rPr lang="fr-BE" i="0" dirty="0" err="1">
                <a:solidFill>
                  <a:srgbClr val="333333"/>
                </a:solidFill>
                <a:ea typeface="Calibri" pitchFamily="34" charset="0"/>
                <a:cs typeface="Times New Roman" pitchFamily="18" charset="0"/>
              </a:rPr>
              <a:t>consulted</a:t>
            </a:r>
            <a:r>
              <a:rPr lang="fr-BE" i="0" dirty="0">
                <a:solidFill>
                  <a:srgbClr val="333333"/>
                </a:solidFill>
                <a:ea typeface="Calibri" pitchFamily="34" charset="0"/>
                <a:cs typeface="Times New Roman" pitchFamily="18" charset="0"/>
              </a:rPr>
              <a:t> </a:t>
            </a:r>
            <a:endParaRPr lang="en-GB" i="0" dirty="0">
              <a:solidFill>
                <a:srgbClr val="333333"/>
              </a:solidFill>
              <a:ea typeface="Calibri" pitchFamily="34" charset="0"/>
              <a:cs typeface="Times New Roman" pitchFamily="18" charset="0"/>
            </a:endParaRPr>
          </a:p>
        </p:txBody>
      </p:sp>
    </p:spTree>
    <p:extLst>
      <p:ext uri="{BB962C8B-B14F-4D97-AF65-F5344CB8AC3E}">
        <p14:creationId xmlns:p14="http://schemas.microsoft.com/office/powerpoint/2010/main" val="16264187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467544" y="3140968"/>
            <a:ext cx="8229600" cy="2879824"/>
          </a:xfrm>
        </p:spPr>
        <p:txBody>
          <a:bodyPr/>
          <a:lstStyle/>
          <a:p>
            <a:pPr marL="0" indent="0" algn="ctr">
              <a:buFontTx/>
              <a:buNone/>
            </a:pPr>
            <a:r>
              <a:rPr lang="fr-BE" altLang="en-US" sz="4400" dirty="0" smtClean="0">
                <a:solidFill>
                  <a:srgbClr val="A40000"/>
                </a:solidFill>
              </a:rPr>
              <a:t>Phase 2: Administrative </a:t>
            </a:r>
            <a:r>
              <a:rPr lang="fr-BE" altLang="en-US" sz="4400" dirty="0" err="1" smtClean="0">
                <a:solidFill>
                  <a:srgbClr val="A40000"/>
                </a:solidFill>
              </a:rPr>
              <a:t>Inquiry</a:t>
            </a:r>
            <a:endParaRPr lang="en-GB" altLang="en-US" sz="4400" i="1" dirty="0" smtClean="0">
              <a:solidFill>
                <a:srgbClr val="A40000"/>
              </a:solidFill>
            </a:endParaRPr>
          </a:p>
        </p:txBody>
      </p:sp>
    </p:spTree>
    <p:extLst>
      <p:ext uri="{BB962C8B-B14F-4D97-AF65-F5344CB8AC3E}">
        <p14:creationId xmlns:p14="http://schemas.microsoft.com/office/powerpoint/2010/main" val="10348935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68313" y="1412877"/>
            <a:ext cx="8229600" cy="576263"/>
          </a:xfrm>
        </p:spPr>
        <p:txBody>
          <a:bodyPr/>
          <a:lstStyle/>
          <a:p>
            <a:pPr algn="ctr"/>
            <a:r>
              <a:rPr lang="en-GB" altLang="en-US" sz="3600" b="0" dirty="0" smtClean="0">
                <a:solidFill>
                  <a:srgbClr val="A40000"/>
                </a:solidFill>
              </a:rPr>
              <a:t>Administrative Inquiry</a:t>
            </a:r>
          </a:p>
        </p:txBody>
      </p:sp>
      <p:sp>
        <p:nvSpPr>
          <p:cNvPr id="67587" name="Content Placeholder 2"/>
          <p:cNvSpPr>
            <a:spLocks noGrp="1"/>
          </p:cNvSpPr>
          <p:nvPr>
            <p:ph idx="1"/>
          </p:nvPr>
        </p:nvSpPr>
        <p:spPr>
          <a:xfrm>
            <a:off x="467544" y="1988840"/>
            <a:ext cx="8229600" cy="3994151"/>
          </a:xfrm>
        </p:spPr>
        <p:txBody>
          <a:bodyPr/>
          <a:lstStyle/>
          <a:p>
            <a:pPr marL="0" indent="0">
              <a:buFont typeface="Arial" pitchFamily="34" charset="0"/>
              <a:buNone/>
              <a:defRPr/>
            </a:pPr>
            <a:r>
              <a:rPr lang="fr-BE" altLang="en-US" b="1" dirty="0" err="1" smtClean="0">
                <a:solidFill>
                  <a:srgbClr val="A40000"/>
                </a:solidFill>
              </a:rPr>
              <a:t>Principles</a:t>
            </a:r>
            <a:r>
              <a:rPr lang="fr-BE" altLang="en-US" b="1" dirty="0" smtClean="0">
                <a:solidFill>
                  <a:srgbClr val="A40000"/>
                </a:solidFill>
              </a:rPr>
              <a:t>:</a:t>
            </a:r>
            <a:endParaRPr lang="en-GB" altLang="en-US" b="1" dirty="0" smtClean="0">
              <a:solidFill>
                <a:srgbClr val="A40000"/>
              </a:solidFill>
            </a:endParaRPr>
          </a:p>
          <a:p>
            <a:pPr>
              <a:buClr>
                <a:srgbClr val="C00000"/>
              </a:buClr>
              <a:buFontTx/>
              <a:buChar char="•"/>
              <a:defRPr/>
            </a:pPr>
            <a:r>
              <a:rPr lang="en-GB" altLang="en-US" dirty="0" smtClean="0">
                <a:solidFill>
                  <a:srgbClr val="333333"/>
                </a:solidFill>
              </a:rPr>
              <a:t>Based on a mandate </a:t>
            </a:r>
          </a:p>
          <a:p>
            <a:pPr>
              <a:buClr>
                <a:srgbClr val="C00000"/>
              </a:buClr>
              <a:buFontTx/>
              <a:buChar char="•"/>
              <a:defRPr/>
            </a:pPr>
            <a:r>
              <a:rPr lang="en-GB" altLang="en-US" dirty="0" smtClean="0">
                <a:solidFill>
                  <a:srgbClr val="333333"/>
                </a:solidFill>
              </a:rPr>
              <a:t>Establishing facts / finding evidence</a:t>
            </a:r>
          </a:p>
          <a:p>
            <a:pPr>
              <a:buClr>
                <a:srgbClr val="C00000"/>
              </a:buClr>
              <a:buFontTx/>
              <a:buChar char="•"/>
              <a:defRPr/>
            </a:pPr>
            <a:r>
              <a:rPr lang="fr-BE" altLang="en-US" dirty="0" smtClean="0">
                <a:solidFill>
                  <a:srgbClr val="333333"/>
                </a:solidFill>
              </a:rPr>
              <a:t>Independence</a:t>
            </a:r>
            <a:endParaRPr lang="fr-BE" altLang="en-US" dirty="0">
              <a:solidFill>
                <a:srgbClr val="333333"/>
              </a:solidFill>
            </a:endParaRPr>
          </a:p>
          <a:p>
            <a:pPr>
              <a:buClr>
                <a:srgbClr val="C00000"/>
              </a:buClr>
              <a:buFontTx/>
              <a:buChar char="•"/>
              <a:defRPr/>
            </a:pPr>
            <a:r>
              <a:rPr lang="fr-BE" altLang="en-US" dirty="0" err="1" smtClean="0">
                <a:solidFill>
                  <a:srgbClr val="333333"/>
                </a:solidFill>
              </a:rPr>
              <a:t>Objectivity</a:t>
            </a:r>
            <a:r>
              <a:rPr lang="fr-BE" altLang="en-US" dirty="0" smtClean="0">
                <a:solidFill>
                  <a:srgbClr val="333333"/>
                </a:solidFill>
              </a:rPr>
              <a:t> / </a:t>
            </a:r>
            <a:r>
              <a:rPr lang="en-GB" altLang="en-US" dirty="0" smtClean="0">
                <a:solidFill>
                  <a:srgbClr val="333333"/>
                </a:solidFill>
              </a:rPr>
              <a:t>Impartiality</a:t>
            </a:r>
            <a:endParaRPr lang="en-GB" altLang="en-US" dirty="0">
              <a:solidFill>
                <a:srgbClr val="333333"/>
              </a:solidFill>
            </a:endParaRPr>
          </a:p>
          <a:p>
            <a:pPr>
              <a:buClr>
                <a:srgbClr val="C00000"/>
              </a:buClr>
              <a:buFontTx/>
              <a:buChar char="•"/>
              <a:defRPr/>
            </a:pPr>
            <a:r>
              <a:rPr lang="fr-BE" altLang="en-US" dirty="0" err="1" smtClean="0">
                <a:solidFill>
                  <a:srgbClr val="333333"/>
                </a:solidFill>
              </a:rPr>
              <a:t>Presumption</a:t>
            </a:r>
            <a:r>
              <a:rPr lang="fr-BE" altLang="en-US" dirty="0" smtClean="0">
                <a:solidFill>
                  <a:srgbClr val="333333"/>
                </a:solidFill>
              </a:rPr>
              <a:t> of innocence</a:t>
            </a:r>
            <a:endParaRPr lang="en-GB" altLang="en-US" dirty="0" smtClean="0">
              <a:solidFill>
                <a:srgbClr val="333333"/>
              </a:solidFill>
            </a:endParaRPr>
          </a:p>
          <a:p>
            <a:pPr>
              <a:buClr>
                <a:srgbClr val="C00000"/>
              </a:buClr>
              <a:buFontTx/>
              <a:buChar char="•"/>
              <a:defRPr/>
            </a:pPr>
            <a:r>
              <a:rPr lang="fr-BE" altLang="en-US" dirty="0" err="1" smtClean="0">
                <a:solidFill>
                  <a:srgbClr val="333333"/>
                </a:solidFill>
              </a:rPr>
              <a:t>Confidentiality</a:t>
            </a:r>
            <a:endParaRPr lang="en-GB" altLang="en-US" dirty="0" smtClean="0">
              <a:solidFill>
                <a:srgbClr val="333333"/>
              </a:solidFill>
            </a:endParaRPr>
          </a:p>
        </p:txBody>
      </p:sp>
    </p:spTree>
    <p:extLst>
      <p:ext uri="{BB962C8B-B14F-4D97-AF65-F5344CB8AC3E}">
        <p14:creationId xmlns:p14="http://schemas.microsoft.com/office/powerpoint/2010/main" val="27888011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68313" y="1555752"/>
            <a:ext cx="8229600" cy="936625"/>
          </a:xfrm>
        </p:spPr>
        <p:txBody>
          <a:bodyPr/>
          <a:lstStyle/>
          <a:p>
            <a:pPr algn="ctr"/>
            <a:r>
              <a:rPr lang="en-US" altLang="en-US" sz="3600" b="0" dirty="0" smtClean="0">
                <a:solidFill>
                  <a:srgbClr val="A40000"/>
                </a:solidFill>
              </a:rPr>
              <a:t>Mandate</a:t>
            </a:r>
          </a:p>
        </p:txBody>
      </p:sp>
      <p:sp>
        <p:nvSpPr>
          <p:cNvPr id="128003" name="Content Placeholder 2"/>
          <p:cNvSpPr>
            <a:spLocks noGrp="1"/>
          </p:cNvSpPr>
          <p:nvPr>
            <p:ph idx="1"/>
          </p:nvPr>
        </p:nvSpPr>
        <p:spPr>
          <a:xfrm>
            <a:off x="467544" y="2372883"/>
            <a:ext cx="8229600" cy="3633788"/>
          </a:xfrm>
        </p:spPr>
        <p:txBody>
          <a:bodyPr/>
          <a:lstStyle/>
          <a:p>
            <a:pPr>
              <a:buClr>
                <a:srgbClr val="C00000"/>
              </a:buClr>
              <a:buFontTx/>
              <a:buChar char="•"/>
              <a:defRPr/>
            </a:pPr>
            <a:r>
              <a:rPr lang="en-GB" altLang="en-US" dirty="0" smtClean="0">
                <a:solidFill>
                  <a:srgbClr val="333333"/>
                </a:solidFill>
              </a:rPr>
              <a:t>Specific scope: </a:t>
            </a:r>
          </a:p>
          <a:p>
            <a:pPr marL="0" indent="0">
              <a:buClr>
                <a:srgbClr val="C00000"/>
              </a:buClr>
              <a:buFont typeface="Arial" pitchFamily="34" charset="0"/>
              <a:buNone/>
              <a:defRPr/>
            </a:pPr>
            <a:r>
              <a:rPr lang="en-GB" altLang="en-US" dirty="0" smtClean="0">
                <a:solidFill>
                  <a:srgbClr val="333333"/>
                </a:solidFill>
              </a:rPr>
              <a:t>		- person concerned; </a:t>
            </a:r>
          </a:p>
          <a:p>
            <a:pPr marL="0" indent="0">
              <a:buClr>
                <a:srgbClr val="C00000"/>
              </a:buClr>
              <a:buFont typeface="Arial" pitchFamily="34" charset="0"/>
              <a:buNone/>
              <a:defRPr/>
            </a:pPr>
            <a:r>
              <a:rPr lang="en-GB" altLang="en-US" dirty="0" smtClean="0">
                <a:solidFill>
                  <a:srgbClr val="333333"/>
                </a:solidFill>
              </a:rPr>
              <a:t>		- allegations;</a:t>
            </a:r>
          </a:p>
          <a:p>
            <a:pPr marL="0" indent="0">
              <a:buClr>
                <a:srgbClr val="C00000"/>
              </a:buClr>
              <a:buFont typeface="Arial" pitchFamily="34" charset="0"/>
              <a:buNone/>
              <a:defRPr/>
            </a:pPr>
            <a:r>
              <a:rPr lang="en-GB" altLang="en-US" dirty="0" smtClean="0">
                <a:solidFill>
                  <a:srgbClr val="333333"/>
                </a:solidFill>
              </a:rPr>
              <a:t>		- timeframe</a:t>
            </a:r>
          </a:p>
          <a:p>
            <a:pPr>
              <a:buClr>
                <a:srgbClr val="C00000"/>
              </a:buClr>
              <a:buFontTx/>
              <a:buChar char="•"/>
              <a:defRPr/>
            </a:pPr>
            <a:r>
              <a:rPr lang="en-GB" altLang="en-US" dirty="0" smtClean="0">
                <a:solidFill>
                  <a:srgbClr val="333333"/>
                </a:solidFill>
              </a:rPr>
              <a:t>Person concerned to be informed of inquiry and of its scope prior to the interview</a:t>
            </a:r>
          </a:p>
        </p:txBody>
      </p:sp>
    </p:spTree>
    <p:extLst>
      <p:ext uri="{BB962C8B-B14F-4D97-AF65-F5344CB8AC3E}">
        <p14:creationId xmlns:p14="http://schemas.microsoft.com/office/powerpoint/2010/main" val="1994880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PQuestion"/>
          <p:cNvSpPr>
            <a:spLocks noGrp="1"/>
          </p:cNvSpPr>
          <p:nvPr>
            <p:ph type="title"/>
          </p:nvPr>
        </p:nvSpPr>
        <p:spPr>
          <a:xfrm>
            <a:off x="179512" y="932723"/>
            <a:ext cx="8642350" cy="2616068"/>
          </a:xfrm>
        </p:spPr>
        <p:txBody>
          <a:bodyPr/>
          <a:lstStyle/>
          <a:p>
            <a:r>
              <a:rPr lang="fr-BE" altLang="en-US" sz="2400" b="0" dirty="0" smtClean="0">
                <a:solidFill>
                  <a:srgbClr val="333333"/>
                </a:solidFill>
              </a:rPr>
              <a:t/>
            </a:r>
            <a:br>
              <a:rPr lang="fr-BE" altLang="en-US" sz="2400" b="0" dirty="0" smtClean="0">
                <a:solidFill>
                  <a:srgbClr val="333333"/>
                </a:solidFill>
              </a:rPr>
            </a:br>
            <a:r>
              <a:rPr lang="fr-BE" altLang="en-US" sz="2400" b="0" dirty="0" smtClean="0">
                <a:solidFill>
                  <a:srgbClr val="333333"/>
                </a:solidFill>
              </a:rPr>
              <a:t>							</a:t>
            </a:r>
            <a:r>
              <a:rPr lang="fr-BE" altLang="en-US" sz="3200" b="0" dirty="0" smtClean="0">
                <a:solidFill>
                  <a:srgbClr val="A40000"/>
                </a:solidFill>
              </a:rPr>
              <a:t>New </a:t>
            </a:r>
            <a:r>
              <a:rPr lang="fr-BE" altLang="en-US" sz="3200" b="0" dirty="0" err="1" smtClean="0">
                <a:solidFill>
                  <a:srgbClr val="A40000"/>
                </a:solidFill>
              </a:rPr>
              <a:t>allegations</a:t>
            </a:r>
            <a:r>
              <a:rPr lang="fr-BE" altLang="en-US" sz="2400" b="0" dirty="0">
                <a:solidFill>
                  <a:srgbClr val="333333"/>
                </a:solidFill>
              </a:rPr>
              <a:t/>
            </a:r>
            <a:br>
              <a:rPr lang="fr-BE" altLang="en-US" sz="2400" b="0" dirty="0">
                <a:solidFill>
                  <a:srgbClr val="333333"/>
                </a:solidFill>
              </a:rPr>
            </a:br>
            <a:r>
              <a:rPr lang="fr-BE" altLang="en-US" sz="2400" b="0" dirty="0" smtClean="0">
                <a:solidFill>
                  <a:srgbClr val="333333"/>
                </a:solidFill>
              </a:rPr>
              <a:t/>
            </a:r>
            <a:br>
              <a:rPr lang="fr-BE" altLang="en-US" sz="2400" b="0" dirty="0" smtClean="0">
                <a:solidFill>
                  <a:srgbClr val="333333"/>
                </a:solidFill>
              </a:rPr>
            </a:br>
            <a:r>
              <a:rPr lang="fr-BE" altLang="en-US" sz="2400" b="0" dirty="0" smtClean="0">
                <a:solidFill>
                  <a:srgbClr val="333333"/>
                </a:solidFill>
              </a:rPr>
              <a:t>In the middle of an </a:t>
            </a:r>
            <a:r>
              <a:rPr lang="fr-BE" altLang="en-US" sz="2400" b="0" dirty="0" err="1" smtClean="0">
                <a:solidFill>
                  <a:srgbClr val="333333"/>
                </a:solidFill>
              </a:rPr>
              <a:t>inquiry</a:t>
            </a:r>
            <a:r>
              <a:rPr lang="fr-BE" altLang="en-US" sz="2400" b="0" dirty="0" smtClean="0">
                <a:solidFill>
                  <a:srgbClr val="333333"/>
                </a:solidFill>
              </a:rPr>
              <a:t>, a </a:t>
            </a:r>
            <a:r>
              <a:rPr lang="fr-BE" altLang="en-US" sz="2400" b="0" dirty="0" err="1" smtClean="0">
                <a:solidFill>
                  <a:srgbClr val="333333"/>
                </a:solidFill>
              </a:rPr>
              <a:t>witness</a:t>
            </a:r>
            <a:r>
              <a:rPr lang="fr-BE" altLang="en-US" sz="2400" b="0" dirty="0" smtClean="0">
                <a:solidFill>
                  <a:srgbClr val="333333"/>
                </a:solidFill>
              </a:rPr>
              <a:t> </a:t>
            </a:r>
            <a:r>
              <a:rPr lang="fr-BE" altLang="en-US" sz="2400" b="0" dirty="0" err="1" smtClean="0">
                <a:solidFill>
                  <a:srgbClr val="333333"/>
                </a:solidFill>
              </a:rPr>
              <a:t>makes</a:t>
            </a:r>
            <a:r>
              <a:rPr lang="fr-BE" altLang="en-US" sz="2400" b="0" dirty="0" smtClean="0">
                <a:solidFill>
                  <a:srgbClr val="333333"/>
                </a:solidFill>
              </a:rPr>
              <a:t> </a:t>
            </a:r>
            <a:r>
              <a:rPr lang="fr-BE" altLang="en-US" sz="2400" b="0" dirty="0" err="1" smtClean="0">
                <a:solidFill>
                  <a:srgbClr val="333333"/>
                </a:solidFill>
              </a:rPr>
              <a:t>allegations</a:t>
            </a:r>
            <a:r>
              <a:rPr lang="fr-BE" altLang="en-US" sz="2400" b="0" dirty="0" smtClean="0">
                <a:solidFill>
                  <a:srgbClr val="333333"/>
                </a:solidFill>
              </a:rPr>
              <a:t> of </a:t>
            </a:r>
            <a:r>
              <a:rPr lang="fr-BE" altLang="en-US" sz="2400" b="0" dirty="0" err="1" smtClean="0">
                <a:solidFill>
                  <a:srgbClr val="333333"/>
                </a:solidFill>
              </a:rPr>
              <a:t>misconduct</a:t>
            </a:r>
            <a:r>
              <a:rPr lang="fr-BE" altLang="en-US" sz="2400" b="0" dirty="0" smtClean="0">
                <a:solidFill>
                  <a:srgbClr val="333333"/>
                </a:solidFill>
              </a:rPr>
              <a:t> </a:t>
            </a:r>
            <a:r>
              <a:rPr lang="fr-BE" altLang="en-US" sz="2400" b="0" dirty="0" err="1" smtClean="0">
                <a:solidFill>
                  <a:srgbClr val="333333"/>
                </a:solidFill>
              </a:rPr>
              <a:t>against</a:t>
            </a:r>
            <a:r>
              <a:rPr lang="fr-BE" altLang="en-US" sz="2400" b="0" dirty="0" smtClean="0">
                <a:solidFill>
                  <a:srgbClr val="333333"/>
                </a:solidFill>
              </a:rPr>
              <a:t> the </a:t>
            </a:r>
            <a:r>
              <a:rPr lang="fr-BE" altLang="en-US" sz="2400" b="0" dirty="0" err="1" smtClean="0">
                <a:solidFill>
                  <a:srgbClr val="333333"/>
                </a:solidFill>
              </a:rPr>
              <a:t>person</a:t>
            </a:r>
            <a:r>
              <a:rPr lang="fr-BE" altLang="en-US" sz="2400" b="0" dirty="0" smtClean="0">
                <a:solidFill>
                  <a:srgbClr val="333333"/>
                </a:solidFill>
              </a:rPr>
              <a:t> </a:t>
            </a:r>
            <a:r>
              <a:rPr lang="fr-BE" altLang="en-US" sz="2400" b="0" dirty="0" err="1" smtClean="0">
                <a:solidFill>
                  <a:srgbClr val="333333"/>
                </a:solidFill>
              </a:rPr>
              <a:t>concerned</a:t>
            </a:r>
            <a:r>
              <a:rPr lang="fr-BE" altLang="en-US" sz="2400" b="0" dirty="0" smtClean="0">
                <a:solidFill>
                  <a:srgbClr val="333333"/>
                </a:solidFill>
              </a:rPr>
              <a:t>. </a:t>
            </a:r>
            <a:r>
              <a:rPr lang="fr-BE" altLang="en-US" sz="2400" b="0" dirty="0" err="1" smtClean="0">
                <a:solidFill>
                  <a:srgbClr val="333333"/>
                </a:solidFill>
              </a:rPr>
              <a:t>They</a:t>
            </a:r>
            <a:r>
              <a:rPr lang="fr-BE" altLang="en-US" sz="2400" b="0" dirty="0" smtClean="0">
                <a:solidFill>
                  <a:srgbClr val="333333"/>
                </a:solidFill>
              </a:rPr>
              <a:t> </a:t>
            </a:r>
            <a:r>
              <a:rPr lang="fr-BE" altLang="en-US" sz="2400" b="0" dirty="0" err="1" smtClean="0">
                <a:solidFill>
                  <a:srgbClr val="333333"/>
                </a:solidFill>
              </a:rPr>
              <a:t>differ</a:t>
            </a:r>
            <a:r>
              <a:rPr lang="fr-BE" altLang="en-US" sz="2400" b="0" dirty="0" smtClean="0">
                <a:solidFill>
                  <a:srgbClr val="333333"/>
                </a:solidFill>
              </a:rPr>
              <a:t> </a:t>
            </a:r>
            <a:r>
              <a:rPr lang="fr-BE" altLang="en-US" sz="2400" b="0" dirty="0" err="1" smtClean="0">
                <a:solidFill>
                  <a:srgbClr val="333333"/>
                </a:solidFill>
              </a:rPr>
              <a:t>from</a:t>
            </a:r>
            <a:r>
              <a:rPr lang="fr-BE" altLang="en-US" sz="2400" b="0" dirty="0" smtClean="0">
                <a:solidFill>
                  <a:srgbClr val="333333"/>
                </a:solidFill>
              </a:rPr>
              <a:t> </a:t>
            </a:r>
            <a:r>
              <a:rPr lang="fr-BE" altLang="en-US" sz="2400" b="0" dirty="0" err="1" smtClean="0">
                <a:solidFill>
                  <a:srgbClr val="333333"/>
                </a:solidFill>
              </a:rPr>
              <a:t>those</a:t>
            </a:r>
            <a:r>
              <a:rPr lang="fr-BE" altLang="en-US" sz="2400" b="0" dirty="0" smtClean="0">
                <a:solidFill>
                  <a:srgbClr val="333333"/>
                </a:solidFill>
              </a:rPr>
              <a:t> </a:t>
            </a:r>
            <a:r>
              <a:rPr lang="fr-BE" altLang="en-US" sz="2400" b="0" dirty="0" err="1" smtClean="0">
                <a:solidFill>
                  <a:srgbClr val="333333"/>
                </a:solidFill>
              </a:rPr>
              <a:t>covered</a:t>
            </a:r>
            <a:r>
              <a:rPr lang="fr-BE" altLang="en-US" sz="2400" b="0" dirty="0" smtClean="0">
                <a:solidFill>
                  <a:srgbClr val="333333"/>
                </a:solidFill>
              </a:rPr>
              <a:t> by the mandate. </a:t>
            </a:r>
            <a:br>
              <a:rPr lang="fr-BE" altLang="en-US" sz="2400" b="0" dirty="0" smtClean="0">
                <a:solidFill>
                  <a:srgbClr val="333333"/>
                </a:solidFill>
              </a:rPr>
            </a:br>
            <a:r>
              <a:rPr lang="fr-BE" altLang="en-US" sz="2400" dirty="0" err="1" smtClean="0">
                <a:solidFill>
                  <a:srgbClr val="333333"/>
                </a:solidFill>
              </a:rPr>
              <a:t>What</a:t>
            </a:r>
            <a:r>
              <a:rPr lang="fr-BE" altLang="en-US" sz="2400" dirty="0" smtClean="0">
                <a:solidFill>
                  <a:srgbClr val="333333"/>
                </a:solidFill>
              </a:rPr>
              <a:t> </a:t>
            </a:r>
            <a:r>
              <a:rPr lang="fr-BE" altLang="en-US" sz="2400" dirty="0" err="1" smtClean="0">
                <a:solidFill>
                  <a:srgbClr val="333333"/>
                </a:solidFill>
              </a:rPr>
              <a:t>should</a:t>
            </a:r>
            <a:r>
              <a:rPr lang="fr-BE" altLang="en-US" sz="2400" dirty="0" smtClean="0">
                <a:solidFill>
                  <a:srgbClr val="333333"/>
                </a:solidFill>
              </a:rPr>
              <a:t> </a:t>
            </a:r>
            <a:r>
              <a:rPr lang="fr-BE" altLang="en-US" sz="2400" dirty="0" err="1" smtClean="0">
                <a:solidFill>
                  <a:srgbClr val="333333"/>
                </a:solidFill>
              </a:rPr>
              <a:t>be</a:t>
            </a:r>
            <a:r>
              <a:rPr lang="fr-BE" altLang="en-US" sz="2400" dirty="0" smtClean="0">
                <a:solidFill>
                  <a:srgbClr val="333333"/>
                </a:solidFill>
              </a:rPr>
              <a:t> </a:t>
            </a:r>
            <a:r>
              <a:rPr lang="fr-BE" altLang="en-US" sz="2400" dirty="0" err="1" smtClean="0">
                <a:solidFill>
                  <a:srgbClr val="333333"/>
                </a:solidFill>
              </a:rPr>
              <a:t>done</a:t>
            </a:r>
            <a:r>
              <a:rPr lang="fr-BE" altLang="en-US" sz="2400" dirty="0" smtClean="0">
                <a:solidFill>
                  <a:srgbClr val="333333"/>
                </a:solidFill>
              </a:rPr>
              <a:t>?</a:t>
            </a:r>
            <a:endParaRPr lang="en-GB" altLang="en-US" sz="2400" dirty="0" smtClean="0">
              <a:solidFill>
                <a:srgbClr val="333333"/>
              </a:solidFill>
            </a:endParaRPr>
          </a:p>
        </p:txBody>
      </p:sp>
      <p:sp>
        <p:nvSpPr>
          <p:cNvPr id="124931" name="TPAnswers"/>
          <p:cNvSpPr>
            <a:spLocks noGrp="1"/>
          </p:cNvSpPr>
          <p:nvPr>
            <p:ph type="body" idx="1"/>
            <p:custDataLst>
              <p:tags r:id="rId3"/>
            </p:custDataLst>
          </p:nvPr>
        </p:nvSpPr>
        <p:spPr>
          <a:xfrm>
            <a:off x="251520" y="4357919"/>
            <a:ext cx="5688632" cy="2500081"/>
          </a:xfrm>
        </p:spPr>
        <p:txBody>
          <a:bodyPr/>
          <a:lstStyle/>
          <a:p>
            <a:pPr marL="457200" indent="-457200" eaLnBrk="1" hangingPunct="1">
              <a:lnSpc>
                <a:spcPct val="80000"/>
              </a:lnSpc>
              <a:buAutoNum type="alphaUcPeriod"/>
            </a:pPr>
            <a:r>
              <a:rPr lang="fr-BE" altLang="en-US" sz="2000" i="0" dirty="0" err="1" smtClean="0">
                <a:solidFill>
                  <a:srgbClr val="333333"/>
                </a:solidFill>
              </a:rPr>
              <a:t>Discard</a:t>
            </a:r>
            <a:r>
              <a:rPr lang="fr-BE" altLang="en-US" sz="2000" i="0" dirty="0" smtClean="0">
                <a:solidFill>
                  <a:srgbClr val="333333"/>
                </a:solidFill>
              </a:rPr>
              <a:t> the new </a:t>
            </a:r>
            <a:r>
              <a:rPr lang="fr-BE" altLang="en-US" sz="2000" i="0" dirty="0" err="1" smtClean="0">
                <a:solidFill>
                  <a:srgbClr val="333333"/>
                </a:solidFill>
              </a:rPr>
              <a:t>allegations</a:t>
            </a:r>
            <a:endParaRPr lang="fr-BE" altLang="en-US" sz="2000" i="0" dirty="0" smtClean="0">
              <a:solidFill>
                <a:srgbClr val="333333"/>
              </a:solidFill>
            </a:endParaRPr>
          </a:p>
          <a:p>
            <a:pPr marL="457200" indent="-457200" eaLnBrk="1" hangingPunct="1">
              <a:lnSpc>
                <a:spcPct val="80000"/>
              </a:lnSpc>
              <a:buAutoNum type="alphaUcPeriod"/>
            </a:pPr>
            <a:r>
              <a:rPr lang="fr-BE" altLang="en-US" sz="2000" i="0" dirty="0" smtClean="0">
                <a:solidFill>
                  <a:srgbClr val="333333"/>
                </a:solidFill>
              </a:rPr>
              <a:t>Analyse the </a:t>
            </a:r>
            <a:r>
              <a:rPr lang="fr-BE" altLang="en-US" sz="2000" i="0" dirty="0" err="1" smtClean="0">
                <a:solidFill>
                  <a:srgbClr val="333333"/>
                </a:solidFill>
              </a:rPr>
              <a:t>allegations</a:t>
            </a:r>
            <a:r>
              <a:rPr lang="fr-BE" altLang="en-US" sz="2000" i="0" dirty="0" smtClean="0">
                <a:solidFill>
                  <a:srgbClr val="333333"/>
                </a:solidFill>
              </a:rPr>
              <a:t>. If </a:t>
            </a:r>
            <a:r>
              <a:rPr lang="fr-BE" altLang="en-US" sz="2000" i="0" dirty="0" err="1" smtClean="0">
                <a:solidFill>
                  <a:srgbClr val="333333"/>
                </a:solidFill>
              </a:rPr>
              <a:t>they</a:t>
            </a:r>
            <a:r>
              <a:rPr lang="fr-BE" altLang="en-US" sz="2000" i="0" dirty="0" smtClean="0">
                <a:solidFill>
                  <a:srgbClr val="333333"/>
                </a:solidFill>
              </a:rPr>
              <a:t> are </a:t>
            </a:r>
            <a:r>
              <a:rPr lang="fr-BE" altLang="en-US" sz="2000" i="0" dirty="0" err="1" smtClean="0">
                <a:solidFill>
                  <a:srgbClr val="333333"/>
                </a:solidFill>
              </a:rPr>
              <a:t>supported</a:t>
            </a:r>
            <a:r>
              <a:rPr lang="fr-BE" altLang="en-US" sz="2000" i="0" dirty="0" smtClean="0">
                <a:solidFill>
                  <a:srgbClr val="333333"/>
                </a:solidFill>
              </a:rPr>
              <a:t> by </a:t>
            </a:r>
            <a:r>
              <a:rPr lang="fr-BE" altLang="en-US" sz="2000" i="0" dirty="0" err="1" smtClean="0">
                <a:solidFill>
                  <a:srgbClr val="333333"/>
                </a:solidFill>
              </a:rPr>
              <a:t>some</a:t>
            </a:r>
            <a:r>
              <a:rPr lang="fr-BE" altLang="en-US" sz="2000" i="0" dirty="0" smtClean="0">
                <a:solidFill>
                  <a:srgbClr val="333333"/>
                </a:solidFill>
              </a:rPr>
              <a:t>    </a:t>
            </a:r>
            <a:r>
              <a:rPr lang="fr-BE" altLang="en-US" sz="2000" i="0" dirty="0" err="1" smtClean="0">
                <a:solidFill>
                  <a:srgbClr val="333333"/>
                </a:solidFill>
              </a:rPr>
              <a:t>evidence</a:t>
            </a:r>
            <a:r>
              <a:rPr lang="fr-BE" altLang="en-US" sz="2000" i="0" dirty="0" smtClean="0">
                <a:solidFill>
                  <a:srgbClr val="333333"/>
                </a:solidFill>
              </a:rPr>
              <a:t>, </a:t>
            </a:r>
            <a:r>
              <a:rPr lang="fr-BE" altLang="en-US" sz="2000" i="0" dirty="0" err="1" smtClean="0">
                <a:solidFill>
                  <a:srgbClr val="333333"/>
                </a:solidFill>
              </a:rPr>
              <a:t>request</a:t>
            </a:r>
            <a:r>
              <a:rPr lang="fr-BE" altLang="en-US" sz="2000" i="0" dirty="0" smtClean="0">
                <a:solidFill>
                  <a:srgbClr val="333333"/>
                </a:solidFill>
              </a:rPr>
              <a:t> a </a:t>
            </a:r>
            <a:r>
              <a:rPr lang="fr-BE" altLang="en-US" sz="2000" i="0" dirty="0" err="1" smtClean="0">
                <a:solidFill>
                  <a:srgbClr val="333333"/>
                </a:solidFill>
              </a:rPr>
              <a:t>complementary</a:t>
            </a:r>
            <a:r>
              <a:rPr lang="fr-BE" altLang="en-US" sz="2000" i="0" dirty="0" smtClean="0">
                <a:solidFill>
                  <a:srgbClr val="333333"/>
                </a:solidFill>
              </a:rPr>
              <a:t> mandate</a:t>
            </a:r>
          </a:p>
          <a:p>
            <a:pPr marL="457200" indent="-457200" eaLnBrk="1" hangingPunct="1">
              <a:lnSpc>
                <a:spcPct val="80000"/>
              </a:lnSpc>
              <a:buAutoNum type="alphaUcPeriod"/>
            </a:pPr>
            <a:r>
              <a:rPr lang="fr-BE" altLang="en-US" sz="2000" i="0" dirty="0" err="1" smtClean="0">
                <a:solidFill>
                  <a:srgbClr val="333333"/>
                </a:solidFill>
              </a:rPr>
              <a:t>Investigate</a:t>
            </a:r>
            <a:r>
              <a:rPr lang="fr-BE" altLang="en-US" sz="2000" i="0" dirty="0" smtClean="0">
                <a:solidFill>
                  <a:srgbClr val="333333"/>
                </a:solidFill>
              </a:rPr>
              <a:t> the </a:t>
            </a:r>
            <a:r>
              <a:rPr lang="fr-BE" altLang="en-US" sz="2000" i="0" dirty="0" err="1" smtClean="0">
                <a:solidFill>
                  <a:srgbClr val="333333"/>
                </a:solidFill>
              </a:rPr>
              <a:t>allegations</a:t>
            </a:r>
            <a:r>
              <a:rPr lang="fr-BE" altLang="en-US" sz="2000" i="0" dirty="0" smtClean="0">
                <a:solidFill>
                  <a:srgbClr val="333333"/>
                </a:solidFill>
              </a:rPr>
              <a:t> </a:t>
            </a:r>
            <a:r>
              <a:rPr lang="fr-BE" altLang="en-US" sz="2000" i="0" dirty="0" err="1" smtClean="0">
                <a:solidFill>
                  <a:srgbClr val="333333"/>
                </a:solidFill>
              </a:rPr>
              <a:t>based</a:t>
            </a:r>
            <a:r>
              <a:rPr lang="fr-BE" altLang="en-US" sz="2000" i="0" dirty="0" smtClean="0">
                <a:solidFill>
                  <a:srgbClr val="333333"/>
                </a:solidFill>
              </a:rPr>
              <a:t> on the </a:t>
            </a:r>
            <a:r>
              <a:rPr lang="fr-BE" altLang="en-US" sz="2000" i="0" dirty="0" err="1" smtClean="0">
                <a:solidFill>
                  <a:srgbClr val="333333"/>
                </a:solidFill>
              </a:rPr>
              <a:t>existing</a:t>
            </a:r>
            <a:r>
              <a:rPr lang="fr-BE" altLang="en-US" sz="2000" i="0" dirty="0" smtClean="0">
                <a:solidFill>
                  <a:srgbClr val="333333"/>
                </a:solidFill>
              </a:rPr>
              <a:t> mandate</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818646852"/>
              </p:ext>
            </p:extLst>
          </p:nvPr>
        </p:nvGraphicFramePr>
        <p:xfrm>
          <a:off x="6588224" y="4135542"/>
          <a:ext cx="2419796" cy="2722458"/>
        </p:xfrm>
        <a:graphic>
          <a:graphicData uri="http://schemas.openxmlformats.org/presentationml/2006/ole">
            <mc:AlternateContent xmlns:mc="http://schemas.openxmlformats.org/markup-compatibility/2006">
              <mc:Choice xmlns:v="urn:schemas-microsoft-com:vml" Requires="v">
                <p:oleObj spid="_x0000_s115729"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88224" y="4135542"/>
                        <a:ext cx="2419796" cy="2722458"/>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150085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67544" y="1316766"/>
            <a:ext cx="8229600" cy="576263"/>
          </a:xfrm>
        </p:spPr>
        <p:txBody>
          <a:bodyPr/>
          <a:lstStyle/>
          <a:p>
            <a:pPr algn="ctr"/>
            <a:r>
              <a:rPr lang="en-GB" altLang="en-US" sz="3600" b="0" dirty="0" smtClean="0">
                <a:solidFill>
                  <a:srgbClr val="A40000"/>
                </a:solidFill>
              </a:rPr>
              <a:t>Conduct of the inquiry</a:t>
            </a:r>
          </a:p>
        </p:txBody>
      </p:sp>
      <p:sp>
        <p:nvSpPr>
          <p:cNvPr id="74755" name="Content Placeholder 2"/>
          <p:cNvSpPr>
            <a:spLocks noGrp="1"/>
          </p:cNvSpPr>
          <p:nvPr>
            <p:ph idx="1"/>
          </p:nvPr>
        </p:nvSpPr>
        <p:spPr>
          <a:xfrm>
            <a:off x="395536" y="1892829"/>
            <a:ext cx="8229600" cy="4608512"/>
          </a:xfrm>
        </p:spPr>
        <p:txBody>
          <a:bodyPr/>
          <a:lstStyle/>
          <a:p>
            <a:pPr marL="377100" indent="0">
              <a:buNone/>
              <a:defRPr/>
            </a:pPr>
            <a:r>
              <a:rPr lang="fr-BE" altLang="en-US" dirty="0" err="1" smtClean="0">
                <a:solidFill>
                  <a:srgbClr val="333333"/>
                </a:solidFill>
              </a:rPr>
              <a:t>Investigative</a:t>
            </a:r>
            <a:r>
              <a:rPr lang="fr-BE" altLang="en-US" dirty="0" smtClean="0">
                <a:solidFill>
                  <a:srgbClr val="333333"/>
                </a:solidFill>
              </a:rPr>
              <a:t> </a:t>
            </a:r>
            <a:r>
              <a:rPr lang="fr-BE" altLang="en-US" dirty="0" err="1" smtClean="0">
                <a:solidFill>
                  <a:srgbClr val="333333"/>
                </a:solidFill>
              </a:rPr>
              <a:t>steps</a:t>
            </a:r>
            <a:r>
              <a:rPr lang="fr-BE" altLang="en-US" dirty="0" smtClean="0">
                <a:solidFill>
                  <a:srgbClr val="333333"/>
                </a:solidFill>
              </a:rPr>
              <a:t> </a:t>
            </a:r>
            <a:r>
              <a:rPr lang="fr-BE" altLang="en-US" dirty="0" err="1" smtClean="0">
                <a:solidFill>
                  <a:srgbClr val="333333"/>
                </a:solidFill>
              </a:rPr>
              <a:t>necessary</a:t>
            </a:r>
            <a:r>
              <a:rPr lang="fr-BE" altLang="en-US" dirty="0" smtClean="0">
                <a:solidFill>
                  <a:srgbClr val="333333"/>
                </a:solidFill>
              </a:rPr>
              <a:t> to the establishment of </a:t>
            </a:r>
            <a:r>
              <a:rPr lang="fr-BE" altLang="en-US" dirty="0" err="1" smtClean="0">
                <a:solidFill>
                  <a:srgbClr val="333333"/>
                </a:solidFill>
              </a:rPr>
              <a:t>facts</a:t>
            </a:r>
            <a:r>
              <a:rPr lang="fr-BE" altLang="en-US" dirty="0" smtClean="0">
                <a:solidFill>
                  <a:srgbClr val="333333"/>
                </a:solidFill>
              </a:rPr>
              <a:t>. This </a:t>
            </a:r>
            <a:r>
              <a:rPr lang="fr-BE" altLang="en-US" dirty="0" err="1" smtClean="0">
                <a:solidFill>
                  <a:srgbClr val="333333"/>
                </a:solidFill>
              </a:rPr>
              <a:t>could</a:t>
            </a:r>
            <a:r>
              <a:rPr lang="fr-BE" altLang="en-US" dirty="0" smtClean="0">
                <a:solidFill>
                  <a:srgbClr val="333333"/>
                </a:solidFill>
              </a:rPr>
              <a:t> </a:t>
            </a:r>
            <a:r>
              <a:rPr lang="fr-BE" altLang="en-US" dirty="0" err="1" smtClean="0">
                <a:solidFill>
                  <a:srgbClr val="333333"/>
                </a:solidFill>
              </a:rPr>
              <a:t>include</a:t>
            </a:r>
            <a:r>
              <a:rPr lang="fr-BE" altLang="en-US" dirty="0" smtClean="0">
                <a:solidFill>
                  <a:srgbClr val="333333"/>
                </a:solidFill>
              </a:rPr>
              <a:t>:</a:t>
            </a:r>
            <a:endParaRPr lang="en-GB" altLang="en-US" dirty="0" smtClean="0">
              <a:solidFill>
                <a:srgbClr val="333333"/>
              </a:solidFill>
            </a:endParaRPr>
          </a:p>
          <a:p>
            <a:pPr marL="720000">
              <a:buClr>
                <a:srgbClr val="C00000"/>
              </a:buClr>
              <a:buFontTx/>
              <a:buChar char="•"/>
              <a:defRPr/>
            </a:pPr>
            <a:r>
              <a:rPr lang="en-GB" altLang="en-US" dirty="0" smtClean="0">
                <a:solidFill>
                  <a:srgbClr val="333333"/>
                </a:solidFill>
              </a:rPr>
              <a:t>Interviews (person concerned, witnesses, alleged victim)</a:t>
            </a:r>
          </a:p>
          <a:p>
            <a:pPr marL="720000">
              <a:buClr>
                <a:srgbClr val="C00000"/>
              </a:buClr>
              <a:buFontTx/>
              <a:buChar char="•"/>
              <a:defRPr/>
            </a:pPr>
            <a:r>
              <a:rPr lang="en-GB" altLang="en-US" dirty="0">
                <a:solidFill>
                  <a:srgbClr val="333333"/>
                </a:solidFill>
              </a:rPr>
              <a:t>Gathering documents</a:t>
            </a:r>
          </a:p>
          <a:p>
            <a:pPr marL="720000">
              <a:buClr>
                <a:srgbClr val="C00000"/>
              </a:buClr>
              <a:buFontTx/>
              <a:buChar char="•"/>
              <a:defRPr/>
            </a:pPr>
            <a:r>
              <a:rPr lang="en-GB" altLang="en-US" dirty="0" smtClean="0">
                <a:solidFill>
                  <a:srgbClr val="333333"/>
                </a:solidFill>
              </a:rPr>
              <a:t>Contacting other services</a:t>
            </a:r>
          </a:p>
          <a:p>
            <a:pPr marL="720000">
              <a:buClr>
                <a:srgbClr val="C00000"/>
              </a:buClr>
              <a:buFontTx/>
              <a:buChar char="•"/>
              <a:defRPr/>
            </a:pPr>
            <a:r>
              <a:rPr lang="en-GB" altLang="en-US" dirty="0" smtClean="0">
                <a:solidFill>
                  <a:srgbClr val="333333"/>
                </a:solidFill>
              </a:rPr>
              <a:t>Internet research</a:t>
            </a:r>
          </a:p>
          <a:p>
            <a:pPr marL="720000">
              <a:buClr>
                <a:srgbClr val="C00000"/>
              </a:buClr>
              <a:buFontTx/>
              <a:buChar char="•"/>
              <a:defRPr/>
            </a:pPr>
            <a:r>
              <a:rPr lang="en-GB" altLang="en-US" dirty="0" smtClean="0">
                <a:solidFill>
                  <a:srgbClr val="333333"/>
                </a:solidFill>
              </a:rPr>
              <a:t>On the spot checks (computer, office) </a:t>
            </a:r>
          </a:p>
          <a:p>
            <a:pPr marL="720000">
              <a:buClr>
                <a:srgbClr val="C00000"/>
              </a:buClr>
              <a:buFontTx/>
              <a:buChar char="•"/>
              <a:defRPr/>
            </a:pPr>
            <a:r>
              <a:rPr lang="en-GB" altLang="en-US" dirty="0" smtClean="0">
                <a:solidFill>
                  <a:srgbClr val="333333"/>
                </a:solidFill>
              </a:rPr>
              <a:t>Contacts outside of the institution</a:t>
            </a:r>
          </a:p>
          <a:p>
            <a:pPr marL="720000">
              <a:buFontTx/>
              <a:buChar char="•"/>
              <a:defRPr/>
            </a:pPr>
            <a:endParaRPr lang="en-GB" altLang="en-US" dirty="0" smtClean="0">
              <a:solidFill>
                <a:srgbClr val="333333"/>
              </a:solidFill>
            </a:endParaRPr>
          </a:p>
          <a:p>
            <a:pPr marL="377100" indent="0">
              <a:lnSpc>
                <a:spcPct val="150000"/>
              </a:lnSpc>
              <a:buNone/>
              <a:defRPr/>
            </a:pPr>
            <a:endParaRPr lang="en-GB" altLang="en-US" dirty="0" smtClean="0">
              <a:solidFill>
                <a:srgbClr val="333333"/>
              </a:solidFill>
            </a:endParaRPr>
          </a:p>
        </p:txBody>
      </p:sp>
    </p:spTree>
    <p:extLst>
      <p:ext uri="{BB962C8B-B14F-4D97-AF65-F5344CB8AC3E}">
        <p14:creationId xmlns:p14="http://schemas.microsoft.com/office/powerpoint/2010/main" val="1986885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50828" y="1670052"/>
            <a:ext cx="8461375" cy="223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Verdana" pitchFamily="34" charset="0"/>
                <a:ea typeface="Microsoft YaHei"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Verdana" pitchFamily="34" charset="0"/>
                <a:ea typeface="Microsoft YaHei"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Verdana" pitchFamily="34" charset="0"/>
                <a:ea typeface="Microsoft YaHei"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Arial" charset="0"/>
                <a:ea typeface="Microsoft YaHei" charset="-122"/>
              </a:defRPr>
            </a:lvl9pPr>
          </a:lstStyle>
          <a:p>
            <a:pPr algn="ctr" defTabSz="449263" eaLnBrk="1" hangingPunct="1">
              <a:spcBef>
                <a:spcPct val="0"/>
              </a:spcBef>
              <a:buSzPct val="100000"/>
              <a:defRPr/>
            </a:pPr>
            <a:r>
              <a:rPr lang="en-GB" altLang="en-US" sz="5400" i="0" spc="200" dirty="0" smtClean="0">
                <a:solidFill>
                  <a:srgbClr val="A40000"/>
                </a:solidFill>
                <a:latin typeface="EC Square Sans Cond Pro" panose="020B0506040000020004" pitchFamily="34" charset="0"/>
                <a:cs typeface="Arial" charset="0"/>
              </a:rPr>
              <a:t>ETHICS: </a:t>
            </a:r>
            <a:r>
              <a:rPr lang="en-GB" altLang="en-US" sz="5400" i="0" spc="200" dirty="0" smtClean="0">
                <a:solidFill>
                  <a:srgbClr val="4D4D4D"/>
                </a:solidFill>
                <a:latin typeface="EC Square Sans Cond Pro" panose="020B0506040000020004" pitchFamily="34" charset="0"/>
                <a:cs typeface="Arial" charset="0"/>
              </a:rPr>
              <a:t>RULES AND BREACHES</a:t>
            </a:r>
            <a:endParaRPr lang="en-GB" altLang="en-US" sz="4000" i="0" spc="200" dirty="0" smtClean="0">
              <a:solidFill>
                <a:srgbClr val="4D4D4D"/>
              </a:solidFill>
              <a:latin typeface="EC Square Sans Cond Pro" panose="020B0506040000020004" pitchFamily="34" charset="0"/>
              <a:cs typeface="Arial" charset="0"/>
            </a:endParaRPr>
          </a:p>
        </p:txBody>
      </p:sp>
      <p:grpSp>
        <p:nvGrpSpPr>
          <p:cNvPr id="8195" name="Group 4"/>
          <p:cNvGrpSpPr>
            <a:grpSpLocks/>
          </p:cNvGrpSpPr>
          <p:nvPr/>
        </p:nvGrpSpPr>
        <p:grpSpPr bwMode="auto">
          <a:xfrm>
            <a:off x="1042991" y="4773086"/>
            <a:ext cx="973137" cy="1297516"/>
            <a:chOff x="1681963" y="3939902"/>
            <a:chExt cx="634503" cy="693526"/>
          </a:xfrm>
        </p:grpSpPr>
        <p:sp>
          <p:nvSpPr>
            <p:cNvPr id="8211" name="Freeform 9"/>
            <p:cNvSpPr>
              <a:spLocks noEditPoints="1"/>
            </p:cNvSpPr>
            <p:nvPr/>
          </p:nvSpPr>
          <p:spPr bwMode="auto">
            <a:xfrm>
              <a:off x="1763688" y="3939902"/>
              <a:ext cx="470486" cy="334277"/>
            </a:xfrm>
            <a:custGeom>
              <a:avLst/>
              <a:gdLst>
                <a:gd name="T0" fmla="*/ 2147483647 w 414"/>
                <a:gd name="T1" fmla="*/ 2147483647 h 294"/>
                <a:gd name="T2" fmla="*/ 2147483647 w 414"/>
                <a:gd name="T3" fmla="*/ 2147483647 h 294"/>
                <a:gd name="T4" fmla="*/ 2147483647 w 414"/>
                <a:gd name="T5" fmla="*/ 2147483647 h 294"/>
                <a:gd name="T6" fmla="*/ 2147483647 w 414"/>
                <a:gd name="T7" fmla="*/ 2147483647 h 294"/>
                <a:gd name="T8" fmla="*/ 2147483647 w 414"/>
                <a:gd name="T9" fmla="*/ 2147483647 h 294"/>
                <a:gd name="T10" fmla="*/ 0 w 414"/>
                <a:gd name="T11" fmla="*/ 2147483647 h 294"/>
                <a:gd name="T12" fmla="*/ 2147483647 w 414"/>
                <a:gd name="T13" fmla="*/ 2147483647 h 294"/>
                <a:gd name="T14" fmla="*/ 2147483647 w 414"/>
                <a:gd name="T15" fmla="*/ 2147483647 h 294"/>
                <a:gd name="T16" fmla="*/ 2147483647 w 414"/>
                <a:gd name="T17" fmla="*/ 2147483647 h 294"/>
                <a:gd name="T18" fmla="*/ 2147483647 w 414"/>
                <a:gd name="T19" fmla="*/ 2147483647 h 294"/>
                <a:gd name="T20" fmla="*/ 2147483647 w 414"/>
                <a:gd name="T21" fmla="*/ 2147483647 h 294"/>
                <a:gd name="T22" fmla="*/ 2147483647 w 414"/>
                <a:gd name="T23" fmla="*/ 2147483647 h 294"/>
                <a:gd name="T24" fmla="*/ 2147483647 w 414"/>
                <a:gd name="T25" fmla="*/ 2147483647 h 294"/>
                <a:gd name="T26" fmla="*/ 2147483647 w 414"/>
                <a:gd name="T27" fmla="*/ 2147483647 h 294"/>
                <a:gd name="T28" fmla="*/ 2147483647 w 414"/>
                <a:gd name="T29" fmla="*/ 2147483647 h 294"/>
                <a:gd name="T30" fmla="*/ 2147483647 w 414"/>
                <a:gd name="T31" fmla="*/ 2147483647 h 294"/>
                <a:gd name="T32" fmla="*/ 2147483647 w 414"/>
                <a:gd name="T33" fmla="*/ 2147483647 h 294"/>
                <a:gd name="T34" fmla="*/ 2147483647 w 414"/>
                <a:gd name="T35" fmla="*/ 2147483647 h 294"/>
                <a:gd name="T36" fmla="*/ 2147483647 w 414"/>
                <a:gd name="T37" fmla="*/ 2147483647 h 294"/>
                <a:gd name="T38" fmla="*/ 2147483647 w 414"/>
                <a:gd name="T39" fmla="*/ 2147483647 h 294"/>
                <a:gd name="T40" fmla="*/ 2147483647 w 414"/>
                <a:gd name="T41" fmla="*/ 2147483647 h 294"/>
                <a:gd name="T42" fmla="*/ 2147483647 w 414"/>
                <a:gd name="T43" fmla="*/ 2147483647 h 294"/>
                <a:gd name="T44" fmla="*/ 2147483647 w 414"/>
                <a:gd name="T45" fmla="*/ 2147483647 h 294"/>
                <a:gd name="T46" fmla="*/ 2147483647 w 414"/>
                <a:gd name="T47" fmla="*/ 2147483647 h 294"/>
                <a:gd name="T48" fmla="*/ 2147483647 w 414"/>
                <a:gd name="T49" fmla="*/ 2147483647 h 294"/>
                <a:gd name="T50" fmla="*/ 2147483647 w 414"/>
                <a:gd name="T51" fmla="*/ 2147483647 h 294"/>
                <a:gd name="T52" fmla="*/ 2147483647 w 414"/>
                <a:gd name="T53" fmla="*/ 2147483647 h 294"/>
                <a:gd name="T54" fmla="*/ 2147483647 w 414"/>
                <a:gd name="T55" fmla="*/ 2147483647 h 294"/>
                <a:gd name="T56" fmla="*/ 2147483647 w 414"/>
                <a:gd name="T57" fmla="*/ 2147483647 h 294"/>
                <a:gd name="T58" fmla="*/ 2147483647 w 414"/>
                <a:gd name="T59" fmla="*/ 2147483647 h 294"/>
                <a:gd name="T60" fmla="*/ 2147483647 w 414"/>
                <a:gd name="T61" fmla="*/ 2147483647 h 294"/>
                <a:gd name="T62" fmla="*/ 2147483647 w 414"/>
                <a:gd name="T63" fmla="*/ 2147483647 h 294"/>
                <a:gd name="T64" fmla="*/ 2147483647 w 414"/>
                <a:gd name="T65" fmla="*/ 2147483647 h 294"/>
                <a:gd name="T66" fmla="*/ 2147483647 w 414"/>
                <a:gd name="T67" fmla="*/ 2147483647 h 294"/>
                <a:gd name="T68" fmla="*/ 2147483647 w 414"/>
                <a:gd name="T69" fmla="*/ 2147483647 h 294"/>
                <a:gd name="T70" fmla="*/ 2147483647 w 414"/>
                <a:gd name="T71" fmla="*/ 2147483647 h 294"/>
                <a:gd name="T72" fmla="*/ 2147483647 w 414"/>
                <a:gd name="T73" fmla="*/ 2147483647 h 294"/>
                <a:gd name="T74" fmla="*/ 2147483647 w 414"/>
                <a:gd name="T75" fmla="*/ 2147483647 h 294"/>
                <a:gd name="T76" fmla="*/ 2147483647 w 414"/>
                <a:gd name="T77" fmla="*/ 2147483647 h 294"/>
                <a:gd name="T78" fmla="*/ 2147483647 w 414"/>
                <a:gd name="T79" fmla="*/ 2147483647 h 294"/>
                <a:gd name="T80" fmla="*/ 2147483647 w 414"/>
                <a:gd name="T81" fmla="*/ 2147483647 h 294"/>
                <a:gd name="T82" fmla="*/ 2147483647 w 414"/>
                <a:gd name="T83" fmla="*/ 2147483647 h 294"/>
                <a:gd name="T84" fmla="*/ 2147483647 w 414"/>
                <a:gd name="T85" fmla="*/ 2147483647 h 294"/>
                <a:gd name="T86" fmla="*/ 2147483647 w 414"/>
                <a:gd name="T87" fmla="*/ 214748364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94">
                  <a:moveTo>
                    <a:pt x="269" y="132"/>
                  </a:moveTo>
                  <a:cubicBezTo>
                    <a:pt x="227" y="116"/>
                    <a:pt x="227" y="116"/>
                    <a:pt x="227" y="116"/>
                  </a:cubicBezTo>
                  <a:cubicBezTo>
                    <a:pt x="207" y="157"/>
                    <a:pt x="207" y="157"/>
                    <a:pt x="207" y="157"/>
                  </a:cubicBezTo>
                  <a:cubicBezTo>
                    <a:pt x="202" y="136"/>
                    <a:pt x="202" y="136"/>
                    <a:pt x="202" y="136"/>
                  </a:cubicBezTo>
                  <a:cubicBezTo>
                    <a:pt x="207" y="126"/>
                    <a:pt x="207" y="126"/>
                    <a:pt x="207" y="126"/>
                  </a:cubicBezTo>
                  <a:cubicBezTo>
                    <a:pt x="202" y="116"/>
                    <a:pt x="202" y="116"/>
                    <a:pt x="202" y="116"/>
                  </a:cubicBezTo>
                  <a:cubicBezTo>
                    <a:pt x="197" y="116"/>
                    <a:pt x="197" y="116"/>
                    <a:pt x="197" y="116"/>
                  </a:cubicBezTo>
                  <a:cubicBezTo>
                    <a:pt x="192" y="116"/>
                    <a:pt x="192" y="116"/>
                    <a:pt x="192" y="116"/>
                  </a:cubicBezTo>
                  <a:cubicBezTo>
                    <a:pt x="187" y="126"/>
                    <a:pt x="187" y="126"/>
                    <a:pt x="187" y="126"/>
                  </a:cubicBezTo>
                  <a:cubicBezTo>
                    <a:pt x="192" y="136"/>
                    <a:pt x="192" y="136"/>
                    <a:pt x="192" y="136"/>
                  </a:cubicBezTo>
                  <a:cubicBezTo>
                    <a:pt x="187" y="157"/>
                    <a:pt x="187" y="157"/>
                    <a:pt x="187" y="157"/>
                  </a:cubicBezTo>
                  <a:cubicBezTo>
                    <a:pt x="167" y="116"/>
                    <a:pt x="167" y="116"/>
                    <a:pt x="167" y="116"/>
                  </a:cubicBezTo>
                  <a:cubicBezTo>
                    <a:pt x="125" y="132"/>
                    <a:pt x="125" y="132"/>
                    <a:pt x="125" y="132"/>
                  </a:cubicBezTo>
                  <a:cubicBezTo>
                    <a:pt x="92" y="121"/>
                    <a:pt x="92" y="121"/>
                    <a:pt x="92" y="121"/>
                  </a:cubicBezTo>
                  <a:cubicBezTo>
                    <a:pt x="62" y="167"/>
                    <a:pt x="62" y="167"/>
                    <a:pt x="62" y="167"/>
                  </a:cubicBezTo>
                  <a:cubicBezTo>
                    <a:pt x="34" y="121"/>
                    <a:pt x="34" y="121"/>
                    <a:pt x="34" y="121"/>
                  </a:cubicBezTo>
                  <a:cubicBezTo>
                    <a:pt x="0" y="132"/>
                    <a:pt x="0" y="132"/>
                    <a:pt x="0" y="132"/>
                  </a:cubicBezTo>
                  <a:cubicBezTo>
                    <a:pt x="0" y="172"/>
                    <a:pt x="0" y="172"/>
                    <a:pt x="0" y="172"/>
                  </a:cubicBezTo>
                  <a:cubicBezTo>
                    <a:pt x="18" y="172"/>
                    <a:pt x="39" y="179"/>
                    <a:pt x="49" y="195"/>
                  </a:cubicBezTo>
                  <a:cubicBezTo>
                    <a:pt x="52" y="200"/>
                    <a:pt x="54" y="205"/>
                    <a:pt x="55" y="211"/>
                  </a:cubicBezTo>
                  <a:cubicBezTo>
                    <a:pt x="56" y="216"/>
                    <a:pt x="56" y="220"/>
                    <a:pt x="55" y="225"/>
                  </a:cubicBezTo>
                  <a:cubicBezTo>
                    <a:pt x="55" y="227"/>
                    <a:pt x="55" y="228"/>
                    <a:pt x="55" y="230"/>
                  </a:cubicBezTo>
                  <a:cubicBezTo>
                    <a:pt x="60" y="237"/>
                    <a:pt x="60" y="244"/>
                    <a:pt x="59" y="252"/>
                  </a:cubicBezTo>
                  <a:cubicBezTo>
                    <a:pt x="58" y="259"/>
                    <a:pt x="56" y="265"/>
                    <a:pt x="52" y="271"/>
                  </a:cubicBezTo>
                  <a:cubicBezTo>
                    <a:pt x="52" y="274"/>
                    <a:pt x="51" y="277"/>
                    <a:pt x="50" y="280"/>
                  </a:cubicBezTo>
                  <a:cubicBezTo>
                    <a:pt x="50" y="282"/>
                    <a:pt x="49" y="283"/>
                    <a:pt x="48" y="285"/>
                  </a:cubicBezTo>
                  <a:cubicBezTo>
                    <a:pt x="72" y="294"/>
                    <a:pt x="72" y="294"/>
                    <a:pt x="72" y="294"/>
                  </a:cubicBezTo>
                  <a:cubicBezTo>
                    <a:pt x="96" y="285"/>
                    <a:pt x="96" y="285"/>
                    <a:pt x="96" y="285"/>
                  </a:cubicBezTo>
                  <a:cubicBezTo>
                    <a:pt x="96" y="283"/>
                    <a:pt x="95" y="282"/>
                    <a:pt x="94" y="280"/>
                  </a:cubicBezTo>
                  <a:cubicBezTo>
                    <a:pt x="93" y="277"/>
                    <a:pt x="93" y="274"/>
                    <a:pt x="93" y="271"/>
                  </a:cubicBezTo>
                  <a:cubicBezTo>
                    <a:pt x="89" y="265"/>
                    <a:pt x="87" y="259"/>
                    <a:pt x="86" y="252"/>
                  </a:cubicBezTo>
                  <a:cubicBezTo>
                    <a:pt x="85" y="244"/>
                    <a:pt x="85" y="237"/>
                    <a:pt x="90" y="230"/>
                  </a:cubicBezTo>
                  <a:cubicBezTo>
                    <a:pt x="89" y="228"/>
                    <a:pt x="89" y="227"/>
                    <a:pt x="89" y="225"/>
                  </a:cubicBezTo>
                  <a:cubicBezTo>
                    <a:pt x="88" y="215"/>
                    <a:pt x="90" y="205"/>
                    <a:pt x="95" y="195"/>
                  </a:cubicBezTo>
                  <a:cubicBezTo>
                    <a:pt x="105" y="179"/>
                    <a:pt x="126" y="172"/>
                    <a:pt x="144" y="172"/>
                  </a:cubicBezTo>
                  <a:cubicBezTo>
                    <a:pt x="163" y="172"/>
                    <a:pt x="183" y="179"/>
                    <a:pt x="193" y="195"/>
                  </a:cubicBezTo>
                  <a:cubicBezTo>
                    <a:pt x="196" y="200"/>
                    <a:pt x="198" y="205"/>
                    <a:pt x="199" y="211"/>
                  </a:cubicBezTo>
                  <a:cubicBezTo>
                    <a:pt x="200" y="216"/>
                    <a:pt x="200" y="220"/>
                    <a:pt x="200" y="225"/>
                  </a:cubicBezTo>
                  <a:cubicBezTo>
                    <a:pt x="200" y="227"/>
                    <a:pt x="199" y="228"/>
                    <a:pt x="199" y="230"/>
                  </a:cubicBezTo>
                  <a:cubicBezTo>
                    <a:pt x="204" y="237"/>
                    <a:pt x="204" y="244"/>
                    <a:pt x="203" y="252"/>
                  </a:cubicBezTo>
                  <a:cubicBezTo>
                    <a:pt x="202" y="259"/>
                    <a:pt x="200" y="265"/>
                    <a:pt x="196" y="271"/>
                  </a:cubicBezTo>
                  <a:cubicBezTo>
                    <a:pt x="196" y="274"/>
                    <a:pt x="195" y="277"/>
                    <a:pt x="194" y="280"/>
                  </a:cubicBezTo>
                  <a:cubicBezTo>
                    <a:pt x="194" y="282"/>
                    <a:pt x="193" y="283"/>
                    <a:pt x="192" y="285"/>
                  </a:cubicBezTo>
                  <a:cubicBezTo>
                    <a:pt x="217" y="294"/>
                    <a:pt x="217" y="294"/>
                    <a:pt x="217" y="294"/>
                  </a:cubicBezTo>
                  <a:cubicBezTo>
                    <a:pt x="223" y="292"/>
                    <a:pt x="223" y="292"/>
                    <a:pt x="223" y="292"/>
                  </a:cubicBezTo>
                  <a:cubicBezTo>
                    <a:pt x="214" y="279"/>
                    <a:pt x="213" y="262"/>
                    <a:pt x="218" y="246"/>
                  </a:cubicBezTo>
                  <a:cubicBezTo>
                    <a:pt x="217" y="219"/>
                    <a:pt x="230" y="180"/>
                    <a:pt x="260" y="176"/>
                  </a:cubicBezTo>
                  <a:cubicBezTo>
                    <a:pt x="264" y="175"/>
                    <a:pt x="268" y="176"/>
                    <a:pt x="271" y="176"/>
                  </a:cubicBezTo>
                  <a:cubicBezTo>
                    <a:pt x="280" y="174"/>
                    <a:pt x="290" y="174"/>
                    <a:pt x="299" y="177"/>
                  </a:cubicBezTo>
                  <a:cubicBezTo>
                    <a:pt x="327" y="186"/>
                    <a:pt x="341" y="218"/>
                    <a:pt x="340" y="246"/>
                  </a:cubicBezTo>
                  <a:cubicBezTo>
                    <a:pt x="345" y="262"/>
                    <a:pt x="344" y="279"/>
                    <a:pt x="335" y="292"/>
                  </a:cubicBezTo>
                  <a:cubicBezTo>
                    <a:pt x="341" y="294"/>
                    <a:pt x="341" y="294"/>
                    <a:pt x="341" y="294"/>
                  </a:cubicBezTo>
                  <a:cubicBezTo>
                    <a:pt x="366" y="285"/>
                    <a:pt x="366" y="285"/>
                    <a:pt x="366" y="285"/>
                  </a:cubicBezTo>
                  <a:cubicBezTo>
                    <a:pt x="365" y="283"/>
                    <a:pt x="364" y="282"/>
                    <a:pt x="364" y="280"/>
                  </a:cubicBezTo>
                  <a:cubicBezTo>
                    <a:pt x="363" y="277"/>
                    <a:pt x="362" y="274"/>
                    <a:pt x="362" y="271"/>
                  </a:cubicBezTo>
                  <a:cubicBezTo>
                    <a:pt x="358" y="265"/>
                    <a:pt x="356" y="259"/>
                    <a:pt x="355" y="252"/>
                  </a:cubicBezTo>
                  <a:cubicBezTo>
                    <a:pt x="354" y="244"/>
                    <a:pt x="354" y="237"/>
                    <a:pt x="359" y="230"/>
                  </a:cubicBezTo>
                  <a:cubicBezTo>
                    <a:pt x="359" y="228"/>
                    <a:pt x="358" y="227"/>
                    <a:pt x="358" y="225"/>
                  </a:cubicBezTo>
                  <a:cubicBezTo>
                    <a:pt x="358" y="215"/>
                    <a:pt x="359" y="205"/>
                    <a:pt x="365" y="195"/>
                  </a:cubicBezTo>
                  <a:cubicBezTo>
                    <a:pt x="375" y="179"/>
                    <a:pt x="395" y="172"/>
                    <a:pt x="414" y="172"/>
                  </a:cubicBezTo>
                  <a:cubicBezTo>
                    <a:pt x="414" y="132"/>
                    <a:pt x="414" y="132"/>
                    <a:pt x="414" y="132"/>
                  </a:cubicBezTo>
                  <a:cubicBezTo>
                    <a:pt x="371" y="116"/>
                    <a:pt x="371" y="116"/>
                    <a:pt x="371" y="116"/>
                  </a:cubicBezTo>
                  <a:cubicBezTo>
                    <a:pt x="352" y="157"/>
                    <a:pt x="352" y="157"/>
                    <a:pt x="352" y="157"/>
                  </a:cubicBezTo>
                  <a:cubicBezTo>
                    <a:pt x="347" y="136"/>
                    <a:pt x="347" y="136"/>
                    <a:pt x="347" y="136"/>
                  </a:cubicBezTo>
                  <a:cubicBezTo>
                    <a:pt x="352" y="126"/>
                    <a:pt x="352" y="126"/>
                    <a:pt x="352" y="126"/>
                  </a:cubicBezTo>
                  <a:cubicBezTo>
                    <a:pt x="347" y="116"/>
                    <a:pt x="347" y="116"/>
                    <a:pt x="347" y="116"/>
                  </a:cubicBezTo>
                  <a:cubicBezTo>
                    <a:pt x="341" y="116"/>
                    <a:pt x="341" y="116"/>
                    <a:pt x="341" y="116"/>
                  </a:cubicBezTo>
                  <a:cubicBezTo>
                    <a:pt x="336" y="116"/>
                    <a:pt x="336" y="116"/>
                    <a:pt x="336" y="116"/>
                  </a:cubicBezTo>
                  <a:cubicBezTo>
                    <a:pt x="331" y="126"/>
                    <a:pt x="331" y="126"/>
                    <a:pt x="331" y="126"/>
                  </a:cubicBezTo>
                  <a:cubicBezTo>
                    <a:pt x="336" y="136"/>
                    <a:pt x="336" y="136"/>
                    <a:pt x="336" y="136"/>
                  </a:cubicBezTo>
                  <a:cubicBezTo>
                    <a:pt x="331" y="157"/>
                    <a:pt x="331" y="157"/>
                    <a:pt x="331" y="157"/>
                  </a:cubicBezTo>
                  <a:cubicBezTo>
                    <a:pt x="312" y="116"/>
                    <a:pt x="312" y="116"/>
                    <a:pt x="312" y="116"/>
                  </a:cubicBezTo>
                  <a:cubicBezTo>
                    <a:pt x="269" y="132"/>
                    <a:pt x="269" y="132"/>
                    <a:pt x="269" y="132"/>
                  </a:cubicBezTo>
                  <a:close/>
                  <a:moveTo>
                    <a:pt x="341" y="8"/>
                  </a:moveTo>
                  <a:cubicBezTo>
                    <a:pt x="330" y="8"/>
                    <a:pt x="316" y="12"/>
                    <a:pt x="310" y="22"/>
                  </a:cubicBezTo>
                  <a:cubicBezTo>
                    <a:pt x="303" y="32"/>
                    <a:pt x="308" y="46"/>
                    <a:pt x="308" y="56"/>
                  </a:cubicBezTo>
                  <a:cubicBezTo>
                    <a:pt x="302" y="56"/>
                    <a:pt x="302" y="59"/>
                    <a:pt x="303" y="65"/>
                  </a:cubicBezTo>
                  <a:cubicBezTo>
                    <a:pt x="303" y="68"/>
                    <a:pt x="305" y="74"/>
                    <a:pt x="307" y="76"/>
                  </a:cubicBezTo>
                  <a:cubicBezTo>
                    <a:pt x="309" y="78"/>
                    <a:pt x="309" y="78"/>
                    <a:pt x="309" y="78"/>
                  </a:cubicBezTo>
                  <a:cubicBezTo>
                    <a:pt x="310" y="80"/>
                    <a:pt x="310" y="80"/>
                    <a:pt x="310" y="80"/>
                  </a:cubicBezTo>
                  <a:cubicBezTo>
                    <a:pt x="310" y="84"/>
                    <a:pt x="310" y="87"/>
                    <a:pt x="311" y="90"/>
                  </a:cubicBezTo>
                  <a:cubicBezTo>
                    <a:pt x="312" y="94"/>
                    <a:pt x="315" y="97"/>
                    <a:pt x="319" y="100"/>
                  </a:cubicBezTo>
                  <a:cubicBezTo>
                    <a:pt x="322" y="102"/>
                    <a:pt x="326" y="106"/>
                    <a:pt x="329" y="108"/>
                  </a:cubicBezTo>
                  <a:cubicBezTo>
                    <a:pt x="333" y="110"/>
                    <a:pt x="337" y="111"/>
                    <a:pt x="341" y="111"/>
                  </a:cubicBezTo>
                  <a:cubicBezTo>
                    <a:pt x="341" y="111"/>
                    <a:pt x="341" y="111"/>
                    <a:pt x="341" y="111"/>
                  </a:cubicBezTo>
                  <a:cubicBezTo>
                    <a:pt x="341" y="111"/>
                    <a:pt x="341" y="111"/>
                    <a:pt x="341" y="111"/>
                  </a:cubicBezTo>
                  <a:cubicBezTo>
                    <a:pt x="342" y="111"/>
                    <a:pt x="342" y="111"/>
                    <a:pt x="342" y="111"/>
                  </a:cubicBezTo>
                  <a:cubicBezTo>
                    <a:pt x="342" y="111"/>
                    <a:pt x="342" y="111"/>
                    <a:pt x="342" y="111"/>
                  </a:cubicBezTo>
                  <a:cubicBezTo>
                    <a:pt x="346" y="111"/>
                    <a:pt x="350" y="110"/>
                    <a:pt x="354" y="108"/>
                  </a:cubicBezTo>
                  <a:cubicBezTo>
                    <a:pt x="357" y="106"/>
                    <a:pt x="361" y="102"/>
                    <a:pt x="364" y="100"/>
                  </a:cubicBezTo>
                  <a:cubicBezTo>
                    <a:pt x="368" y="97"/>
                    <a:pt x="371" y="94"/>
                    <a:pt x="372" y="90"/>
                  </a:cubicBezTo>
                  <a:cubicBezTo>
                    <a:pt x="373" y="87"/>
                    <a:pt x="373" y="84"/>
                    <a:pt x="373" y="80"/>
                  </a:cubicBezTo>
                  <a:cubicBezTo>
                    <a:pt x="373" y="78"/>
                    <a:pt x="373" y="78"/>
                    <a:pt x="373" y="78"/>
                  </a:cubicBezTo>
                  <a:cubicBezTo>
                    <a:pt x="376" y="76"/>
                    <a:pt x="376" y="76"/>
                    <a:pt x="376" y="76"/>
                  </a:cubicBezTo>
                  <a:cubicBezTo>
                    <a:pt x="378" y="74"/>
                    <a:pt x="380" y="68"/>
                    <a:pt x="380" y="65"/>
                  </a:cubicBezTo>
                  <a:cubicBezTo>
                    <a:pt x="381" y="59"/>
                    <a:pt x="381" y="56"/>
                    <a:pt x="375" y="56"/>
                  </a:cubicBezTo>
                  <a:cubicBezTo>
                    <a:pt x="375" y="46"/>
                    <a:pt x="380" y="32"/>
                    <a:pt x="373" y="22"/>
                  </a:cubicBezTo>
                  <a:cubicBezTo>
                    <a:pt x="367" y="12"/>
                    <a:pt x="352" y="8"/>
                    <a:pt x="341" y="8"/>
                  </a:cubicBezTo>
                  <a:close/>
                  <a:moveTo>
                    <a:pt x="55" y="14"/>
                  </a:moveTo>
                  <a:cubicBezTo>
                    <a:pt x="36" y="4"/>
                    <a:pt x="19" y="34"/>
                    <a:pt x="21" y="64"/>
                  </a:cubicBezTo>
                  <a:cubicBezTo>
                    <a:pt x="13" y="90"/>
                    <a:pt x="24" y="107"/>
                    <a:pt x="46" y="107"/>
                  </a:cubicBezTo>
                  <a:cubicBezTo>
                    <a:pt x="52" y="111"/>
                    <a:pt x="56" y="114"/>
                    <a:pt x="62" y="114"/>
                  </a:cubicBezTo>
                  <a:cubicBezTo>
                    <a:pt x="62" y="114"/>
                    <a:pt x="62" y="114"/>
                    <a:pt x="62" y="114"/>
                  </a:cubicBezTo>
                  <a:cubicBezTo>
                    <a:pt x="63" y="114"/>
                    <a:pt x="63" y="114"/>
                    <a:pt x="63" y="114"/>
                  </a:cubicBezTo>
                  <a:cubicBezTo>
                    <a:pt x="69" y="114"/>
                    <a:pt x="73" y="111"/>
                    <a:pt x="79" y="107"/>
                  </a:cubicBezTo>
                  <a:cubicBezTo>
                    <a:pt x="101" y="107"/>
                    <a:pt x="112" y="90"/>
                    <a:pt x="104" y="64"/>
                  </a:cubicBezTo>
                  <a:cubicBezTo>
                    <a:pt x="106" y="34"/>
                    <a:pt x="84" y="0"/>
                    <a:pt x="55" y="14"/>
                  </a:cubicBezTo>
                  <a:close/>
                  <a:moveTo>
                    <a:pt x="197" y="8"/>
                  </a:moveTo>
                  <a:cubicBezTo>
                    <a:pt x="186" y="8"/>
                    <a:pt x="171" y="12"/>
                    <a:pt x="165" y="22"/>
                  </a:cubicBezTo>
                  <a:cubicBezTo>
                    <a:pt x="159" y="32"/>
                    <a:pt x="164" y="46"/>
                    <a:pt x="163" y="56"/>
                  </a:cubicBezTo>
                  <a:cubicBezTo>
                    <a:pt x="158" y="56"/>
                    <a:pt x="158" y="59"/>
                    <a:pt x="159" y="65"/>
                  </a:cubicBezTo>
                  <a:cubicBezTo>
                    <a:pt x="159" y="68"/>
                    <a:pt x="160" y="74"/>
                    <a:pt x="163" y="76"/>
                  </a:cubicBezTo>
                  <a:cubicBezTo>
                    <a:pt x="165" y="78"/>
                    <a:pt x="165" y="78"/>
                    <a:pt x="165" y="78"/>
                  </a:cubicBezTo>
                  <a:cubicBezTo>
                    <a:pt x="165" y="80"/>
                    <a:pt x="165" y="80"/>
                    <a:pt x="165" y="80"/>
                  </a:cubicBezTo>
                  <a:cubicBezTo>
                    <a:pt x="165" y="84"/>
                    <a:pt x="165" y="87"/>
                    <a:pt x="166" y="90"/>
                  </a:cubicBezTo>
                  <a:cubicBezTo>
                    <a:pt x="168" y="94"/>
                    <a:pt x="171" y="97"/>
                    <a:pt x="174" y="100"/>
                  </a:cubicBezTo>
                  <a:cubicBezTo>
                    <a:pt x="178" y="102"/>
                    <a:pt x="181" y="106"/>
                    <a:pt x="185" y="108"/>
                  </a:cubicBezTo>
                  <a:cubicBezTo>
                    <a:pt x="189" y="110"/>
                    <a:pt x="193" y="111"/>
                    <a:pt x="197" y="111"/>
                  </a:cubicBezTo>
                  <a:cubicBezTo>
                    <a:pt x="197" y="111"/>
                    <a:pt x="197" y="111"/>
                    <a:pt x="197" y="111"/>
                  </a:cubicBezTo>
                  <a:cubicBezTo>
                    <a:pt x="197" y="111"/>
                    <a:pt x="197" y="111"/>
                    <a:pt x="197" y="111"/>
                  </a:cubicBezTo>
                  <a:cubicBezTo>
                    <a:pt x="197" y="111"/>
                    <a:pt x="197" y="111"/>
                    <a:pt x="197" y="111"/>
                  </a:cubicBezTo>
                  <a:cubicBezTo>
                    <a:pt x="197" y="111"/>
                    <a:pt x="197" y="111"/>
                    <a:pt x="197" y="111"/>
                  </a:cubicBezTo>
                  <a:cubicBezTo>
                    <a:pt x="202" y="111"/>
                    <a:pt x="206" y="110"/>
                    <a:pt x="209" y="108"/>
                  </a:cubicBezTo>
                  <a:cubicBezTo>
                    <a:pt x="213" y="106"/>
                    <a:pt x="216" y="102"/>
                    <a:pt x="220" y="100"/>
                  </a:cubicBezTo>
                  <a:cubicBezTo>
                    <a:pt x="223" y="97"/>
                    <a:pt x="227" y="94"/>
                    <a:pt x="228" y="90"/>
                  </a:cubicBezTo>
                  <a:cubicBezTo>
                    <a:pt x="229" y="87"/>
                    <a:pt x="229" y="84"/>
                    <a:pt x="229" y="80"/>
                  </a:cubicBezTo>
                  <a:cubicBezTo>
                    <a:pt x="229" y="78"/>
                    <a:pt x="229" y="78"/>
                    <a:pt x="229" y="78"/>
                  </a:cubicBezTo>
                  <a:cubicBezTo>
                    <a:pt x="231" y="76"/>
                    <a:pt x="231" y="76"/>
                    <a:pt x="231" y="76"/>
                  </a:cubicBezTo>
                  <a:cubicBezTo>
                    <a:pt x="234" y="74"/>
                    <a:pt x="235" y="68"/>
                    <a:pt x="236" y="65"/>
                  </a:cubicBezTo>
                  <a:cubicBezTo>
                    <a:pt x="237" y="59"/>
                    <a:pt x="237" y="56"/>
                    <a:pt x="231" y="56"/>
                  </a:cubicBezTo>
                  <a:cubicBezTo>
                    <a:pt x="231" y="46"/>
                    <a:pt x="235" y="32"/>
                    <a:pt x="229" y="22"/>
                  </a:cubicBezTo>
                  <a:cubicBezTo>
                    <a:pt x="223" y="12"/>
                    <a:pt x="208" y="8"/>
                    <a:pt x="197"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sp>
          <p:nvSpPr>
            <p:cNvPr id="8212" name="Freeform 10"/>
            <p:cNvSpPr>
              <a:spLocks noEditPoints="1"/>
            </p:cNvSpPr>
            <p:nvPr/>
          </p:nvSpPr>
          <p:spPr bwMode="auto">
            <a:xfrm>
              <a:off x="1681963" y="4149322"/>
              <a:ext cx="634503" cy="484106"/>
            </a:xfrm>
            <a:custGeom>
              <a:avLst/>
              <a:gdLst>
                <a:gd name="T0" fmla="*/ 2147483647 w 558"/>
                <a:gd name="T1" fmla="*/ 2147483647 h 426"/>
                <a:gd name="T2" fmla="*/ 2147483647 w 558"/>
                <a:gd name="T3" fmla="*/ 2147483647 h 426"/>
                <a:gd name="T4" fmla="*/ 2147483647 w 558"/>
                <a:gd name="T5" fmla="*/ 2147483647 h 426"/>
                <a:gd name="T6" fmla="*/ 2147483647 w 558"/>
                <a:gd name="T7" fmla="*/ 2147483647 h 426"/>
                <a:gd name="T8" fmla="*/ 2147483647 w 558"/>
                <a:gd name="T9" fmla="*/ 2147483647 h 426"/>
                <a:gd name="T10" fmla="*/ 2147483647 w 558"/>
                <a:gd name="T11" fmla="*/ 2147483647 h 426"/>
                <a:gd name="T12" fmla="*/ 2147483647 w 558"/>
                <a:gd name="T13" fmla="*/ 2147483647 h 426"/>
                <a:gd name="T14" fmla="*/ 2147483647 w 558"/>
                <a:gd name="T15" fmla="*/ 2147483647 h 426"/>
                <a:gd name="T16" fmla="*/ 2147483647 w 558"/>
                <a:gd name="T17" fmla="*/ 2147483647 h 426"/>
                <a:gd name="T18" fmla="*/ 2147483647 w 558"/>
                <a:gd name="T19" fmla="*/ 2147483647 h 426"/>
                <a:gd name="T20" fmla="*/ 2147483647 w 558"/>
                <a:gd name="T21" fmla="*/ 2147483647 h 426"/>
                <a:gd name="T22" fmla="*/ 2147483647 w 558"/>
                <a:gd name="T23" fmla="*/ 2147483647 h 426"/>
                <a:gd name="T24" fmla="*/ 2147483647 w 558"/>
                <a:gd name="T25" fmla="*/ 2147483647 h 426"/>
                <a:gd name="T26" fmla="*/ 2147483647 w 558"/>
                <a:gd name="T27" fmla="*/ 2147483647 h 426"/>
                <a:gd name="T28" fmla="*/ 2147483647 w 558"/>
                <a:gd name="T29" fmla="*/ 2147483647 h 426"/>
                <a:gd name="T30" fmla="*/ 2147483647 w 558"/>
                <a:gd name="T31" fmla="*/ 2147483647 h 426"/>
                <a:gd name="T32" fmla="*/ 2147483647 w 558"/>
                <a:gd name="T33" fmla="*/ 2147483647 h 426"/>
                <a:gd name="T34" fmla="*/ 2147483647 w 558"/>
                <a:gd name="T35" fmla="*/ 2147483647 h 426"/>
                <a:gd name="T36" fmla="*/ 2147483647 w 558"/>
                <a:gd name="T37" fmla="*/ 2147483647 h 426"/>
                <a:gd name="T38" fmla="*/ 2147483647 w 558"/>
                <a:gd name="T39" fmla="*/ 2147483647 h 426"/>
                <a:gd name="T40" fmla="*/ 2147483647 w 558"/>
                <a:gd name="T41" fmla="*/ 2147483647 h 426"/>
                <a:gd name="T42" fmla="*/ 2147483647 w 558"/>
                <a:gd name="T43" fmla="*/ 2147483647 h 426"/>
                <a:gd name="T44" fmla="*/ 2147483647 w 558"/>
                <a:gd name="T45" fmla="*/ 2147483647 h 426"/>
                <a:gd name="T46" fmla="*/ 2147483647 w 558"/>
                <a:gd name="T47" fmla="*/ 2147483647 h 426"/>
                <a:gd name="T48" fmla="*/ 2147483647 w 558"/>
                <a:gd name="T49" fmla="*/ 2147483647 h 426"/>
                <a:gd name="T50" fmla="*/ 2147483647 w 558"/>
                <a:gd name="T51" fmla="*/ 2147483647 h 426"/>
                <a:gd name="T52" fmla="*/ 2147483647 w 558"/>
                <a:gd name="T53" fmla="*/ 2147483647 h 426"/>
                <a:gd name="T54" fmla="*/ 2147483647 w 558"/>
                <a:gd name="T55" fmla="*/ 2147483647 h 426"/>
                <a:gd name="T56" fmla="*/ 2147483647 w 558"/>
                <a:gd name="T57" fmla="*/ 2147483647 h 426"/>
                <a:gd name="T58" fmla="*/ 2147483647 w 558"/>
                <a:gd name="T59" fmla="*/ 2147483647 h 426"/>
                <a:gd name="T60" fmla="*/ 2147483647 w 558"/>
                <a:gd name="T61" fmla="*/ 2147483647 h 426"/>
                <a:gd name="T62" fmla="*/ 2147483647 w 558"/>
                <a:gd name="T63" fmla="*/ 2147483647 h 426"/>
                <a:gd name="T64" fmla="*/ 2147483647 w 558"/>
                <a:gd name="T65" fmla="*/ 2147483647 h 426"/>
                <a:gd name="T66" fmla="*/ 2147483647 w 558"/>
                <a:gd name="T67" fmla="*/ 2147483647 h 426"/>
                <a:gd name="T68" fmla="*/ 2147483647 w 558"/>
                <a:gd name="T69" fmla="*/ 2147483647 h 426"/>
                <a:gd name="T70" fmla="*/ 2147483647 w 558"/>
                <a:gd name="T71" fmla="*/ 2147483647 h 426"/>
                <a:gd name="T72" fmla="*/ 2147483647 w 558"/>
                <a:gd name="T73" fmla="*/ 2147483647 h 426"/>
                <a:gd name="T74" fmla="*/ 2147483647 w 558"/>
                <a:gd name="T75" fmla="*/ 2147483647 h 426"/>
                <a:gd name="T76" fmla="*/ 2147483647 w 558"/>
                <a:gd name="T77" fmla="*/ 2147483647 h 426"/>
                <a:gd name="T78" fmla="*/ 2147483647 w 558"/>
                <a:gd name="T79" fmla="*/ 2147483647 h 426"/>
                <a:gd name="T80" fmla="*/ 2147483647 w 558"/>
                <a:gd name="T81" fmla="*/ 2147483647 h 426"/>
                <a:gd name="T82" fmla="*/ 2147483647 w 558"/>
                <a:gd name="T83" fmla="*/ 2147483647 h 426"/>
                <a:gd name="T84" fmla="*/ 2147483647 w 558"/>
                <a:gd name="T85" fmla="*/ 2147483647 h 426"/>
                <a:gd name="T86" fmla="*/ 2147483647 w 558"/>
                <a:gd name="T87" fmla="*/ 2147483647 h 426"/>
                <a:gd name="T88" fmla="*/ 2147483647 w 558"/>
                <a:gd name="T89" fmla="*/ 2147483647 h 426"/>
                <a:gd name="T90" fmla="*/ 2147483647 w 558"/>
                <a:gd name="T91" fmla="*/ 2147483647 h 426"/>
                <a:gd name="T92" fmla="*/ 2147483647 w 558"/>
                <a:gd name="T93" fmla="*/ 2147483647 h 426"/>
                <a:gd name="T94" fmla="*/ 2147483647 w 558"/>
                <a:gd name="T95" fmla="*/ 2147483647 h 426"/>
                <a:gd name="T96" fmla="*/ 2147483647 w 558"/>
                <a:gd name="T97" fmla="*/ 2147483647 h 426"/>
                <a:gd name="T98" fmla="*/ 2147483647 w 558"/>
                <a:gd name="T99" fmla="*/ 2147483647 h 426"/>
                <a:gd name="T100" fmla="*/ 2147483647 w 558"/>
                <a:gd name="T101" fmla="*/ 2147483647 h 426"/>
                <a:gd name="T102" fmla="*/ 2147483647 w 558"/>
                <a:gd name="T103" fmla="*/ 2147483647 h 426"/>
                <a:gd name="T104" fmla="*/ 2147483647 w 558"/>
                <a:gd name="T105" fmla="*/ 2147483647 h 426"/>
                <a:gd name="T106" fmla="*/ 2147483647 w 558"/>
                <a:gd name="T107" fmla="*/ 2147483647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8" h="426">
                  <a:moveTo>
                    <a:pt x="144" y="131"/>
                  </a:moveTo>
                  <a:cubicBezTo>
                    <a:pt x="102" y="116"/>
                    <a:pt x="102" y="116"/>
                    <a:pt x="102" y="116"/>
                  </a:cubicBezTo>
                  <a:cubicBezTo>
                    <a:pt x="82" y="157"/>
                    <a:pt x="82" y="157"/>
                    <a:pt x="82" y="157"/>
                  </a:cubicBezTo>
                  <a:cubicBezTo>
                    <a:pt x="77" y="136"/>
                    <a:pt x="77" y="136"/>
                    <a:pt x="77" y="136"/>
                  </a:cubicBezTo>
                  <a:cubicBezTo>
                    <a:pt x="82" y="126"/>
                    <a:pt x="82" y="126"/>
                    <a:pt x="82" y="126"/>
                  </a:cubicBezTo>
                  <a:cubicBezTo>
                    <a:pt x="77" y="116"/>
                    <a:pt x="77" y="116"/>
                    <a:pt x="77" y="116"/>
                  </a:cubicBezTo>
                  <a:cubicBezTo>
                    <a:pt x="72" y="116"/>
                    <a:pt x="72" y="116"/>
                    <a:pt x="72" y="116"/>
                  </a:cubicBezTo>
                  <a:cubicBezTo>
                    <a:pt x="67" y="116"/>
                    <a:pt x="67" y="116"/>
                    <a:pt x="67" y="116"/>
                  </a:cubicBezTo>
                  <a:cubicBezTo>
                    <a:pt x="62" y="126"/>
                    <a:pt x="62" y="126"/>
                    <a:pt x="62" y="126"/>
                  </a:cubicBezTo>
                  <a:cubicBezTo>
                    <a:pt x="67" y="136"/>
                    <a:pt x="67" y="136"/>
                    <a:pt x="67" y="136"/>
                  </a:cubicBezTo>
                  <a:cubicBezTo>
                    <a:pt x="62" y="157"/>
                    <a:pt x="62" y="157"/>
                    <a:pt x="62" y="157"/>
                  </a:cubicBezTo>
                  <a:cubicBezTo>
                    <a:pt x="42" y="116"/>
                    <a:pt x="42" y="116"/>
                    <a:pt x="42" y="116"/>
                  </a:cubicBezTo>
                  <a:cubicBezTo>
                    <a:pt x="0" y="131"/>
                    <a:pt x="0" y="131"/>
                    <a:pt x="0" y="131"/>
                  </a:cubicBezTo>
                  <a:cubicBezTo>
                    <a:pt x="0" y="272"/>
                    <a:pt x="0" y="272"/>
                    <a:pt x="0" y="272"/>
                  </a:cubicBezTo>
                  <a:cubicBezTo>
                    <a:pt x="20" y="282"/>
                    <a:pt x="20" y="282"/>
                    <a:pt x="20" y="282"/>
                  </a:cubicBezTo>
                  <a:cubicBezTo>
                    <a:pt x="31" y="426"/>
                    <a:pt x="31" y="426"/>
                    <a:pt x="31" y="426"/>
                  </a:cubicBezTo>
                  <a:cubicBezTo>
                    <a:pt x="62" y="426"/>
                    <a:pt x="62" y="426"/>
                    <a:pt x="62" y="426"/>
                  </a:cubicBezTo>
                  <a:cubicBezTo>
                    <a:pt x="72" y="405"/>
                    <a:pt x="72" y="405"/>
                    <a:pt x="72" y="405"/>
                  </a:cubicBezTo>
                  <a:cubicBezTo>
                    <a:pt x="82" y="426"/>
                    <a:pt x="82" y="426"/>
                    <a:pt x="82" y="426"/>
                  </a:cubicBezTo>
                  <a:cubicBezTo>
                    <a:pt x="113" y="426"/>
                    <a:pt x="113" y="426"/>
                    <a:pt x="113" y="426"/>
                  </a:cubicBezTo>
                  <a:cubicBezTo>
                    <a:pt x="124" y="282"/>
                    <a:pt x="124" y="282"/>
                    <a:pt x="124" y="282"/>
                  </a:cubicBezTo>
                  <a:cubicBezTo>
                    <a:pt x="144" y="272"/>
                    <a:pt x="144" y="272"/>
                    <a:pt x="144" y="272"/>
                  </a:cubicBezTo>
                  <a:cubicBezTo>
                    <a:pt x="165" y="282"/>
                    <a:pt x="165" y="282"/>
                    <a:pt x="165" y="282"/>
                  </a:cubicBezTo>
                  <a:cubicBezTo>
                    <a:pt x="175" y="426"/>
                    <a:pt x="175" y="426"/>
                    <a:pt x="175" y="426"/>
                  </a:cubicBezTo>
                  <a:cubicBezTo>
                    <a:pt x="206" y="426"/>
                    <a:pt x="206" y="426"/>
                    <a:pt x="206" y="426"/>
                  </a:cubicBezTo>
                  <a:cubicBezTo>
                    <a:pt x="216" y="405"/>
                    <a:pt x="216" y="405"/>
                    <a:pt x="216" y="405"/>
                  </a:cubicBezTo>
                  <a:cubicBezTo>
                    <a:pt x="227" y="426"/>
                    <a:pt x="227" y="426"/>
                    <a:pt x="227" y="426"/>
                  </a:cubicBezTo>
                  <a:cubicBezTo>
                    <a:pt x="258" y="426"/>
                    <a:pt x="258" y="426"/>
                    <a:pt x="258" y="426"/>
                  </a:cubicBezTo>
                  <a:cubicBezTo>
                    <a:pt x="268" y="282"/>
                    <a:pt x="268" y="282"/>
                    <a:pt x="268" y="282"/>
                  </a:cubicBezTo>
                  <a:cubicBezTo>
                    <a:pt x="289" y="272"/>
                    <a:pt x="289" y="272"/>
                    <a:pt x="289" y="272"/>
                  </a:cubicBezTo>
                  <a:cubicBezTo>
                    <a:pt x="299" y="282"/>
                    <a:pt x="299" y="282"/>
                    <a:pt x="299" y="282"/>
                  </a:cubicBezTo>
                  <a:cubicBezTo>
                    <a:pt x="304" y="327"/>
                    <a:pt x="304" y="327"/>
                    <a:pt x="304" y="327"/>
                  </a:cubicBezTo>
                  <a:cubicBezTo>
                    <a:pt x="320" y="327"/>
                    <a:pt x="320" y="327"/>
                    <a:pt x="320" y="327"/>
                  </a:cubicBezTo>
                  <a:cubicBezTo>
                    <a:pt x="330" y="426"/>
                    <a:pt x="330" y="426"/>
                    <a:pt x="330" y="426"/>
                  </a:cubicBezTo>
                  <a:cubicBezTo>
                    <a:pt x="341" y="426"/>
                    <a:pt x="341" y="426"/>
                    <a:pt x="341" y="426"/>
                  </a:cubicBezTo>
                  <a:cubicBezTo>
                    <a:pt x="351" y="405"/>
                    <a:pt x="351" y="405"/>
                    <a:pt x="351" y="405"/>
                  </a:cubicBezTo>
                  <a:cubicBezTo>
                    <a:pt x="361" y="426"/>
                    <a:pt x="361" y="426"/>
                    <a:pt x="361" y="426"/>
                  </a:cubicBezTo>
                  <a:cubicBezTo>
                    <a:pt x="372" y="426"/>
                    <a:pt x="372" y="426"/>
                    <a:pt x="372" y="426"/>
                  </a:cubicBezTo>
                  <a:cubicBezTo>
                    <a:pt x="382" y="327"/>
                    <a:pt x="382" y="327"/>
                    <a:pt x="382" y="327"/>
                  </a:cubicBezTo>
                  <a:cubicBezTo>
                    <a:pt x="398" y="327"/>
                    <a:pt x="398" y="327"/>
                    <a:pt x="398" y="327"/>
                  </a:cubicBezTo>
                  <a:cubicBezTo>
                    <a:pt x="403" y="282"/>
                    <a:pt x="403" y="282"/>
                    <a:pt x="403" y="282"/>
                  </a:cubicBezTo>
                  <a:cubicBezTo>
                    <a:pt x="413" y="272"/>
                    <a:pt x="413" y="272"/>
                    <a:pt x="413" y="272"/>
                  </a:cubicBezTo>
                  <a:cubicBezTo>
                    <a:pt x="434" y="282"/>
                    <a:pt x="434" y="282"/>
                    <a:pt x="434" y="282"/>
                  </a:cubicBezTo>
                  <a:cubicBezTo>
                    <a:pt x="444" y="426"/>
                    <a:pt x="444" y="426"/>
                    <a:pt x="444" y="426"/>
                  </a:cubicBezTo>
                  <a:cubicBezTo>
                    <a:pt x="475" y="426"/>
                    <a:pt x="475" y="426"/>
                    <a:pt x="475" y="426"/>
                  </a:cubicBezTo>
                  <a:cubicBezTo>
                    <a:pt x="486" y="405"/>
                    <a:pt x="486" y="405"/>
                    <a:pt x="486" y="405"/>
                  </a:cubicBezTo>
                  <a:cubicBezTo>
                    <a:pt x="496" y="426"/>
                    <a:pt x="496" y="426"/>
                    <a:pt x="496" y="426"/>
                  </a:cubicBezTo>
                  <a:cubicBezTo>
                    <a:pt x="527" y="426"/>
                    <a:pt x="527" y="426"/>
                    <a:pt x="527" y="426"/>
                  </a:cubicBezTo>
                  <a:cubicBezTo>
                    <a:pt x="537" y="282"/>
                    <a:pt x="537" y="282"/>
                    <a:pt x="537" y="282"/>
                  </a:cubicBezTo>
                  <a:cubicBezTo>
                    <a:pt x="558" y="272"/>
                    <a:pt x="558" y="272"/>
                    <a:pt x="558" y="272"/>
                  </a:cubicBezTo>
                  <a:cubicBezTo>
                    <a:pt x="558" y="131"/>
                    <a:pt x="558" y="131"/>
                    <a:pt x="558" y="131"/>
                  </a:cubicBezTo>
                  <a:cubicBezTo>
                    <a:pt x="515" y="116"/>
                    <a:pt x="515" y="116"/>
                    <a:pt x="515" y="116"/>
                  </a:cubicBezTo>
                  <a:cubicBezTo>
                    <a:pt x="496" y="157"/>
                    <a:pt x="496" y="157"/>
                    <a:pt x="496" y="157"/>
                  </a:cubicBezTo>
                  <a:cubicBezTo>
                    <a:pt x="491" y="136"/>
                    <a:pt x="491" y="136"/>
                    <a:pt x="491" y="136"/>
                  </a:cubicBezTo>
                  <a:cubicBezTo>
                    <a:pt x="496" y="126"/>
                    <a:pt x="496" y="126"/>
                    <a:pt x="496" y="126"/>
                  </a:cubicBezTo>
                  <a:cubicBezTo>
                    <a:pt x="491" y="116"/>
                    <a:pt x="491" y="116"/>
                    <a:pt x="491" y="116"/>
                  </a:cubicBezTo>
                  <a:cubicBezTo>
                    <a:pt x="486" y="116"/>
                    <a:pt x="486" y="116"/>
                    <a:pt x="486" y="116"/>
                  </a:cubicBezTo>
                  <a:cubicBezTo>
                    <a:pt x="480" y="116"/>
                    <a:pt x="480" y="116"/>
                    <a:pt x="480" y="116"/>
                  </a:cubicBezTo>
                  <a:cubicBezTo>
                    <a:pt x="475" y="126"/>
                    <a:pt x="475" y="126"/>
                    <a:pt x="475" y="126"/>
                  </a:cubicBezTo>
                  <a:cubicBezTo>
                    <a:pt x="480" y="136"/>
                    <a:pt x="480" y="136"/>
                    <a:pt x="480" y="136"/>
                  </a:cubicBezTo>
                  <a:cubicBezTo>
                    <a:pt x="475" y="157"/>
                    <a:pt x="475" y="157"/>
                    <a:pt x="475" y="157"/>
                  </a:cubicBezTo>
                  <a:cubicBezTo>
                    <a:pt x="456" y="116"/>
                    <a:pt x="456" y="116"/>
                    <a:pt x="456" y="116"/>
                  </a:cubicBezTo>
                  <a:cubicBezTo>
                    <a:pt x="413" y="131"/>
                    <a:pt x="413" y="131"/>
                    <a:pt x="413" y="131"/>
                  </a:cubicBezTo>
                  <a:cubicBezTo>
                    <a:pt x="381" y="121"/>
                    <a:pt x="381" y="121"/>
                    <a:pt x="381" y="121"/>
                  </a:cubicBezTo>
                  <a:cubicBezTo>
                    <a:pt x="351" y="167"/>
                    <a:pt x="351" y="167"/>
                    <a:pt x="351" y="167"/>
                  </a:cubicBezTo>
                  <a:cubicBezTo>
                    <a:pt x="323" y="121"/>
                    <a:pt x="323" y="121"/>
                    <a:pt x="323" y="121"/>
                  </a:cubicBezTo>
                  <a:cubicBezTo>
                    <a:pt x="289" y="131"/>
                    <a:pt x="289" y="131"/>
                    <a:pt x="289" y="131"/>
                  </a:cubicBezTo>
                  <a:cubicBezTo>
                    <a:pt x="246" y="116"/>
                    <a:pt x="246" y="116"/>
                    <a:pt x="246" y="116"/>
                  </a:cubicBezTo>
                  <a:cubicBezTo>
                    <a:pt x="227" y="157"/>
                    <a:pt x="227" y="157"/>
                    <a:pt x="227" y="157"/>
                  </a:cubicBezTo>
                  <a:cubicBezTo>
                    <a:pt x="222" y="136"/>
                    <a:pt x="222" y="136"/>
                    <a:pt x="222" y="136"/>
                  </a:cubicBezTo>
                  <a:cubicBezTo>
                    <a:pt x="227" y="126"/>
                    <a:pt x="227" y="126"/>
                    <a:pt x="227" y="126"/>
                  </a:cubicBezTo>
                  <a:cubicBezTo>
                    <a:pt x="222" y="116"/>
                    <a:pt x="222" y="116"/>
                    <a:pt x="222" y="116"/>
                  </a:cubicBezTo>
                  <a:cubicBezTo>
                    <a:pt x="216" y="116"/>
                    <a:pt x="216" y="116"/>
                    <a:pt x="216" y="116"/>
                  </a:cubicBezTo>
                  <a:cubicBezTo>
                    <a:pt x="211" y="116"/>
                    <a:pt x="211" y="116"/>
                    <a:pt x="211" y="116"/>
                  </a:cubicBezTo>
                  <a:cubicBezTo>
                    <a:pt x="206" y="126"/>
                    <a:pt x="206" y="126"/>
                    <a:pt x="206" y="126"/>
                  </a:cubicBezTo>
                  <a:cubicBezTo>
                    <a:pt x="211" y="136"/>
                    <a:pt x="211" y="136"/>
                    <a:pt x="211" y="136"/>
                  </a:cubicBezTo>
                  <a:cubicBezTo>
                    <a:pt x="206" y="157"/>
                    <a:pt x="206" y="157"/>
                    <a:pt x="206" y="157"/>
                  </a:cubicBezTo>
                  <a:cubicBezTo>
                    <a:pt x="187" y="116"/>
                    <a:pt x="187" y="116"/>
                    <a:pt x="187" y="116"/>
                  </a:cubicBezTo>
                  <a:cubicBezTo>
                    <a:pt x="144" y="131"/>
                    <a:pt x="144" y="131"/>
                    <a:pt x="144" y="131"/>
                  </a:cubicBezTo>
                  <a:close/>
                  <a:moveTo>
                    <a:pt x="344" y="14"/>
                  </a:moveTo>
                  <a:cubicBezTo>
                    <a:pt x="325" y="4"/>
                    <a:pt x="308" y="34"/>
                    <a:pt x="310" y="64"/>
                  </a:cubicBezTo>
                  <a:cubicBezTo>
                    <a:pt x="301" y="90"/>
                    <a:pt x="313" y="107"/>
                    <a:pt x="334" y="107"/>
                  </a:cubicBezTo>
                  <a:cubicBezTo>
                    <a:pt x="340" y="111"/>
                    <a:pt x="345" y="114"/>
                    <a:pt x="351" y="114"/>
                  </a:cubicBezTo>
                  <a:cubicBezTo>
                    <a:pt x="351" y="114"/>
                    <a:pt x="351" y="114"/>
                    <a:pt x="351" y="114"/>
                  </a:cubicBezTo>
                  <a:cubicBezTo>
                    <a:pt x="351" y="114"/>
                    <a:pt x="351" y="114"/>
                    <a:pt x="351" y="114"/>
                  </a:cubicBezTo>
                  <a:cubicBezTo>
                    <a:pt x="357" y="114"/>
                    <a:pt x="362" y="111"/>
                    <a:pt x="368" y="107"/>
                  </a:cubicBezTo>
                  <a:cubicBezTo>
                    <a:pt x="389" y="107"/>
                    <a:pt x="401" y="90"/>
                    <a:pt x="392" y="64"/>
                  </a:cubicBezTo>
                  <a:cubicBezTo>
                    <a:pt x="394" y="34"/>
                    <a:pt x="373" y="0"/>
                    <a:pt x="344" y="14"/>
                  </a:cubicBezTo>
                  <a:close/>
                  <a:moveTo>
                    <a:pt x="486" y="8"/>
                  </a:moveTo>
                  <a:cubicBezTo>
                    <a:pt x="475" y="8"/>
                    <a:pt x="460" y="12"/>
                    <a:pt x="454" y="22"/>
                  </a:cubicBezTo>
                  <a:cubicBezTo>
                    <a:pt x="447" y="32"/>
                    <a:pt x="452" y="46"/>
                    <a:pt x="452" y="56"/>
                  </a:cubicBezTo>
                  <a:cubicBezTo>
                    <a:pt x="446" y="56"/>
                    <a:pt x="446" y="59"/>
                    <a:pt x="447" y="65"/>
                  </a:cubicBezTo>
                  <a:cubicBezTo>
                    <a:pt x="448" y="68"/>
                    <a:pt x="449" y="74"/>
                    <a:pt x="452" y="76"/>
                  </a:cubicBezTo>
                  <a:cubicBezTo>
                    <a:pt x="454" y="78"/>
                    <a:pt x="454" y="78"/>
                    <a:pt x="454" y="78"/>
                  </a:cubicBezTo>
                  <a:cubicBezTo>
                    <a:pt x="454" y="80"/>
                    <a:pt x="454" y="80"/>
                    <a:pt x="454" y="80"/>
                  </a:cubicBezTo>
                  <a:cubicBezTo>
                    <a:pt x="454" y="84"/>
                    <a:pt x="454" y="87"/>
                    <a:pt x="455" y="90"/>
                  </a:cubicBezTo>
                  <a:cubicBezTo>
                    <a:pt x="456" y="94"/>
                    <a:pt x="459" y="97"/>
                    <a:pt x="463" y="100"/>
                  </a:cubicBezTo>
                  <a:cubicBezTo>
                    <a:pt x="467" y="102"/>
                    <a:pt x="470" y="106"/>
                    <a:pt x="474" y="108"/>
                  </a:cubicBezTo>
                  <a:cubicBezTo>
                    <a:pt x="477" y="110"/>
                    <a:pt x="481" y="111"/>
                    <a:pt x="485" y="111"/>
                  </a:cubicBezTo>
                  <a:cubicBezTo>
                    <a:pt x="485" y="111"/>
                    <a:pt x="485" y="111"/>
                    <a:pt x="485" y="111"/>
                  </a:cubicBezTo>
                  <a:cubicBezTo>
                    <a:pt x="486" y="111"/>
                    <a:pt x="486" y="111"/>
                    <a:pt x="486" y="111"/>
                  </a:cubicBezTo>
                  <a:cubicBezTo>
                    <a:pt x="486" y="111"/>
                    <a:pt x="486" y="111"/>
                    <a:pt x="486" y="111"/>
                  </a:cubicBezTo>
                  <a:cubicBezTo>
                    <a:pt x="486" y="111"/>
                    <a:pt x="486" y="111"/>
                    <a:pt x="486" y="111"/>
                  </a:cubicBezTo>
                  <a:cubicBezTo>
                    <a:pt x="490" y="111"/>
                    <a:pt x="494" y="110"/>
                    <a:pt x="498" y="108"/>
                  </a:cubicBezTo>
                  <a:cubicBezTo>
                    <a:pt x="501" y="106"/>
                    <a:pt x="505" y="102"/>
                    <a:pt x="508" y="100"/>
                  </a:cubicBezTo>
                  <a:cubicBezTo>
                    <a:pt x="512" y="97"/>
                    <a:pt x="515" y="94"/>
                    <a:pt x="516" y="90"/>
                  </a:cubicBezTo>
                  <a:cubicBezTo>
                    <a:pt x="517" y="87"/>
                    <a:pt x="517" y="84"/>
                    <a:pt x="517" y="80"/>
                  </a:cubicBezTo>
                  <a:cubicBezTo>
                    <a:pt x="518" y="78"/>
                    <a:pt x="518" y="78"/>
                    <a:pt x="518" y="78"/>
                  </a:cubicBezTo>
                  <a:cubicBezTo>
                    <a:pt x="520" y="76"/>
                    <a:pt x="520" y="76"/>
                    <a:pt x="520" y="76"/>
                  </a:cubicBezTo>
                  <a:cubicBezTo>
                    <a:pt x="523" y="74"/>
                    <a:pt x="524" y="68"/>
                    <a:pt x="524" y="65"/>
                  </a:cubicBezTo>
                  <a:cubicBezTo>
                    <a:pt x="525" y="59"/>
                    <a:pt x="525" y="56"/>
                    <a:pt x="519" y="56"/>
                  </a:cubicBezTo>
                  <a:cubicBezTo>
                    <a:pt x="519" y="46"/>
                    <a:pt x="524" y="32"/>
                    <a:pt x="517" y="22"/>
                  </a:cubicBezTo>
                  <a:cubicBezTo>
                    <a:pt x="511" y="12"/>
                    <a:pt x="497" y="8"/>
                    <a:pt x="486" y="8"/>
                  </a:cubicBezTo>
                  <a:close/>
                  <a:moveTo>
                    <a:pt x="216" y="8"/>
                  </a:moveTo>
                  <a:cubicBezTo>
                    <a:pt x="205" y="8"/>
                    <a:pt x="191" y="12"/>
                    <a:pt x="185" y="22"/>
                  </a:cubicBezTo>
                  <a:cubicBezTo>
                    <a:pt x="178" y="32"/>
                    <a:pt x="183" y="46"/>
                    <a:pt x="183" y="56"/>
                  </a:cubicBezTo>
                  <a:cubicBezTo>
                    <a:pt x="177" y="56"/>
                    <a:pt x="177" y="59"/>
                    <a:pt x="178" y="65"/>
                  </a:cubicBezTo>
                  <a:cubicBezTo>
                    <a:pt x="178" y="68"/>
                    <a:pt x="179" y="74"/>
                    <a:pt x="182" y="76"/>
                  </a:cubicBezTo>
                  <a:cubicBezTo>
                    <a:pt x="184" y="78"/>
                    <a:pt x="184" y="78"/>
                    <a:pt x="184" y="78"/>
                  </a:cubicBezTo>
                  <a:cubicBezTo>
                    <a:pt x="185" y="80"/>
                    <a:pt x="185" y="80"/>
                    <a:pt x="185" y="80"/>
                  </a:cubicBezTo>
                  <a:cubicBezTo>
                    <a:pt x="185" y="84"/>
                    <a:pt x="185" y="87"/>
                    <a:pt x="186" y="90"/>
                  </a:cubicBezTo>
                  <a:cubicBezTo>
                    <a:pt x="187" y="94"/>
                    <a:pt x="190" y="97"/>
                    <a:pt x="194" y="100"/>
                  </a:cubicBezTo>
                  <a:cubicBezTo>
                    <a:pt x="197" y="102"/>
                    <a:pt x="201" y="106"/>
                    <a:pt x="204" y="108"/>
                  </a:cubicBezTo>
                  <a:cubicBezTo>
                    <a:pt x="208" y="110"/>
                    <a:pt x="212" y="111"/>
                    <a:pt x="216" y="111"/>
                  </a:cubicBezTo>
                  <a:cubicBezTo>
                    <a:pt x="216" y="111"/>
                    <a:pt x="216" y="111"/>
                    <a:pt x="216" y="111"/>
                  </a:cubicBezTo>
                  <a:cubicBezTo>
                    <a:pt x="216" y="111"/>
                    <a:pt x="216" y="111"/>
                    <a:pt x="216" y="111"/>
                  </a:cubicBezTo>
                  <a:cubicBezTo>
                    <a:pt x="217" y="111"/>
                    <a:pt x="217" y="111"/>
                    <a:pt x="217" y="111"/>
                  </a:cubicBezTo>
                  <a:cubicBezTo>
                    <a:pt x="217" y="111"/>
                    <a:pt x="217" y="111"/>
                    <a:pt x="217" y="111"/>
                  </a:cubicBezTo>
                  <a:cubicBezTo>
                    <a:pt x="221" y="111"/>
                    <a:pt x="225" y="110"/>
                    <a:pt x="228" y="108"/>
                  </a:cubicBezTo>
                  <a:cubicBezTo>
                    <a:pt x="232" y="106"/>
                    <a:pt x="235" y="102"/>
                    <a:pt x="239" y="100"/>
                  </a:cubicBezTo>
                  <a:cubicBezTo>
                    <a:pt x="243" y="97"/>
                    <a:pt x="246" y="94"/>
                    <a:pt x="247" y="90"/>
                  </a:cubicBezTo>
                  <a:cubicBezTo>
                    <a:pt x="248" y="87"/>
                    <a:pt x="248" y="84"/>
                    <a:pt x="248" y="80"/>
                  </a:cubicBezTo>
                  <a:cubicBezTo>
                    <a:pt x="248" y="78"/>
                    <a:pt x="248" y="78"/>
                    <a:pt x="248" y="78"/>
                  </a:cubicBezTo>
                  <a:cubicBezTo>
                    <a:pt x="251" y="76"/>
                    <a:pt x="251" y="76"/>
                    <a:pt x="251" y="76"/>
                  </a:cubicBezTo>
                  <a:cubicBezTo>
                    <a:pt x="253" y="74"/>
                    <a:pt x="254" y="68"/>
                    <a:pt x="255" y="65"/>
                  </a:cubicBezTo>
                  <a:cubicBezTo>
                    <a:pt x="256" y="59"/>
                    <a:pt x="256" y="56"/>
                    <a:pt x="250" y="56"/>
                  </a:cubicBezTo>
                  <a:cubicBezTo>
                    <a:pt x="250" y="46"/>
                    <a:pt x="255" y="32"/>
                    <a:pt x="248" y="22"/>
                  </a:cubicBezTo>
                  <a:cubicBezTo>
                    <a:pt x="242" y="12"/>
                    <a:pt x="227" y="8"/>
                    <a:pt x="216" y="8"/>
                  </a:cubicBezTo>
                  <a:close/>
                  <a:moveTo>
                    <a:pt x="72" y="8"/>
                  </a:moveTo>
                  <a:cubicBezTo>
                    <a:pt x="61" y="8"/>
                    <a:pt x="46" y="12"/>
                    <a:pt x="40" y="22"/>
                  </a:cubicBezTo>
                  <a:cubicBezTo>
                    <a:pt x="34" y="32"/>
                    <a:pt x="38" y="46"/>
                    <a:pt x="38" y="56"/>
                  </a:cubicBezTo>
                  <a:cubicBezTo>
                    <a:pt x="32" y="56"/>
                    <a:pt x="33" y="59"/>
                    <a:pt x="34" y="65"/>
                  </a:cubicBezTo>
                  <a:cubicBezTo>
                    <a:pt x="34" y="68"/>
                    <a:pt x="35" y="74"/>
                    <a:pt x="38" y="76"/>
                  </a:cubicBezTo>
                  <a:cubicBezTo>
                    <a:pt x="40" y="78"/>
                    <a:pt x="40" y="78"/>
                    <a:pt x="40" y="78"/>
                  </a:cubicBezTo>
                  <a:cubicBezTo>
                    <a:pt x="40" y="80"/>
                    <a:pt x="40" y="80"/>
                    <a:pt x="40" y="80"/>
                  </a:cubicBezTo>
                  <a:cubicBezTo>
                    <a:pt x="40" y="84"/>
                    <a:pt x="40" y="87"/>
                    <a:pt x="41" y="90"/>
                  </a:cubicBezTo>
                  <a:cubicBezTo>
                    <a:pt x="43" y="94"/>
                    <a:pt x="46" y="97"/>
                    <a:pt x="49" y="100"/>
                  </a:cubicBezTo>
                  <a:cubicBezTo>
                    <a:pt x="53" y="102"/>
                    <a:pt x="56" y="106"/>
                    <a:pt x="60" y="108"/>
                  </a:cubicBezTo>
                  <a:cubicBezTo>
                    <a:pt x="64" y="110"/>
                    <a:pt x="67" y="111"/>
                    <a:pt x="72" y="111"/>
                  </a:cubicBezTo>
                  <a:cubicBezTo>
                    <a:pt x="72" y="111"/>
                    <a:pt x="72" y="111"/>
                    <a:pt x="72" y="111"/>
                  </a:cubicBezTo>
                  <a:cubicBezTo>
                    <a:pt x="72" y="111"/>
                    <a:pt x="72" y="111"/>
                    <a:pt x="72" y="111"/>
                  </a:cubicBezTo>
                  <a:cubicBezTo>
                    <a:pt x="72" y="111"/>
                    <a:pt x="72" y="111"/>
                    <a:pt x="72" y="111"/>
                  </a:cubicBezTo>
                  <a:cubicBezTo>
                    <a:pt x="72" y="111"/>
                    <a:pt x="72" y="111"/>
                    <a:pt x="72" y="111"/>
                  </a:cubicBezTo>
                  <a:cubicBezTo>
                    <a:pt x="77" y="111"/>
                    <a:pt x="80" y="110"/>
                    <a:pt x="84" y="108"/>
                  </a:cubicBezTo>
                  <a:cubicBezTo>
                    <a:pt x="88" y="106"/>
                    <a:pt x="91" y="102"/>
                    <a:pt x="95" y="100"/>
                  </a:cubicBezTo>
                  <a:cubicBezTo>
                    <a:pt x="98" y="97"/>
                    <a:pt x="101" y="94"/>
                    <a:pt x="103" y="90"/>
                  </a:cubicBezTo>
                  <a:cubicBezTo>
                    <a:pt x="104" y="87"/>
                    <a:pt x="104" y="84"/>
                    <a:pt x="104" y="80"/>
                  </a:cubicBezTo>
                  <a:cubicBezTo>
                    <a:pt x="104" y="78"/>
                    <a:pt x="104" y="78"/>
                    <a:pt x="104" y="78"/>
                  </a:cubicBezTo>
                  <a:cubicBezTo>
                    <a:pt x="106" y="76"/>
                    <a:pt x="106" y="76"/>
                    <a:pt x="106" y="76"/>
                  </a:cubicBezTo>
                  <a:cubicBezTo>
                    <a:pt x="109" y="74"/>
                    <a:pt x="110" y="68"/>
                    <a:pt x="111" y="65"/>
                  </a:cubicBezTo>
                  <a:cubicBezTo>
                    <a:pt x="112" y="59"/>
                    <a:pt x="112" y="56"/>
                    <a:pt x="106" y="56"/>
                  </a:cubicBezTo>
                  <a:cubicBezTo>
                    <a:pt x="106" y="46"/>
                    <a:pt x="110" y="32"/>
                    <a:pt x="104" y="22"/>
                  </a:cubicBezTo>
                  <a:cubicBezTo>
                    <a:pt x="98" y="12"/>
                    <a:pt x="83" y="8"/>
                    <a:pt x="7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a:buClr>
                  <a:srgbClr val="000000"/>
                </a:buClr>
                <a:buSzPct val="100000"/>
                <a:buFont typeface="Times New Roman" pitchFamily="18" charset="0"/>
                <a:buNone/>
              </a:pPr>
              <a:endParaRPr lang="en-GB" sz="7600" b="1">
                <a:solidFill>
                  <a:srgbClr val="FFFFFF"/>
                </a:solidFill>
                <a:cs typeface="Arial"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2330933157"/>
              </p:ext>
            </p:extLst>
          </p:nvPr>
        </p:nvGraphicFramePr>
        <p:xfrm>
          <a:off x="2266953" y="5223933"/>
          <a:ext cx="6824663" cy="1224267"/>
        </p:xfrm>
        <a:graphic>
          <a:graphicData uri="http://schemas.openxmlformats.org/drawingml/2006/table">
            <a:tbl>
              <a:tblPr firstRow="1" bandRow="1">
                <a:tableStyleId>{5C22544A-7EE6-4342-B048-85BDC9FD1C3A}</a:tableStyleId>
              </a:tblPr>
              <a:tblGrid>
                <a:gridCol w="1296935"/>
                <a:gridCol w="1296144"/>
                <a:gridCol w="4231584"/>
              </a:tblGrid>
              <a:tr h="248907">
                <a:tc>
                  <a:txBody>
                    <a:bodyPr/>
                    <a:lstStyle/>
                    <a:p>
                      <a:endParaRPr lang="en-GB" sz="1600" b="0" noProof="0" dirty="0">
                        <a:solidFill>
                          <a:srgbClr val="A40000"/>
                        </a:solidFill>
                      </a:endParaRPr>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GB" sz="1600" noProof="0" dirty="0"/>
                    </a:p>
                  </a:txBody>
                  <a:tcPr marL="72003" marR="72003" marT="0" marB="0" anchor="ctr">
                    <a:lnL w="12700" cmpd="sng">
                      <a:noFill/>
                    </a:lnL>
                    <a:lnR w="12700" cmpd="sng">
                      <a:noFill/>
                    </a:lnR>
                    <a:lnT w="3175" cap="flat" cmpd="sng" algn="ctr">
                      <a:solidFill>
                        <a:srgbClr val="333333"/>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975360">
                <a:tc>
                  <a:txBody>
                    <a:bodyPr/>
                    <a:lstStyle/>
                    <a:p>
                      <a:r>
                        <a:rPr lang="en-GB" altLang="en-US" sz="1600" b="0" i="0" noProof="0" dirty="0" err="1" smtClean="0">
                          <a:solidFill>
                            <a:srgbClr val="333333"/>
                          </a:solidFill>
                          <a:latin typeface="EC Square Sans Cond Pro" panose="020B0506040000020004" pitchFamily="34" charset="0"/>
                        </a:rPr>
                        <a:t>Valérie</a:t>
                      </a:r>
                      <a:r>
                        <a:rPr lang="en-GB" altLang="en-US" sz="1600" b="0" i="0" noProof="0" dirty="0" smtClean="0">
                          <a:solidFill>
                            <a:srgbClr val="333333"/>
                          </a:solidFill>
                          <a:latin typeface="EC Square Sans Cond Pro" panose="020B0506040000020004" pitchFamily="34" charset="0"/>
                        </a:rPr>
                        <a:t> </a:t>
                      </a:r>
                      <a:r>
                        <a:rPr lang="en-GB" altLang="en-US" sz="1600" i="0" noProof="0" dirty="0" smtClean="0">
                          <a:solidFill>
                            <a:srgbClr val="A40000"/>
                          </a:solidFill>
                          <a:latin typeface="EC Square Sans Cond Pro" panose="020B0506040000020004" pitchFamily="34" charset="0"/>
                        </a:rPr>
                        <a:t>PANIS </a:t>
                      </a:r>
                      <a:endParaRPr lang="en-GB" sz="1600" noProof="0" dirty="0">
                        <a:solidFill>
                          <a:srgbClr val="A40000"/>
                        </a:solidFill>
                      </a:endParaRPr>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altLang="en-US" sz="1600" b="0" i="0" noProof="0" dirty="0" smtClean="0">
                          <a:solidFill>
                            <a:srgbClr val="333333"/>
                          </a:solidFill>
                          <a:latin typeface="EC Square Sans Cond Pro" panose="020B0506040000020004" pitchFamily="34" charset="0"/>
                        </a:rPr>
                        <a:t>Case-handler</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i="0" noProof="0" dirty="0" smtClean="0">
                          <a:solidFill>
                            <a:srgbClr val="A40000"/>
                          </a:solidFill>
                          <a:latin typeface="EC Square Sans Cond Pro" panose="020B0506040000020004" pitchFamily="34" charset="0"/>
                        </a:rPr>
                        <a:t>HR</a:t>
                      </a:r>
                      <a:r>
                        <a:rPr lang="en-GB" altLang="en-US" sz="1600" b="0" i="0" noProof="0" dirty="0" smtClean="0">
                          <a:solidFill>
                            <a:srgbClr val="333333"/>
                          </a:solidFill>
                          <a:latin typeface="EC Square Sans Cond Pro" panose="020B0506040000020004" pitchFamily="34" charset="0"/>
                        </a:rPr>
                        <a:t>.IDOC - Investigation and Disciplinary Office of the Commission</a:t>
                      </a:r>
                      <a:endParaRPr lang="en-GB" sz="1600" noProof="0" dirty="0"/>
                    </a:p>
                  </a:txBody>
                  <a:tcPr marL="72003" marR="7200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8210" name="Text Box 1"/>
          <p:cNvSpPr txBox="1">
            <a:spLocks noChangeArrowheads="1"/>
          </p:cNvSpPr>
          <p:nvPr/>
        </p:nvSpPr>
        <p:spPr bwMode="auto">
          <a:xfrm>
            <a:off x="2147888" y="4614336"/>
            <a:ext cx="1657350" cy="385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58775" indent="-355600" eaLnBrk="0" hangingPunct="0">
              <a:spcBef>
                <a:spcPts val="6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i="1">
                <a:solidFill>
                  <a:srgbClr val="0F5494"/>
                </a:solidFill>
                <a:latin typeface="EC Square Sans Cond Pro" pitchFamily="34" charset="0"/>
                <a:ea typeface="Microsoft YaHei" pitchFamily="34" charset="-122"/>
              </a:defRPr>
            </a:lvl1pPr>
            <a:lvl2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b="1">
                <a:solidFill>
                  <a:srgbClr val="0F5494"/>
                </a:solidFill>
                <a:latin typeface="EC Square Sans Cond Pro" pitchFamily="34" charset="0"/>
                <a:ea typeface="Microsoft YaHei" pitchFamily="34" charset="-122"/>
              </a:defRPr>
            </a:lvl2pPr>
            <a:lvl3pPr eaLnBrk="0" hangingPunct="0">
              <a:spcBef>
                <a:spcPts val="35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F5494"/>
                </a:solidFill>
                <a:latin typeface="EC Square Sans Cond Pro" pitchFamily="34" charset="0"/>
                <a:ea typeface="Microsoft YaHei" pitchFamily="34" charset="-122"/>
              </a:defRPr>
            </a:lvl3pPr>
            <a:lvl4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4pPr>
            <a:lvl5pPr eaLnBrk="0" hangingPunct="0">
              <a:spcBef>
                <a:spcPts val="500"/>
              </a:spcBef>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EC Square Sans Cond Pro" pitchFamily="34" charset="0"/>
                <a:ea typeface="Microsoft YaHei" pitchFamily="34" charset="-122"/>
              </a:defRPr>
            </a:lvl9pPr>
          </a:lstStyle>
          <a:p>
            <a:pPr defTabSz="449263" eaLnBrk="1" hangingPunct="1">
              <a:spcBef>
                <a:spcPct val="0"/>
              </a:spcBef>
              <a:buSzPct val="100000"/>
            </a:pPr>
            <a:r>
              <a:rPr lang="en-GB" altLang="en-US" sz="1200" i="0">
                <a:solidFill>
                  <a:srgbClr val="333333"/>
                </a:solidFill>
                <a:cs typeface="Arial" charset="0"/>
              </a:rPr>
              <a:t>10 November 2017</a:t>
            </a:r>
            <a:endParaRPr lang="en-GB" altLang="en-US" sz="2000" i="0">
              <a:cs typeface="Arial" charset="0"/>
            </a:endParaRPr>
          </a:p>
        </p:txBody>
      </p:sp>
    </p:spTree>
    <p:extLst>
      <p:ext uri="{BB962C8B-B14F-4D97-AF65-F5344CB8AC3E}">
        <p14:creationId xmlns:p14="http://schemas.microsoft.com/office/powerpoint/2010/main" val="2172208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67544" y="1316766"/>
            <a:ext cx="8229600" cy="576263"/>
          </a:xfrm>
        </p:spPr>
        <p:txBody>
          <a:bodyPr/>
          <a:lstStyle/>
          <a:p>
            <a:pPr algn="ctr"/>
            <a:r>
              <a:rPr lang="en-GB" altLang="en-US" sz="3600" b="0" dirty="0" smtClean="0">
                <a:solidFill>
                  <a:srgbClr val="A40000"/>
                </a:solidFill>
              </a:rPr>
              <a:t>Rights and obligations of people involved</a:t>
            </a:r>
          </a:p>
        </p:txBody>
      </p:sp>
      <p:sp>
        <p:nvSpPr>
          <p:cNvPr id="136195" name="Content Placeholder 2"/>
          <p:cNvSpPr>
            <a:spLocks noGrp="1"/>
          </p:cNvSpPr>
          <p:nvPr>
            <p:ph idx="1"/>
          </p:nvPr>
        </p:nvSpPr>
        <p:spPr>
          <a:xfrm>
            <a:off x="395536" y="2132856"/>
            <a:ext cx="8229600" cy="3994151"/>
          </a:xfrm>
        </p:spPr>
        <p:txBody>
          <a:bodyPr/>
          <a:lstStyle/>
          <a:p>
            <a:pPr marL="0">
              <a:spcBef>
                <a:spcPts val="0"/>
              </a:spcBef>
              <a:spcAft>
                <a:spcPts val="0"/>
              </a:spcAft>
              <a:buFontTx/>
              <a:buChar char="•"/>
              <a:defRPr/>
            </a:pPr>
            <a:endParaRPr lang="en-GB" altLang="en-US" dirty="0" smtClean="0">
              <a:solidFill>
                <a:srgbClr val="333333"/>
              </a:solidFill>
            </a:endParaRPr>
          </a:p>
          <a:p>
            <a:pPr marL="0">
              <a:spcBef>
                <a:spcPts val="0"/>
              </a:spcBef>
              <a:spcAft>
                <a:spcPts val="0"/>
              </a:spcAft>
              <a:buClr>
                <a:srgbClr val="C00000"/>
              </a:buClr>
              <a:buFontTx/>
              <a:buChar char="•"/>
              <a:defRPr/>
            </a:pPr>
            <a:r>
              <a:rPr lang="en-GB" altLang="en-US" dirty="0" smtClean="0">
                <a:solidFill>
                  <a:srgbClr val="333333"/>
                </a:solidFill>
              </a:rPr>
              <a:t>Right to be informed of the allegations without delay (person    	concerned)</a:t>
            </a:r>
          </a:p>
          <a:p>
            <a:pPr marL="0">
              <a:spcBef>
                <a:spcPts val="0"/>
              </a:spcBef>
              <a:spcAft>
                <a:spcPts val="0"/>
              </a:spcAft>
              <a:buClr>
                <a:srgbClr val="C00000"/>
              </a:buClr>
              <a:buFontTx/>
              <a:buChar char="•"/>
              <a:defRPr/>
            </a:pPr>
            <a:r>
              <a:rPr lang="en-GB" altLang="en-US" dirty="0" smtClean="0">
                <a:solidFill>
                  <a:srgbClr val="333333"/>
                </a:solidFill>
              </a:rPr>
              <a:t>Right to be assisted at the interview (person concerned, witnesses)</a:t>
            </a:r>
          </a:p>
          <a:p>
            <a:pPr marL="0" lvl="0">
              <a:spcBef>
                <a:spcPts val="0"/>
              </a:spcBef>
              <a:spcAft>
                <a:spcPts val="0"/>
              </a:spcAft>
              <a:buClr>
                <a:srgbClr val="C00000"/>
              </a:buClr>
              <a:buFontTx/>
              <a:buChar char="•"/>
              <a:defRPr/>
            </a:pPr>
            <a:r>
              <a:rPr lang="en-GB" altLang="en-US" dirty="0">
                <a:solidFill>
                  <a:srgbClr val="333333"/>
                </a:solidFill>
              </a:rPr>
              <a:t>Right to comment on the facts established by the </a:t>
            </a:r>
            <a:r>
              <a:rPr lang="en-GB" altLang="en-US" dirty="0" smtClean="0">
                <a:solidFill>
                  <a:srgbClr val="333333"/>
                </a:solidFill>
              </a:rPr>
              <a:t>inquiry before final      	conclusions are drawn (person concerned)</a:t>
            </a:r>
          </a:p>
          <a:p>
            <a:pPr marL="0" lvl="0">
              <a:spcBef>
                <a:spcPts val="0"/>
              </a:spcBef>
              <a:spcAft>
                <a:spcPts val="0"/>
              </a:spcAft>
              <a:buClr>
                <a:srgbClr val="C00000"/>
              </a:buClr>
              <a:buFontTx/>
              <a:buChar char="•"/>
              <a:defRPr/>
            </a:pPr>
            <a:r>
              <a:rPr lang="en-GB" altLang="en-US" dirty="0">
                <a:solidFill>
                  <a:srgbClr val="333333"/>
                </a:solidFill>
              </a:rPr>
              <a:t>Duty of confidentiality (person concerned, witnesses</a:t>
            </a:r>
            <a:r>
              <a:rPr lang="en-GB" altLang="en-US" dirty="0" smtClean="0">
                <a:solidFill>
                  <a:srgbClr val="333333"/>
                </a:solidFill>
              </a:rPr>
              <a:t>)</a:t>
            </a:r>
          </a:p>
          <a:p>
            <a:pPr marL="0">
              <a:spcBef>
                <a:spcPts val="0"/>
              </a:spcBef>
              <a:spcAft>
                <a:spcPts val="0"/>
              </a:spcAft>
              <a:buClr>
                <a:srgbClr val="C00000"/>
              </a:buClr>
              <a:buFontTx/>
              <a:buChar char="•"/>
              <a:defRPr/>
            </a:pPr>
            <a:r>
              <a:rPr lang="en-GB" altLang="en-US" dirty="0" smtClean="0">
                <a:solidFill>
                  <a:srgbClr val="333333"/>
                </a:solidFill>
              </a:rPr>
              <a:t>Duty of cooperation (person concerned, witnesses)</a:t>
            </a:r>
          </a:p>
        </p:txBody>
      </p:sp>
    </p:spTree>
    <p:extLst>
      <p:ext uri="{BB962C8B-B14F-4D97-AF65-F5344CB8AC3E}">
        <p14:creationId xmlns:p14="http://schemas.microsoft.com/office/powerpoint/2010/main" val="32466389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PAnswers"/>
          <p:cNvSpPr>
            <a:spLocks noGrp="1"/>
          </p:cNvSpPr>
          <p:nvPr>
            <p:ph type="body" idx="1"/>
            <p:custDataLst>
              <p:tags r:id="rId3"/>
            </p:custDataLst>
          </p:nvPr>
        </p:nvSpPr>
        <p:spPr>
          <a:xfrm>
            <a:off x="251520" y="3525012"/>
            <a:ext cx="5975672" cy="2949409"/>
          </a:xfrm>
        </p:spPr>
        <p:txBody>
          <a:bodyPr/>
          <a:lstStyle/>
          <a:p>
            <a:pPr marL="457200" indent="-457200">
              <a:buClr>
                <a:srgbClr val="FFFFFF"/>
              </a:buClr>
              <a:buFontTx/>
              <a:buAutoNum type="alphaUcPeriod"/>
            </a:pPr>
            <a:r>
              <a:rPr lang="en-GB" altLang="en-US" i="0" dirty="0" smtClean="0">
                <a:solidFill>
                  <a:srgbClr val="A40000"/>
                </a:solidFill>
              </a:rPr>
              <a:t>A. </a:t>
            </a:r>
            <a:r>
              <a:rPr lang="en-GB" altLang="en-US" i="0" dirty="0" smtClean="0">
                <a:solidFill>
                  <a:srgbClr val="333333"/>
                </a:solidFill>
              </a:rPr>
              <a:t>Yes, they can refuse to comment </a:t>
            </a:r>
          </a:p>
          <a:p>
            <a:pPr marL="457200" indent="-457200">
              <a:buClr>
                <a:srgbClr val="FFFFFF"/>
              </a:buClr>
              <a:buFontTx/>
              <a:buAutoNum type="alphaUcPeriod"/>
            </a:pPr>
            <a:r>
              <a:rPr lang="en-GB" altLang="en-US" i="0" dirty="0" smtClean="0">
                <a:solidFill>
                  <a:srgbClr val="A40000"/>
                </a:solidFill>
              </a:rPr>
              <a:t>B.</a:t>
            </a:r>
            <a:r>
              <a:rPr lang="en-GB" altLang="en-US" b="1" i="0" dirty="0" smtClean="0">
                <a:solidFill>
                  <a:srgbClr val="A40000"/>
                </a:solidFill>
              </a:rPr>
              <a:t> </a:t>
            </a:r>
            <a:r>
              <a:rPr lang="en-GB" altLang="en-US" i="0" dirty="0" smtClean="0">
                <a:solidFill>
                  <a:srgbClr val="333333"/>
                </a:solidFill>
              </a:rPr>
              <a:t>Yes, but they could receive a sanction for </a:t>
            </a:r>
            <a:r>
              <a:rPr lang="en-GB" altLang="en-US" i="0" dirty="0">
                <a:solidFill>
                  <a:srgbClr val="333333"/>
                </a:solidFill>
              </a:rPr>
              <a:t> </a:t>
            </a:r>
            <a:r>
              <a:rPr lang="en-GB" altLang="en-US" i="0" dirty="0" smtClean="0">
                <a:solidFill>
                  <a:srgbClr val="333333"/>
                </a:solidFill>
              </a:rPr>
              <a:t>  their lack of cooperation</a:t>
            </a:r>
          </a:p>
          <a:p>
            <a:pPr marL="457200" indent="-457200">
              <a:buClr>
                <a:srgbClr val="FFFFFF"/>
              </a:buClr>
              <a:buFontTx/>
              <a:buAutoNum type="alphaUcPeriod"/>
            </a:pPr>
            <a:r>
              <a:rPr lang="en-GB" altLang="en-US" i="0" dirty="0" smtClean="0">
                <a:solidFill>
                  <a:srgbClr val="A40000"/>
                </a:solidFill>
              </a:rPr>
              <a:t>C.</a:t>
            </a:r>
            <a:r>
              <a:rPr lang="en-GB" altLang="en-US" b="1" i="0" dirty="0" smtClean="0">
                <a:solidFill>
                  <a:srgbClr val="A40000"/>
                </a:solidFill>
              </a:rPr>
              <a:t> </a:t>
            </a:r>
            <a:r>
              <a:rPr lang="en-GB" altLang="en-US" i="0" dirty="0" smtClean="0">
                <a:solidFill>
                  <a:srgbClr val="333333"/>
                </a:solidFill>
              </a:rPr>
              <a:t>No, they have to fully cooperate with the </a:t>
            </a:r>
            <a:r>
              <a:rPr lang="en-GB" altLang="en-US" i="0" dirty="0">
                <a:solidFill>
                  <a:srgbClr val="333333"/>
                </a:solidFill>
              </a:rPr>
              <a:t> </a:t>
            </a:r>
            <a:r>
              <a:rPr lang="en-GB" altLang="en-US" i="0" dirty="0" smtClean="0">
                <a:solidFill>
                  <a:srgbClr val="333333"/>
                </a:solidFill>
              </a:rPr>
              <a:t> inquiry and must answer every question</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48100767"/>
              </p:ext>
            </p:extLst>
          </p:nvPr>
        </p:nvGraphicFramePr>
        <p:xfrm>
          <a:off x="6732240" y="4158898"/>
          <a:ext cx="2259360" cy="2541941"/>
        </p:xfrm>
        <a:graphic>
          <a:graphicData uri="http://schemas.openxmlformats.org/presentationml/2006/ole">
            <mc:AlternateContent xmlns:mc="http://schemas.openxmlformats.org/markup-compatibility/2006">
              <mc:Choice xmlns:v="urn:schemas-microsoft-com:vml" Requires="v">
                <p:oleObj spid="_x0000_s11675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732240" y="4158898"/>
                        <a:ext cx="2259360" cy="2541941"/>
                      </a:xfrm>
                      <a:prstGeom prst="rect">
                        <a:avLst/>
                      </a:prstGeom>
                      <a:noFill/>
                      <a:ln>
                        <a:noFill/>
                      </a:ln>
                      <a:extLst/>
                    </p:spPr>
                  </p:pic>
                </p:oleObj>
              </mc:Fallback>
            </mc:AlternateContent>
          </a:graphicData>
        </a:graphic>
      </p:graphicFrame>
      <p:sp>
        <p:nvSpPr>
          <p:cNvPr id="126982" name="TPQuestion"/>
          <p:cNvSpPr>
            <a:spLocks noGrp="1"/>
          </p:cNvSpPr>
          <p:nvPr>
            <p:ph type="title"/>
          </p:nvPr>
        </p:nvSpPr>
        <p:spPr>
          <a:xfrm>
            <a:off x="323850" y="1125539"/>
            <a:ext cx="8229600" cy="1919419"/>
          </a:xfrm>
        </p:spPr>
        <p:txBody>
          <a:bodyPr/>
          <a:lstStyle/>
          <a:p>
            <a:pPr algn="ctr"/>
            <a:r>
              <a:rPr lang="fr-BE" altLang="en-US" sz="3600" b="0" dirty="0" smtClean="0">
                <a:solidFill>
                  <a:srgbClr val="A40000"/>
                </a:solidFill>
              </a:rPr>
              <a:t/>
            </a:r>
            <a:br>
              <a:rPr lang="fr-BE" altLang="en-US" sz="3600" b="0" dirty="0" smtClean="0">
                <a:solidFill>
                  <a:srgbClr val="A40000"/>
                </a:solidFill>
              </a:rPr>
            </a:br>
            <a:r>
              <a:rPr lang="fr-BE" altLang="en-US" sz="3600" b="0" dirty="0">
                <a:solidFill>
                  <a:srgbClr val="A40000"/>
                </a:solidFill>
              </a:rPr>
              <a:t/>
            </a:r>
            <a:br>
              <a:rPr lang="fr-BE" altLang="en-US" sz="3600" b="0" dirty="0">
                <a:solidFill>
                  <a:srgbClr val="A40000"/>
                </a:solidFill>
              </a:rPr>
            </a:br>
            <a:r>
              <a:rPr lang="fr-BE" altLang="en-US" sz="3600" b="0" dirty="0" smtClean="0">
                <a:solidFill>
                  <a:srgbClr val="A40000"/>
                </a:solidFill>
              </a:rPr>
              <a:t>Do </a:t>
            </a:r>
            <a:r>
              <a:rPr lang="fr-BE" altLang="en-US" sz="3600" b="0" dirty="0" err="1">
                <a:solidFill>
                  <a:srgbClr val="A40000"/>
                </a:solidFill>
              </a:rPr>
              <a:t>persons</a:t>
            </a:r>
            <a:r>
              <a:rPr lang="fr-BE" altLang="en-US" sz="3600" b="0" dirty="0">
                <a:solidFill>
                  <a:srgbClr val="A40000"/>
                </a:solidFill>
              </a:rPr>
              <a:t> </a:t>
            </a:r>
            <a:r>
              <a:rPr lang="fr-BE" altLang="en-US" sz="3600" b="0" dirty="0" err="1">
                <a:solidFill>
                  <a:srgbClr val="A40000"/>
                </a:solidFill>
              </a:rPr>
              <a:t>concerned</a:t>
            </a:r>
            <a:r>
              <a:rPr lang="fr-BE" altLang="en-US" sz="3600" b="0" dirty="0">
                <a:solidFill>
                  <a:srgbClr val="A40000"/>
                </a:solidFill>
              </a:rPr>
              <a:t> have the right not to </a:t>
            </a:r>
            <a:r>
              <a:rPr lang="fr-BE" altLang="en-US" sz="3600" b="0" dirty="0" err="1">
                <a:solidFill>
                  <a:srgbClr val="A40000"/>
                </a:solidFill>
              </a:rPr>
              <a:t>incriminate</a:t>
            </a:r>
            <a:r>
              <a:rPr lang="fr-BE" altLang="en-US" sz="3600" b="0" dirty="0">
                <a:solidFill>
                  <a:srgbClr val="A40000"/>
                </a:solidFill>
              </a:rPr>
              <a:t> </a:t>
            </a:r>
            <a:r>
              <a:rPr lang="fr-BE" altLang="en-US" sz="3600" b="0" dirty="0" err="1">
                <a:solidFill>
                  <a:srgbClr val="A40000"/>
                </a:solidFill>
              </a:rPr>
              <a:t>themselves</a:t>
            </a:r>
            <a:r>
              <a:rPr lang="fr-BE" altLang="en-US" sz="3600" b="0" dirty="0">
                <a:solidFill>
                  <a:srgbClr val="A40000"/>
                </a:solidFill>
              </a:rPr>
              <a:t>?</a:t>
            </a:r>
            <a:r>
              <a:rPr lang="en-GB" altLang="en-US" sz="9600" b="0" dirty="0">
                <a:solidFill>
                  <a:srgbClr val="A40000"/>
                </a:solidFill>
              </a:rPr>
              <a:t/>
            </a:r>
            <a:br>
              <a:rPr lang="en-GB" altLang="en-US" sz="9600" b="0" dirty="0">
                <a:solidFill>
                  <a:srgbClr val="A40000"/>
                </a:solidFill>
              </a:rPr>
            </a:br>
            <a:endParaRPr lang="en-GB" altLang="en-US" sz="3600" dirty="0" smtClean="0">
              <a:solidFill>
                <a:srgbClr val="A40000"/>
              </a:solidFill>
            </a:endParaRPr>
          </a:p>
        </p:txBody>
      </p:sp>
    </p:spTree>
    <p:custDataLst>
      <p:tags r:id="rId2"/>
    </p:custDataLst>
    <p:extLst>
      <p:ext uri="{BB962C8B-B14F-4D97-AF65-F5344CB8AC3E}">
        <p14:creationId xmlns:p14="http://schemas.microsoft.com/office/powerpoint/2010/main" val="10341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PAnswers"/>
          <p:cNvSpPr>
            <a:spLocks noGrp="1"/>
          </p:cNvSpPr>
          <p:nvPr>
            <p:ph type="body" idx="1"/>
            <p:custDataLst>
              <p:tags r:id="rId3"/>
            </p:custDataLst>
          </p:nvPr>
        </p:nvSpPr>
        <p:spPr>
          <a:xfrm>
            <a:off x="251520" y="3621021"/>
            <a:ext cx="6264696" cy="2769547"/>
          </a:xfrm>
        </p:spPr>
        <p:txBody>
          <a:bodyPr/>
          <a:lstStyle/>
          <a:p>
            <a:pPr marL="457200" lvl="0" indent="-457200" eaLnBrk="1" hangingPunct="1">
              <a:buFont typeface="Times New Roman" pitchFamily="18" charset="0"/>
              <a:buAutoNum type="alphaUcPeriod"/>
            </a:pPr>
            <a:r>
              <a:rPr lang="fr-BE" altLang="en-US" sz="2000" i="0" dirty="0" err="1" smtClean="0">
                <a:solidFill>
                  <a:srgbClr val="333333"/>
                </a:solidFill>
                <a:ea typeface="Calibri" pitchFamily="34" charset="0"/>
                <a:cs typeface="Times New Roman" pitchFamily="18" charset="0"/>
              </a:rPr>
              <a:t>Investigate</a:t>
            </a:r>
            <a:r>
              <a:rPr lang="fr-BE" altLang="en-US" sz="2000" i="0" dirty="0" smtClean="0">
                <a:solidFill>
                  <a:srgbClr val="333333"/>
                </a:solidFill>
                <a:ea typeface="Calibri" pitchFamily="34" charset="0"/>
                <a:cs typeface="Times New Roman" pitchFamily="18" charset="0"/>
              </a:rPr>
              <a:t> </a:t>
            </a:r>
            <a:r>
              <a:rPr lang="fr-BE" altLang="en-US" sz="2000" i="0" dirty="0" err="1" smtClean="0">
                <a:solidFill>
                  <a:srgbClr val="333333"/>
                </a:solidFill>
                <a:ea typeface="Calibri" pitchFamily="34" charset="0"/>
                <a:cs typeface="Times New Roman" pitchFamily="18" charset="0"/>
              </a:rPr>
              <a:t>these</a:t>
            </a:r>
            <a:r>
              <a:rPr lang="fr-BE" altLang="en-US" sz="2000" i="0" dirty="0" smtClean="0">
                <a:solidFill>
                  <a:srgbClr val="333333"/>
                </a:solidFill>
                <a:ea typeface="Calibri" pitchFamily="34" charset="0"/>
                <a:cs typeface="Times New Roman" pitchFamily="18" charset="0"/>
              </a:rPr>
              <a:t> points </a:t>
            </a:r>
            <a:r>
              <a:rPr lang="fr-BE" altLang="en-US" sz="2000" i="0" dirty="0" err="1" smtClean="0">
                <a:solidFill>
                  <a:srgbClr val="333333"/>
                </a:solidFill>
                <a:ea typeface="Calibri" pitchFamily="34" charset="0"/>
                <a:cs typeface="Times New Roman" pitchFamily="18" charset="0"/>
              </a:rPr>
              <a:t>only</a:t>
            </a:r>
            <a:r>
              <a:rPr lang="fr-BE" altLang="en-US" sz="2000" i="0" dirty="0" smtClean="0">
                <a:solidFill>
                  <a:srgbClr val="333333"/>
                </a:solidFill>
                <a:ea typeface="Calibri" pitchFamily="34" charset="0"/>
                <a:cs typeface="Times New Roman" pitchFamily="18" charset="0"/>
              </a:rPr>
              <a:t> if </a:t>
            </a:r>
            <a:r>
              <a:rPr lang="fr-BE" altLang="en-US" sz="2000" i="0" dirty="0" err="1" smtClean="0">
                <a:solidFill>
                  <a:srgbClr val="333333"/>
                </a:solidFill>
                <a:ea typeface="Calibri" pitchFamily="34" charset="0"/>
                <a:cs typeface="Times New Roman" pitchFamily="18" charset="0"/>
              </a:rPr>
              <a:t>they</a:t>
            </a:r>
            <a:r>
              <a:rPr lang="fr-BE" altLang="en-US" sz="2000" i="0" dirty="0" smtClean="0">
                <a:solidFill>
                  <a:srgbClr val="333333"/>
                </a:solidFill>
                <a:ea typeface="Calibri" pitchFamily="34" charset="0"/>
                <a:cs typeface="Times New Roman" pitchFamily="18" charset="0"/>
              </a:rPr>
              <a:t> are relevant</a:t>
            </a:r>
            <a:endParaRPr lang="fr-BE" altLang="en-US" sz="2000" i="0" dirty="0">
              <a:solidFill>
                <a:srgbClr val="333333"/>
              </a:solidFill>
              <a:ea typeface="Calibri" pitchFamily="34" charset="0"/>
              <a:cs typeface="Times New Roman" pitchFamily="18" charset="0"/>
            </a:endParaRPr>
          </a:p>
          <a:p>
            <a:pPr marL="457200" indent="-457200" eaLnBrk="1" hangingPunct="1">
              <a:buAutoNum type="alphaUcPeriod"/>
            </a:pPr>
            <a:r>
              <a:rPr lang="fr-BE" altLang="en-US" sz="2000" i="0" dirty="0" err="1" smtClean="0">
                <a:solidFill>
                  <a:srgbClr val="333333"/>
                </a:solidFill>
                <a:ea typeface="Calibri" pitchFamily="34" charset="0"/>
                <a:cs typeface="Times New Roman" pitchFamily="18" charset="0"/>
              </a:rPr>
              <a:t>Accept</a:t>
            </a:r>
            <a:r>
              <a:rPr lang="fr-BE" altLang="en-US" sz="2000" i="0" dirty="0" smtClean="0">
                <a:solidFill>
                  <a:srgbClr val="333333"/>
                </a:solidFill>
                <a:ea typeface="Calibri" pitchFamily="34" charset="0"/>
                <a:cs typeface="Times New Roman" pitchFamily="18" charset="0"/>
              </a:rPr>
              <a:t> the </a:t>
            </a:r>
            <a:r>
              <a:rPr lang="fr-BE" altLang="en-US" sz="2000" i="0" dirty="0" err="1" smtClean="0">
                <a:solidFill>
                  <a:srgbClr val="333333"/>
                </a:solidFill>
                <a:ea typeface="Calibri" pitchFamily="34" charset="0"/>
                <a:cs typeface="Times New Roman" pitchFamily="18" charset="0"/>
              </a:rPr>
              <a:t>request</a:t>
            </a:r>
            <a:r>
              <a:rPr lang="fr-BE" altLang="en-US" sz="2000" i="0" dirty="0" smtClean="0">
                <a:solidFill>
                  <a:srgbClr val="333333"/>
                </a:solidFill>
                <a:ea typeface="Calibri" pitchFamily="34" charset="0"/>
                <a:cs typeface="Times New Roman" pitchFamily="18" charset="0"/>
              </a:rPr>
              <a:t> </a:t>
            </a:r>
            <a:endParaRPr lang="fr-BE" altLang="en-US" sz="2000" i="0" dirty="0">
              <a:solidFill>
                <a:srgbClr val="333333"/>
              </a:solidFill>
              <a:ea typeface="Calibri" pitchFamily="34" charset="0"/>
              <a:cs typeface="Times New Roman" pitchFamily="18" charset="0"/>
            </a:endParaRPr>
          </a:p>
          <a:p>
            <a:pPr marL="457200" indent="-457200" eaLnBrk="1" hangingPunct="1">
              <a:buAutoNum type="alphaUcPeriod"/>
            </a:pPr>
            <a:r>
              <a:rPr lang="fr-BE" altLang="en-US" sz="2000" i="0" dirty="0" err="1" smtClean="0">
                <a:solidFill>
                  <a:srgbClr val="333333"/>
                </a:solidFill>
                <a:ea typeface="Calibri" pitchFamily="34" charset="0"/>
                <a:cs typeface="Times New Roman" pitchFamily="18" charset="0"/>
              </a:rPr>
              <a:t>Inform</a:t>
            </a:r>
            <a:r>
              <a:rPr lang="fr-BE" altLang="en-US" sz="2000" i="0" dirty="0" smtClean="0">
                <a:solidFill>
                  <a:srgbClr val="333333"/>
                </a:solidFill>
                <a:ea typeface="Calibri" pitchFamily="34" charset="0"/>
                <a:cs typeface="Times New Roman" pitchFamily="18" charset="0"/>
              </a:rPr>
              <a:t> the </a:t>
            </a:r>
            <a:r>
              <a:rPr lang="fr-BE" altLang="en-US" sz="2000" i="0" dirty="0" err="1" smtClean="0">
                <a:solidFill>
                  <a:srgbClr val="333333"/>
                </a:solidFill>
                <a:ea typeface="Calibri" pitchFamily="34" charset="0"/>
                <a:cs typeface="Times New Roman" pitchFamily="18" charset="0"/>
              </a:rPr>
              <a:t>person</a:t>
            </a:r>
            <a:r>
              <a:rPr lang="fr-BE" altLang="en-US" sz="2000" i="0" dirty="0" smtClean="0">
                <a:solidFill>
                  <a:srgbClr val="333333"/>
                </a:solidFill>
                <a:ea typeface="Calibri" pitchFamily="34" charset="0"/>
                <a:cs typeface="Times New Roman" pitchFamily="18" charset="0"/>
              </a:rPr>
              <a:t> </a:t>
            </a:r>
            <a:r>
              <a:rPr lang="fr-BE" altLang="en-US" sz="2000" i="0" dirty="0" err="1" smtClean="0">
                <a:solidFill>
                  <a:srgbClr val="333333"/>
                </a:solidFill>
                <a:ea typeface="Calibri" pitchFamily="34" charset="0"/>
                <a:cs typeface="Times New Roman" pitchFamily="18" charset="0"/>
              </a:rPr>
              <a:t>concerned</a:t>
            </a:r>
            <a:r>
              <a:rPr lang="fr-BE" altLang="en-US" sz="2000" i="0" dirty="0" smtClean="0">
                <a:solidFill>
                  <a:srgbClr val="333333"/>
                </a:solidFill>
                <a:ea typeface="Calibri" pitchFamily="34" charset="0"/>
                <a:cs typeface="Times New Roman" pitchFamily="18" charset="0"/>
              </a:rPr>
              <a:t>. If s/</a:t>
            </a:r>
            <a:r>
              <a:rPr lang="fr-BE" altLang="en-US" sz="2000" i="0" dirty="0" err="1" smtClean="0">
                <a:solidFill>
                  <a:srgbClr val="333333"/>
                </a:solidFill>
                <a:ea typeface="Calibri" pitchFamily="34" charset="0"/>
                <a:cs typeface="Times New Roman" pitchFamily="18" charset="0"/>
              </a:rPr>
              <a:t>he</a:t>
            </a:r>
            <a:r>
              <a:rPr lang="fr-BE" altLang="en-US" sz="2000" i="0" dirty="0" smtClean="0">
                <a:solidFill>
                  <a:srgbClr val="333333"/>
                </a:solidFill>
                <a:ea typeface="Calibri" pitchFamily="34" charset="0"/>
                <a:cs typeface="Times New Roman" pitchFamily="18" charset="0"/>
              </a:rPr>
              <a:t> </a:t>
            </a:r>
            <a:r>
              <a:rPr lang="fr-BE" altLang="en-US" sz="2000" i="0" dirty="0" err="1" smtClean="0">
                <a:solidFill>
                  <a:srgbClr val="333333"/>
                </a:solidFill>
                <a:ea typeface="Calibri" pitchFamily="34" charset="0"/>
                <a:cs typeface="Times New Roman" pitchFamily="18" charset="0"/>
              </a:rPr>
              <a:t>agrees</a:t>
            </a:r>
            <a:r>
              <a:rPr lang="fr-BE" altLang="en-US" sz="2000" i="0" dirty="0" smtClean="0">
                <a:solidFill>
                  <a:srgbClr val="333333"/>
                </a:solidFill>
                <a:ea typeface="Calibri" pitchFamily="34" charset="0"/>
                <a:cs typeface="Times New Roman" pitchFamily="18" charset="0"/>
              </a:rPr>
              <a:t>, </a:t>
            </a:r>
            <a:r>
              <a:rPr lang="fr-BE" altLang="en-US" sz="2000" i="0" dirty="0" err="1" smtClean="0">
                <a:solidFill>
                  <a:srgbClr val="333333"/>
                </a:solidFill>
                <a:ea typeface="Calibri" pitchFamily="34" charset="0"/>
                <a:cs typeface="Times New Roman" pitchFamily="18" charset="0"/>
              </a:rPr>
              <a:t>accept</a:t>
            </a:r>
            <a:r>
              <a:rPr lang="fr-BE" altLang="en-US" sz="2000" i="0" dirty="0" smtClean="0">
                <a:solidFill>
                  <a:srgbClr val="333333"/>
                </a:solidFill>
                <a:ea typeface="Calibri" pitchFamily="34" charset="0"/>
                <a:cs typeface="Times New Roman" pitchFamily="18" charset="0"/>
              </a:rPr>
              <a:t> to </a:t>
            </a:r>
            <a:r>
              <a:rPr lang="fr-BE" altLang="en-US" sz="2000" i="0" dirty="0" err="1" smtClean="0">
                <a:solidFill>
                  <a:srgbClr val="333333"/>
                </a:solidFill>
                <a:ea typeface="Calibri" pitchFamily="34" charset="0"/>
                <a:cs typeface="Times New Roman" pitchFamily="18" charset="0"/>
              </a:rPr>
              <a:t>investigate</a:t>
            </a:r>
            <a:r>
              <a:rPr lang="fr-BE" altLang="en-US" sz="2000" i="0" dirty="0" smtClean="0">
                <a:solidFill>
                  <a:srgbClr val="333333"/>
                </a:solidFill>
                <a:ea typeface="Calibri" pitchFamily="34" charset="0"/>
                <a:cs typeface="Times New Roman" pitchFamily="18" charset="0"/>
              </a:rPr>
              <a:t> </a:t>
            </a:r>
            <a:r>
              <a:rPr lang="fr-BE" altLang="en-US" sz="2000" i="0" dirty="0" err="1" smtClean="0">
                <a:solidFill>
                  <a:srgbClr val="333333"/>
                </a:solidFill>
                <a:ea typeface="Calibri" pitchFamily="34" charset="0"/>
                <a:cs typeface="Times New Roman" pitchFamily="18" charset="0"/>
              </a:rPr>
              <a:t>these</a:t>
            </a:r>
            <a:r>
              <a:rPr lang="fr-BE" altLang="en-US" sz="2000" i="0" dirty="0" smtClean="0">
                <a:solidFill>
                  <a:srgbClr val="333333"/>
                </a:solidFill>
                <a:ea typeface="Calibri" pitchFamily="34" charset="0"/>
                <a:cs typeface="Times New Roman" pitchFamily="18" charset="0"/>
              </a:rPr>
              <a:t> points.</a:t>
            </a:r>
            <a:endParaRPr lang="fr-BE" altLang="en-US" sz="2000" i="0" dirty="0">
              <a:solidFill>
                <a:srgbClr val="333333"/>
              </a:solidFill>
              <a:ea typeface="Calibri" pitchFamily="34" charset="0"/>
              <a:cs typeface="Times New Roman" pitchFamily="18" charset="0"/>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70038105"/>
              </p:ext>
            </p:extLst>
          </p:nvPr>
        </p:nvGraphicFramePr>
        <p:xfrm>
          <a:off x="6588224" y="3939711"/>
          <a:ext cx="2492276" cy="2803989"/>
        </p:xfrm>
        <a:graphic>
          <a:graphicData uri="http://schemas.openxmlformats.org/presentationml/2006/ole">
            <mc:AlternateContent xmlns:mc="http://schemas.openxmlformats.org/markup-compatibility/2006">
              <mc:Choice xmlns:v="urn:schemas-microsoft-com:vml" Requires="v">
                <p:oleObj spid="_x0000_s11777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88224" y="3939711"/>
                        <a:ext cx="2492276" cy="2803989"/>
                      </a:xfrm>
                      <a:prstGeom prst="rect">
                        <a:avLst/>
                      </a:prstGeom>
                      <a:noFill/>
                      <a:ln>
                        <a:noFill/>
                      </a:ln>
                      <a:extLst/>
                    </p:spPr>
                  </p:pic>
                </p:oleObj>
              </mc:Fallback>
            </mc:AlternateContent>
          </a:graphicData>
        </a:graphic>
      </p:graphicFrame>
      <p:sp>
        <p:nvSpPr>
          <p:cNvPr id="132100" name="Rectangle 4"/>
          <p:cNvSpPr>
            <a:spLocks noChangeArrowheads="1"/>
          </p:cNvSpPr>
          <p:nvPr/>
        </p:nvSpPr>
        <p:spPr bwMode="auto">
          <a:xfrm>
            <a:off x="107504" y="2180862"/>
            <a:ext cx="612068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b="0" i="0" dirty="0">
                <a:solidFill>
                  <a:srgbClr val="4D4D4D"/>
                </a:solidFill>
                <a:latin typeface="EC Square Sans Cond Pro" panose="020B0506040000020004" pitchFamily="34" charset="0"/>
              </a:rPr>
              <a:t>The complainant wants </a:t>
            </a:r>
            <a:r>
              <a:rPr lang="en-GB" altLang="en-US" b="0" i="0" dirty="0">
                <a:solidFill>
                  <a:srgbClr val="C00000"/>
                </a:solidFill>
                <a:latin typeface="EC Square Sans Cond Pro" panose="020B0506040000020004" pitchFamily="34" charset="0"/>
              </a:rPr>
              <a:t>IDOC</a:t>
            </a:r>
            <a:r>
              <a:rPr lang="en-GB" altLang="en-US" b="0" i="0" dirty="0">
                <a:solidFill>
                  <a:srgbClr val="4D4D4D"/>
                </a:solidFill>
                <a:latin typeface="EC Square Sans Cond Pro" panose="020B0506040000020004" pitchFamily="34" charset="0"/>
              </a:rPr>
              <a:t> </a:t>
            </a:r>
            <a:r>
              <a:rPr lang="en-GB" altLang="en-US" b="0" i="0" dirty="0" smtClean="0">
                <a:solidFill>
                  <a:srgbClr val="4D4D4D"/>
                </a:solidFill>
                <a:latin typeface="EC Square Sans Cond Pro" panose="020B0506040000020004" pitchFamily="34" charset="0"/>
              </a:rPr>
              <a:t>to take specific investigative steps, they were not part of the inquiry team's original planning. What can IDOC </a:t>
            </a:r>
            <a:r>
              <a:rPr lang="en-GB" altLang="en-US" b="0" i="0" dirty="0">
                <a:solidFill>
                  <a:srgbClr val="4D4D4D"/>
                </a:solidFill>
                <a:latin typeface="EC Square Sans Cond Pro" panose="020B0506040000020004" pitchFamily="34" charset="0"/>
              </a:rPr>
              <a:t>do</a:t>
            </a:r>
            <a:r>
              <a:rPr lang="en-GB" altLang="en-US" b="0" i="0" dirty="0" smtClean="0">
                <a:solidFill>
                  <a:srgbClr val="4D4D4D"/>
                </a:solidFill>
                <a:latin typeface="EC Square Sans Cond Pro" panose="020B0506040000020004" pitchFamily="34" charset="0"/>
              </a:rPr>
              <a:t>?</a:t>
            </a:r>
          </a:p>
          <a:p>
            <a:pPr eaLnBrk="1" hangingPunct="1">
              <a:spcBef>
                <a:spcPct val="0"/>
              </a:spcBef>
              <a:buClrTx/>
              <a:buFontTx/>
              <a:buNone/>
            </a:pPr>
            <a:endParaRPr lang="en-GB" altLang="en-US"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sz="2600"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sz="2600"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sz="2600" b="0" i="0" dirty="0" smtClean="0">
              <a:solidFill>
                <a:srgbClr val="4D4D4D"/>
              </a:solidFill>
              <a:latin typeface="EC Square Sans Cond Pro" panose="020B0506040000020004" pitchFamily="34" charset="0"/>
            </a:endParaRPr>
          </a:p>
          <a:p>
            <a:pPr eaLnBrk="1" hangingPunct="1">
              <a:spcBef>
                <a:spcPct val="0"/>
              </a:spcBef>
              <a:buClrTx/>
              <a:buFontTx/>
              <a:buNone/>
            </a:pPr>
            <a:endParaRPr lang="en-GB" altLang="en-US" sz="7600" b="0" i="0" dirty="0">
              <a:solidFill>
                <a:srgbClr val="4D4D4D"/>
              </a:solidFill>
              <a:latin typeface="EC Square Sans Cond Pro" panose="020B0506040000020004" pitchFamily="34" charset="0"/>
            </a:endParaRPr>
          </a:p>
        </p:txBody>
      </p:sp>
      <p:sp>
        <p:nvSpPr>
          <p:cNvPr id="132102" name="TPQuestion"/>
          <p:cNvSpPr>
            <a:spLocks noGrp="1"/>
          </p:cNvSpPr>
          <p:nvPr>
            <p:ph type="title"/>
          </p:nvPr>
        </p:nvSpPr>
        <p:spPr>
          <a:xfrm>
            <a:off x="299667" y="1028734"/>
            <a:ext cx="8229600" cy="936625"/>
          </a:xfrm>
        </p:spPr>
        <p:txBody>
          <a:bodyPr/>
          <a:lstStyle/>
          <a:p>
            <a:pPr algn="ctr"/>
            <a:r>
              <a:rPr lang="fr-BE" altLang="en-US" sz="3600" b="0" dirty="0" err="1" smtClean="0">
                <a:solidFill>
                  <a:srgbClr val="A40000"/>
                </a:solidFill>
              </a:rPr>
              <a:t>Request</a:t>
            </a:r>
            <a:r>
              <a:rPr lang="fr-BE" altLang="en-US" sz="3600" b="0" dirty="0" smtClean="0">
                <a:solidFill>
                  <a:srgbClr val="A40000"/>
                </a:solidFill>
              </a:rPr>
              <a:t> for </a:t>
            </a:r>
            <a:r>
              <a:rPr lang="fr-BE" altLang="en-US" sz="3600" b="0" dirty="0" err="1" smtClean="0">
                <a:solidFill>
                  <a:srgbClr val="A40000"/>
                </a:solidFill>
              </a:rPr>
              <a:t>investigative</a:t>
            </a:r>
            <a:r>
              <a:rPr lang="fr-BE" altLang="en-US" sz="3600" b="0" dirty="0" smtClean="0">
                <a:solidFill>
                  <a:srgbClr val="A40000"/>
                </a:solidFill>
              </a:rPr>
              <a:t> </a:t>
            </a:r>
            <a:r>
              <a:rPr lang="fr-BE" altLang="en-US" sz="3600" b="0" dirty="0" err="1" smtClean="0">
                <a:solidFill>
                  <a:srgbClr val="A40000"/>
                </a:solidFill>
              </a:rPr>
              <a:t>steps</a:t>
            </a:r>
            <a:endParaRPr lang="en-GB" altLang="en-US" sz="3600" b="0" dirty="0" smtClean="0">
              <a:solidFill>
                <a:srgbClr val="A40000"/>
              </a:solidFill>
            </a:endParaRPr>
          </a:p>
        </p:txBody>
      </p:sp>
    </p:spTree>
    <p:custDataLst>
      <p:tags r:id="rId2"/>
    </p:custDataLst>
    <p:extLst>
      <p:ext uri="{BB962C8B-B14F-4D97-AF65-F5344CB8AC3E}">
        <p14:creationId xmlns:p14="http://schemas.microsoft.com/office/powerpoint/2010/main" val="408992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lgn="ctr"/>
            <a:r>
              <a:rPr lang="fr-BE" altLang="en-US" sz="3600" b="0" dirty="0" smtClean="0">
                <a:solidFill>
                  <a:srgbClr val="A40000"/>
                </a:solidFill>
              </a:rPr>
              <a:t>The </a:t>
            </a:r>
            <a:r>
              <a:rPr lang="fr-BE" altLang="en-US" sz="3600" b="0" dirty="0" err="1" smtClean="0">
                <a:solidFill>
                  <a:srgbClr val="A40000"/>
                </a:solidFill>
              </a:rPr>
              <a:t>inquiry</a:t>
            </a:r>
            <a:r>
              <a:rPr lang="fr-BE" altLang="en-US" sz="3600" b="0" dirty="0" smtClean="0">
                <a:solidFill>
                  <a:srgbClr val="A40000"/>
                </a:solidFill>
              </a:rPr>
              <a:t> report</a:t>
            </a:r>
            <a:endParaRPr lang="en-GB" altLang="en-US" sz="3600" b="0" dirty="0" smtClean="0">
              <a:solidFill>
                <a:srgbClr val="A40000"/>
              </a:solidFill>
            </a:endParaRPr>
          </a:p>
        </p:txBody>
      </p:sp>
      <p:sp>
        <p:nvSpPr>
          <p:cNvPr id="133123" name="Text Placeholder 2"/>
          <p:cNvSpPr>
            <a:spLocks noGrp="1"/>
          </p:cNvSpPr>
          <p:nvPr>
            <p:ph type="body" idx="1"/>
          </p:nvPr>
        </p:nvSpPr>
        <p:spPr>
          <a:xfrm>
            <a:off x="467544" y="2348880"/>
            <a:ext cx="8226425" cy="3433960"/>
          </a:xfrm>
        </p:spPr>
        <p:txBody>
          <a:bodyPr/>
          <a:lstStyle/>
          <a:p>
            <a:pPr marL="0" indent="0">
              <a:spcBef>
                <a:spcPts val="0"/>
              </a:spcBef>
              <a:spcAft>
                <a:spcPts val="0"/>
              </a:spcAft>
              <a:buClr>
                <a:srgbClr val="0F5494"/>
              </a:buClr>
              <a:defRPr/>
            </a:pPr>
            <a:r>
              <a:rPr lang="en-US" altLang="en-US" b="1" i="0" dirty="0">
                <a:solidFill>
                  <a:srgbClr val="333333"/>
                </a:solidFill>
              </a:rPr>
              <a:t>Aim</a:t>
            </a:r>
            <a:r>
              <a:rPr lang="en-US" altLang="en-US" i="0" dirty="0">
                <a:solidFill>
                  <a:srgbClr val="333333"/>
                </a:solidFill>
              </a:rPr>
              <a:t>: </a:t>
            </a:r>
            <a:r>
              <a:rPr lang="en-US" altLang="en-US" i="0" dirty="0" smtClean="0">
                <a:solidFill>
                  <a:srgbClr val="333333"/>
                </a:solidFill>
              </a:rPr>
              <a:t>laying </a:t>
            </a:r>
            <a:r>
              <a:rPr lang="en-US" altLang="en-US" i="0" dirty="0">
                <a:solidFill>
                  <a:srgbClr val="333333"/>
                </a:solidFill>
              </a:rPr>
              <a:t>down the facts, circumstances and responsibilities established by the inquiry</a:t>
            </a:r>
          </a:p>
          <a:p>
            <a:pPr>
              <a:buClr>
                <a:srgbClr val="0F5494"/>
              </a:buClr>
            </a:pPr>
            <a:endParaRPr lang="en-US" altLang="en-US" i="0" dirty="0" smtClean="0">
              <a:solidFill>
                <a:srgbClr val="4D4D4D"/>
              </a:solidFill>
            </a:endParaRPr>
          </a:p>
          <a:p>
            <a:pPr marL="0">
              <a:spcBef>
                <a:spcPts val="0"/>
              </a:spcBef>
              <a:spcAft>
                <a:spcPts val="0"/>
              </a:spcAft>
              <a:buClr>
                <a:srgbClr val="C00000"/>
              </a:buClr>
              <a:buFontTx/>
              <a:buChar char="•"/>
              <a:defRPr/>
            </a:pPr>
            <a:r>
              <a:rPr lang="en-US" altLang="en-US" i="0" dirty="0" smtClean="0">
                <a:solidFill>
                  <a:srgbClr val="333333"/>
                </a:solidFill>
              </a:rPr>
              <a:t>The </a:t>
            </a:r>
            <a:r>
              <a:rPr lang="en-US" altLang="en-US" i="0" dirty="0">
                <a:solidFill>
                  <a:srgbClr val="333333"/>
                </a:solidFill>
              </a:rPr>
              <a:t>focus is on the facts</a:t>
            </a:r>
          </a:p>
          <a:p>
            <a:pPr marL="0">
              <a:spcBef>
                <a:spcPts val="0"/>
              </a:spcBef>
              <a:spcAft>
                <a:spcPts val="0"/>
              </a:spcAft>
              <a:buClr>
                <a:srgbClr val="C00000"/>
              </a:buClr>
              <a:buFontTx/>
              <a:buChar char="•"/>
              <a:defRPr/>
            </a:pPr>
            <a:r>
              <a:rPr lang="en-US" altLang="en-US" i="0" dirty="0" smtClean="0">
                <a:solidFill>
                  <a:srgbClr val="333333"/>
                </a:solidFill>
              </a:rPr>
              <a:t>The </a:t>
            </a:r>
            <a:r>
              <a:rPr lang="en-US" altLang="en-US" i="0" dirty="0">
                <a:solidFill>
                  <a:srgbClr val="333333"/>
                </a:solidFill>
              </a:rPr>
              <a:t>inquiry </a:t>
            </a:r>
            <a:r>
              <a:rPr lang="en-US" altLang="en-US" i="0" dirty="0" smtClean="0">
                <a:solidFill>
                  <a:srgbClr val="333333"/>
                </a:solidFill>
              </a:rPr>
              <a:t>establishes </a:t>
            </a:r>
            <a:r>
              <a:rPr lang="en-US" altLang="en-US" i="0" dirty="0">
                <a:solidFill>
                  <a:srgbClr val="333333"/>
                </a:solidFill>
              </a:rPr>
              <a:t>whether the </a:t>
            </a:r>
            <a:r>
              <a:rPr lang="en-US" altLang="en-US" i="0" dirty="0" smtClean="0">
                <a:solidFill>
                  <a:srgbClr val="333333"/>
                </a:solidFill>
              </a:rPr>
              <a:t>person concerned </a:t>
            </a:r>
            <a:r>
              <a:rPr lang="en-US" altLang="en-US" i="0" dirty="0">
                <a:solidFill>
                  <a:srgbClr val="333333"/>
                </a:solidFill>
              </a:rPr>
              <a:t>is responsible </a:t>
            </a:r>
            <a:r>
              <a:rPr lang="en-US" altLang="en-US" i="0" dirty="0" smtClean="0">
                <a:solidFill>
                  <a:srgbClr val="333333"/>
                </a:solidFill>
              </a:rPr>
              <a:t>  	for </a:t>
            </a:r>
            <a:r>
              <a:rPr lang="en-US" altLang="en-US" i="0" dirty="0">
                <a:solidFill>
                  <a:srgbClr val="333333"/>
                </a:solidFill>
              </a:rPr>
              <a:t>the identified </a:t>
            </a:r>
            <a:r>
              <a:rPr lang="en-US" altLang="en-US" i="0" dirty="0" smtClean="0">
                <a:solidFill>
                  <a:srgbClr val="333333"/>
                </a:solidFill>
              </a:rPr>
              <a:t>misconduct (if any)</a:t>
            </a:r>
            <a:endParaRPr lang="en-US" altLang="en-US" i="0" dirty="0">
              <a:solidFill>
                <a:srgbClr val="333333"/>
              </a:solidFill>
            </a:endParaRPr>
          </a:p>
          <a:p>
            <a:pPr marL="0">
              <a:spcBef>
                <a:spcPts val="0"/>
              </a:spcBef>
              <a:spcAft>
                <a:spcPts val="0"/>
              </a:spcAft>
              <a:buClr>
                <a:srgbClr val="C00000"/>
              </a:buClr>
              <a:buFontTx/>
              <a:buChar char="•"/>
              <a:defRPr/>
            </a:pPr>
            <a:r>
              <a:rPr lang="en-US" altLang="en-US" i="0" dirty="0" smtClean="0">
                <a:solidFill>
                  <a:srgbClr val="333333"/>
                </a:solidFill>
              </a:rPr>
              <a:t>These </a:t>
            </a:r>
            <a:r>
              <a:rPr lang="en-US" altLang="en-US" i="0" dirty="0">
                <a:solidFill>
                  <a:srgbClr val="333333"/>
                </a:solidFill>
              </a:rPr>
              <a:t>facts may justify a potential follow-up (pre-disciplinary phase)</a:t>
            </a:r>
          </a:p>
          <a:p>
            <a:pPr marL="0">
              <a:spcBef>
                <a:spcPts val="0"/>
              </a:spcBef>
              <a:spcAft>
                <a:spcPts val="0"/>
              </a:spcAft>
              <a:buClr>
                <a:srgbClr val="C00000"/>
              </a:buClr>
              <a:buFontTx/>
              <a:buChar char="•"/>
              <a:defRPr/>
            </a:pPr>
            <a:r>
              <a:rPr lang="en-US" altLang="en-US" i="0" dirty="0" smtClean="0">
                <a:solidFill>
                  <a:srgbClr val="333333"/>
                </a:solidFill>
              </a:rPr>
              <a:t>No detailed </a:t>
            </a:r>
            <a:r>
              <a:rPr lang="en-US" altLang="en-US" i="0" dirty="0">
                <a:solidFill>
                  <a:srgbClr val="333333"/>
                </a:solidFill>
              </a:rPr>
              <a:t>legal analysis at this stage</a:t>
            </a:r>
          </a:p>
        </p:txBody>
      </p:sp>
    </p:spTree>
    <p:extLst>
      <p:ext uri="{BB962C8B-B14F-4D97-AF65-F5344CB8AC3E}">
        <p14:creationId xmlns:p14="http://schemas.microsoft.com/office/powerpoint/2010/main" val="2586355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68313" y="1555752"/>
            <a:ext cx="8229600" cy="936625"/>
          </a:xfrm>
        </p:spPr>
        <p:txBody>
          <a:bodyPr/>
          <a:lstStyle/>
          <a:p>
            <a:pPr algn="ctr"/>
            <a:r>
              <a:rPr lang="en-GB" altLang="en-US" sz="3600" b="0" dirty="0" smtClean="0">
                <a:solidFill>
                  <a:srgbClr val="A40000"/>
                </a:solidFill>
              </a:rPr>
              <a:t>Follow-up of the administrative inquiry</a:t>
            </a:r>
          </a:p>
        </p:txBody>
      </p:sp>
      <p:sp>
        <p:nvSpPr>
          <p:cNvPr id="134147" name="Content Placeholder 2"/>
          <p:cNvSpPr>
            <a:spLocks noGrp="1"/>
          </p:cNvSpPr>
          <p:nvPr>
            <p:ph idx="1"/>
          </p:nvPr>
        </p:nvSpPr>
        <p:spPr>
          <a:xfrm>
            <a:off x="427890" y="3044958"/>
            <a:ext cx="8229600" cy="2495781"/>
          </a:xfrm>
        </p:spPr>
        <p:txBody>
          <a:bodyPr/>
          <a:lstStyle/>
          <a:p>
            <a:pPr marL="0" indent="0">
              <a:buFontTx/>
              <a:buNone/>
            </a:pPr>
            <a:r>
              <a:rPr lang="fr-BE" altLang="en-US" dirty="0" smtClean="0">
                <a:solidFill>
                  <a:srgbClr val="4D4D4D"/>
                </a:solidFill>
              </a:rPr>
              <a:t>The </a:t>
            </a:r>
            <a:r>
              <a:rPr lang="fr-BE" altLang="en-US" dirty="0" err="1" smtClean="0">
                <a:solidFill>
                  <a:srgbClr val="4D4D4D"/>
                </a:solidFill>
              </a:rPr>
              <a:t>inquiry</a:t>
            </a:r>
            <a:r>
              <a:rPr lang="fr-BE" altLang="en-US" dirty="0" smtClean="0">
                <a:solidFill>
                  <a:srgbClr val="4D4D4D"/>
                </a:solidFill>
              </a:rPr>
              <a:t> report </a:t>
            </a:r>
            <a:r>
              <a:rPr lang="fr-BE" altLang="en-US" dirty="0" err="1" smtClean="0">
                <a:solidFill>
                  <a:srgbClr val="4D4D4D"/>
                </a:solidFill>
              </a:rPr>
              <a:t>is</a:t>
            </a:r>
            <a:r>
              <a:rPr lang="fr-BE" altLang="en-US" dirty="0" smtClean="0">
                <a:solidFill>
                  <a:srgbClr val="4D4D4D"/>
                </a:solidFill>
              </a:rPr>
              <a:t> </a:t>
            </a:r>
            <a:r>
              <a:rPr lang="fr-BE" altLang="en-US" dirty="0" err="1" smtClean="0">
                <a:solidFill>
                  <a:srgbClr val="4D4D4D"/>
                </a:solidFill>
              </a:rPr>
              <a:t>transmitted</a:t>
            </a:r>
            <a:r>
              <a:rPr lang="fr-BE" altLang="en-US" dirty="0" smtClean="0">
                <a:solidFill>
                  <a:srgbClr val="4D4D4D"/>
                </a:solidFill>
              </a:rPr>
              <a:t> to the </a:t>
            </a:r>
            <a:r>
              <a:rPr lang="fr-BE" altLang="en-US" dirty="0" err="1" smtClean="0">
                <a:solidFill>
                  <a:srgbClr val="4D4D4D"/>
                </a:solidFill>
              </a:rPr>
              <a:t>Appointing</a:t>
            </a:r>
            <a:r>
              <a:rPr lang="fr-BE" altLang="en-US" dirty="0" smtClean="0">
                <a:solidFill>
                  <a:srgbClr val="4D4D4D"/>
                </a:solidFill>
              </a:rPr>
              <a:t> </a:t>
            </a:r>
            <a:r>
              <a:rPr lang="fr-BE" altLang="en-US" dirty="0" err="1" smtClean="0">
                <a:solidFill>
                  <a:srgbClr val="4D4D4D"/>
                </a:solidFill>
              </a:rPr>
              <a:t>Authority</a:t>
            </a:r>
            <a:r>
              <a:rPr lang="fr-BE" altLang="en-US" dirty="0" smtClean="0">
                <a:solidFill>
                  <a:srgbClr val="4D4D4D"/>
                </a:solidFill>
              </a:rPr>
              <a:t>.</a:t>
            </a:r>
          </a:p>
          <a:p>
            <a:pPr marL="0" indent="0">
              <a:buFontTx/>
              <a:buNone/>
            </a:pPr>
            <a:endParaRPr lang="fr-BE" altLang="en-US" dirty="0" smtClean="0">
              <a:solidFill>
                <a:srgbClr val="4D4D4D"/>
              </a:solidFill>
            </a:endParaRPr>
          </a:p>
          <a:p>
            <a:pPr marL="0" indent="0">
              <a:buFontTx/>
              <a:buNone/>
            </a:pPr>
            <a:r>
              <a:rPr lang="fr-BE" altLang="en-US" dirty="0" smtClean="0">
                <a:solidFill>
                  <a:srgbClr val="4D4D4D"/>
                </a:solidFill>
              </a:rPr>
              <a:t>The </a:t>
            </a:r>
            <a:r>
              <a:rPr lang="fr-BE" altLang="en-US" dirty="0" err="1" smtClean="0">
                <a:solidFill>
                  <a:srgbClr val="4D4D4D"/>
                </a:solidFill>
              </a:rPr>
              <a:t>Appointing</a:t>
            </a:r>
            <a:r>
              <a:rPr lang="fr-BE" altLang="en-US" dirty="0" smtClean="0">
                <a:solidFill>
                  <a:srgbClr val="4D4D4D"/>
                </a:solidFill>
              </a:rPr>
              <a:t> </a:t>
            </a:r>
            <a:r>
              <a:rPr lang="fr-BE" altLang="en-US" dirty="0" err="1" smtClean="0">
                <a:solidFill>
                  <a:srgbClr val="4D4D4D"/>
                </a:solidFill>
              </a:rPr>
              <a:t>Authority</a:t>
            </a:r>
            <a:r>
              <a:rPr lang="fr-BE" altLang="en-US" dirty="0" smtClean="0">
                <a:solidFill>
                  <a:srgbClr val="4D4D4D"/>
                </a:solidFill>
              </a:rPr>
              <a:t> </a:t>
            </a:r>
            <a:r>
              <a:rPr lang="fr-BE" altLang="en-US" dirty="0" err="1" smtClean="0">
                <a:solidFill>
                  <a:srgbClr val="4D4D4D"/>
                </a:solidFill>
              </a:rPr>
              <a:t>can</a:t>
            </a:r>
            <a:r>
              <a:rPr lang="fr-BE" altLang="en-US" dirty="0" smtClean="0">
                <a:solidFill>
                  <a:srgbClr val="4D4D4D"/>
                </a:solidFill>
              </a:rPr>
              <a:t> </a:t>
            </a:r>
            <a:r>
              <a:rPr lang="fr-BE" altLang="en-US" dirty="0" err="1" smtClean="0">
                <a:solidFill>
                  <a:srgbClr val="4D4D4D"/>
                </a:solidFill>
              </a:rPr>
              <a:t>either</a:t>
            </a:r>
            <a:r>
              <a:rPr lang="fr-BE" altLang="en-US" dirty="0" smtClean="0">
                <a:solidFill>
                  <a:srgbClr val="4D4D4D"/>
                </a:solidFill>
              </a:rPr>
              <a:t> </a:t>
            </a:r>
            <a:r>
              <a:rPr lang="fr-BE" altLang="en-US" dirty="0" err="1" smtClean="0">
                <a:solidFill>
                  <a:srgbClr val="4D4D4D"/>
                </a:solidFill>
              </a:rPr>
              <a:t>decide</a:t>
            </a:r>
            <a:r>
              <a:rPr lang="fr-BE" altLang="en-US" dirty="0" smtClean="0">
                <a:solidFill>
                  <a:srgbClr val="4D4D4D"/>
                </a:solidFill>
              </a:rPr>
              <a:t> to close the case or to issue a mandate for the </a:t>
            </a:r>
            <a:r>
              <a:rPr lang="en-GB" altLang="en-US" dirty="0" smtClean="0">
                <a:solidFill>
                  <a:srgbClr val="4D4D4D"/>
                </a:solidFill>
              </a:rPr>
              <a:t>pre-disciplinary procedure. </a:t>
            </a:r>
          </a:p>
        </p:txBody>
      </p:sp>
      <p:cxnSp>
        <p:nvCxnSpPr>
          <p:cNvPr id="134148" name="Straight Arrow Connector 6"/>
          <p:cNvCxnSpPr>
            <a:cxnSpLocks noChangeShapeType="1"/>
          </p:cNvCxnSpPr>
          <p:nvPr/>
        </p:nvCxnSpPr>
        <p:spPr bwMode="auto">
          <a:xfrm flipH="1">
            <a:off x="1547813" y="3644900"/>
            <a:ext cx="21590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49" name="Smiley Face 9"/>
          <p:cNvSpPr>
            <a:spLocks noChangeArrowheads="1"/>
          </p:cNvSpPr>
          <p:nvPr/>
        </p:nvSpPr>
        <p:spPr bwMode="auto">
          <a:xfrm>
            <a:off x="395288" y="3644900"/>
            <a:ext cx="914400" cy="914400"/>
          </a:xfrm>
          <a:prstGeom prst="smileyFace">
            <a:avLst>
              <a:gd name="adj" fmla="val 465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b="0" i="0"/>
          </a:p>
        </p:txBody>
      </p:sp>
    </p:spTree>
    <p:extLst>
      <p:ext uri="{BB962C8B-B14F-4D97-AF65-F5344CB8AC3E}">
        <p14:creationId xmlns:p14="http://schemas.microsoft.com/office/powerpoint/2010/main" val="37936879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68313" y="1412877"/>
            <a:ext cx="8229600" cy="576263"/>
          </a:xfrm>
        </p:spPr>
        <p:txBody>
          <a:bodyPr/>
          <a:lstStyle/>
          <a:p>
            <a:pPr algn="ctr"/>
            <a:r>
              <a:rPr lang="en-GB" altLang="en-US" sz="3200" smtClean="0"/>
              <a:t/>
            </a:r>
            <a:br>
              <a:rPr lang="en-GB" altLang="en-US" sz="3200" smtClean="0"/>
            </a:br>
            <a:endParaRPr lang="en-GB" altLang="en-US" sz="3200" smtClean="0"/>
          </a:p>
        </p:txBody>
      </p:sp>
      <p:sp>
        <p:nvSpPr>
          <p:cNvPr id="135171" name="Content Placeholder 2"/>
          <p:cNvSpPr>
            <a:spLocks noGrp="1"/>
          </p:cNvSpPr>
          <p:nvPr>
            <p:ph idx="1"/>
          </p:nvPr>
        </p:nvSpPr>
        <p:spPr>
          <a:xfrm>
            <a:off x="457200" y="2205038"/>
            <a:ext cx="8229600" cy="3994151"/>
          </a:xfrm>
        </p:spPr>
        <p:txBody>
          <a:bodyPr/>
          <a:lstStyle/>
          <a:p>
            <a:pPr marL="0" indent="0">
              <a:buFontTx/>
              <a:buNone/>
            </a:pPr>
            <a:endParaRPr lang="fr-BE" altLang="en-US" sz="2000" dirty="0" smtClean="0"/>
          </a:p>
          <a:p>
            <a:pPr marL="0" indent="0">
              <a:buFontTx/>
              <a:buChar char="•"/>
            </a:pPr>
            <a:endParaRPr lang="fr-BE" altLang="en-US" sz="2000" dirty="0" smtClean="0"/>
          </a:p>
          <a:p>
            <a:pPr marL="0" indent="0" algn="ctr">
              <a:buFontTx/>
              <a:buNone/>
            </a:pPr>
            <a:r>
              <a:rPr lang="fr-BE" altLang="en-US" sz="4400" dirty="0" smtClean="0">
                <a:solidFill>
                  <a:srgbClr val="A40000"/>
                </a:solidFill>
              </a:rPr>
              <a:t>Phase 3: </a:t>
            </a:r>
            <a:r>
              <a:rPr lang="fr-BE" altLang="en-US" sz="4400" dirty="0" err="1" smtClean="0">
                <a:solidFill>
                  <a:srgbClr val="A40000"/>
                </a:solidFill>
              </a:rPr>
              <a:t>Pre-disciplinary</a:t>
            </a:r>
            <a:r>
              <a:rPr lang="fr-BE" altLang="en-US" sz="4400" dirty="0" smtClean="0">
                <a:solidFill>
                  <a:srgbClr val="A40000"/>
                </a:solidFill>
              </a:rPr>
              <a:t> </a:t>
            </a:r>
            <a:r>
              <a:rPr lang="fr-BE" altLang="en-US" sz="4400" dirty="0" err="1" smtClean="0">
                <a:solidFill>
                  <a:srgbClr val="A40000"/>
                </a:solidFill>
              </a:rPr>
              <a:t>procedure</a:t>
            </a:r>
            <a:endParaRPr lang="fr-BE" altLang="en-US" sz="4400" dirty="0" smtClean="0">
              <a:solidFill>
                <a:srgbClr val="A40000"/>
              </a:solidFill>
            </a:endParaRPr>
          </a:p>
        </p:txBody>
      </p:sp>
    </p:spTree>
    <p:extLst>
      <p:ext uri="{BB962C8B-B14F-4D97-AF65-F5344CB8AC3E}">
        <p14:creationId xmlns:p14="http://schemas.microsoft.com/office/powerpoint/2010/main" val="7519508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68313" y="1555752"/>
            <a:ext cx="8229600" cy="936625"/>
          </a:xfrm>
        </p:spPr>
        <p:txBody>
          <a:bodyPr/>
          <a:lstStyle/>
          <a:p>
            <a:pPr algn="ctr"/>
            <a:r>
              <a:rPr lang="fr-BE" altLang="en-US" sz="3600" b="0" dirty="0" smtClean="0">
                <a:solidFill>
                  <a:srgbClr val="A40000"/>
                </a:solidFill>
              </a:rPr>
              <a:t>Mandate for the </a:t>
            </a:r>
            <a:r>
              <a:rPr lang="fr-BE" altLang="en-US" sz="3600" b="0" dirty="0" err="1" smtClean="0">
                <a:solidFill>
                  <a:srgbClr val="A40000"/>
                </a:solidFill>
              </a:rPr>
              <a:t>pre-disciplinary</a:t>
            </a:r>
            <a:r>
              <a:rPr lang="fr-BE" altLang="en-US" sz="3600" b="0" dirty="0" smtClean="0">
                <a:solidFill>
                  <a:srgbClr val="A40000"/>
                </a:solidFill>
              </a:rPr>
              <a:t> </a:t>
            </a:r>
            <a:r>
              <a:rPr lang="fr-BE" altLang="en-US" sz="3600" b="0" dirty="0" err="1" smtClean="0">
                <a:solidFill>
                  <a:srgbClr val="A40000"/>
                </a:solidFill>
              </a:rPr>
              <a:t>hearing</a:t>
            </a:r>
            <a:endParaRPr lang="en-GB" altLang="en-US" sz="3600" b="0" dirty="0" smtClean="0">
              <a:solidFill>
                <a:srgbClr val="A40000"/>
              </a:solidFill>
            </a:endParaRPr>
          </a:p>
        </p:txBody>
      </p:sp>
      <p:sp>
        <p:nvSpPr>
          <p:cNvPr id="146435" name="Content Placeholder 2"/>
          <p:cNvSpPr>
            <a:spLocks noGrp="1"/>
          </p:cNvSpPr>
          <p:nvPr>
            <p:ph idx="1"/>
          </p:nvPr>
        </p:nvSpPr>
        <p:spPr>
          <a:xfrm>
            <a:off x="467544" y="3044957"/>
            <a:ext cx="8229600" cy="2975835"/>
          </a:xfrm>
        </p:spPr>
        <p:txBody>
          <a:bodyPr/>
          <a:lstStyle/>
          <a:p>
            <a:pPr>
              <a:buClr>
                <a:srgbClr val="C00000"/>
              </a:buClr>
              <a:defRPr/>
            </a:pPr>
            <a:r>
              <a:rPr lang="en-GB" altLang="en-US" dirty="0">
                <a:solidFill>
                  <a:srgbClr val="C00000"/>
                </a:solidFill>
              </a:rPr>
              <a:t>IDOC</a:t>
            </a:r>
            <a:r>
              <a:rPr lang="en-GB" altLang="en-US" dirty="0" smtClean="0">
                <a:solidFill>
                  <a:srgbClr val="4D4D4D"/>
                </a:solidFill>
              </a:rPr>
              <a:t> </a:t>
            </a:r>
            <a:r>
              <a:rPr lang="en-GB" altLang="en-US" dirty="0">
                <a:solidFill>
                  <a:srgbClr val="4D4D4D"/>
                </a:solidFill>
              </a:rPr>
              <a:t>is mandated to hear the person </a:t>
            </a:r>
            <a:r>
              <a:rPr lang="en-GB" altLang="en-US" dirty="0" smtClean="0">
                <a:solidFill>
                  <a:srgbClr val="4D4D4D"/>
                </a:solidFill>
              </a:rPr>
              <a:t>concerned</a:t>
            </a:r>
          </a:p>
          <a:p>
            <a:pPr>
              <a:buClr>
                <a:srgbClr val="C00000"/>
              </a:buClr>
              <a:defRPr/>
            </a:pPr>
            <a:endParaRPr lang="en-GB" altLang="en-US" dirty="0">
              <a:solidFill>
                <a:srgbClr val="4D4D4D"/>
              </a:solidFill>
            </a:endParaRPr>
          </a:p>
          <a:p>
            <a:pPr>
              <a:buClr>
                <a:srgbClr val="C00000"/>
              </a:buClr>
              <a:defRPr/>
            </a:pPr>
            <a:r>
              <a:rPr lang="en-GB" altLang="en-US" dirty="0" smtClean="0">
                <a:solidFill>
                  <a:srgbClr val="4D4D4D"/>
                </a:solidFill>
              </a:rPr>
              <a:t>This hearing enables </a:t>
            </a:r>
            <a:r>
              <a:rPr lang="en-GB" altLang="en-US" dirty="0">
                <a:solidFill>
                  <a:srgbClr val="4D4D4D"/>
                </a:solidFill>
              </a:rPr>
              <a:t>the </a:t>
            </a:r>
            <a:r>
              <a:rPr lang="en-GB" altLang="en-US" dirty="0" smtClean="0">
                <a:solidFill>
                  <a:srgbClr val="4D4D4D"/>
                </a:solidFill>
              </a:rPr>
              <a:t>Appointing Authority </a:t>
            </a:r>
            <a:r>
              <a:rPr lang="en-GB" altLang="en-US" dirty="0">
                <a:solidFill>
                  <a:srgbClr val="4D4D4D"/>
                </a:solidFill>
              </a:rPr>
              <a:t>to assess </a:t>
            </a:r>
            <a:r>
              <a:rPr lang="en-GB" altLang="en-US" dirty="0" smtClean="0">
                <a:solidFill>
                  <a:srgbClr val="4D4D4D"/>
                </a:solidFill>
              </a:rPr>
              <a:t>whether the initiation </a:t>
            </a:r>
            <a:r>
              <a:rPr lang="en-GB" altLang="en-US" dirty="0">
                <a:solidFill>
                  <a:srgbClr val="4D4D4D"/>
                </a:solidFill>
              </a:rPr>
              <a:t>of disciplinary proceedings is </a:t>
            </a:r>
            <a:r>
              <a:rPr lang="en-GB" altLang="en-US" dirty="0" smtClean="0">
                <a:solidFill>
                  <a:srgbClr val="4D4D4D"/>
                </a:solidFill>
              </a:rPr>
              <a:t>warranted</a:t>
            </a:r>
            <a:endParaRPr lang="en-US" altLang="en-US" dirty="0">
              <a:solidFill>
                <a:srgbClr val="4D4D4D"/>
              </a:solidFill>
            </a:endParaRPr>
          </a:p>
        </p:txBody>
      </p:sp>
    </p:spTree>
    <p:extLst>
      <p:ext uri="{BB962C8B-B14F-4D97-AF65-F5344CB8AC3E}">
        <p14:creationId xmlns:p14="http://schemas.microsoft.com/office/powerpoint/2010/main" val="24907384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PAnswers"/>
          <p:cNvSpPr>
            <a:spLocks noGrp="1"/>
          </p:cNvSpPr>
          <p:nvPr>
            <p:ph type="body" idx="1"/>
            <p:custDataLst>
              <p:tags r:id="rId3"/>
            </p:custDataLst>
          </p:nvPr>
        </p:nvSpPr>
        <p:spPr>
          <a:xfrm>
            <a:off x="179512" y="3717033"/>
            <a:ext cx="6121400" cy="2040103"/>
          </a:xfrm>
        </p:spPr>
        <p:txBody>
          <a:bodyPr/>
          <a:lstStyle/>
          <a:p>
            <a:pPr marL="457200" indent="-457200" eaLnBrk="1" hangingPunct="1">
              <a:buClr>
                <a:srgbClr val="FFFFFF"/>
              </a:buClr>
              <a:buFontTx/>
              <a:buAutoNum type="alphaUcPeriod"/>
            </a:pPr>
            <a:r>
              <a:rPr lang="en-GB" altLang="en-US" i="0" dirty="0" smtClean="0">
                <a:solidFill>
                  <a:srgbClr val="A40000"/>
                </a:solidFill>
              </a:rPr>
              <a:t>A. </a:t>
            </a:r>
            <a:r>
              <a:rPr lang="en-GB" altLang="en-US" i="0" dirty="0" smtClean="0">
                <a:solidFill>
                  <a:srgbClr val="4D4D4D"/>
                </a:solidFill>
              </a:rPr>
              <a:t>Person concerned and the alleged victim</a:t>
            </a:r>
          </a:p>
          <a:p>
            <a:pPr marL="457200" indent="-457200" eaLnBrk="1" hangingPunct="1">
              <a:buClr>
                <a:srgbClr val="FFFFFF"/>
              </a:buClr>
              <a:buFontTx/>
              <a:buAutoNum type="alphaUcPeriod"/>
            </a:pPr>
            <a:r>
              <a:rPr lang="en-GB" altLang="en-US" i="0" dirty="0" smtClean="0">
                <a:solidFill>
                  <a:srgbClr val="A40000"/>
                </a:solidFill>
              </a:rPr>
              <a:t>B</a:t>
            </a:r>
            <a:r>
              <a:rPr lang="en-GB" altLang="en-US" i="0" dirty="0">
                <a:solidFill>
                  <a:srgbClr val="A40000"/>
                </a:solidFill>
              </a:rPr>
              <a:t>.</a:t>
            </a:r>
            <a:r>
              <a:rPr lang="en-GB" altLang="en-US" i="0" dirty="0" smtClean="0">
                <a:solidFill>
                  <a:srgbClr val="A40000"/>
                </a:solidFill>
              </a:rPr>
              <a:t> </a:t>
            </a:r>
            <a:r>
              <a:rPr lang="en-GB" altLang="en-US" i="0" dirty="0" smtClean="0">
                <a:solidFill>
                  <a:srgbClr val="4D4D4D"/>
                </a:solidFill>
              </a:rPr>
              <a:t>Only the person concerned </a:t>
            </a:r>
          </a:p>
          <a:p>
            <a:pPr marL="457200" indent="-457200" eaLnBrk="1" hangingPunct="1">
              <a:buClr>
                <a:srgbClr val="FFFFFF"/>
              </a:buClr>
              <a:buFontTx/>
              <a:buAutoNum type="alphaUcPeriod"/>
            </a:pPr>
            <a:r>
              <a:rPr lang="en-GB" altLang="en-US" i="0" dirty="0" smtClean="0">
                <a:solidFill>
                  <a:srgbClr val="A40000"/>
                </a:solidFill>
              </a:rPr>
              <a:t>C</a:t>
            </a:r>
            <a:r>
              <a:rPr lang="en-GB" altLang="en-US" i="0" dirty="0">
                <a:solidFill>
                  <a:srgbClr val="A40000"/>
                </a:solidFill>
              </a:rPr>
              <a:t>.</a:t>
            </a:r>
            <a:r>
              <a:rPr lang="en-GB" altLang="en-US" i="0" dirty="0" smtClean="0">
                <a:solidFill>
                  <a:srgbClr val="A40000"/>
                </a:solidFill>
              </a:rPr>
              <a:t> </a:t>
            </a:r>
            <a:r>
              <a:rPr lang="en-GB" altLang="en-US" i="0" dirty="0" smtClean="0">
                <a:solidFill>
                  <a:srgbClr val="4D4D4D"/>
                </a:solidFill>
              </a:rPr>
              <a:t>Person concerned, alleged victim and witnesses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86262302"/>
              </p:ext>
            </p:extLst>
          </p:nvPr>
        </p:nvGraphicFramePr>
        <p:xfrm>
          <a:off x="6732240" y="3834046"/>
          <a:ext cx="2522860" cy="2838217"/>
        </p:xfrm>
        <a:graphic>
          <a:graphicData uri="http://schemas.openxmlformats.org/presentationml/2006/ole">
            <mc:AlternateContent xmlns:mc="http://schemas.openxmlformats.org/markup-compatibility/2006">
              <mc:Choice xmlns:v="urn:schemas-microsoft-com:vml" Requires="v">
                <p:oleObj spid="_x0000_s118801"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732240" y="3834046"/>
                        <a:ext cx="2522860" cy="2838217"/>
                      </a:xfrm>
                      <a:prstGeom prst="rect">
                        <a:avLst/>
                      </a:prstGeom>
                      <a:noFill/>
                      <a:ln>
                        <a:noFill/>
                      </a:ln>
                      <a:extLst/>
                    </p:spPr>
                  </p:pic>
                </p:oleObj>
              </mc:Fallback>
            </mc:AlternateContent>
          </a:graphicData>
        </a:graphic>
      </p:graphicFrame>
      <p:sp>
        <p:nvSpPr>
          <p:cNvPr id="138245" name="TPQuestion"/>
          <p:cNvSpPr>
            <a:spLocks noGrp="1"/>
          </p:cNvSpPr>
          <p:nvPr>
            <p:ph type="title"/>
          </p:nvPr>
        </p:nvSpPr>
        <p:spPr>
          <a:xfrm>
            <a:off x="395288" y="1341439"/>
            <a:ext cx="8229600" cy="1703519"/>
          </a:xfrm>
        </p:spPr>
        <p:txBody>
          <a:bodyPr/>
          <a:lstStyle/>
          <a:p>
            <a:pPr>
              <a:spcBef>
                <a:spcPct val="20000"/>
              </a:spcBef>
            </a:pPr>
            <a:r>
              <a:rPr lang="fr-BE" altLang="en-US" sz="3600" b="0" dirty="0" err="1" smtClean="0">
                <a:solidFill>
                  <a:srgbClr val="4D4D4D"/>
                </a:solidFill>
              </a:rPr>
              <a:t>Who</a:t>
            </a:r>
            <a:r>
              <a:rPr lang="fr-BE" altLang="en-US" sz="3600" b="0" dirty="0" smtClean="0">
                <a:solidFill>
                  <a:srgbClr val="4D4D4D"/>
                </a:solidFill>
              </a:rPr>
              <a:t> has the right of </a:t>
            </a:r>
            <a:r>
              <a:rPr lang="fr-BE" altLang="en-US" sz="3600" b="0" dirty="0" err="1" smtClean="0">
                <a:solidFill>
                  <a:srgbClr val="4D4D4D"/>
                </a:solidFill>
              </a:rPr>
              <a:t>access</a:t>
            </a:r>
            <a:r>
              <a:rPr lang="fr-BE" altLang="en-US" sz="3600" b="0" dirty="0" smtClean="0">
                <a:solidFill>
                  <a:srgbClr val="4D4D4D"/>
                </a:solidFill>
              </a:rPr>
              <a:t> to the </a:t>
            </a:r>
            <a:r>
              <a:rPr lang="fr-BE" altLang="en-US" sz="3600" b="0" dirty="0" err="1" smtClean="0">
                <a:solidFill>
                  <a:srgbClr val="4D4D4D"/>
                </a:solidFill>
              </a:rPr>
              <a:t>inquiry</a:t>
            </a:r>
            <a:r>
              <a:rPr lang="fr-BE" altLang="en-US" sz="3600" b="0" dirty="0" smtClean="0">
                <a:solidFill>
                  <a:srgbClr val="4D4D4D"/>
                </a:solidFill>
              </a:rPr>
              <a:t> report </a:t>
            </a:r>
            <a:r>
              <a:rPr lang="fr-BE" altLang="en-US" sz="3600" b="0" dirty="0" err="1" smtClean="0">
                <a:solidFill>
                  <a:srgbClr val="4D4D4D"/>
                </a:solidFill>
              </a:rPr>
              <a:t>during</a:t>
            </a:r>
            <a:r>
              <a:rPr lang="fr-BE" altLang="en-US" sz="3600" b="0" dirty="0" smtClean="0">
                <a:solidFill>
                  <a:srgbClr val="4D4D4D"/>
                </a:solidFill>
              </a:rPr>
              <a:t> the </a:t>
            </a:r>
            <a:r>
              <a:rPr lang="fr-BE" altLang="en-US" sz="3600" b="0" dirty="0" err="1" smtClean="0">
                <a:solidFill>
                  <a:srgbClr val="4D4D4D"/>
                </a:solidFill>
              </a:rPr>
              <a:t>pre-disciplinary</a:t>
            </a:r>
            <a:r>
              <a:rPr lang="fr-BE" altLang="en-US" sz="3600" b="0" dirty="0" smtClean="0">
                <a:solidFill>
                  <a:srgbClr val="4D4D4D"/>
                </a:solidFill>
              </a:rPr>
              <a:t> stage?</a:t>
            </a:r>
          </a:p>
        </p:txBody>
      </p:sp>
    </p:spTree>
    <p:custDataLst>
      <p:tags r:id="rId2"/>
    </p:custDataLst>
    <p:extLst>
      <p:ext uri="{BB962C8B-B14F-4D97-AF65-F5344CB8AC3E}">
        <p14:creationId xmlns:p14="http://schemas.microsoft.com/office/powerpoint/2010/main" val="152452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68313" y="1412877"/>
            <a:ext cx="8229600" cy="576263"/>
          </a:xfrm>
        </p:spPr>
        <p:txBody>
          <a:bodyPr/>
          <a:lstStyle/>
          <a:p>
            <a:pPr algn="ctr"/>
            <a:r>
              <a:rPr lang="en-GB" altLang="en-US" sz="3600" b="0" dirty="0" smtClean="0">
                <a:solidFill>
                  <a:srgbClr val="A40000"/>
                </a:solidFill>
              </a:rPr>
              <a:t>Pre-disciplinary hearing</a:t>
            </a:r>
          </a:p>
        </p:txBody>
      </p:sp>
      <p:sp>
        <p:nvSpPr>
          <p:cNvPr id="139267" name="Content Placeholder 2"/>
          <p:cNvSpPr>
            <a:spLocks noGrp="1"/>
          </p:cNvSpPr>
          <p:nvPr>
            <p:ph idx="1"/>
          </p:nvPr>
        </p:nvSpPr>
        <p:spPr>
          <a:xfrm>
            <a:off x="467544" y="2180862"/>
            <a:ext cx="8229600" cy="3888580"/>
          </a:xfrm>
        </p:spPr>
        <p:txBody>
          <a:bodyPr/>
          <a:lstStyle/>
          <a:p>
            <a:pPr>
              <a:buClr>
                <a:srgbClr val="C00000"/>
              </a:buClr>
              <a:buFontTx/>
              <a:buChar char="•"/>
            </a:pPr>
            <a:r>
              <a:rPr lang="en-GB" altLang="en-US" dirty="0" smtClean="0">
                <a:solidFill>
                  <a:srgbClr val="4D4D4D"/>
                </a:solidFill>
              </a:rPr>
              <a:t>The person concerned can be assisted by a legal counsel, a staff representative or a colleague</a:t>
            </a:r>
          </a:p>
          <a:p>
            <a:pPr>
              <a:buClr>
                <a:srgbClr val="C00000"/>
              </a:buClr>
              <a:buFontTx/>
              <a:buChar char="•"/>
            </a:pPr>
            <a:r>
              <a:rPr lang="en-GB" altLang="en-US" dirty="0" smtClean="0">
                <a:solidFill>
                  <a:srgbClr val="4D4D4D"/>
                </a:solidFill>
              </a:rPr>
              <a:t>Opportunity for the person concerned to comment on the facts of the inquiry report and its conclusions</a:t>
            </a:r>
          </a:p>
          <a:p>
            <a:pPr>
              <a:buClr>
                <a:srgbClr val="C00000"/>
              </a:buClr>
              <a:buFontTx/>
              <a:buChar char="•"/>
            </a:pPr>
            <a:r>
              <a:rPr lang="en-GB" altLang="en-US" dirty="0" smtClean="0">
                <a:solidFill>
                  <a:srgbClr val="4D4D4D"/>
                </a:solidFill>
              </a:rPr>
              <a:t>Possibility to add additional documents after the hearing at the request of the person concerned</a:t>
            </a:r>
          </a:p>
        </p:txBody>
      </p:sp>
    </p:spTree>
    <p:extLst>
      <p:ext uri="{BB962C8B-B14F-4D97-AF65-F5344CB8AC3E}">
        <p14:creationId xmlns:p14="http://schemas.microsoft.com/office/powerpoint/2010/main" val="37440080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PAnswers"/>
          <p:cNvSpPr>
            <a:spLocks noGrp="1"/>
          </p:cNvSpPr>
          <p:nvPr>
            <p:ph type="body" idx="1"/>
            <p:custDataLst>
              <p:tags r:id="rId3"/>
            </p:custDataLst>
          </p:nvPr>
        </p:nvSpPr>
        <p:spPr>
          <a:xfrm>
            <a:off x="179513" y="3499151"/>
            <a:ext cx="5770563" cy="2871688"/>
          </a:xfrm>
        </p:spPr>
        <p:txBody>
          <a:bodyPr/>
          <a:lstStyle/>
          <a:p>
            <a:pPr marL="457200" indent="-457200" eaLnBrk="1" hangingPunct="1">
              <a:buClr>
                <a:srgbClr val="C00000"/>
              </a:buClr>
              <a:buFontTx/>
              <a:buAutoNum type="alphaUcPeriod"/>
            </a:pPr>
            <a:r>
              <a:rPr lang="fr-BE" altLang="en-US" sz="2000" i="0" dirty="0" smtClean="0">
                <a:solidFill>
                  <a:srgbClr val="4D4D4D"/>
                </a:solidFill>
              </a:rPr>
              <a:t>This </a:t>
            </a:r>
            <a:r>
              <a:rPr lang="fr-BE" altLang="en-US" sz="2000" i="0" dirty="0" err="1" smtClean="0">
                <a:solidFill>
                  <a:srgbClr val="4D4D4D"/>
                </a:solidFill>
              </a:rPr>
              <a:t>is</a:t>
            </a:r>
            <a:r>
              <a:rPr lang="fr-BE" altLang="en-US" sz="2000" i="0" dirty="0" smtClean="0">
                <a:solidFill>
                  <a:srgbClr val="4D4D4D"/>
                </a:solidFill>
              </a:rPr>
              <a:t> not possible at the </a:t>
            </a:r>
            <a:r>
              <a:rPr lang="fr-BE" altLang="en-US" sz="2000" i="0" dirty="0" err="1" smtClean="0">
                <a:solidFill>
                  <a:srgbClr val="4D4D4D"/>
                </a:solidFill>
              </a:rPr>
              <a:t>pre-disciplinary</a:t>
            </a:r>
            <a:r>
              <a:rPr lang="fr-BE" altLang="en-US" sz="2000" i="0" dirty="0" smtClean="0">
                <a:solidFill>
                  <a:srgbClr val="4D4D4D"/>
                </a:solidFill>
              </a:rPr>
              <a:t> stage</a:t>
            </a:r>
            <a:endParaRPr lang="en-GB" altLang="en-US" sz="2000" i="0" dirty="0" smtClean="0">
              <a:solidFill>
                <a:srgbClr val="4D4D4D"/>
              </a:solidFill>
            </a:endParaRPr>
          </a:p>
          <a:p>
            <a:pPr marL="457200" indent="-457200" eaLnBrk="1" hangingPunct="1">
              <a:buClr>
                <a:srgbClr val="C00000"/>
              </a:buClr>
              <a:buFontTx/>
              <a:buAutoNum type="alphaUcPeriod"/>
            </a:pPr>
            <a:r>
              <a:rPr lang="en-GB" altLang="en-US" sz="2000" i="0" dirty="0" smtClean="0">
                <a:solidFill>
                  <a:srgbClr val="4D4D4D"/>
                </a:solidFill>
              </a:rPr>
              <a:t>Hear the witness without informing the person concerned </a:t>
            </a:r>
          </a:p>
          <a:p>
            <a:pPr marL="457200" indent="-457200" eaLnBrk="1" hangingPunct="1">
              <a:buClr>
                <a:srgbClr val="C00000"/>
              </a:buClr>
              <a:buFontTx/>
              <a:buAutoNum type="alphaUcPeriod"/>
            </a:pPr>
            <a:r>
              <a:rPr lang="en-GB" altLang="en-US" sz="2000" i="0" dirty="0" smtClean="0">
                <a:solidFill>
                  <a:srgbClr val="4D4D4D"/>
                </a:solidFill>
              </a:rPr>
              <a:t>Hear </a:t>
            </a:r>
            <a:r>
              <a:rPr lang="en-GB" altLang="en-US" sz="2000" i="0" dirty="0">
                <a:solidFill>
                  <a:srgbClr val="4D4D4D"/>
                </a:solidFill>
              </a:rPr>
              <a:t>the witness </a:t>
            </a:r>
            <a:r>
              <a:rPr lang="en-GB" altLang="en-US" sz="2000" i="0" dirty="0" smtClean="0">
                <a:solidFill>
                  <a:srgbClr val="4D4D4D"/>
                </a:solidFill>
              </a:rPr>
              <a:t>and send the hearing report to the person concerned for comments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737274002"/>
              </p:ext>
            </p:extLst>
          </p:nvPr>
        </p:nvGraphicFramePr>
        <p:xfrm>
          <a:off x="6660232" y="3927660"/>
          <a:ext cx="2435718" cy="2740032"/>
        </p:xfrm>
        <a:graphic>
          <a:graphicData uri="http://schemas.openxmlformats.org/presentationml/2006/ole">
            <mc:AlternateContent xmlns:mc="http://schemas.openxmlformats.org/markup-compatibility/2006">
              <mc:Choice xmlns:v="urn:schemas-microsoft-com:vml" Requires="v">
                <p:oleObj spid="_x0000_s11982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660232" y="3927660"/>
                        <a:ext cx="2435718" cy="2740032"/>
                      </a:xfrm>
                      <a:prstGeom prst="rect">
                        <a:avLst/>
                      </a:prstGeom>
                      <a:noFill/>
                      <a:ln>
                        <a:noFill/>
                      </a:ln>
                      <a:extLst/>
                    </p:spPr>
                  </p:pic>
                </p:oleObj>
              </mc:Fallback>
            </mc:AlternateContent>
          </a:graphicData>
        </a:graphic>
      </p:graphicFrame>
      <p:sp>
        <p:nvSpPr>
          <p:cNvPr id="142340" name="Rectangle 5"/>
          <p:cNvSpPr>
            <a:spLocks noChangeArrowheads="1"/>
          </p:cNvSpPr>
          <p:nvPr/>
        </p:nvSpPr>
        <p:spPr bwMode="auto">
          <a:xfrm>
            <a:off x="90650" y="1892830"/>
            <a:ext cx="9036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b="0" i="0" dirty="0" smtClean="0">
                <a:solidFill>
                  <a:srgbClr val="A40000"/>
                </a:solidFill>
                <a:latin typeface="EC Square Sans Cond Pro" panose="020B0506040000020004" pitchFamily="34" charset="0"/>
              </a:rPr>
              <a:t>After </a:t>
            </a:r>
            <a:r>
              <a:rPr lang="en-GB" altLang="en-US" b="0" i="0" dirty="0">
                <a:solidFill>
                  <a:srgbClr val="A40000"/>
                </a:solidFill>
                <a:latin typeface="EC Square Sans Cond Pro" panose="020B0506040000020004" pitchFamily="34" charset="0"/>
              </a:rPr>
              <a:t>the </a:t>
            </a:r>
            <a:r>
              <a:rPr lang="en-GB" altLang="en-US" b="0" i="0" dirty="0" smtClean="0">
                <a:solidFill>
                  <a:srgbClr val="A40000"/>
                </a:solidFill>
                <a:latin typeface="EC Square Sans Cond Pro" panose="020B0506040000020004" pitchFamily="34" charset="0"/>
              </a:rPr>
              <a:t>hearing </a:t>
            </a:r>
            <a:r>
              <a:rPr lang="en-GB" altLang="en-US" b="0" i="0" dirty="0">
                <a:solidFill>
                  <a:srgbClr val="A40000"/>
                </a:solidFill>
                <a:latin typeface="EC Square Sans Cond Pro" panose="020B0506040000020004" pitchFamily="34" charset="0"/>
              </a:rPr>
              <a:t>of the person </a:t>
            </a:r>
            <a:r>
              <a:rPr lang="en-GB" altLang="en-US" b="0" i="0" dirty="0" smtClean="0">
                <a:solidFill>
                  <a:srgbClr val="A40000"/>
                </a:solidFill>
                <a:latin typeface="EC Square Sans Cond Pro" panose="020B0506040000020004" pitchFamily="34" charset="0"/>
              </a:rPr>
              <a:t>concerned, IDOC would like to hear one </a:t>
            </a:r>
            <a:r>
              <a:rPr lang="en-GB" altLang="en-US" b="0" i="0" dirty="0">
                <a:solidFill>
                  <a:srgbClr val="A40000"/>
                </a:solidFill>
                <a:latin typeface="EC Square Sans Cond Pro" panose="020B0506040000020004" pitchFamily="34" charset="0"/>
              </a:rPr>
              <a:t>more </a:t>
            </a:r>
            <a:r>
              <a:rPr lang="en-GB" altLang="en-US" b="0" i="0" dirty="0" smtClean="0">
                <a:solidFill>
                  <a:srgbClr val="A40000"/>
                </a:solidFill>
                <a:latin typeface="EC Square Sans Cond Pro" panose="020B0506040000020004" pitchFamily="34" charset="0"/>
              </a:rPr>
              <a:t>witness. </a:t>
            </a:r>
            <a:r>
              <a:rPr lang="en-GB" altLang="en-US" b="0" i="0" dirty="0">
                <a:solidFill>
                  <a:srgbClr val="A40000"/>
                </a:solidFill>
                <a:latin typeface="EC Square Sans Cond Pro" panose="020B0506040000020004" pitchFamily="34" charset="0"/>
              </a:rPr>
              <a:t>What </a:t>
            </a:r>
            <a:r>
              <a:rPr lang="en-GB" altLang="en-US" b="0" i="0" dirty="0" smtClean="0">
                <a:solidFill>
                  <a:srgbClr val="A40000"/>
                </a:solidFill>
                <a:latin typeface="EC Square Sans Cond Pro" panose="020B0506040000020004" pitchFamily="34" charset="0"/>
              </a:rPr>
              <a:t>to do</a:t>
            </a:r>
            <a:r>
              <a:rPr lang="en-GB" altLang="en-US" b="0" i="0" dirty="0">
                <a:solidFill>
                  <a:srgbClr val="A40000"/>
                </a:solidFill>
                <a:latin typeface="EC Square Sans Cond Pro" panose="020B0506040000020004" pitchFamily="34" charset="0"/>
              </a:rPr>
              <a:t>?</a:t>
            </a:r>
          </a:p>
        </p:txBody>
      </p:sp>
      <p:sp>
        <p:nvSpPr>
          <p:cNvPr id="142342" name="TPQuestion"/>
          <p:cNvSpPr>
            <a:spLocks noGrp="1"/>
          </p:cNvSpPr>
          <p:nvPr>
            <p:ph type="title"/>
          </p:nvPr>
        </p:nvSpPr>
        <p:spPr>
          <a:xfrm>
            <a:off x="419895" y="1028734"/>
            <a:ext cx="8226425" cy="933449"/>
          </a:xfrm>
        </p:spPr>
        <p:txBody>
          <a:bodyPr/>
          <a:lstStyle/>
          <a:p>
            <a:pPr algn="ctr"/>
            <a:r>
              <a:rPr lang="fr-BE" altLang="en-US" sz="3600" b="0" dirty="0" err="1">
                <a:solidFill>
                  <a:srgbClr val="A40000"/>
                </a:solidFill>
              </a:rPr>
              <a:t>A</a:t>
            </a:r>
            <a:r>
              <a:rPr lang="fr-BE" altLang="en-US" sz="3600" b="0" dirty="0" err="1" smtClean="0">
                <a:solidFill>
                  <a:srgbClr val="A40000"/>
                </a:solidFill>
              </a:rPr>
              <a:t>dditional</a:t>
            </a:r>
            <a:r>
              <a:rPr lang="fr-BE" altLang="en-US" sz="3600" b="0" dirty="0" smtClean="0">
                <a:solidFill>
                  <a:srgbClr val="A40000"/>
                </a:solidFill>
              </a:rPr>
              <a:t> </a:t>
            </a:r>
            <a:r>
              <a:rPr lang="fr-BE" altLang="en-US" sz="3600" b="0" dirty="0" err="1" smtClean="0">
                <a:solidFill>
                  <a:srgbClr val="A40000"/>
                </a:solidFill>
              </a:rPr>
              <a:t>verifications</a:t>
            </a:r>
            <a:endParaRPr lang="en-GB" altLang="en-US" sz="3600" b="0" dirty="0" smtClean="0">
              <a:solidFill>
                <a:srgbClr val="A40000"/>
              </a:solidFill>
            </a:endParaRPr>
          </a:p>
        </p:txBody>
      </p:sp>
    </p:spTree>
    <p:custDataLst>
      <p:tags r:id="rId2"/>
    </p:custDataLst>
    <p:extLst>
      <p:ext uri="{BB962C8B-B14F-4D97-AF65-F5344CB8AC3E}">
        <p14:creationId xmlns:p14="http://schemas.microsoft.com/office/powerpoint/2010/main" val="4036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20" y="1556792"/>
            <a:ext cx="8229600" cy="719667"/>
          </a:xfrm>
        </p:spPr>
        <p:txBody>
          <a:bodyPr/>
          <a:lstStyle/>
          <a:p>
            <a:r>
              <a:rPr lang="en-US" altLang="en-US" sz="3600" smtClean="0">
                <a:solidFill>
                  <a:srgbClr val="C00000"/>
                </a:solidFill>
              </a:rPr>
              <a:t>	</a:t>
            </a:r>
            <a:r>
              <a:rPr lang="en-US" altLang="en-US" sz="3600" b="0" smtClean="0">
                <a:solidFill>
                  <a:srgbClr val="A40000"/>
                </a:solidFill>
              </a:rPr>
              <a:t>ETHICAL DILEMMA</a:t>
            </a:r>
          </a:p>
        </p:txBody>
      </p:sp>
      <p:sp>
        <p:nvSpPr>
          <p:cNvPr id="15363" name="Content Placeholder 2"/>
          <p:cNvSpPr>
            <a:spLocks noGrp="1"/>
          </p:cNvSpPr>
          <p:nvPr>
            <p:ph idx="1"/>
          </p:nvPr>
        </p:nvSpPr>
        <p:spPr>
          <a:xfrm>
            <a:off x="395536" y="2636912"/>
            <a:ext cx="8158162" cy="3411107"/>
          </a:xfrm>
        </p:spPr>
        <p:txBody>
          <a:bodyPr/>
          <a:lstStyle/>
          <a:p>
            <a:pPr>
              <a:buClr>
                <a:srgbClr val="C00000"/>
              </a:buClr>
              <a:buFontTx/>
              <a:buChar char="-"/>
              <a:defRPr/>
            </a:pPr>
            <a:r>
              <a:rPr lang="en-US" i="0" dirty="0" smtClean="0">
                <a:solidFill>
                  <a:srgbClr val="4D4D4D"/>
                </a:solidFill>
              </a:rPr>
              <a:t>You're on your way to </a:t>
            </a:r>
            <a:r>
              <a:rPr lang="en-US" i="0" dirty="0" smtClean="0">
                <a:solidFill>
                  <a:srgbClr val="A40000"/>
                </a:solidFill>
              </a:rPr>
              <a:t>Russia</a:t>
            </a:r>
            <a:r>
              <a:rPr lang="en-US" i="0" dirty="0" smtClean="0">
                <a:solidFill>
                  <a:srgbClr val="4D4D4D"/>
                </a:solidFill>
              </a:rPr>
              <a:t> to participate to a </a:t>
            </a:r>
            <a:r>
              <a:rPr lang="en-US" i="0" dirty="0" smtClean="0">
                <a:solidFill>
                  <a:srgbClr val="A40000"/>
                </a:solidFill>
              </a:rPr>
              <a:t>G7 seminar on climate change</a:t>
            </a:r>
            <a:r>
              <a:rPr lang="en-US" i="0" dirty="0" smtClean="0">
                <a:solidFill>
                  <a:srgbClr val="4D4D4D"/>
                </a:solidFill>
              </a:rPr>
              <a:t>, where </a:t>
            </a:r>
            <a:r>
              <a:rPr lang="en-US" i="0" dirty="0" smtClean="0">
                <a:solidFill>
                  <a:srgbClr val="A40000"/>
                </a:solidFill>
              </a:rPr>
              <a:t>the EU will announce its new renewable energies</a:t>
            </a:r>
            <a:r>
              <a:rPr lang="en-US" i="0" dirty="0" smtClean="0">
                <a:solidFill>
                  <a:srgbClr val="4D4D4D"/>
                </a:solidFill>
              </a:rPr>
              <a:t> strategy.</a:t>
            </a:r>
          </a:p>
          <a:p>
            <a:pPr>
              <a:buClr>
                <a:srgbClr val="C00000"/>
              </a:buClr>
              <a:buFontTx/>
              <a:buChar char="-"/>
              <a:defRPr/>
            </a:pPr>
            <a:r>
              <a:rPr lang="en-US" i="0" dirty="0" smtClean="0">
                <a:solidFill>
                  <a:srgbClr val="4D4D4D"/>
                </a:solidFill>
              </a:rPr>
              <a:t>You've just landed in </a:t>
            </a:r>
            <a:r>
              <a:rPr lang="en-US" i="0" dirty="0" smtClean="0">
                <a:solidFill>
                  <a:srgbClr val="A40000"/>
                </a:solidFill>
              </a:rPr>
              <a:t>Krasnoyarsk</a:t>
            </a:r>
            <a:r>
              <a:rPr lang="en-US" i="0" dirty="0" smtClean="0">
                <a:solidFill>
                  <a:srgbClr val="4D4D4D"/>
                </a:solidFill>
              </a:rPr>
              <a:t>. You're alone (the rest of your colleagues are already here).</a:t>
            </a:r>
          </a:p>
          <a:p>
            <a:pPr>
              <a:buClr>
                <a:srgbClr val="C00000"/>
              </a:buClr>
              <a:buFontTx/>
              <a:buChar char="-"/>
              <a:defRPr/>
            </a:pPr>
            <a:r>
              <a:rPr lang="en-US" i="0" dirty="0" smtClean="0">
                <a:solidFill>
                  <a:srgbClr val="4D4D4D"/>
                </a:solidFill>
              </a:rPr>
              <a:t>It's </a:t>
            </a:r>
            <a:r>
              <a:rPr lang="en-US" i="0" dirty="0" smtClean="0">
                <a:solidFill>
                  <a:srgbClr val="A40000"/>
                </a:solidFill>
              </a:rPr>
              <a:t>25 degrees below zero</a:t>
            </a:r>
            <a:r>
              <a:rPr lang="en-US" i="0" dirty="0" smtClean="0">
                <a:solidFill>
                  <a:srgbClr val="4D4D4D"/>
                </a:solidFill>
              </a:rPr>
              <a:t>, and you're clearly under-dressed for 	this weather.</a:t>
            </a:r>
          </a:p>
          <a:p>
            <a:pPr>
              <a:buClr>
                <a:srgbClr val="C00000"/>
              </a:buClr>
              <a:buFontTx/>
              <a:buChar char="-"/>
              <a:defRPr/>
            </a:pPr>
            <a:r>
              <a:rPr lang="en-US" i="0" dirty="0" smtClean="0">
                <a:solidFill>
                  <a:srgbClr val="4D4D4D"/>
                </a:solidFill>
              </a:rPr>
              <a:t>There is no transport available to the </a:t>
            </a:r>
            <a:r>
              <a:rPr lang="en-US" i="0" dirty="0" smtClean="0">
                <a:solidFill>
                  <a:srgbClr val="A40000"/>
                </a:solidFill>
              </a:rPr>
              <a:t>hotel, which is 10 km away…</a:t>
            </a:r>
            <a:endParaRPr lang="en-US" i="0" dirty="0" smtClean="0">
              <a:solidFill>
                <a:srgbClr val="4D4D4D"/>
              </a:solidFill>
            </a:endParaRPr>
          </a:p>
          <a:p>
            <a:pPr>
              <a:buFont typeface="Times New Roman" pitchFamily="16" charset="0"/>
              <a:buNone/>
              <a:defRPr/>
            </a:pPr>
            <a:endParaRPr lang="en-US" dirty="0"/>
          </a:p>
          <a:p>
            <a:pPr>
              <a:buFont typeface="Times New Roman" pitchFamily="16" charset="0"/>
              <a:buNone/>
              <a:defRPr/>
            </a:pPr>
            <a:endParaRPr lang="en-US" dirty="0" smtClean="0"/>
          </a:p>
        </p:txBody>
      </p:sp>
    </p:spTree>
    <p:extLst>
      <p:ext uri="{BB962C8B-B14F-4D97-AF65-F5344CB8AC3E}">
        <p14:creationId xmlns:p14="http://schemas.microsoft.com/office/powerpoint/2010/main" val="38387373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95288" y="1125540"/>
            <a:ext cx="8229600" cy="936625"/>
          </a:xfrm>
        </p:spPr>
        <p:txBody>
          <a:bodyPr/>
          <a:lstStyle/>
          <a:p>
            <a:pPr algn="ctr"/>
            <a:r>
              <a:rPr lang="en-GB" altLang="en-US" sz="3600" b="0" dirty="0" smtClean="0">
                <a:solidFill>
                  <a:srgbClr val="A40000"/>
                </a:solidFill>
              </a:rPr>
              <a:t>Follow-up of the pre-disciplinary phase</a:t>
            </a:r>
          </a:p>
        </p:txBody>
      </p:sp>
      <p:sp>
        <p:nvSpPr>
          <p:cNvPr id="143363" name="Content Placeholder 2"/>
          <p:cNvSpPr>
            <a:spLocks noGrp="1"/>
          </p:cNvSpPr>
          <p:nvPr>
            <p:ph idx="1"/>
          </p:nvPr>
        </p:nvSpPr>
        <p:spPr>
          <a:xfrm>
            <a:off x="467544" y="2276872"/>
            <a:ext cx="8229600" cy="4272624"/>
          </a:xfrm>
        </p:spPr>
        <p:txBody>
          <a:bodyPr/>
          <a:lstStyle/>
          <a:p>
            <a:pPr marL="0" indent="0">
              <a:spcBef>
                <a:spcPts val="0"/>
              </a:spcBef>
              <a:buFontTx/>
              <a:buNone/>
            </a:pPr>
            <a:r>
              <a:rPr lang="en-GB" altLang="en-US" dirty="0" smtClean="0">
                <a:solidFill>
                  <a:srgbClr val="4D4D4D"/>
                </a:solidFill>
              </a:rPr>
              <a:t>Report and recommendation to the Appointing Authority</a:t>
            </a:r>
          </a:p>
          <a:p>
            <a:pPr marL="0" indent="0">
              <a:spcBef>
                <a:spcPts val="0"/>
              </a:spcBef>
              <a:buFontTx/>
              <a:buNone/>
            </a:pPr>
            <a:endParaRPr lang="en-GB" altLang="en-US" dirty="0" smtClean="0">
              <a:solidFill>
                <a:srgbClr val="4D4D4D"/>
              </a:solidFill>
            </a:endParaRPr>
          </a:p>
          <a:p>
            <a:pPr marL="0" indent="0">
              <a:spcBef>
                <a:spcPts val="0"/>
              </a:spcBef>
              <a:buFontTx/>
              <a:buNone/>
            </a:pPr>
            <a:r>
              <a:rPr lang="en-GB" altLang="en-US" dirty="0" smtClean="0">
                <a:solidFill>
                  <a:srgbClr val="4D4D4D"/>
                </a:solidFill>
              </a:rPr>
              <a:t>Based on the hearing report, the Appointing Authority may decide to:</a:t>
            </a:r>
          </a:p>
          <a:p>
            <a:pPr marL="0" indent="0">
              <a:spcBef>
                <a:spcPts val="0"/>
              </a:spcBef>
              <a:buClr>
                <a:srgbClr val="C00000"/>
              </a:buClr>
              <a:buFontTx/>
              <a:buChar char="•"/>
            </a:pPr>
            <a:r>
              <a:rPr lang="en-GB" altLang="en-US" dirty="0" smtClean="0">
                <a:solidFill>
                  <a:srgbClr val="4D4D4D"/>
                </a:solidFill>
              </a:rPr>
              <a:t> Close the case without follow-up</a:t>
            </a:r>
          </a:p>
          <a:p>
            <a:pPr marL="0" indent="0">
              <a:spcBef>
                <a:spcPts val="0"/>
              </a:spcBef>
              <a:buClr>
                <a:srgbClr val="C00000"/>
              </a:buClr>
              <a:buFontTx/>
              <a:buChar char="•"/>
            </a:pPr>
            <a:r>
              <a:rPr lang="en-GB" altLang="en-US" dirty="0" smtClean="0">
                <a:solidFill>
                  <a:srgbClr val="4D4D4D"/>
                </a:solidFill>
              </a:rPr>
              <a:t> Issue a (non-disciplinary) warning</a:t>
            </a:r>
          </a:p>
          <a:p>
            <a:pPr marL="0" indent="0">
              <a:spcBef>
                <a:spcPts val="0"/>
              </a:spcBef>
              <a:buClr>
                <a:srgbClr val="C00000"/>
              </a:buClr>
              <a:buFontTx/>
              <a:buChar char="•"/>
            </a:pPr>
            <a:r>
              <a:rPr lang="en-GB" altLang="en-US" dirty="0" smtClean="0">
                <a:solidFill>
                  <a:srgbClr val="4D4D4D"/>
                </a:solidFill>
              </a:rPr>
              <a:t> Launch the disciplinary procedure</a:t>
            </a:r>
          </a:p>
          <a:p>
            <a:pPr marL="0" indent="0">
              <a:spcBef>
                <a:spcPts val="0"/>
              </a:spcBef>
              <a:buFontTx/>
              <a:buNone/>
            </a:pPr>
            <a:endParaRPr lang="en-GB" altLang="en-US" dirty="0" smtClean="0">
              <a:solidFill>
                <a:srgbClr val="4D4D4D"/>
              </a:solidFill>
            </a:endParaRPr>
          </a:p>
          <a:p>
            <a:pPr marL="0" indent="0">
              <a:spcBef>
                <a:spcPts val="0"/>
              </a:spcBef>
              <a:buFontTx/>
              <a:buNone/>
            </a:pPr>
            <a:r>
              <a:rPr lang="en-GB" altLang="en-US" dirty="0" smtClean="0">
                <a:solidFill>
                  <a:srgbClr val="4D4D4D"/>
                </a:solidFill>
              </a:rPr>
              <a:t>The person concerned is informed about the follow-up</a:t>
            </a:r>
          </a:p>
        </p:txBody>
      </p:sp>
      <p:cxnSp>
        <p:nvCxnSpPr>
          <p:cNvPr id="143364" name="Straight Arrow Connector 6"/>
          <p:cNvCxnSpPr>
            <a:cxnSpLocks noChangeShapeType="1"/>
          </p:cNvCxnSpPr>
          <p:nvPr/>
        </p:nvCxnSpPr>
        <p:spPr bwMode="auto">
          <a:xfrm flipH="1">
            <a:off x="1547813" y="3644900"/>
            <a:ext cx="21590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65" name="Smiley Face 9"/>
          <p:cNvSpPr>
            <a:spLocks noChangeArrowheads="1"/>
          </p:cNvSpPr>
          <p:nvPr/>
        </p:nvSpPr>
        <p:spPr bwMode="auto">
          <a:xfrm>
            <a:off x="395288" y="3644900"/>
            <a:ext cx="914400" cy="914400"/>
          </a:xfrm>
          <a:prstGeom prst="smileyFace">
            <a:avLst>
              <a:gd name="adj" fmla="val 465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b="0" i="0"/>
          </a:p>
        </p:txBody>
      </p:sp>
    </p:spTree>
    <p:extLst>
      <p:ext uri="{BB962C8B-B14F-4D97-AF65-F5344CB8AC3E}">
        <p14:creationId xmlns:p14="http://schemas.microsoft.com/office/powerpoint/2010/main" val="7498563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PQuestion"/>
          <p:cNvSpPr>
            <a:spLocks noGrp="1"/>
          </p:cNvSpPr>
          <p:nvPr>
            <p:ph type="title"/>
          </p:nvPr>
        </p:nvSpPr>
        <p:spPr>
          <a:xfrm>
            <a:off x="107504" y="1508787"/>
            <a:ext cx="8712968" cy="1798637"/>
          </a:xfrm>
        </p:spPr>
        <p:txBody>
          <a:bodyPr/>
          <a:lstStyle/>
          <a:p>
            <a:pPr algn="ctr"/>
            <a:r>
              <a:rPr lang="fr-BE" altLang="en-US" sz="3200" b="0" dirty="0">
                <a:solidFill>
                  <a:srgbClr val="A40000"/>
                </a:solidFill>
              </a:rPr>
              <a:t>O</a:t>
            </a:r>
            <a:r>
              <a:rPr lang="fr-BE" altLang="en-US" sz="3200" b="0" dirty="0" smtClean="0">
                <a:solidFill>
                  <a:srgbClr val="A40000"/>
                </a:solidFill>
              </a:rPr>
              <a:t>rientation of the case</a:t>
            </a:r>
            <a:br>
              <a:rPr lang="fr-BE" altLang="en-US" sz="3200" b="0" dirty="0" smtClean="0">
                <a:solidFill>
                  <a:srgbClr val="A40000"/>
                </a:solidFill>
              </a:rPr>
            </a:br>
            <a:r>
              <a:rPr lang="fr-BE" altLang="en-US" sz="3200" b="0" dirty="0" smtClean="0">
                <a:solidFill>
                  <a:srgbClr val="A40000"/>
                </a:solidFill>
              </a:rPr>
              <a:t> </a:t>
            </a:r>
            <a:r>
              <a:rPr lang="fr-BE" altLang="en-US" sz="3200" b="0" dirty="0" smtClean="0">
                <a:solidFill>
                  <a:srgbClr val="4D4D4D"/>
                </a:solidFill>
              </a:rPr>
              <a:t/>
            </a:r>
            <a:br>
              <a:rPr lang="fr-BE" altLang="en-US" sz="3200" b="0" dirty="0" smtClean="0">
                <a:solidFill>
                  <a:srgbClr val="4D4D4D"/>
                </a:solidFill>
              </a:rPr>
            </a:br>
            <a:r>
              <a:rPr lang="fr-BE" altLang="en-US" sz="3200" b="0" dirty="0" smtClean="0">
                <a:solidFill>
                  <a:srgbClr val="4D4D4D"/>
                </a:solidFill>
              </a:rPr>
              <a:t>On </a:t>
            </a:r>
            <a:r>
              <a:rPr lang="fr-BE" altLang="en-US" sz="3200" b="0" dirty="0" err="1" smtClean="0">
                <a:solidFill>
                  <a:srgbClr val="4D4D4D"/>
                </a:solidFill>
              </a:rPr>
              <a:t>average</a:t>
            </a:r>
            <a:r>
              <a:rPr lang="fr-BE" altLang="en-US" sz="3200" b="0" dirty="0" smtClean="0">
                <a:solidFill>
                  <a:srgbClr val="4D4D4D"/>
                </a:solidFill>
              </a:rPr>
              <a:t>, </a:t>
            </a:r>
            <a:r>
              <a:rPr lang="fr-BE" altLang="en-US" sz="3200" b="0" dirty="0" err="1" smtClean="0">
                <a:solidFill>
                  <a:srgbClr val="4D4D4D"/>
                </a:solidFill>
              </a:rPr>
              <a:t>what</a:t>
            </a:r>
            <a:r>
              <a:rPr lang="fr-BE" altLang="en-US" sz="3200" b="0" dirty="0" smtClean="0">
                <a:solidFill>
                  <a:srgbClr val="4D4D4D"/>
                </a:solidFill>
              </a:rPr>
              <a:t> </a:t>
            </a:r>
            <a:r>
              <a:rPr lang="fr-BE" altLang="en-US" sz="3200" b="0" dirty="0" err="1" smtClean="0">
                <a:solidFill>
                  <a:srgbClr val="4D4D4D"/>
                </a:solidFill>
              </a:rPr>
              <a:t>percentage</a:t>
            </a:r>
            <a:r>
              <a:rPr lang="fr-BE" altLang="en-US" sz="3200" b="0" dirty="0" smtClean="0">
                <a:solidFill>
                  <a:srgbClr val="4D4D4D"/>
                </a:solidFill>
              </a:rPr>
              <a:t> of IDOC cases </a:t>
            </a:r>
            <a:r>
              <a:rPr lang="fr-BE" altLang="en-US" sz="3200" b="0" dirty="0">
                <a:solidFill>
                  <a:srgbClr val="4D4D4D"/>
                </a:solidFill>
              </a:rPr>
              <a:t>go to the </a:t>
            </a:r>
            <a:r>
              <a:rPr lang="fr-BE" altLang="en-US" sz="3200" b="0" dirty="0" err="1">
                <a:solidFill>
                  <a:srgbClr val="4D4D4D"/>
                </a:solidFill>
              </a:rPr>
              <a:t>disciplinary</a:t>
            </a:r>
            <a:r>
              <a:rPr lang="fr-BE" altLang="en-US" sz="3200" b="0" dirty="0">
                <a:solidFill>
                  <a:srgbClr val="4D4D4D"/>
                </a:solidFill>
              </a:rPr>
              <a:t> stage</a:t>
            </a:r>
            <a:r>
              <a:rPr lang="fr-BE" altLang="en-US" sz="3200" b="0" dirty="0" smtClean="0">
                <a:solidFill>
                  <a:srgbClr val="4D4D4D"/>
                </a:solidFill>
              </a:rPr>
              <a:t>?</a:t>
            </a:r>
            <a:endParaRPr lang="en-GB" altLang="en-US" sz="3200" b="0" dirty="0" smtClean="0"/>
          </a:p>
        </p:txBody>
      </p:sp>
      <p:sp>
        <p:nvSpPr>
          <p:cNvPr id="144387" name="TPAnswers"/>
          <p:cNvSpPr>
            <a:spLocks noGrp="1"/>
          </p:cNvSpPr>
          <p:nvPr>
            <p:ph type="body" idx="1"/>
            <p:custDataLst>
              <p:tags r:id="rId3"/>
            </p:custDataLst>
          </p:nvPr>
        </p:nvSpPr>
        <p:spPr>
          <a:xfrm>
            <a:off x="107504" y="4005065"/>
            <a:ext cx="4611688" cy="2232025"/>
          </a:xfrm>
        </p:spPr>
        <p:txBody>
          <a:bodyPr/>
          <a:lstStyle/>
          <a:p>
            <a:pPr marL="457200" indent="-457200" eaLnBrk="1" hangingPunct="1">
              <a:buClr>
                <a:srgbClr val="FFFFFF"/>
              </a:buClr>
              <a:buFontTx/>
              <a:buAutoNum type="alphaUcPeriod"/>
            </a:pPr>
            <a:r>
              <a:rPr lang="fr-BE" altLang="en-US" sz="2800" i="0" dirty="0" smtClean="0">
                <a:solidFill>
                  <a:srgbClr val="A40000"/>
                </a:solidFill>
              </a:rPr>
              <a:t>A</a:t>
            </a:r>
            <a:r>
              <a:rPr lang="fr-BE" altLang="en-US" sz="2800" i="0" dirty="0">
                <a:solidFill>
                  <a:srgbClr val="A40000"/>
                </a:solidFill>
              </a:rPr>
              <a:t>.</a:t>
            </a:r>
            <a:r>
              <a:rPr lang="fr-BE" altLang="en-US" sz="2800" i="0" dirty="0" smtClean="0">
                <a:solidFill>
                  <a:srgbClr val="A40000"/>
                </a:solidFill>
              </a:rPr>
              <a:t> </a:t>
            </a:r>
            <a:r>
              <a:rPr lang="fr-BE" altLang="en-US" sz="2800" i="0" dirty="0" smtClean="0">
                <a:solidFill>
                  <a:srgbClr val="4D4D4D"/>
                </a:solidFill>
              </a:rPr>
              <a:t>60 %</a:t>
            </a:r>
          </a:p>
          <a:p>
            <a:pPr marL="457200" indent="-457200" eaLnBrk="1" hangingPunct="1">
              <a:buClr>
                <a:srgbClr val="FFFFFF"/>
              </a:buClr>
              <a:buFontTx/>
              <a:buAutoNum type="alphaUcPeriod"/>
            </a:pPr>
            <a:r>
              <a:rPr lang="fr-BE" altLang="en-US" sz="2800" i="0" dirty="0" smtClean="0">
                <a:solidFill>
                  <a:srgbClr val="A40000"/>
                </a:solidFill>
              </a:rPr>
              <a:t>B</a:t>
            </a:r>
            <a:r>
              <a:rPr lang="fr-BE" altLang="en-US" sz="2800" i="0" dirty="0">
                <a:solidFill>
                  <a:srgbClr val="A40000"/>
                </a:solidFill>
              </a:rPr>
              <a:t>.</a:t>
            </a:r>
            <a:r>
              <a:rPr lang="fr-BE" altLang="en-US" sz="2800" i="0" dirty="0" smtClean="0">
                <a:solidFill>
                  <a:srgbClr val="A40000"/>
                </a:solidFill>
              </a:rPr>
              <a:t> </a:t>
            </a:r>
            <a:r>
              <a:rPr lang="fr-BE" altLang="en-US" sz="2800" i="0" dirty="0" smtClean="0">
                <a:solidFill>
                  <a:srgbClr val="4D4D4D"/>
                </a:solidFill>
              </a:rPr>
              <a:t>40 %</a:t>
            </a:r>
          </a:p>
          <a:p>
            <a:pPr marL="457200" indent="-457200" eaLnBrk="1" hangingPunct="1">
              <a:buClr>
                <a:srgbClr val="FFFFFF"/>
              </a:buClr>
              <a:buFontTx/>
              <a:buAutoNum type="alphaUcPeriod"/>
            </a:pPr>
            <a:r>
              <a:rPr lang="fr-BE" altLang="en-US" sz="2800" i="0" dirty="0" smtClean="0">
                <a:solidFill>
                  <a:srgbClr val="A40000"/>
                </a:solidFill>
              </a:rPr>
              <a:t>C. </a:t>
            </a:r>
            <a:r>
              <a:rPr lang="fr-BE" altLang="en-US" sz="2800" i="0" dirty="0" smtClean="0">
                <a:solidFill>
                  <a:srgbClr val="4D4D4D"/>
                </a:solidFill>
              </a:rPr>
              <a:t>25 %</a:t>
            </a:r>
          </a:p>
        </p:txBody>
      </p:sp>
      <p:graphicFrame>
        <p:nvGraphicFramePr>
          <p:cNvPr id="64516" name="TPChart"/>
          <p:cNvGraphicFramePr>
            <a:graphicFrameLocks noChangeAspect="1"/>
          </p:cNvGraphicFramePr>
          <p:nvPr>
            <p:custDataLst>
              <p:tags r:id="rId4"/>
            </p:custDataLst>
            <p:extLst>
              <p:ext uri="{D42A27DB-BD31-4B8C-83A1-F6EECF244321}">
                <p14:modId xmlns:p14="http://schemas.microsoft.com/office/powerpoint/2010/main" val="836909362"/>
              </p:ext>
            </p:extLst>
          </p:nvPr>
        </p:nvGraphicFramePr>
        <p:xfrm>
          <a:off x="6516217" y="3783060"/>
          <a:ext cx="2570609" cy="2892312"/>
        </p:xfrm>
        <a:graphic>
          <a:graphicData uri="http://schemas.openxmlformats.org/presentationml/2006/ole">
            <mc:AlternateContent xmlns:mc="http://schemas.openxmlformats.org/markup-compatibility/2006">
              <mc:Choice xmlns:v="urn:schemas-microsoft-com:vml" Requires="v">
                <p:oleObj spid="_x0000_s120849"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16217" y="3783060"/>
                        <a:ext cx="2570609" cy="2892312"/>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1037942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457200" y="2276476"/>
            <a:ext cx="8229600" cy="4176713"/>
          </a:xfrm>
        </p:spPr>
        <p:txBody>
          <a:bodyPr/>
          <a:lstStyle/>
          <a:p>
            <a:pPr marL="0" indent="0">
              <a:buFontTx/>
              <a:buNone/>
            </a:pPr>
            <a:endParaRPr lang="fr-BE" altLang="en-US" sz="1600" dirty="0" smtClean="0"/>
          </a:p>
          <a:p>
            <a:pPr marL="0" indent="0" algn="ctr">
              <a:buFontTx/>
              <a:buNone/>
            </a:pPr>
            <a:r>
              <a:rPr lang="fr-BE" altLang="en-US" sz="4400" dirty="0" smtClean="0">
                <a:solidFill>
                  <a:srgbClr val="A40000"/>
                </a:solidFill>
              </a:rPr>
              <a:t>Phase 4: </a:t>
            </a:r>
            <a:r>
              <a:rPr lang="fr-BE" altLang="en-US" sz="4400" dirty="0" err="1" smtClean="0">
                <a:solidFill>
                  <a:srgbClr val="A40000"/>
                </a:solidFill>
              </a:rPr>
              <a:t>Disciplinary</a:t>
            </a:r>
            <a:r>
              <a:rPr lang="fr-BE" altLang="en-US" sz="4400" dirty="0" smtClean="0">
                <a:solidFill>
                  <a:srgbClr val="A40000"/>
                </a:solidFill>
              </a:rPr>
              <a:t> </a:t>
            </a:r>
            <a:r>
              <a:rPr lang="fr-BE" altLang="en-US" sz="4400" dirty="0" err="1" smtClean="0">
                <a:solidFill>
                  <a:srgbClr val="A40000"/>
                </a:solidFill>
              </a:rPr>
              <a:t>procedure</a:t>
            </a:r>
            <a:endParaRPr lang="fr-BE" altLang="en-US" sz="4400" dirty="0" smtClean="0">
              <a:solidFill>
                <a:srgbClr val="A40000"/>
              </a:solidFill>
            </a:endParaRPr>
          </a:p>
        </p:txBody>
      </p:sp>
    </p:spTree>
    <p:extLst>
      <p:ext uri="{BB962C8B-B14F-4D97-AF65-F5344CB8AC3E}">
        <p14:creationId xmlns:p14="http://schemas.microsoft.com/office/powerpoint/2010/main" val="35261128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67544" y="1316766"/>
            <a:ext cx="8229600" cy="576263"/>
          </a:xfrm>
        </p:spPr>
        <p:txBody>
          <a:bodyPr/>
          <a:lstStyle/>
          <a:p>
            <a:pPr algn="ctr"/>
            <a:r>
              <a:rPr lang="en-GB" altLang="en-US" sz="3600" b="0" dirty="0" smtClean="0">
                <a:solidFill>
                  <a:srgbClr val="A40000"/>
                </a:solidFill>
              </a:rPr>
              <a:t>Disciplinary procedure</a:t>
            </a:r>
          </a:p>
        </p:txBody>
      </p:sp>
      <p:sp>
        <p:nvSpPr>
          <p:cNvPr id="147459" name="Content Placeholder 2"/>
          <p:cNvSpPr>
            <a:spLocks noGrp="1"/>
          </p:cNvSpPr>
          <p:nvPr>
            <p:ph idx="1"/>
          </p:nvPr>
        </p:nvSpPr>
        <p:spPr>
          <a:xfrm>
            <a:off x="457200" y="1892829"/>
            <a:ext cx="8229600" cy="4704523"/>
          </a:xfrm>
        </p:spPr>
        <p:txBody>
          <a:bodyPr/>
          <a:lstStyle/>
          <a:p>
            <a:pPr>
              <a:buFontTx/>
              <a:buChar char="•"/>
            </a:pPr>
            <a:endParaRPr lang="en-GB" altLang="en-US" sz="2000" dirty="0" smtClean="0"/>
          </a:p>
          <a:p>
            <a:pPr>
              <a:buFontTx/>
              <a:buChar char="•"/>
            </a:pPr>
            <a:endParaRPr lang="en-GB" altLang="en-US" sz="2000" dirty="0" smtClean="0"/>
          </a:p>
          <a:p>
            <a:pPr>
              <a:buFontTx/>
              <a:buChar char="•"/>
            </a:pPr>
            <a:endParaRPr lang="fr-BE" altLang="en-US" sz="2000" dirty="0" smtClean="0"/>
          </a:p>
          <a:p>
            <a:pPr>
              <a:buFontTx/>
              <a:buNone/>
            </a:pPr>
            <a:endParaRPr lang="fr-BE" altLang="en-US" sz="2000" dirty="0" smtClean="0"/>
          </a:p>
          <a:p>
            <a:pPr>
              <a:buFontTx/>
              <a:buChar char="•"/>
            </a:pPr>
            <a:endParaRPr lang="fr-BE" altLang="en-US" sz="2000" dirty="0" smtClean="0"/>
          </a:p>
          <a:p>
            <a:pPr>
              <a:buFontTx/>
              <a:buChar char="•"/>
            </a:pPr>
            <a:endParaRPr lang="fr-BE" altLang="en-US" sz="2000" dirty="0" smtClean="0"/>
          </a:p>
          <a:p>
            <a:pPr>
              <a:buFontTx/>
              <a:buChar char="•"/>
            </a:pPr>
            <a:endParaRPr lang="fr-BE" altLang="en-US" sz="2000" dirty="0" smtClean="0"/>
          </a:p>
          <a:p>
            <a:pPr>
              <a:buFontTx/>
              <a:buNone/>
            </a:pPr>
            <a:endParaRPr lang="fr-BE" alt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1261308278"/>
              </p:ext>
            </p:extLst>
          </p:nvPr>
        </p:nvGraphicFramePr>
        <p:xfrm>
          <a:off x="251520" y="2150398"/>
          <a:ext cx="8640960" cy="3850924"/>
        </p:xfrm>
        <a:graphic>
          <a:graphicData uri="http://schemas.openxmlformats.org/drawingml/2006/table">
            <a:tbl>
              <a:tblPr firstRow="1" firstCol="1" bandRow="1">
                <a:tableStyleId>{5C22544A-7EE6-4342-B048-85BDC9FD1C3A}</a:tableStyleId>
              </a:tblPr>
              <a:tblGrid>
                <a:gridCol w="4319678"/>
                <a:gridCol w="4321282"/>
              </a:tblGrid>
              <a:tr h="585552">
                <a:tc>
                  <a:txBody>
                    <a:bodyPr/>
                    <a:lstStyle/>
                    <a:p>
                      <a:pPr algn="ctr">
                        <a:lnSpc>
                          <a:spcPct val="115000"/>
                        </a:lnSpc>
                        <a:spcAft>
                          <a:spcPts val="1000"/>
                        </a:spcAft>
                      </a:pPr>
                      <a:r>
                        <a:rPr lang="en-GB" sz="2700" i="0" dirty="0">
                          <a:solidFill>
                            <a:srgbClr val="4D4D4D"/>
                          </a:solidFill>
                          <a:latin typeface="EC Square Sans Cond Pro" panose="020B0506040000020004" pitchFamily="34" charset="0"/>
                          <a:ea typeface="+mn-ea"/>
                          <a:cs typeface="+mn-cs"/>
                        </a:rPr>
                        <a:t>WITHOUT </a:t>
                      </a:r>
                      <a:r>
                        <a:rPr lang="en-GB" sz="2700" i="0" dirty="0" smtClean="0">
                          <a:solidFill>
                            <a:srgbClr val="4D4D4D"/>
                          </a:solidFill>
                          <a:latin typeface="EC Square Sans Cond Pro" panose="020B0506040000020004" pitchFamily="34" charset="0"/>
                          <a:ea typeface="+mn-ea"/>
                          <a:cs typeface="+mn-cs"/>
                        </a:rPr>
                        <a:t>Disciplinary Board</a:t>
                      </a:r>
                      <a:endParaRPr lang="en-GB" sz="2700" i="0" dirty="0">
                        <a:solidFill>
                          <a:srgbClr val="4D4D4D"/>
                        </a:solidFill>
                        <a:latin typeface="EC Square Sans Cond Pro" panose="020B0506040000020004" pitchFamily="34" charset="0"/>
                        <a:ea typeface="+mn-ea"/>
                        <a:cs typeface="+mn-cs"/>
                      </a:endParaRPr>
                    </a:p>
                  </a:txBody>
                  <a:tcPr marL="68573" marR="68573" marT="0" marB="0">
                    <a:solidFill>
                      <a:schemeClr val="bg1">
                        <a:lumMod val="85000"/>
                      </a:schemeClr>
                    </a:solidFill>
                  </a:tcPr>
                </a:tc>
                <a:tc>
                  <a:txBody>
                    <a:bodyPr/>
                    <a:lstStyle/>
                    <a:p>
                      <a:pPr algn="ctr">
                        <a:lnSpc>
                          <a:spcPct val="115000"/>
                        </a:lnSpc>
                        <a:spcAft>
                          <a:spcPts val="1000"/>
                        </a:spcAft>
                      </a:pPr>
                      <a:r>
                        <a:rPr lang="en-GB" sz="2700" i="0" dirty="0">
                          <a:solidFill>
                            <a:srgbClr val="A40000"/>
                          </a:solidFill>
                          <a:latin typeface="EC Square Sans Cond Pro" panose="020B0506040000020004" pitchFamily="34" charset="0"/>
                          <a:ea typeface="+mn-ea"/>
                          <a:cs typeface="+mn-cs"/>
                        </a:rPr>
                        <a:t>WITH</a:t>
                      </a:r>
                      <a:r>
                        <a:rPr lang="en-GB" sz="2700" i="0" dirty="0">
                          <a:solidFill>
                            <a:srgbClr val="4D4D4D"/>
                          </a:solidFill>
                          <a:latin typeface="EC Square Sans Cond Pro" panose="020B0506040000020004" pitchFamily="34" charset="0"/>
                          <a:ea typeface="+mn-ea"/>
                          <a:cs typeface="+mn-cs"/>
                        </a:rPr>
                        <a:t> </a:t>
                      </a:r>
                      <a:r>
                        <a:rPr lang="en-GB" sz="2700" i="0" dirty="0" smtClean="0">
                          <a:solidFill>
                            <a:srgbClr val="4D4D4D"/>
                          </a:solidFill>
                          <a:latin typeface="EC Square Sans Cond Pro" panose="020B0506040000020004" pitchFamily="34" charset="0"/>
                          <a:ea typeface="+mn-ea"/>
                          <a:cs typeface="+mn-cs"/>
                        </a:rPr>
                        <a:t>Disciplinary Board</a:t>
                      </a:r>
                      <a:endParaRPr lang="en-GB" sz="2700" i="0" dirty="0">
                        <a:solidFill>
                          <a:srgbClr val="4D4D4D"/>
                        </a:solidFill>
                        <a:latin typeface="EC Square Sans Cond Pro" panose="020B0506040000020004" pitchFamily="34" charset="0"/>
                        <a:ea typeface="+mn-ea"/>
                        <a:cs typeface="+mn-cs"/>
                      </a:endParaRPr>
                    </a:p>
                  </a:txBody>
                  <a:tcPr marL="68573" marR="68573" marT="0" marB="0">
                    <a:solidFill>
                      <a:schemeClr val="bg1">
                        <a:lumMod val="85000"/>
                      </a:schemeClr>
                    </a:solidFill>
                  </a:tcPr>
                </a:tc>
              </a:tr>
              <a:tr h="541293">
                <a:tc gridSpan="2">
                  <a:txBody>
                    <a:bodyPr/>
                    <a:lstStyle/>
                    <a:p>
                      <a:pPr algn="ctr">
                        <a:lnSpc>
                          <a:spcPct val="115000"/>
                        </a:lnSpc>
                        <a:spcAft>
                          <a:spcPts val="1000"/>
                        </a:spcAft>
                      </a:pPr>
                      <a:r>
                        <a:rPr lang="en-GB" sz="2700" i="0" dirty="0">
                          <a:solidFill>
                            <a:srgbClr val="4D4D4D"/>
                          </a:solidFill>
                          <a:latin typeface="EC Square Sans Cond Pro" panose="020B0506040000020004" pitchFamily="34" charset="0"/>
                          <a:ea typeface="+mn-ea"/>
                          <a:cs typeface="+mn-cs"/>
                        </a:rPr>
                        <a:t>Disciplinary </a:t>
                      </a:r>
                      <a:r>
                        <a:rPr lang="en-GB" sz="2700" i="0" dirty="0">
                          <a:solidFill>
                            <a:srgbClr val="A40000"/>
                          </a:solidFill>
                          <a:latin typeface="EC Square Sans Cond Pro" panose="020B0506040000020004" pitchFamily="34" charset="0"/>
                          <a:ea typeface="+mn-ea"/>
                          <a:cs typeface="+mn-cs"/>
                        </a:rPr>
                        <a:t>report</a:t>
                      </a:r>
                    </a:p>
                  </a:txBody>
                  <a:tcPr marL="68573" marR="68573" marT="0" marB="0">
                    <a:solidFill>
                      <a:schemeClr val="bg1">
                        <a:lumMod val="85000"/>
                      </a:schemeClr>
                    </a:solidFill>
                  </a:tcPr>
                </a:tc>
                <a:tc hMerge="1">
                  <a:txBody>
                    <a:bodyPr/>
                    <a:lstStyle/>
                    <a:p>
                      <a:endParaRPr lang="en-GB"/>
                    </a:p>
                  </a:txBody>
                  <a:tcPr/>
                </a:tc>
              </a:tr>
              <a:tr h="585552">
                <a:tc>
                  <a:txBody>
                    <a:bodyPr/>
                    <a:lstStyle/>
                    <a:p>
                      <a:pPr>
                        <a:lnSpc>
                          <a:spcPct val="115000"/>
                        </a:lnSpc>
                        <a:spcAft>
                          <a:spcPts val="1000"/>
                        </a:spcAft>
                      </a:pPr>
                      <a:r>
                        <a:rPr lang="en-GB" sz="2700" i="0" dirty="0">
                          <a:solidFill>
                            <a:srgbClr val="4D4D4D"/>
                          </a:solidFill>
                          <a:latin typeface="EC Square Sans Cond Pro" panose="020B0506040000020004" pitchFamily="34" charset="0"/>
                          <a:ea typeface="+mn-ea"/>
                          <a:cs typeface="+mn-cs"/>
                        </a:rPr>
                        <a:t> </a:t>
                      </a:r>
                    </a:p>
                  </a:txBody>
                  <a:tcPr marL="68573" marR="68573" marT="0" marB="0">
                    <a:solidFill>
                      <a:schemeClr val="bg1">
                        <a:lumMod val="85000"/>
                      </a:schemeClr>
                    </a:solidFill>
                  </a:tcPr>
                </a:tc>
                <a:tc>
                  <a:txBody>
                    <a:bodyPr/>
                    <a:lstStyle/>
                    <a:p>
                      <a:pPr>
                        <a:lnSpc>
                          <a:spcPct val="115000"/>
                        </a:lnSpc>
                        <a:spcAft>
                          <a:spcPts val="1000"/>
                        </a:spcAft>
                      </a:pPr>
                      <a:r>
                        <a:rPr lang="en-GB" sz="2700" i="0" dirty="0" smtClean="0">
                          <a:solidFill>
                            <a:srgbClr val="A40000"/>
                          </a:solidFill>
                          <a:latin typeface="EC Square Sans Cond Pro" panose="020B0506040000020004" pitchFamily="34" charset="0"/>
                          <a:ea typeface="+mn-ea"/>
                          <a:cs typeface="+mn-cs"/>
                        </a:rPr>
                        <a:t>Hearing </a:t>
                      </a:r>
                      <a:r>
                        <a:rPr lang="en-GB" sz="2700" i="0" dirty="0">
                          <a:solidFill>
                            <a:srgbClr val="4D4D4D"/>
                          </a:solidFill>
                          <a:latin typeface="EC Square Sans Cond Pro" panose="020B0506040000020004" pitchFamily="34" charset="0"/>
                          <a:ea typeface="+mn-ea"/>
                          <a:cs typeface="+mn-cs"/>
                        </a:rPr>
                        <a:t>by the </a:t>
                      </a:r>
                      <a:r>
                        <a:rPr lang="en-GB" sz="2700" i="0" dirty="0" smtClean="0">
                          <a:solidFill>
                            <a:srgbClr val="4D4D4D"/>
                          </a:solidFill>
                          <a:latin typeface="EC Square Sans Cond Pro" panose="020B0506040000020004" pitchFamily="34" charset="0"/>
                          <a:ea typeface="+mn-ea"/>
                          <a:cs typeface="+mn-cs"/>
                        </a:rPr>
                        <a:t>Disciplinary Board</a:t>
                      </a:r>
                      <a:endParaRPr lang="en-GB" sz="2700" i="0" dirty="0">
                        <a:solidFill>
                          <a:srgbClr val="4D4D4D"/>
                        </a:solidFill>
                        <a:latin typeface="EC Square Sans Cond Pro" panose="020B0506040000020004" pitchFamily="34" charset="0"/>
                        <a:ea typeface="+mn-ea"/>
                        <a:cs typeface="+mn-cs"/>
                      </a:endParaRPr>
                    </a:p>
                  </a:txBody>
                  <a:tcPr marL="68573" marR="68573" marT="0" marB="0">
                    <a:solidFill>
                      <a:schemeClr val="bg1">
                        <a:lumMod val="85000"/>
                      </a:schemeClr>
                    </a:solidFill>
                  </a:tcPr>
                </a:tc>
              </a:tr>
              <a:tr h="585552">
                <a:tc>
                  <a:txBody>
                    <a:bodyPr/>
                    <a:lstStyle/>
                    <a:p>
                      <a:pPr>
                        <a:lnSpc>
                          <a:spcPct val="115000"/>
                        </a:lnSpc>
                        <a:spcAft>
                          <a:spcPts val="1000"/>
                        </a:spcAft>
                      </a:pPr>
                      <a:r>
                        <a:rPr lang="en-GB" sz="2700" i="0" dirty="0">
                          <a:solidFill>
                            <a:srgbClr val="4D4D4D"/>
                          </a:solidFill>
                          <a:latin typeface="EC Square Sans Cond Pro" panose="020B0506040000020004" pitchFamily="34" charset="0"/>
                          <a:ea typeface="+mn-ea"/>
                          <a:cs typeface="+mn-cs"/>
                        </a:rPr>
                        <a:t> </a:t>
                      </a:r>
                    </a:p>
                  </a:txBody>
                  <a:tcPr marL="68573" marR="68573" marT="0" marB="0">
                    <a:solidFill>
                      <a:schemeClr val="bg1">
                        <a:lumMod val="85000"/>
                      </a:schemeClr>
                    </a:solidFill>
                  </a:tcPr>
                </a:tc>
                <a:tc>
                  <a:txBody>
                    <a:bodyPr/>
                    <a:lstStyle/>
                    <a:p>
                      <a:pPr>
                        <a:lnSpc>
                          <a:spcPct val="115000"/>
                        </a:lnSpc>
                        <a:spcAft>
                          <a:spcPts val="1000"/>
                        </a:spcAft>
                      </a:pPr>
                      <a:r>
                        <a:rPr lang="en-GB" sz="2700" i="0" dirty="0">
                          <a:solidFill>
                            <a:srgbClr val="A40000"/>
                          </a:solidFill>
                          <a:latin typeface="EC Square Sans Cond Pro" panose="020B0506040000020004" pitchFamily="34" charset="0"/>
                          <a:ea typeface="+mn-ea"/>
                          <a:cs typeface="+mn-cs"/>
                        </a:rPr>
                        <a:t>Opinion </a:t>
                      </a:r>
                      <a:r>
                        <a:rPr lang="en-GB" sz="2700" i="0" dirty="0">
                          <a:solidFill>
                            <a:srgbClr val="4D4D4D"/>
                          </a:solidFill>
                          <a:latin typeface="EC Square Sans Cond Pro" panose="020B0506040000020004" pitchFamily="34" charset="0"/>
                          <a:ea typeface="+mn-ea"/>
                          <a:cs typeface="+mn-cs"/>
                        </a:rPr>
                        <a:t>of the </a:t>
                      </a:r>
                      <a:r>
                        <a:rPr lang="en-GB" sz="2700" i="0" dirty="0" smtClean="0">
                          <a:solidFill>
                            <a:srgbClr val="4D4D4D"/>
                          </a:solidFill>
                          <a:latin typeface="EC Square Sans Cond Pro" panose="020B0506040000020004" pitchFamily="34" charset="0"/>
                          <a:ea typeface="+mn-ea"/>
                          <a:cs typeface="+mn-cs"/>
                        </a:rPr>
                        <a:t>Disciplinary Board</a:t>
                      </a:r>
                      <a:endParaRPr lang="en-GB" sz="2700" i="0" dirty="0">
                        <a:solidFill>
                          <a:srgbClr val="4D4D4D"/>
                        </a:solidFill>
                        <a:latin typeface="EC Square Sans Cond Pro" panose="020B0506040000020004" pitchFamily="34" charset="0"/>
                        <a:ea typeface="+mn-ea"/>
                        <a:cs typeface="+mn-cs"/>
                      </a:endParaRPr>
                    </a:p>
                  </a:txBody>
                  <a:tcPr marL="68573" marR="68573" marT="0" marB="0">
                    <a:solidFill>
                      <a:schemeClr val="bg1">
                        <a:lumMod val="85000"/>
                      </a:schemeClr>
                    </a:solidFill>
                  </a:tcPr>
                </a:tc>
              </a:tr>
              <a:tr h="541293">
                <a:tc gridSpan="2">
                  <a:txBody>
                    <a:bodyPr/>
                    <a:lstStyle/>
                    <a:p>
                      <a:pPr algn="ctr">
                        <a:lnSpc>
                          <a:spcPct val="115000"/>
                        </a:lnSpc>
                        <a:spcAft>
                          <a:spcPts val="1000"/>
                        </a:spcAft>
                      </a:pPr>
                      <a:r>
                        <a:rPr lang="en-GB" sz="2700" i="0" dirty="0" smtClean="0">
                          <a:solidFill>
                            <a:srgbClr val="A40000"/>
                          </a:solidFill>
                          <a:latin typeface="EC Square Sans Cond Pro" panose="020B0506040000020004" pitchFamily="34" charset="0"/>
                          <a:ea typeface="+mn-ea"/>
                          <a:cs typeface="+mn-cs"/>
                        </a:rPr>
                        <a:t>Hearing </a:t>
                      </a:r>
                      <a:r>
                        <a:rPr lang="en-GB" sz="2700" i="0" dirty="0">
                          <a:solidFill>
                            <a:srgbClr val="4D4D4D"/>
                          </a:solidFill>
                          <a:latin typeface="EC Square Sans Cond Pro" panose="020B0506040000020004" pitchFamily="34" charset="0"/>
                          <a:ea typeface="+mn-ea"/>
                          <a:cs typeface="+mn-cs"/>
                        </a:rPr>
                        <a:t>by the </a:t>
                      </a:r>
                      <a:r>
                        <a:rPr lang="en-GB" sz="2700" i="0" dirty="0" smtClean="0">
                          <a:solidFill>
                            <a:srgbClr val="4D4D4D"/>
                          </a:solidFill>
                          <a:latin typeface="EC Square Sans Cond Pro" panose="020B0506040000020004" pitchFamily="34" charset="0"/>
                          <a:ea typeface="+mn-ea"/>
                          <a:cs typeface="+mn-cs"/>
                        </a:rPr>
                        <a:t>Appointing Authority</a:t>
                      </a:r>
                      <a:endParaRPr lang="en-GB" sz="2700" i="0" dirty="0">
                        <a:solidFill>
                          <a:srgbClr val="4D4D4D"/>
                        </a:solidFill>
                        <a:latin typeface="EC Square Sans Cond Pro" panose="020B0506040000020004" pitchFamily="34" charset="0"/>
                        <a:ea typeface="+mn-ea"/>
                        <a:cs typeface="+mn-cs"/>
                      </a:endParaRPr>
                    </a:p>
                  </a:txBody>
                  <a:tcPr marL="68573" marR="68573" marT="0" marB="0">
                    <a:solidFill>
                      <a:schemeClr val="bg1">
                        <a:lumMod val="85000"/>
                      </a:schemeClr>
                    </a:solidFill>
                  </a:tcPr>
                </a:tc>
                <a:tc hMerge="1">
                  <a:txBody>
                    <a:bodyPr/>
                    <a:lstStyle/>
                    <a:p>
                      <a:endParaRPr lang="en-GB"/>
                    </a:p>
                  </a:txBody>
                  <a:tcPr/>
                </a:tc>
              </a:tr>
              <a:tr h="957215">
                <a:tc gridSpan="2">
                  <a:txBody>
                    <a:bodyPr/>
                    <a:lstStyle/>
                    <a:p>
                      <a:pPr algn="ctr">
                        <a:lnSpc>
                          <a:spcPct val="115000"/>
                        </a:lnSpc>
                        <a:spcAft>
                          <a:spcPts val="1000"/>
                        </a:spcAft>
                      </a:pPr>
                      <a:r>
                        <a:rPr lang="en-GB" sz="2700" i="0" dirty="0" smtClean="0">
                          <a:solidFill>
                            <a:srgbClr val="A40000"/>
                          </a:solidFill>
                          <a:latin typeface="EC Square Sans Cond Pro" panose="020B0506040000020004" pitchFamily="34" charset="0"/>
                          <a:ea typeface="+mn-ea"/>
                          <a:cs typeface="+mn-cs"/>
                        </a:rPr>
                        <a:t>Decision </a:t>
                      </a:r>
                      <a:r>
                        <a:rPr lang="en-GB" sz="2700" i="0" dirty="0" smtClean="0">
                          <a:solidFill>
                            <a:srgbClr val="4D4D4D"/>
                          </a:solidFill>
                          <a:latin typeface="EC Square Sans Cond Pro" panose="020B0506040000020004" pitchFamily="34" charset="0"/>
                          <a:ea typeface="+mn-ea"/>
                          <a:cs typeface="+mn-cs"/>
                        </a:rPr>
                        <a:t>by the Appointing Authority</a:t>
                      </a:r>
                    </a:p>
                    <a:p>
                      <a:pPr algn="ctr">
                        <a:lnSpc>
                          <a:spcPct val="100000"/>
                        </a:lnSpc>
                        <a:spcAft>
                          <a:spcPts val="0"/>
                        </a:spcAft>
                      </a:pPr>
                      <a:r>
                        <a:rPr lang="fr-BE" sz="2700" b="0" i="0" kern="1200" dirty="0" smtClean="0">
                          <a:solidFill>
                            <a:srgbClr val="4D4D4D"/>
                          </a:solidFill>
                          <a:latin typeface="EC Square Sans Cond Pro" panose="020B0506040000020004" pitchFamily="34" charset="0"/>
                          <a:ea typeface="+mn-ea"/>
                          <a:cs typeface="+mn-cs"/>
                        </a:rPr>
                        <a:t>Non</a:t>
                      </a:r>
                      <a:r>
                        <a:rPr lang="fr-BE" sz="2700" b="0" i="0" kern="1200" baseline="0" dirty="0" smtClean="0">
                          <a:solidFill>
                            <a:srgbClr val="4D4D4D"/>
                          </a:solidFill>
                          <a:latin typeface="EC Square Sans Cond Pro" panose="020B0506040000020004" pitchFamily="34" charset="0"/>
                          <a:ea typeface="+mn-ea"/>
                          <a:cs typeface="+mn-cs"/>
                        </a:rPr>
                        <a:t> </a:t>
                      </a:r>
                      <a:r>
                        <a:rPr lang="fr-BE" sz="2700" b="0" i="0" kern="1200" baseline="0" dirty="0" err="1" smtClean="0">
                          <a:solidFill>
                            <a:srgbClr val="4D4D4D"/>
                          </a:solidFill>
                          <a:latin typeface="EC Square Sans Cond Pro" panose="020B0506040000020004" pitchFamily="34" charset="0"/>
                          <a:ea typeface="+mn-ea"/>
                          <a:cs typeface="+mn-cs"/>
                        </a:rPr>
                        <a:t>financial</a:t>
                      </a:r>
                      <a:r>
                        <a:rPr lang="fr-BE" sz="2700" b="0" i="0" kern="1200" baseline="0" dirty="0" smtClean="0">
                          <a:solidFill>
                            <a:srgbClr val="4D4D4D"/>
                          </a:solidFill>
                          <a:latin typeface="EC Square Sans Cond Pro" panose="020B0506040000020004" pitchFamily="34" charset="0"/>
                          <a:ea typeface="+mn-ea"/>
                          <a:cs typeface="+mn-cs"/>
                        </a:rPr>
                        <a:t> </a:t>
                      </a:r>
                      <a:r>
                        <a:rPr lang="fr-BE" sz="2700" b="0" i="0" kern="1200" dirty="0" smtClean="0">
                          <a:solidFill>
                            <a:srgbClr val="4D4D4D"/>
                          </a:solidFill>
                          <a:latin typeface="EC Square Sans Cond Pro" panose="020B0506040000020004" pitchFamily="34" charset="0"/>
                          <a:ea typeface="+mn-ea"/>
                          <a:cs typeface="+mn-cs"/>
                        </a:rPr>
                        <a:t>sanction                                       </a:t>
                      </a:r>
                      <a:r>
                        <a:rPr lang="fr-BE" sz="2700" b="0" i="0" kern="1200" dirty="0" err="1" smtClean="0">
                          <a:solidFill>
                            <a:srgbClr val="4D4D4D"/>
                          </a:solidFill>
                          <a:latin typeface="EC Square Sans Cond Pro" panose="020B0506040000020004" pitchFamily="34" charset="0"/>
                          <a:ea typeface="+mn-ea"/>
                          <a:cs typeface="+mn-cs"/>
                        </a:rPr>
                        <a:t>any</a:t>
                      </a:r>
                      <a:r>
                        <a:rPr lang="fr-BE" sz="2700" b="0" i="0" kern="1200" dirty="0" smtClean="0">
                          <a:solidFill>
                            <a:srgbClr val="4D4D4D"/>
                          </a:solidFill>
                          <a:latin typeface="EC Square Sans Cond Pro" panose="020B0506040000020004" pitchFamily="34" charset="0"/>
                          <a:ea typeface="+mn-ea"/>
                          <a:cs typeface="+mn-cs"/>
                        </a:rPr>
                        <a:t> sanction</a:t>
                      </a:r>
                    </a:p>
                  </a:txBody>
                  <a:tcPr marL="68573" marR="68573" marT="0" marB="0">
                    <a:solidFill>
                      <a:schemeClr val="bg1">
                        <a:lumMod val="85000"/>
                      </a:schemeClr>
                    </a:solidFill>
                  </a:tcPr>
                </a:tc>
                <a:tc hMerge="1">
                  <a:txBody>
                    <a:bodyPr/>
                    <a:lstStyle/>
                    <a:p>
                      <a:endParaRPr lang="en-GB"/>
                    </a:p>
                  </a:txBody>
                  <a:tcPr/>
                </a:tc>
              </a:tr>
            </a:tbl>
          </a:graphicData>
        </a:graphic>
      </p:graphicFrame>
    </p:spTree>
    <p:extLst>
      <p:ext uri="{BB962C8B-B14F-4D97-AF65-F5344CB8AC3E}">
        <p14:creationId xmlns:p14="http://schemas.microsoft.com/office/powerpoint/2010/main" val="15306294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67544" y="1700809"/>
            <a:ext cx="8229600" cy="576263"/>
          </a:xfrm>
        </p:spPr>
        <p:txBody>
          <a:bodyPr/>
          <a:lstStyle/>
          <a:p>
            <a:pPr algn="ctr"/>
            <a:r>
              <a:rPr lang="en-GB" altLang="en-US" sz="3600" b="0" dirty="0" smtClean="0">
                <a:solidFill>
                  <a:srgbClr val="A40000"/>
                </a:solidFill>
              </a:rPr>
              <a:t>Opening of the Disciplinary Procedure</a:t>
            </a:r>
          </a:p>
        </p:txBody>
      </p:sp>
      <p:sp>
        <p:nvSpPr>
          <p:cNvPr id="76803" name="Content Placeholder 2"/>
          <p:cNvSpPr>
            <a:spLocks noGrp="1"/>
          </p:cNvSpPr>
          <p:nvPr>
            <p:ph idx="1"/>
          </p:nvPr>
        </p:nvSpPr>
        <p:spPr>
          <a:xfrm>
            <a:off x="467544" y="3212976"/>
            <a:ext cx="8229600" cy="2664296"/>
          </a:xfrm>
        </p:spPr>
        <p:txBody>
          <a:bodyPr/>
          <a:lstStyle/>
          <a:p>
            <a:pPr marL="342900" lvl="1" indent="-342900">
              <a:buClr>
                <a:srgbClr val="C00000"/>
              </a:buClr>
              <a:buFont typeface="Arial" panose="020B0604020202020204" pitchFamily="34" charset="0"/>
              <a:buChar char="•"/>
              <a:defRPr/>
            </a:pPr>
            <a:r>
              <a:rPr lang="fr-BE" altLang="en-US" sz="2400" b="0" dirty="0" smtClean="0">
                <a:solidFill>
                  <a:srgbClr val="333333"/>
                </a:solidFill>
              </a:rPr>
              <a:t>The </a:t>
            </a:r>
            <a:r>
              <a:rPr lang="fr-BE" altLang="en-US" sz="2400" b="0" dirty="0" err="1" smtClean="0">
                <a:solidFill>
                  <a:srgbClr val="333333"/>
                </a:solidFill>
              </a:rPr>
              <a:t>person</a:t>
            </a:r>
            <a:r>
              <a:rPr lang="fr-BE" altLang="en-US" sz="2400" b="0" dirty="0" smtClean="0">
                <a:solidFill>
                  <a:srgbClr val="333333"/>
                </a:solidFill>
              </a:rPr>
              <a:t> </a:t>
            </a:r>
            <a:r>
              <a:rPr lang="fr-BE" altLang="en-US" sz="2400" b="0" dirty="0" err="1" smtClean="0">
                <a:solidFill>
                  <a:srgbClr val="333333"/>
                </a:solidFill>
              </a:rPr>
              <a:t>concerned</a:t>
            </a:r>
            <a:r>
              <a:rPr lang="fr-BE" altLang="en-US" sz="2400" b="0" dirty="0" smtClean="0">
                <a:solidFill>
                  <a:srgbClr val="333333"/>
                </a:solidFill>
              </a:rPr>
              <a:t> </a:t>
            </a:r>
            <a:r>
              <a:rPr lang="fr-BE" altLang="en-US" sz="2400" b="0" dirty="0" err="1">
                <a:solidFill>
                  <a:srgbClr val="333333"/>
                </a:solidFill>
              </a:rPr>
              <a:t>is</a:t>
            </a:r>
            <a:r>
              <a:rPr lang="fr-BE" altLang="en-US" sz="2400" b="0" dirty="0">
                <a:solidFill>
                  <a:srgbClr val="333333"/>
                </a:solidFill>
              </a:rPr>
              <a:t> </a:t>
            </a:r>
            <a:r>
              <a:rPr lang="fr-BE" altLang="en-US" sz="2400" b="0" dirty="0" err="1">
                <a:solidFill>
                  <a:srgbClr val="333333"/>
                </a:solidFill>
              </a:rPr>
              <a:t>informed</a:t>
            </a:r>
            <a:r>
              <a:rPr lang="fr-BE" altLang="en-US" sz="2400" b="0" dirty="0">
                <a:solidFill>
                  <a:srgbClr val="333333"/>
                </a:solidFill>
              </a:rPr>
              <a:t> </a:t>
            </a:r>
            <a:r>
              <a:rPr lang="fr-BE" altLang="en-US" sz="2400" b="0" dirty="0" smtClean="0">
                <a:solidFill>
                  <a:srgbClr val="333333"/>
                </a:solidFill>
              </a:rPr>
              <a:t>in </a:t>
            </a:r>
            <a:r>
              <a:rPr lang="fr-BE" altLang="en-US" sz="2400" b="0" dirty="0" err="1" smtClean="0">
                <a:solidFill>
                  <a:srgbClr val="333333"/>
                </a:solidFill>
              </a:rPr>
              <a:t>writing</a:t>
            </a:r>
            <a:endParaRPr lang="fr-BE" altLang="en-US" sz="2400" b="0" dirty="0" smtClean="0">
              <a:solidFill>
                <a:srgbClr val="333333"/>
              </a:solidFill>
            </a:endParaRPr>
          </a:p>
          <a:p>
            <a:pPr marL="342900" lvl="1" indent="-342900">
              <a:buClr>
                <a:srgbClr val="C00000"/>
              </a:buClr>
              <a:buFont typeface="Arial" panose="020B0604020202020204" pitchFamily="34" charset="0"/>
              <a:buChar char="•"/>
              <a:defRPr/>
            </a:pPr>
            <a:endParaRPr lang="fr-BE" altLang="en-US" sz="2400" b="0" dirty="0">
              <a:solidFill>
                <a:srgbClr val="4D4D4D"/>
              </a:solidFill>
            </a:endParaRPr>
          </a:p>
          <a:p>
            <a:pPr marL="342900" lvl="1" indent="-342900">
              <a:buClr>
                <a:srgbClr val="C00000"/>
              </a:buClr>
              <a:buFont typeface="Arial" panose="020B0604020202020204" pitchFamily="34" charset="0"/>
              <a:buChar char="•"/>
              <a:defRPr/>
            </a:pPr>
            <a:endParaRPr lang="en-GB" altLang="en-US" sz="2400" b="0" dirty="0">
              <a:solidFill>
                <a:srgbClr val="4D4D4D"/>
              </a:solidFill>
            </a:endParaRPr>
          </a:p>
          <a:p>
            <a:pPr marL="342900" lvl="1" indent="-342900">
              <a:buClr>
                <a:srgbClr val="C00000"/>
              </a:buClr>
              <a:buFont typeface="Arial" panose="020B0604020202020204" pitchFamily="34" charset="0"/>
              <a:buChar char="•"/>
              <a:defRPr/>
            </a:pPr>
            <a:r>
              <a:rPr lang="en-GB" altLang="en-US" sz="2400" b="0" dirty="0">
                <a:solidFill>
                  <a:srgbClr val="333333"/>
                </a:solidFill>
              </a:rPr>
              <a:t>The </a:t>
            </a:r>
            <a:r>
              <a:rPr lang="en-GB" altLang="en-US" sz="2400" b="0" dirty="0" smtClean="0">
                <a:solidFill>
                  <a:srgbClr val="333333"/>
                </a:solidFill>
              </a:rPr>
              <a:t>person concerned </a:t>
            </a:r>
            <a:r>
              <a:rPr lang="en-GB" altLang="en-US" sz="2400" b="0" dirty="0">
                <a:solidFill>
                  <a:srgbClr val="333333"/>
                </a:solidFill>
              </a:rPr>
              <a:t>receives the disciplinary report </a:t>
            </a:r>
          </a:p>
          <a:p>
            <a:pPr>
              <a:buClr>
                <a:srgbClr val="C00000"/>
              </a:buClr>
              <a:buFontTx/>
              <a:buChar char="•"/>
              <a:defRPr/>
            </a:pPr>
            <a:endParaRPr lang="en-GB" altLang="en-US" dirty="0" smtClean="0">
              <a:solidFill>
                <a:srgbClr val="4D4D4D"/>
              </a:solidFill>
            </a:endParaRPr>
          </a:p>
        </p:txBody>
      </p:sp>
    </p:spTree>
    <p:extLst>
      <p:ext uri="{BB962C8B-B14F-4D97-AF65-F5344CB8AC3E}">
        <p14:creationId xmlns:p14="http://schemas.microsoft.com/office/powerpoint/2010/main" val="31118993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67544" y="1220755"/>
            <a:ext cx="8229600" cy="576263"/>
          </a:xfrm>
        </p:spPr>
        <p:txBody>
          <a:bodyPr/>
          <a:lstStyle/>
          <a:p>
            <a:pPr algn="ctr"/>
            <a:r>
              <a:rPr lang="en-GB" altLang="en-US" sz="3600" b="0" dirty="0" smtClean="0">
                <a:solidFill>
                  <a:srgbClr val="A40000"/>
                </a:solidFill>
              </a:rPr>
              <a:t>Disciplinary report</a:t>
            </a:r>
          </a:p>
        </p:txBody>
      </p:sp>
      <p:sp>
        <p:nvSpPr>
          <p:cNvPr id="75779" name="Content Placeholder 2"/>
          <p:cNvSpPr>
            <a:spLocks noGrp="1"/>
          </p:cNvSpPr>
          <p:nvPr>
            <p:ph idx="1"/>
          </p:nvPr>
        </p:nvSpPr>
        <p:spPr>
          <a:xfrm>
            <a:off x="107504" y="2060848"/>
            <a:ext cx="8857108" cy="4248471"/>
          </a:xfrm>
        </p:spPr>
        <p:txBody>
          <a:bodyPr/>
          <a:lstStyle/>
          <a:p>
            <a:pPr marL="0" indent="0">
              <a:buNone/>
              <a:defRPr/>
            </a:pPr>
            <a:r>
              <a:rPr lang="en-GB" altLang="en-US" dirty="0" smtClean="0">
                <a:solidFill>
                  <a:srgbClr val="A40000"/>
                </a:solidFill>
              </a:rPr>
              <a:t>Purpose: </a:t>
            </a:r>
            <a:r>
              <a:rPr lang="en-GB" altLang="en-US" dirty="0" smtClean="0">
                <a:solidFill>
                  <a:srgbClr val="333333"/>
                </a:solidFill>
              </a:rPr>
              <a:t>describe the misconduct and the statutory breach(</a:t>
            </a:r>
            <a:r>
              <a:rPr lang="en-GB" altLang="en-US" dirty="0" err="1" smtClean="0">
                <a:solidFill>
                  <a:srgbClr val="333333"/>
                </a:solidFill>
              </a:rPr>
              <a:t>es</a:t>
            </a:r>
            <a:r>
              <a:rPr lang="en-GB" altLang="en-US" dirty="0" smtClean="0">
                <a:solidFill>
                  <a:srgbClr val="333333"/>
                </a:solidFill>
              </a:rPr>
              <a:t>)</a:t>
            </a:r>
          </a:p>
          <a:p>
            <a:pPr marL="0" indent="0">
              <a:buNone/>
              <a:defRPr/>
            </a:pPr>
            <a:r>
              <a:rPr lang="en-GB" altLang="en-US" dirty="0" smtClean="0">
                <a:solidFill>
                  <a:srgbClr val="333333"/>
                </a:solidFill>
              </a:rPr>
              <a:t>Is sent by the Appointing Authority to the person concerned (+ read by the Disciplinary Board, when relevant)  </a:t>
            </a:r>
          </a:p>
          <a:p>
            <a:pPr marL="0" indent="0">
              <a:buNone/>
              <a:defRPr/>
            </a:pPr>
            <a:endParaRPr lang="en-GB" altLang="en-US" dirty="0" smtClean="0">
              <a:solidFill>
                <a:srgbClr val="333333"/>
              </a:solidFill>
            </a:endParaRPr>
          </a:p>
          <a:p>
            <a:pPr marL="0" indent="0">
              <a:buNone/>
              <a:defRPr/>
            </a:pPr>
            <a:r>
              <a:rPr lang="fr-BE" altLang="en-US" dirty="0" smtClean="0">
                <a:solidFill>
                  <a:srgbClr val="A40000"/>
                </a:solidFill>
              </a:rPr>
              <a:t>Content:</a:t>
            </a:r>
          </a:p>
          <a:p>
            <a:pPr marL="342900" lvl="1" indent="-342900">
              <a:buClr>
                <a:srgbClr val="C00000"/>
              </a:buClr>
              <a:buFont typeface="Arial" panose="020B0604020202020204" pitchFamily="34" charset="0"/>
              <a:buChar char="•"/>
              <a:defRPr/>
            </a:pPr>
            <a:r>
              <a:rPr lang="fr-BE" altLang="en-US" sz="2400" b="0" dirty="0">
                <a:solidFill>
                  <a:srgbClr val="333333"/>
                </a:solidFill>
              </a:rPr>
              <a:t>A </a:t>
            </a:r>
            <a:r>
              <a:rPr lang="en-GB" altLang="en-US" sz="2400" b="0" dirty="0">
                <a:solidFill>
                  <a:srgbClr val="333333"/>
                </a:solidFill>
              </a:rPr>
              <a:t>statement</a:t>
            </a:r>
            <a:r>
              <a:rPr lang="fr-BE" altLang="en-US" sz="2400" b="0" dirty="0">
                <a:solidFill>
                  <a:srgbClr val="333333"/>
                </a:solidFill>
              </a:rPr>
              <a:t> of the </a:t>
            </a:r>
            <a:r>
              <a:rPr lang="en-GB" altLang="en-US" sz="2400" b="0" dirty="0">
                <a:solidFill>
                  <a:srgbClr val="333333"/>
                </a:solidFill>
              </a:rPr>
              <a:t>facts complained of </a:t>
            </a:r>
          </a:p>
          <a:p>
            <a:pPr marL="342900" lvl="1" indent="-342900">
              <a:buClr>
                <a:srgbClr val="C00000"/>
              </a:buClr>
              <a:buFont typeface="Arial" panose="020B0604020202020204" pitchFamily="34" charset="0"/>
              <a:buChar char="•"/>
              <a:defRPr/>
            </a:pPr>
            <a:r>
              <a:rPr lang="fr-BE" altLang="en-US" sz="2400" b="0" dirty="0">
                <a:solidFill>
                  <a:srgbClr val="333333"/>
                </a:solidFill>
              </a:rPr>
              <a:t>The line of </a:t>
            </a:r>
            <a:r>
              <a:rPr lang="fr-BE" altLang="en-US" sz="2400" b="0" dirty="0" err="1">
                <a:solidFill>
                  <a:srgbClr val="333333"/>
                </a:solidFill>
              </a:rPr>
              <a:t>defence</a:t>
            </a:r>
            <a:r>
              <a:rPr lang="fr-BE" altLang="en-US" sz="2400" b="0" dirty="0">
                <a:solidFill>
                  <a:srgbClr val="333333"/>
                </a:solidFill>
              </a:rPr>
              <a:t> of the </a:t>
            </a:r>
            <a:r>
              <a:rPr lang="fr-BE" altLang="en-US" sz="2400" b="0" dirty="0" err="1">
                <a:solidFill>
                  <a:srgbClr val="333333"/>
                </a:solidFill>
              </a:rPr>
              <a:t>person</a:t>
            </a:r>
            <a:r>
              <a:rPr lang="fr-BE" altLang="en-US" sz="2400" b="0" dirty="0">
                <a:solidFill>
                  <a:srgbClr val="333333"/>
                </a:solidFill>
              </a:rPr>
              <a:t> </a:t>
            </a:r>
            <a:r>
              <a:rPr lang="fr-BE" altLang="en-US" sz="2400" b="0" dirty="0" err="1">
                <a:solidFill>
                  <a:srgbClr val="333333"/>
                </a:solidFill>
              </a:rPr>
              <a:t>concerned</a:t>
            </a:r>
            <a:endParaRPr lang="en-GB" altLang="en-US" sz="2400" b="0" dirty="0">
              <a:solidFill>
                <a:srgbClr val="333333"/>
              </a:solidFill>
            </a:endParaRPr>
          </a:p>
          <a:p>
            <a:pPr marL="342900" lvl="1" indent="-342900">
              <a:buClr>
                <a:srgbClr val="C00000"/>
              </a:buClr>
              <a:buFont typeface="Arial" panose="020B0604020202020204" pitchFamily="34" charset="0"/>
              <a:buChar char="•"/>
              <a:defRPr/>
            </a:pPr>
            <a:r>
              <a:rPr lang="en-GB" altLang="en-US" sz="2400" b="0" dirty="0">
                <a:solidFill>
                  <a:srgbClr val="333333"/>
                </a:solidFill>
              </a:rPr>
              <a:t>A legal qualification of the alleged breaches </a:t>
            </a:r>
          </a:p>
          <a:p>
            <a:pPr marL="342900" lvl="1" indent="-342900">
              <a:buClr>
                <a:srgbClr val="C00000"/>
              </a:buClr>
              <a:buFont typeface="Arial" panose="020B0604020202020204" pitchFamily="34" charset="0"/>
              <a:buChar char="•"/>
              <a:defRPr/>
            </a:pPr>
            <a:r>
              <a:rPr lang="en-GB" altLang="en-US" sz="2400" b="0" dirty="0">
                <a:solidFill>
                  <a:srgbClr val="333333"/>
                </a:solidFill>
              </a:rPr>
              <a:t>The circumstances in which the breaches arose + any relevant aggravating or extenuating circumstances</a:t>
            </a:r>
          </a:p>
        </p:txBody>
      </p:sp>
    </p:spTree>
    <p:extLst>
      <p:ext uri="{BB962C8B-B14F-4D97-AF65-F5344CB8AC3E}">
        <p14:creationId xmlns:p14="http://schemas.microsoft.com/office/powerpoint/2010/main" val="39216171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68313" y="1557340"/>
            <a:ext cx="8229600" cy="936625"/>
          </a:xfrm>
        </p:spPr>
        <p:txBody>
          <a:bodyPr/>
          <a:lstStyle/>
          <a:p>
            <a:pPr algn="ctr"/>
            <a:r>
              <a:rPr lang="fr-BE" altLang="en-US" sz="3600" b="0" dirty="0" err="1" smtClean="0">
                <a:solidFill>
                  <a:srgbClr val="A40000"/>
                </a:solidFill>
              </a:rPr>
              <a:t>Disciplinary</a:t>
            </a:r>
            <a:r>
              <a:rPr lang="fr-BE" altLang="en-US" sz="3600" b="0" dirty="0" smtClean="0">
                <a:solidFill>
                  <a:srgbClr val="A40000"/>
                </a:solidFill>
              </a:rPr>
              <a:t> </a:t>
            </a:r>
            <a:r>
              <a:rPr lang="fr-BE" altLang="en-US" sz="3600" b="0" dirty="0" err="1" smtClean="0">
                <a:solidFill>
                  <a:srgbClr val="A40000"/>
                </a:solidFill>
              </a:rPr>
              <a:t>Board</a:t>
            </a:r>
            <a:endParaRPr lang="en-GB" altLang="en-US" sz="3600" b="0" dirty="0" smtClean="0">
              <a:solidFill>
                <a:srgbClr val="A40000"/>
              </a:solidFill>
            </a:endParaRPr>
          </a:p>
        </p:txBody>
      </p:sp>
      <p:sp>
        <p:nvSpPr>
          <p:cNvPr id="159747" name="Content Placeholder 2"/>
          <p:cNvSpPr>
            <a:spLocks noGrp="1"/>
          </p:cNvSpPr>
          <p:nvPr>
            <p:ph idx="1"/>
          </p:nvPr>
        </p:nvSpPr>
        <p:spPr>
          <a:xfrm>
            <a:off x="457200" y="2565401"/>
            <a:ext cx="8229600" cy="3633788"/>
          </a:xfrm>
        </p:spPr>
        <p:txBody>
          <a:bodyPr/>
          <a:lstStyle/>
          <a:p>
            <a:pPr>
              <a:buClr>
                <a:srgbClr val="C00000"/>
              </a:buClr>
              <a:defRPr/>
            </a:pPr>
            <a:r>
              <a:rPr lang="en-GB" altLang="en-US" dirty="0">
                <a:solidFill>
                  <a:srgbClr val="4D4D4D"/>
                </a:solidFill>
              </a:rPr>
              <a:t>Composition of the Disciplinary Board: </a:t>
            </a:r>
          </a:p>
          <a:p>
            <a:pPr marL="0" indent="0">
              <a:buClr>
                <a:srgbClr val="C00000"/>
              </a:buClr>
              <a:buFont typeface="Arial" pitchFamily="34" charset="0"/>
              <a:buNone/>
              <a:defRPr/>
            </a:pPr>
            <a:r>
              <a:rPr lang="de-DE" altLang="en-US" dirty="0" err="1" smtClean="0">
                <a:solidFill>
                  <a:srgbClr val="333333"/>
                </a:solidFill>
              </a:rPr>
              <a:t>President</a:t>
            </a:r>
            <a:r>
              <a:rPr lang="de-DE" altLang="en-US" dirty="0" smtClean="0">
                <a:solidFill>
                  <a:srgbClr val="333333"/>
                </a:solidFill>
              </a:rPr>
              <a:t> / </a:t>
            </a:r>
            <a:r>
              <a:rPr lang="de-DE" altLang="en-US" dirty="0">
                <a:solidFill>
                  <a:srgbClr val="333333"/>
                </a:solidFill>
              </a:rPr>
              <a:t>M</a:t>
            </a:r>
            <a:r>
              <a:rPr lang="de-DE" altLang="en-US" dirty="0" smtClean="0">
                <a:solidFill>
                  <a:srgbClr val="333333"/>
                </a:solidFill>
              </a:rPr>
              <a:t>embers / </a:t>
            </a:r>
            <a:r>
              <a:rPr lang="de-DE" altLang="en-US" dirty="0" err="1" smtClean="0">
                <a:solidFill>
                  <a:srgbClr val="333333"/>
                </a:solidFill>
              </a:rPr>
              <a:t>Secretary</a:t>
            </a:r>
            <a:r>
              <a:rPr lang="de-DE" altLang="en-US" dirty="0" smtClean="0">
                <a:solidFill>
                  <a:srgbClr val="333333"/>
                </a:solidFill>
              </a:rPr>
              <a:t> </a:t>
            </a:r>
          </a:p>
          <a:p>
            <a:pPr marL="0" indent="0">
              <a:buClr>
                <a:srgbClr val="C00000"/>
              </a:buClr>
              <a:buFont typeface="Arial" pitchFamily="34" charset="0"/>
              <a:buNone/>
              <a:defRPr/>
            </a:pPr>
            <a:endParaRPr lang="de-DE" altLang="en-US" dirty="0" smtClean="0">
              <a:solidFill>
                <a:srgbClr val="333333"/>
              </a:solidFill>
            </a:endParaRPr>
          </a:p>
          <a:p>
            <a:pPr>
              <a:buClr>
                <a:srgbClr val="C00000"/>
              </a:buClr>
              <a:defRPr/>
            </a:pPr>
            <a:r>
              <a:rPr lang="en-GB" altLang="en-US" dirty="0" smtClean="0">
                <a:solidFill>
                  <a:srgbClr val="4D4D4D"/>
                </a:solidFill>
              </a:rPr>
              <a:t>Purpose: "fresh pair of eyes" providing an independent assessment of the case</a:t>
            </a:r>
          </a:p>
        </p:txBody>
      </p:sp>
    </p:spTree>
    <p:extLst>
      <p:ext uri="{BB962C8B-B14F-4D97-AF65-F5344CB8AC3E}">
        <p14:creationId xmlns:p14="http://schemas.microsoft.com/office/powerpoint/2010/main" val="5276175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altLang="en-US" b="0" dirty="0" err="1" smtClean="0">
                <a:solidFill>
                  <a:srgbClr val="A40000"/>
                </a:solidFill>
              </a:rPr>
              <a:t>Hearing</a:t>
            </a:r>
            <a:r>
              <a:rPr lang="fr-BE" altLang="en-US" b="0" dirty="0" smtClean="0">
                <a:solidFill>
                  <a:srgbClr val="A40000"/>
                </a:solidFill>
              </a:rPr>
              <a:t> </a:t>
            </a:r>
            <a:r>
              <a:rPr lang="fr-BE" altLang="en-US" b="0" dirty="0" err="1" smtClean="0">
                <a:solidFill>
                  <a:srgbClr val="A40000"/>
                </a:solidFill>
              </a:rPr>
              <a:t>before</a:t>
            </a:r>
            <a:r>
              <a:rPr lang="fr-BE" altLang="en-US" b="0" dirty="0" smtClean="0">
                <a:solidFill>
                  <a:srgbClr val="A40000"/>
                </a:solidFill>
              </a:rPr>
              <a:t> the </a:t>
            </a:r>
            <a:r>
              <a:rPr lang="fr-BE" altLang="en-US" b="0" dirty="0" err="1" smtClean="0">
                <a:solidFill>
                  <a:srgbClr val="A40000"/>
                </a:solidFill>
              </a:rPr>
              <a:t>Disciplinary</a:t>
            </a:r>
            <a:r>
              <a:rPr lang="fr-BE" altLang="en-US" b="0" dirty="0" smtClean="0">
                <a:solidFill>
                  <a:srgbClr val="A40000"/>
                </a:solidFill>
              </a:rPr>
              <a:t> </a:t>
            </a:r>
            <a:r>
              <a:rPr lang="fr-BE" altLang="en-US" b="0" dirty="0" err="1">
                <a:solidFill>
                  <a:srgbClr val="A40000"/>
                </a:solidFill>
              </a:rPr>
              <a:t>Board</a:t>
            </a:r>
            <a:endParaRPr lang="en-GB" dirty="0"/>
          </a:p>
        </p:txBody>
      </p:sp>
      <p:sp>
        <p:nvSpPr>
          <p:cNvPr id="3" name="Text Placeholder 2"/>
          <p:cNvSpPr>
            <a:spLocks noGrp="1"/>
          </p:cNvSpPr>
          <p:nvPr>
            <p:ph type="body" idx="1"/>
          </p:nvPr>
        </p:nvSpPr>
        <p:spPr/>
        <p:txBody>
          <a:bodyPr/>
          <a:lstStyle/>
          <a:p>
            <a:pPr>
              <a:buClr>
                <a:srgbClr val="C00000"/>
              </a:buClr>
              <a:buFont typeface="Arial" charset="0"/>
              <a:buChar char="•"/>
            </a:pPr>
            <a:r>
              <a:rPr lang="fr-BE" i="0" dirty="0" smtClean="0">
                <a:solidFill>
                  <a:srgbClr val="4D4D4D"/>
                </a:solidFill>
              </a:rPr>
              <a:t>The </a:t>
            </a:r>
            <a:r>
              <a:rPr lang="fr-BE" i="0" dirty="0" err="1" smtClean="0">
                <a:solidFill>
                  <a:srgbClr val="4D4D4D"/>
                </a:solidFill>
              </a:rPr>
              <a:t>Appointing</a:t>
            </a:r>
            <a:r>
              <a:rPr lang="fr-BE" i="0" dirty="0" smtClean="0">
                <a:solidFill>
                  <a:srgbClr val="4D4D4D"/>
                </a:solidFill>
              </a:rPr>
              <a:t> </a:t>
            </a:r>
            <a:r>
              <a:rPr lang="fr-BE" i="0" dirty="0" err="1" smtClean="0">
                <a:solidFill>
                  <a:srgbClr val="4D4D4D"/>
                </a:solidFill>
              </a:rPr>
              <a:t>Authority</a:t>
            </a:r>
            <a:r>
              <a:rPr lang="fr-BE" i="0" dirty="0" smtClean="0">
                <a:solidFill>
                  <a:srgbClr val="4D4D4D"/>
                </a:solidFill>
              </a:rPr>
              <a:t>, </a:t>
            </a:r>
            <a:r>
              <a:rPr lang="fr-BE" i="0" dirty="0" err="1" smtClean="0">
                <a:solidFill>
                  <a:srgbClr val="4D4D4D"/>
                </a:solidFill>
              </a:rPr>
              <a:t>represented</a:t>
            </a:r>
            <a:r>
              <a:rPr lang="fr-BE" i="0" dirty="0" smtClean="0">
                <a:solidFill>
                  <a:srgbClr val="4D4D4D"/>
                </a:solidFill>
              </a:rPr>
              <a:t> by the </a:t>
            </a:r>
            <a:r>
              <a:rPr lang="fr-BE" i="0" dirty="0" err="1" smtClean="0">
                <a:solidFill>
                  <a:srgbClr val="4D4D4D"/>
                </a:solidFill>
              </a:rPr>
              <a:t>Director</a:t>
            </a:r>
            <a:r>
              <a:rPr lang="fr-BE" i="0" dirty="0" smtClean="0">
                <a:solidFill>
                  <a:srgbClr val="4D4D4D"/>
                </a:solidFill>
              </a:rPr>
              <a:t> of </a:t>
            </a:r>
            <a:r>
              <a:rPr lang="fr-BE" i="0" dirty="0" smtClean="0">
                <a:solidFill>
                  <a:srgbClr val="C00000"/>
                </a:solidFill>
              </a:rPr>
              <a:t>IDOC</a:t>
            </a:r>
            <a:r>
              <a:rPr lang="fr-BE" i="0" dirty="0" smtClean="0">
                <a:solidFill>
                  <a:srgbClr val="4D4D4D"/>
                </a:solidFill>
              </a:rPr>
              <a:t>, </a:t>
            </a:r>
            <a:r>
              <a:rPr lang="fr-BE" i="0" dirty="0" err="1" smtClean="0">
                <a:solidFill>
                  <a:srgbClr val="4D4D4D"/>
                </a:solidFill>
              </a:rPr>
              <a:t>orally</a:t>
            </a:r>
            <a:r>
              <a:rPr lang="fr-BE" i="0" dirty="0" smtClean="0">
                <a:solidFill>
                  <a:srgbClr val="4D4D4D"/>
                </a:solidFill>
              </a:rPr>
              <a:t> </a:t>
            </a:r>
            <a:r>
              <a:rPr lang="fr-BE" i="0" dirty="0" err="1" smtClean="0">
                <a:solidFill>
                  <a:srgbClr val="4D4D4D"/>
                </a:solidFill>
              </a:rPr>
              <a:t>presents</a:t>
            </a:r>
            <a:r>
              <a:rPr lang="fr-BE" i="0" dirty="0" smtClean="0">
                <a:solidFill>
                  <a:srgbClr val="4D4D4D"/>
                </a:solidFill>
              </a:rPr>
              <a:t> the case to the </a:t>
            </a:r>
            <a:r>
              <a:rPr lang="fr-BE" i="0" dirty="0" err="1" smtClean="0">
                <a:solidFill>
                  <a:srgbClr val="4D4D4D"/>
                </a:solidFill>
              </a:rPr>
              <a:t>Disciplinary</a:t>
            </a:r>
            <a:r>
              <a:rPr lang="fr-BE" i="0" dirty="0" smtClean="0">
                <a:solidFill>
                  <a:srgbClr val="4D4D4D"/>
                </a:solidFill>
              </a:rPr>
              <a:t> </a:t>
            </a:r>
            <a:r>
              <a:rPr lang="fr-BE" i="0" dirty="0" err="1" smtClean="0">
                <a:solidFill>
                  <a:srgbClr val="4D4D4D"/>
                </a:solidFill>
              </a:rPr>
              <a:t>Board</a:t>
            </a:r>
            <a:endParaRPr lang="fr-BE" i="0" dirty="0" smtClean="0">
              <a:solidFill>
                <a:srgbClr val="4D4D4D"/>
              </a:solidFill>
            </a:endParaRPr>
          </a:p>
          <a:p>
            <a:pPr lvl="0">
              <a:buClr>
                <a:srgbClr val="C00000"/>
              </a:buClr>
              <a:buFont typeface="Arial" charset="0"/>
              <a:buChar char="•"/>
            </a:pPr>
            <a:r>
              <a:rPr lang="en-GB" i="0" dirty="0">
                <a:solidFill>
                  <a:srgbClr val="4D4D4D"/>
                </a:solidFill>
              </a:rPr>
              <a:t>The person concerned </a:t>
            </a:r>
            <a:r>
              <a:rPr lang="en-GB" i="0" dirty="0" smtClean="0">
                <a:solidFill>
                  <a:srgbClr val="4D4D4D"/>
                </a:solidFill>
              </a:rPr>
              <a:t>(accompanied </a:t>
            </a:r>
            <a:r>
              <a:rPr lang="en-GB" i="0" dirty="0">
                <a:solidFill>
                  <a:srgbClr val="4D4D4D"/>
                </a:solidFill>
              </a:rPr>
              <a:t>/ </a:t>
            </a:r>
            <a:r>
              <a:rPr lang="en-GB" i="0" dirty="0" smtClean="0">
                <a:solidFill>
                  <a:srgbClr val="4D4D4D"/>
                </a:solidFill>
              </a:rPr>
              <a:t>represented, when relevant) presents his/her comments on the case</a:t>
            </a:r>
          </a:p>
          <a:p>
            <a:pPr lvl="0">
              <a:buClr>
                <a:srgbClr val="C00000"/>
              </a:buClr>
              <a:buFont typeface="Arial" charset="0"/>
              <a:buChar char="•"/>
            </a:pPr>
            <a:r>
              <a:rPr lang="fr-BE" i="0" dirty="0" smtClean="0">
                <a:solidFill>
                  <a:srgbClr val="4D4D4D"/>
                </a:solidFill>
              </a:rPr>
              <a:t>The </a:t>
            </a:r>
            <a:r>
              <a:rPr lang="fr-BE" i="0" dirty="0" err="1">
                <a:solidFill>
                  <a:srgbClr val="4D4D4D"/>
                </a:solidFill>
              </a:rPr>
              <a:t>Disciplinary</a:t>
            </a:r>
            <a:r>
              <a:rPr lang="fr-BE" i="0" dirty="0">
                <a:solidFill>
                  <a:srgbClr val="4D4D4D"/>
                </a:solidFill>
              </a:rPr>
              <a:t> </a:t>
            </a:r>
            <a:r>
              <a:rPr lang="fr-BE" i="0" dirty="0" err="1" smtClean="0">
                <a:solidFill>
                  <a:srgbClr val="4D4D4D"/>
                </a:solidFill>
              </a:rPr>
              <a:t>Board</a:t>
            </a:r>
            <a:r>
              <a:rPr lang="fr-BE" i="0" dirty="0" smtClean="0">
                <a:solidFill>
                  <a:srgbClr val="4D4D4D"/>
                </a:solidFill>
              </a:rPr>
              <a:t> </a:t>
            </a:r>
            <a:r>
              <a:rPr lang="fr-BE" i="0" dirty="0" err="1" smtClean="0">
                <a:solidFill>
                  <a:srgbClr val="4D4D4D"/>
                </a:solidFill>
              </a:rPr>
              <a:t>can</a:t>
            </a:r>
            <a:r>
              <a:rPr lang="fr-BE" i="0" dirty="0" smtClean="0">
                <a:solidFill>
                  <a:srgbClr val="4D4D4D"/>
                </a:solidFill>
              </a:rPr>
              <a:t> </a:t>
            </a:r>
            <a:r>
              <a:rPr lang="fr-BE" i="0" dirty="0" err="1" smtClean="0">
                <a:solidFill>
                  <a:srgbClr val="4D4D4D"/>
                </a:solidFill>
              </a:rPr>
              <a:t>ask</a:t>
            </a:r>
            <a:r>
              <a:rPr lang="fr-BE" i="0" dirty="0" smtClean="0">
                <a:solidFill>
                  <a:srgbClr val="4D4D4D"/>
                </a:solidFill>
              </a:rPr>
              <a:t> questions to the </a:t>
            </a:r>
            <a:r>
              <a:rPr lang="fr-BE" i="0" dirty="0" err="1" smtClean="0">
                <a:solidFill>
                  <a:srgbClr val="4D4D4D"/>
                </a:solidFill>
              </a:rPr>
              <a:t>Appointing</a:t>
            </a:r>
            <a:r>
              <a:rPr lang="fr-BE" i="0" dirty="0" smtClean="0">
                <a:solidFill>
                  <a:srgbClr val="4D4D4D"/>
                </a:solidFill>
              </a:rPr>
              <a:t> </a:t>
            </a:r>
            <a:r>
              <a:rPr lang="fr-BE" i="0" dirty="0" err="1" smtClean="0">
                <a:solidFill>
                  <a:srgbClr val="4D4D4D"/>
                </a:solidFill>
              </a:rPr>
              <a:t>Authority</a:t>
            </a:r>
            <a:r>
              <a:rPr lang="fr-BE" i="0" dirty="0" smtClean="0">
                <a:solidFill>
                  <a:srgbClr val="4D4D4D"/>
                </a:solidFill>
              </a:rPr>
              <a:t>, the </a:t>
            </a:r>
            <a:r>
              <a:rPr lang="fr-BE" i="0" dirty="0" err="1" smtClean="0">
                <a:solidFill>
                  <a:srgbClr val="4D4D4D"/>
                </a:solidFill>
              </a:rPr>
              <a:t>person</a:t>
            </a:r>
            <a:r>
              <a:rPr lang="fr-BE" i="0" dirty="0" smtClean="0">
                <a:solidFill>
                  <a:srgbClr val="4D4D4D"/>
                </a:solidFill>
              </a:rPr>
              <a:t> </a:t>
            </a:r>
            <a:r>
              <a:rPr lang="fr-BE" i="0" dirty="0" err="1" smtClean="0">
                <a:solidFill>
                  <a:srgbClr val="4D4D4D"/>
                </a:solidFill>
              </a:rPr>
              <a:t>concerned</a:t>
            </a:r>
            <a:r>
              <a:rPr lang="fr-BE" i="0" dirty="0" smtClean="0">
                <a:solidFill>
                  <a:srgbClr val="4D4D4D"/>
                </a:solidFill>
              </a:rPr>
              <a:t> and </a:t>
            </a:r>
            <a:r>
              <a:rPr lang="fr-BE" i="0" dirty="0" err="1" smtClean="0">
                <a:solidFill>
                  <a:srgbClr val="4D4D4D"/>
                </a:solidFill>
              </a:rPr>
              <a:t>witnesses</a:t>
            </a:r>
            <a:endParaRPr lang="en-GB" i="0" dirty="0">
              <a:solidFill>
                <a:srgbClr val="4D4D4D"/>
              </a:solidFill>
            </a:endParaRPr>
          </a:p>
          <a:p>
            <a:pPr>
              <a:buFont typeface="Arial" charset="0"/>
              <a:buChar char="•"/>
            </a:pPr>
            <a:endParaRPr lang="en-GB" i="0" dirty="0">
              <a:solidFill>
                <a:srgbClr val="4D4D4D"/>
              </a:solidFill>
            </a:endParaRPr>
          </a:p>
          <a:p>
            <a:pPr>
              <a:buFont typeface="Arial" charset="0"/>
              <a:buChar char="•"/>
            </a:pPr>
            <a:endParaRPr lang="en-GB" dirty="0"/>
          </a:p>
          <a:p>
            <a:endParaRPr lang="en-GB" dirty="0"/>
          </a:p>
        </p:txBody>
      </p:sp>
    </p:spTree>
    <p:extLst>
      <p:ext uri="{BB962C8B-B14F-4D97-AF65-F5344CB8AC3E}">
        <p14:creationId xmlns:p14="http://schemas.microsoft.com/office/powerpoint/2010/main" val="41481201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PQuestion"/>
          <p:cNvSpPr>
            <a:spLocks noGrp="1"/>
          </p:cNvSpPr>
          <p:nvPr>
            <p:ph type="title"/>
          </p:nvPr>
        </p:nvSpPr>
        <p:spPr>
          <a:xfrm>
            <a:off x="35496" y="932723"/>
            <a:ext cx="8712968" cy="1798637"/>
          </a:xfrm>
        </p:spPr>
        <p:txBody>
          <a:bodyPr/>
          <a:lstStyle/>
          <a:p>
            <a:pPr algn="ctr"/>
            <a:r>
              <a:rPr lang="fr-BE" altLang="en-US" sz="3200" b="0" dirty="0" smtClean="0">
                <a:solidFill>
                  <a:srgbClr val="A40000"/>
                </a:solidFill>
              </a:rPr>
              <a:t/>
            </a:r>
            <a:br>
              <a:rPr lang="fr-BE" altLang="en-US" sz="3200" b="0" dirty="0" smtClean="0">
                <a:solidFill>
                  <a:srgbClr val="A40000"/>
                </a:solidFill>
              </a:rPr>
            </a:br>
            <a:r>
              <a:rPr lang="fr-BE" altLang="en-US" sz="3200" b="0" dirty="0">
                <a:solidFill>
                  <a:srgbClr val="A40000"/>
                </a:solidFill>
              </a:rPr>
              <a:t/>
            </a:r>
            <a:br>
              <a:rPr lang="fr-BE" altLang="en-US" sz="3200" b="0" dirty="0">
                <a:solidFill>
                  <a:srgbClr val="A40000"/>
                </a:solidFill>
              </a:rPr>
            </a:br>
            <a:r>
              <a:rPr lang="fr-BE" altLang="en-US" sz="3200" b="0" dirty="0" smtClean="0">
                <a:solidFill>
                  <a:srgbClr val="A40000"/>
                </a:solidFill>
              </a:rPr>
              <a:t/>
            </a:r>
            <a:br>
              <a:rPr lang="fr-BE" altLang="en-US" sz="3200" b="0" dirty="0" smtClean="0">
                <a:solidFill>
                  <a:srgbClr val="A40000"/>
                </a:solidFill>
              </a:rPr>
            </a:br>
            <a:r>
              <a:rPr lang="en-GB" altLang="en-US" b="0" dirty="0" smtClean="0">
                <a:solidFill>
                  <a:srgbClr val="4D4D4D"/>
                </a:solidFill>
              </a:rPr>
              <a:t>The </a:t>
            </a:r>
            <a:r>
              <a:rPr lang="en-GB" altLang="en-US" b="0" dirty="0">
                <a:solidFill>
                  <a:srgbClr val="4D4D4D"/>
                </a:solidFill>
              </a:rPr>
              <a:t>person writes to the Disciplinary Board, announcing that s/he is sick and cannot attend the </a:t>
            </a:r>
            <a:r>
              <a:rPr lang="en-GB" altLang="en-US" b="0" dirty="0" smtClean="0">
                <a:solidFill>
                  <a:srgbClr val="4D4D4D"/>
                </a:solidFill>
              </a:rPr>
              <a:t>hearing. What to do</a:t>
            </a:r>
            <a:r>
              <a:rPr lang="en-GB" altLang="en-US" b="0" dirty="0">
                <a:solidFill>
                  <a:srgbClr val="4D4D4D"/>
                </a:solidFill>
              </a:rPr>
              <a:t>?</a:t>
            </a:r>
            <a:r>
              <a:rPr lang="en-GB" altLang="en-US" sz="3200" dirty="0">
                <a:solidFill>
                  <a:srgbClr val="A40000"/>
                </a:solidFill>
              </a:rPr>
              <a:t/>
            </a:r>
            <a:br>
              <a:rPr lang="en-GB" altLang="en-US" sz="3200" dirty="0">
                <a:solidFill>
                  <a:srgbClr val="A40000"/>
                </a:solidFill>
              </a:rPr>
            </a:br>
            <a:r>
              <a:rPr lang="fr-BE" altLang="en-US" sz="3200" b="0" dirty="0" smtClean="0">
                <a:solidFill>
                  <a:srgbClr val="4D4D4D"/>
                </a:solidFill>
              </a:rPr>
              <a:t/>
            </a:r>
            <a:br>
              <a:rPr lang="fr-BE" altLang="en-US" sz="3200" b="0" dirty="0" smtClean="0">
                <a:solidFill>
                  <a:srgbClr val="4D4D4D"/>
                </a:solidFill>
              </a:rPr>
            </a:br>
            <a:endParaRPr lang="en-GB" altLang="en-US" sz="3200" b="0" dirty="0" smtClean="0"/>
          </a:p>
        </p:txBody>
      </p:sp>
      <p:sp>
        <p:nvSpPr>
          <p:cNvPr id="144387" name="TPAnswers"/>
          <p:cNvSpPr>
            <a:spLocks noGrp="1"/>
          </p:cNvSpPr>
          <p:nvPr>
            <p:ph type="body" idx="1"/>
            <p:custDataLst>
              <p:tags r:id="rId3"/>
            </p:custDataLst>
          </p:nvPr>
        </p:nvSpPr>
        <p:spPr>
          <a:xfrm>
            <a:off x="107504" y="3044957"/>
            <a:ext cx="5940152" cy="3168352"/>
          </a:xfrm>
        </p:spPr>
        <p:txBody>
          <a:bodyPr/>
          <a:lstStyle/>
          <a:p>
            <a:pPr marL="457200" indent="-457200" eaLnBrk="1" hangingPunct="1">
              <a:buClr>
                <a:srgbClr val="FFFFFF"/>
              </a:buClr>
              <a:buAutoNum type="alphaUcPeriod"/>
            </a:pPr>
            <a:r>
              <a:rPr lang="fr-BE" altLang="en-US" sz="2000" i="0" dirty="0" smtClean="0">
                <a:solidFill>
                  <a:srgbClr val="A40000"/>
                </a:solidFill>
              </a:rPr>
              <a:t>A. </a:t>
            </a:r>
            <a:r>
              <a:rPr lang="en-GB" altLang="en-US" sz="2000" i="0" dirty="0">
                <a:solidFill>
                  <a:srgbClr val="4D4D4D"/>
                </a:solidFill>
              </a:rPr>
              <a:t>The </a:t>
            </a:r>
            <a:r>
              <a:rPr lang="en-GB" altLang="en-US" sz="2000" i="0" dirty="0" smtClean="0">
                <a:solidFill>
                  <a:srgbClr val="4D4D4D"/>
                </a:solidFill>
              </a:rPr>
              <a:t>hearing </a:t>
            </a:r>
            <a:r>
              <a:rPr lang="en-GB" altLang="en-US" sz="2000" i="0" dirty="0">
                <a:solidFill>
                  <a:srgbClr val="4D4D4D"/>
                </a:solidFill>
              </a:rPr>
              <a:t>must be postponed</a:t>
            </a:r>
          </a:p>
          <a:p>
            <a:pPr marL="457200" indent="-457200" eaLnBrk="1" hangingPunct="1">
              <a:buClr>
                <a:srgbClr val="FFFFFF"/>
              </a:buClr>
              <a:buAutoNum type="alphaUcPeriod"/>
            </a:pPr>
            <a:r>
              <a:rPr lang="fr-BE" altLang="en-US" sz="2000" i="0" dirty="0" smtClean="0">
                <a:solidFill>
                  <a:srgbClr val="A40000"/>
                </a:solidFill>
              </a:rPr>
              <a:t>B. </a:t>
            </a:r>
            <a:r>
              <a:rPr lang="en-GB" altLang="en-US" sz="2000" i="0" dirty="0">
                <a:solidFill>
                  <a:srgbClr val="4D4D4D"/>
                </a:solidFill>
              </a:rPr>
              <a:t>A medical doctor can be heard as a witness by the </a:t>
            </a:r>
            <a:r>
              <a:rPr lang="en-GB" altLang="en-US" sz="2000" i="0" dirty="0" smtClean="0">
                <a:solidFill>
                  <a:srgbClr val="4D4D4D"/>
                </a:solidFill>
              </a:rPr>
              <a:t> Disciplinary Board</a:t>
            </a:r>
          </a:p>
          <a:p>
            <a:pPr marL="457200" lvl="0" indent="-457200" eaLnBrk="1" hangingPunct="1">
              <a:buClr>
                <a:srgbClr val="FFFFFF"/>
              </a:buClr>
              <a:buFont typeface="Times New Roman" pitchFamily="18" charset="0"/>
              <a:buAutoNum type="alphaUcPeriod"/>
            </a:pPr>
            <a:r>
              <a:rPr lang="en-GB" altLang="en-US" sz="2000" i="0" dirty="0" smtClean="0">
                <a:solidFill>
                  <a:srgbClr val="A40000"/>
                </a:solidFill>
              </a:rPr>
              <a:t>C.</a:t>
            </a:r>
            <a:r>
              <a:rPr lang="en-GB" altLang="en-US" sz="2000" i="0" dirty="0" smtClean="0">
                <a:solidFill>
                  <a:srgbClr val="4D4D4D"/>
                </a:solidFill>
              </a:rPr>
              <a:t> The </a:t>
            </a:r>
            <a:r>
              <a:rPr lang="en-GB" altLang="en-US" sz="2000" i="0" dirty="0">
                <a:solidFill>
                  <a:srgbClr val="4D4D4D"/>
                </a:solidFill>
              </a:rPr>
              <a:t>person concerned can be heard unless s/he brings </a:t>
            </a:r>
            <a:r>
              <a:rPr lang="en-GB" altLang="en-US" sz="2000" i="0" dirty="0" smtClean="0">
                <a:solidFill>
                  <a:srgbClr val="4D4D4D"/>
                </a:solidFill>
              </a:rPr>
              <a:t>evidence showing specifically that s/he </a:t>
            </a:r>
            <a:r>
              <a:rPr lang="en-GB" altLang="en-US" sz="2000" i="0" dirty="0">
                <a:solidFill>
                  <a:srgbClr val="4D4D4D"/>
                </a:solidFill>
              </a:rPr>
              <a:t>cannot attend the </a:t>
            </a:r>
            <a:r>
              <a:rPr lang="en-GB" altLang="en-US" sz="2000" i="0" dirty="0" smtClean="0">
                <a:solidFill>
                  <a:srgbClr val="4D4D4D"/>
                </a:solidFill>
              </a:rPr>
              <a:t>hearing</a:t>
            </a:r>
            <a:endParaRPr lang="en-GB" altLang="en-US" sz="2000" i="0" dirty="0">
              <a:solidFill>
                <a:srgbClr val="4D4D4D"/>
              </a:solidFill>
            </a:endParaRPr>
          </a:p>
          <a:p>
            <a:pPr marL="457200" indent="-457200" eaLnBrk="1" hangingPunct="1">
              <a:buClr>
                <a:srgbClr val="FFFFFF"/>
              </a:buClr>
              <a:buAutoNum type="alphaUcPeriod"/>
            </a:pPr>
            <a:r>
              <a:rPr lang="fr-BE" altLang="en-US" sz="2000" i="0" dirty="0">
                <a:solidFill>
                  <a:srgbClr val="A40000"/>
                </a:solidFill>
              </a:rPr>
              <a:t>D</a:t>
            </a:r>
            <a:r>
              <a:rPr lang="fr-BE" altLang="en-US" sz="2000" i="0" dirty="0" smtClean="0">
                <a:solidFill>
                  <a:srgbClr val="A40000"/>
                </a:solidFill>
              </a:rPr>
              <a:t>. </a:t>
            </a:r>
            <a:r>
              <a:rPr lang="en-GB" altLang="en-US" sz="2000" i="0" dirty="0">
                <a:solidFill>
                  <a:srgbClr val="4D4D4D"/>
                </a:solidFill>
              </a:rPr>
              <a:t>A new </a:t>
            </a:r>
            <a:r>
              <a:rPr lang="en-GB" altLang="en-US" sz="2000" i="0" dirty="0" smtClean="0">
                <a:solidFill>
                  <a:srgbClr val="4D4D4D"/>
                </a:solidFill>
              </a:rPr>
              <a:t>disciplinary report must be sent by </a:t>
            </a:r>
            <a:r>
              <a:rPr lang="en-GB" altLang="en-US" sz="2000" i="0" dirty="0">
                <a:solidFill>
                  <a:srgbClr val="4D4D4D"/>
                </a:solidFill>
              </a:rPr>
              <a:t>the Appointing </a:t>
            </a:r>
            <a:r>
              <a:rPr lang="en-GB" altLang="en-US" sz="2000" i="0" dirty="0" smtClean="0">
                <a:solidFill>
                  <a:srgbClr val="4D4D4D"/>
                </a:solidFill>
              </a:rPr>
              <a:t>Authority </a:t>
            </a:r>
            <a:endParaRPr lang="fr-BE" altLang="en-US" sz="2000" i="0" dirty="0" smtClean="0">
              <a:solidFill>
                <a:srgbClr val="4D4D4D"/>
              </a:solidFill>
            </a:endParaRPr>
          </a:p>
        </p:txBody>
      </p:sp>
      <p:graphicFrame>
        <p:nvGraphicFramePr>
          <p:cNvPr id="64516" name="TPChart"/>
          <p:cNvGraphicFramePr>
            <a:graphicFrameLocks noChangeAspect="1"/>
          </p:cNvGraphicFramePr>
          <p:nvPr>
            <p:custDataLst>
              <p:tags r:id="rId4"/>
            </p:custDataLst>
            <p:extLst>
              <p:ext uri="{D42A27DB-BD31-4B8C-83A1-F6EECF244321}">
                <p14:modId xmlns:p14="http://schemas.microsoft.com/office/powerpoint/2010/main" val="3644118225"/>
              </p:ext>
            </p:extLst>
          </p:nvPr>
        </p:nvGraphicFramePr>
        <p:xfrm>
          <a:off x="6516217" y="3783060"/>
          <a:ext cx="2570609" cy="2892312"/>
        </p:xfrm>
        <a:graphic>
          <a:graphicData uri="http://schemas.openxmlformats.org/presentationml/2006/ole">
            <mc:AlternateContent xmlns:mc="http://schemas.openxmlformats.org/markup-compatibility/2006">
              <mc:Choice xmlns:v="urn:schemas-microsoft-com:vml" Requires="v">
                <p:oleObj spid="_x0000_s12187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6516217" y="3783060"/>
                        <a:ext cx="2570609" cy="2892312"/>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406192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68313" y="1555752"/>
            <a:ext cx="8229600" cy="936625"/>
          </a:xfrm>
        </p:spPr>
        <p:txBody>
          <a:bodyPr/>
          <a:lstStyle/>
          <a:p>
            <a:pPr algn="ctr"/>
            <a:r>
              <a:rPr lang="en-GB" altLang="en-US" sz="3600" b="0" dirty="0" smtClean="0">
                <a:solidFill>
                  <a:srgbClr val="A40000"/>
                </a:solidFill>
              </a:rPr>
              <a:t>Opinion of the Disciplinary Board</a:t>
            </a:r>
          </a:p>
        </p:txBody>
      </p:sp>
      <p:sp>
        <p:nvSpPr>
          <p:cNvPr id="90115" name="Content Placeholder 2"/>
          <p:cNvSpPr>
            <a:spLocks noGrp="1"/>
          </p:cNvSpPr>
          <p:nvPr>
            <p:ph idx="1"/>
          </p:nvPr>
        </p:nvSpPr>
        <p:spPr>
          <a:xfrm>
            <a:off x="107504" y="2948947"/>
            <a:ext cx="8856984" cy="2687803"/>
          </a:xfrm>
        </p:spPr>
        <p:txBody>
          <a:bodyPr/>
          <a:lstStyle/>
          <a:p>
            <a:pPr lvl="1">
              <a:spcAft>
                <a:spcPts val="600"/>
              </a:spcAft>
              <a:buClr>
                <a:srgbClr val="C00000"/>
              </a:buClr>
              <a:buFontTx/>
              <a:buChar char="•"/>
              <a:defRPr/>
            </a:pPr>
            <a:r>
              <a:rPr lang="en-US" altLang="en-US" sz="2300" b="0" dirty="0" smtClean="0">
                <a:solidFill>
                  <a:srgbClr val="333333"/>
                </a:solidFill>
              </a:rPr>
              <a:t>The Disciplinary Board issues an opinion on the facts and recommends a sanction</a:t>
            </a:r>
          </a:p>
          <a:p>
            <a:pPr lvl="1">
              <a:spcAft>
                <a:spcPts val="600"/>
              </a:spcAft>
              <a:buClr>
                <a:srgbClr val="C00000"/>
              </a:buClr>
              <a:buFontTx/>
              <a:buChar char="•"/>
              <a:defRPr/>
            </a:pPr>
            <a:r>
              <a:rPr lang="en-US" altLang="en-US" sz="2300" b="0" dirty="0" smtClean="0">
                <a:solidFill>
                  <a:srgbClr val="333333"/>
                </a:solidFill>
              </a:rPr>
              <a:t>In principle, the opinion is delivered within two months of receipt of the disciplinary report </a:t>
            </a:r>
          </a:p>
          <a:p>
            <a:pPr lvl="1">
              <a:spcAft>
                <a:spcPts val="600"/>
              </a:spcAft>
              <a:buClr>
                <a:srgbClr val="C00000"/>
              </a:buClr>
              <a:buFontTx/>
              <a:buChar char="•"/>
              <a:defRPr/>
            </a:pPr>
            <a:r>
              <a:rPr lang="en-US" altLang="en-US" sz="2300" b="0" dirty="0" smtClean="0">
                <a:solidFill>
                  <a:srgbClr val="333333"/>
                </a:solidFill>
              </a:rPr>
              <a:t>Non-binding</a:t>
            </a:r>
          </a:p>
          <a:p>
            <a:pPr>
              <a:lnSpc>
                <a:spcPct val="150000"/>
              </a:lnSpc>
              <a:buFontTx/>
              <a:buChar char="•"/>
              <a:defRPr/>
            </a:pPr>
            <a:endParaRPr lang="en-US" altLang="en-US" sz="2700" dirty="0" smtClean="0">
              <a:solidFill>
                <a:srgbClr val="4D4D4D"/>
              </a:solidFill>
            </a:endParaRPr>
          </a:p>
        </p:txBody>
      </p:sp>
    </p:spTree>
    <p:extLst>
      <p:ext uri="{BB962C8B-B14F-4D97-AF65-F5344CB8AC3E}">
        <p14:creationId xmlns:p14="http://schemas.microsoft.com/office/powerpoint/2010/main" val="3532801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AB8014E0144944E184101CF09620FFB4"/>
  <p:tag name="TPVERSION" val="5"/>
  <p:tag name="TPFULLVERSION" val="5.1.0.2296"/>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LABELFORMAT" val="1"/>
  <p:tag name="DEFINEDCOLORS" val="3,6,10,45,32,50,13,4,9,55,1"/>
  <p:tag name="COLORTYPE" val="CORRECTINCORRECT"/>
  <p:tag name="NUMBERFORMAT" val="0"/>
</p:tagLst>
</file>

<file path=ppt/tags/tag11.xml><?xml version="1.0" encoding="utf-8"?>
<p:tagLst xmlns:a="http://schemas.openxmlformats.org/drawingml/2006/main" xmlns:r="http://schemas.openxmlformats.org/officeDocument/2006/relationships" xmlns:p="http://schemas.openxmlformats.org/presentationml/2006/main">
  <p:tag name="RESULTS" val="EXAMPLE: FUTURE/CURRENT POSITION &#10;3[;]3[;]3[;]False[;]2[;]&#10;166666666666667[;]1[;]942809041582063[;]888888888888889&#10;2[;]1[;]Yes1[;]Yes[;]&#10;0[;]-1[;]No, because I don't know if I'll end up working for the pharmaceutical company2[;]No, because I don't know if I'll end up working for the pharmaceutical company[;]&#10;1[;]-1[;]No, because the company's amendments are broadly in line with the Commission proposal3[;]No, because the company's amendments are broadly in line with the Commission proposal[;]&#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175CA953B1470B92AF4B152957A906&lt;/guid&gt;&#10;            &lt;repollguid&gt;0A4ADE38B89041D7BC8F17AF700231E7&lt;/repollguid&gt;&#10;            &lt;sourceid&gt;9778B0952906403EA72B36FDCE6B9DCB&lt;/sourceid&gt;&#10;            &lt;questiontext&gt;EXAMPLE: DEALING WITH A POTENTIAL CONFLICT OF INTEREST &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You take alone the decision to hire the expert, to avoid the situation of conflict of interest with the HoA &lt;/answertext&gt;&#10;                    &lt;valuetype&gt;1&lt;/valuetype&gt;&#10;                &lt;/answer&gt;&#10;                &lt;answer&gt;&#10;                    &lt;guid&gt;FEF1E173131143F3BD049E229A239A2B&lt;/guid&gt;&#10;                    &lt;answertext&gt;You tell the HoA  that you count on her to keep out of the procedure concerning this expert&lt;/answertext&gt;&#10;                    &lt;valuetype&gt;-1&lt;/valuetype&gt;&#10;                &lt;/answer&gt;&#10;                &lt;answer&gt;&#10;                    &lt;guid&gt;C346F267F3F345F4AC1C8E968DA86D5B&lt;/guid&gt;&#10;                    &lt;answertext&gt;You don't hire the expert because of the conflict of interest with the HoA&lt;/answertext&gt;&#10;                    &lt;valuetype&gt;1&lt;/valuetype&gt;&#10;                &lt;/answer&gt;&#10;            &lt;/answers&gt;&#10;        &lt;/multichoice&gt;&#10;    &lt;/questions&gt;&#10;&lt;/questionlist&gt;"/>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LABELFORMAT" val="1"/>
  <p:tag name="DEFINEDCOLORS" val="3,6,10,45,32,50,13,4,9,55,1"/>
  <p:tag name="COLORTYPE" val="CORRECTINCORRECT"/>
  <p:tag name="NUMBERFORMAT" val="0"/>
</p:tagLst>
</file>

<file path=ppt/tags/tag14.xml><?xml version="1.0" encoding="utf-8"?>
<p:tagLst xmlns:a="http://schemas.openxmlformats.org/drawingml/2006/main" xmlns:r="http://schemas.openxmlformats.org/officeDocument/2006/relationships" xmlns:p="http://schemas.openxmlformats.org/presentationml/2006/main">
  <p:tag name="RESULTS" val="EXAMPLE: REGULAR LUNCHES WITH A DEPUTY PERM REP&#10;3[;]3[;]3[;]False[;]2[;]&#10;266666666666667[;]3[;]471404520791032[;]222222222222222&#10;0[;]1[;]Accept the invitation out of courtesy, and inform the Appointing  Authority1[;]Accept the invitation out of courtesy, and inform the Appointing  Authority[;]&#10;1[;]-1[;]Refuse the invitation, as the lunch costs more than 50 € 2[;]Refuse the invitation, as the lunch costs more than 50 € [;]&#10;2[;]1[;]Refuse the invitation, because of how it could be perceived3[;]Refuse the invitation, because of how it could be perceived[;]&#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1515BF5DCFF4D22B21B3117B9CE2F29&lt;/guid&gt;&#10;            &lt;repollguid&gt;0A4ADE38B89041D7BC8F17AF700231E7&lt;/repollguid&gt;&#10;            &lt;sourceid&gt;9778B0952906403EA72B36FDCE6B9DCB&lt;/sourceid&gt;&#10;            &lt;questiontext&gt;EXAMPLE: REGULAR LUNCHES WITH A DEPUTY PERM REP&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Accept the invitation out of courtesy, and inform the Appointing  Authority&lt;/answertext&gt;&#10;                    &lt;valuetype&gt;1&lt;/valuetype&gt;&#10;                &lt;/answer&gt;&#10;                &lt;answer&gt;&#10;                    &lt;guid&gt;FEF1E173131143F3BD049E229A239A2B&lt;/guid&gt;&#10;                    &lt;answertext&gt;Refuse the invitation, as the lunch costs more than 50 € &lt;/answertext&gt;&#10;                    &lt;valuetype&gt;-1&lt;/valuetype&gt;&#10;                &lt;/answer&gt;&#10;                &lt;answer&gt;&#10;                    &lt;guid&gt;1B618E82814544D89FAF337FA7217650&lt;/guid&gt;&#10;                    &lt;answertext&gt;Refuse the invitation, because of how it could be perceived&lt;/answertext&gt;&#10;                    &lt;valuetype&gt;1&lt;/valuetype&gt;&#10;                &lt;/answer&gt;&#10;            &lt;/answers&gt;&#10;        &lt;/multichoice&gt;&#10;    &lt;/questions&gt;&#10;&lt;/questionlist&gt;"/>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17.xml><?xml version="1.0" encoding="utf-8"?>
<p:tagLst xmlns:a="http://schemas.openxmlformats.org/drawingml/2006/main" xmlns:r="http://schemas.openxmlformats.org/officeDocument/2006/relationships" xmlns:p="http://schemas.openxmlformats.org/presentationml/2006/main">
  <p:tag name="RESULTS" val="EXAMPLE: REGULAR LUNCHES WITH A DEPUTY PERM REP&#10;3[;]3[;]3[;]False[;]2[;]&#10;266666666666667[;]3[;]471404520791032[;]222222222222222&#10;0[;]1[;]Accept the invitation out of courtesy, and inform the Appointing  Authority1[;]Accept the invitation out of courtesy, and inform the Appointing  Authority[;]&#10;1[;]-1[;]Refuse the invitation, as the lunch costs more than 50 € 2[;]Refuse the invitation, as the lunch costs more than 50 € [;]&#10;2[;]1[;]Refuse the invitation, because of how it could be perceived3[;]Refuse the invitation, because of how it could be perceived[;]&#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7E0E1138224636A6C0E1ACB9682182&lt;/guid&gt;&#10;            &lt;repollguid&gt;0A4ADE38B89041D7BC8F17AF700231E7&lt;/repollguid&gt;&#10;            &lt;sourceid&gt;9778B0952906403EA72B36FDCE6B9DCB&lt;/sourceid&gt;&#10;            &lt;questiontext&gt;EXAMPLE: OFFER LINKED TO A MISSION &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You take a 1-day annual leave and go there alone&lt;/answertext&gt;&#10;                    &lt;valuetype&gt;-1&lt;/valuetype&gt;&#10;                &lt;/answer&gt;&#10;                &lt;answer&gt;&#10;                    &lt;guid&gt;FEF1E173131143F3BD049E229A239A2B&lt;/guid&gt;&#10;                    &lt;answertext&gt;You immediately inform the service provider that you won't go&lt;/answertext&gt;&#10;                    &lt;valuetype&gt;-1&lt;/valuetype&gt;&#10;                &lt;/answer&gt;&#10;                &lt;answer&gt;&#10;                    &lt;guid&gt;072B379C489D45DA882CCD9FCBA0C465&lt;/guid&gt;&#10;                    &lt;answertext&gt;You ask your assistant to organise a &quot;zero-cost&quot; mission &lt;/answertext&gt;&#10;                    &lt;valuetype&gt;-1&lt;/valuetype&gt;&#10;                &lt;/answer&gt;&#10;                &lt;answer&gt;&#10;                    &lt;guid&gt;6D7349F8E1F348B8AA55FEF72C1141B2&lt;/guid&gt;&#10;                    &lt;answertext&gt;You discuss the details of the offer with your line manager&lt;/answertext&gt;&#10;                    &lt;valuetype&gt;1&lt;/valuetype&gt;&#10;                &lt;/answer&gt;&#10;            &lt;/answers&gt;&#10;        &lt;/multichoice&gt;&#10;    &lt;/questions&gt;&#10;&lt;/questionlist&gt;"/>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2.xml><?xml version="1.0" encoding="utf-8"?>
<p:tagLst xmlns:a="http://schemas.openxmlformats.org/drawingml/2006/main" xmlns:r="http://schemas.openxmlformats.org/officeDocument/2006/relationships" xmlns:p="http://schemas.openxmlformats.org/presentationml/2006/main">
  <p:tag name="RESULTS" val=" So,do you get in the car?&#10;21[;]21[;]21[;]False[;]6[;]&#10;1.28571428571429[;]1[;]0.451753951452626[;]0.204081632653061&#10;15[;]-1[;]A- Yes1[;]A- Yes[;]&#10;6[;]1[;]B- No2[;]B- No[;]&#10;"/>
  <p:tag name="LIVECHARTING" val="False"/>
  <p:tag name="AUTOOPENPOLL" val="True"/>
  <p:tag name="TYPE" val="MultiChoiceSlide"/>
  <p:tag name="TPQUESTIONXML" val="﻿&lt;?xml version=&quot;1.0&quot; encoding=&quot;utf-8&quot;?&gt;&#10;&lt;questionlist&gt;&#10;    &lt;properties&gt;&#10;        &lt;guid&gt;F4BC38BDE5F54EAC805373E2344975A7&lt;/guid&gt;&#10;        &lt;description /&gt;&#10;        &lt;date&gt;06/10/2013 17:32:29&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0A5219195341629CE474E5BB88BBB8&lt;/guid&gt;&#10;            &lt;repollguid&gt;645E24E342C14C65B0CC53830BF9A983&lt;/repollguid&gt;&#10;            &lt;sourceid&gt;CE54415365FD427CB6E431F7951B2B3C&lt;/sourceid&gt;&#10;            &lt;questiontext&gt;…An EXXONMOBIL limousine stops by, and its driver proposes to take you to your hotel…So, do you get in the limo?&lt;/questiontext&gt;&#10;            &lt;showresults&gt;True&lt;/showresults&gt;&#10;            &lt;responsegrid&gt;0&lt;/responsegrid&gt;&#10;            &lt;countdowntimer&gt;False&lt;/countdowntimer&gt;&#10;            &lt;countdowntime&gt;30&lt;/countdowntime&gt;&#10;            &lt;correctvalue&gt;0&lt;/correctvalue&gt;&#10;            &lt;incorrectvalue&gt;0&lt;/incorrectvalue&gt;&#10;            &lt;responselimit&gt;1&lt;/responselimit&gt;&#10;            &lt;bulletstyle&gt;2&lt;/bulletstyle&gt;&#10;            &lt;correctanswerindicator&gt;True&lt;/correctanswerindicator&gt;&#10;            &lt;answers&gt;&#10;                &lt;answer&gt;&#10;                    &lt;guid&gt;8F0BDB3BBE944C53B44BC17DDF389FA0&lt;/guid&gt;&#10;                    &lt;answertext&gt;Yes&lt;/answertext&gt;&#10;                    &lt;valuetype&gt;1&lt;/valuetype&gt;&#10;                &lt;/answer&gt;&#10;                &lt;answer&gt;&#10;                    &lt;guid&gt;91DF864042CB4B2F97EBF036A1068B0D&lt;/guid&gt;&#10;                    &lt;answertext&gt;No&lt;/answertext&gt;&#10;                    &lt;valuetype&gt;-1&lt;/valuetype&gt;&#10;                &lt;/answer&gt;&#10;            &lt;/answers&gt;&#10;        &lt;/multichoice&gt;&#10;    &lt;/questions&gt;&#10;&lt;/questionlist&gt;"/>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RESULTS" val="EXAMPLE: PASSING ON NON-PUBLIC INFORMATION&#10;3[;]3[;]3[;]False[;]1[;]&#10;2[;]2[;]816496580927726[;]666666666666667&#10;1[;]-1[;]It was acceptable to send this document to the stakeholder as it had already leaked 1[;]It was acceptable to send this document to the stakeholder as it had already leaked [;]&#10;1[;]1[;]He breached the rules by sending this document 2[;]He breached the rules by sending this document [;]&#10;1[;]-1[;]He did not breach the rules by sending the document, but by failing to inform his hierarchy that he had done so, ex post facto3[;]He did not breach the rules by sending the document, but by failing to inform his hierarchy that he had done so, ex post facto[;]&#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B162E5EDBBE4454AE11C5DE1ECDF596&lt;/guid&gt;&#10;            &lt;repollguid&gt;0A4ADE38B89041D7BC8F17AF700231E7&lt;/repollguid&gt;&#10;            &lt;sourceid&gt;9778B0952906403EA72B36FDCE6B9DCB&lt;/sourceid&gt;&#10;            &lt;questiontext&gt;EXAMPLE: PASSING ON NON-PUBLIC INFORMATION&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It was acceptable to send this document to the stakeholder as it had already leaked &lt;/answertext&gt;&#10;                    &lt;valuetype&gt;-1&lt;/valuetype&gt;&#10;                &lt;/answer&gt;&#10;                &lt;answer&gt;&#10;                    &lt;guid&gt;FEF1E173131143F3BD049E229A239A2B&lt;/guid&gt;&#10;                    &lt;answertext&gt;He breached the rules by sending this document &lt;/answertext&gt;&#10;                    &lt;valuetype&gt;1&lt;/valuetype&gt;&#10;                &lt;/answer&gt;&#10;                &lt;answer&gt;&#10;                    &lt;guid&gt;1B618E82814544D89FAF337FA7217650&lt;/guid&gt;&#10;                    &lt;answertext&gt;He did not breach the rules by sending the document, but by failing to inform his hierarchy that he had done so, ex post facto&lt;/answertext&gt;&#10;                    &lt;valuetype&gt;-1&lt;/valuetype&gt;&#10;                &lt;/answer&gt;&#10;            &lt;/answers&gt;&#10;        &lt;/multichoice&gt;&#10;    &lt;/questions&gt;&#10;&lt;/questionlist&gt;"/>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23.xml><?xml version="1.0" encoding="utf-8"?>
<p:tagLst xmlns:a="http://schemas.openxmlformats.org/drawingml/2006/main" xmlns:r="http://schemas.openxmlformats.org/officeDocument/2006/relationships" xmlns:p="http://schemas.openxmlformats.org/presentationml/2006/main">
  <p:tag name="RESULTS" val="Example - Mission paid by an external organiser&#10;1[;]1[;]1[;]False[;]0[;]&#10;2[;]2[;]0[;]0&#10;0[;]-1[;]a) Yes you can accept since the procedure is concluded1[;]a) Yes you can accept since the procedure is concluded[;]&#10;1[;]-1[;]b) Yes and no: You can go but you pay your share 2[;]b) Yes and no: You can go but you pay your share [;]&#10;0[;]1[;]c) No you can't3[;]c) No you can't[;]&#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08E619A24FA45A087BD34C789917FED&lt;/guid&gt;&#10;            &lt;repollguid&gt;0A4ADE38B89041D7BC8F17AF700231E7&lt;/repollguid&gt;&#10;            &lt;sourceid&gt;9778B0952906403EA72B36FDCE6B9DCB&lt;/sourceid&gt;&#10;            &lt;questiontext&gt;EXAMPLE: GETTING BETTER BIDS&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I can tell him about the procedure, scope and indicative timetable of the future call&lt;/answertext&gt;&#10;                    &lt;valuetype&gt;-1&lt;/valuetype&gt;&#10;                &lt;/answer&gt;&#10;                &lt;answer&gt;&#10;                    &lt;guid&gt;FEF1E173131143F3BD049E229A239A2B&lt;/guid&gt;&#10;                    &lt;answertext&gt;I can mention the scope of the call and the approximate timetable, and advise him to call me back when the call will be published &lt;/answertext&gt;&#10;                    &lt;valuetype&gt;-1&lt;/valuetype&gt;&#10;                &lt;/answer&gt;&#10;                &lt;answer&gt;&#10;                    &lt;guid&gt;D8E21B37E8BF42989A4080954FAD8014&lt;/guid&gt;&#10;                    &lt;answertext&gt;I can't tell him anything &lt;/answertext&gt;&#10;                    &lt;valuetype&gt;1&lt;/valuetype&gt;&#10;                &lt;/answer&gt;&#10;            &lt;/answers&gt;&#10;        &lt;/multichoice&gt;&#10;    &lt;/questions&gt;&#10;&lt;/questionlist&gt;"/>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CORRECTINCORRECT"/>
</p:tagLst>
</file>

<file path=ppt/tags/tag2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05187C7C55DD439E89E40116899CC0A9&lt;/guid&gt;&#10;        &lt;description /&gt;&#10;        &lt;date&gt;06/11/2013 09:16: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290E098B4240FB96453E8951816974&lt;/guid&gt;&#10;            &lt;repollguid&gt;0B63F33D10DA4E7A9C6051457295375D&lt;/repollguid&gt;&#10;            &lt;sourceid&gt;2B904EEC329F4914A83895BFCC27C839&lt;/sourceid&gt;&#10;            &lt;questiontext /&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A50F3EA042C4CCFA62DCFF6D65FA2DB&lt;/guid&gt;&#10;                    &lt;answertext&gt;A. You inform the Director-general, who is one of the designated outlets for whistleblowing&lt;/answertext&gt;&#10;                    &lt;valuetype&gt;-1&lt;/valuetype&gt;&#10;                &lt;/answer&gt;&#10;                &lt;answer&gt;&#10;                    &lt;guid&gt;3CDE8605F5054BFF8FE7A703EA127887&lt;/guid&gt;&#10;                    &lt;answertext&gt;B. You explain the whistleblowing procedure to the staff member, and don't do anything yourself&lt;/answertext&gt;&#10;                    &lt;valuetype&gt;1&lt;/valuetype&gt;&#10;                &lt;/answer&gt;&#10;                &lt;answer&gt;&#10;                    &lt;guid&gt;BA510590B27642F7878E3BB736DBEFAB&lt;/guid&gt;&#10;                    &lt;answertext&gt;C. You inform OLAF&lt;/answertext&gt;&#10;                    &lt;valuetype&gt;-1&lt;/valuetype&gt;&#10;                &lt;/answer&gt;&#10;            &lt;/answers&gt;&#10;        &lt;/multichoice&gt;&#10;    &lt;/questions&gt;&#10;&lt;/questionlist&gt;"/>
  <p:tag name="HASRESULTS" val="Fals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CORRECTINCORRECT"/>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RESULTS" val="Example – Sensitive information  &#10;3[;]3[;]3[;]False[;]3[;]&#10;2[;]2[;]0[;]0&#10;0[;]-1[;]Yes1[;]Yes[;]&#10;3[;]1[;]No2[;]No[;]&#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146AA45466540A2B4865E26AB952D7E&lt;/guid&gt;&#10;            &lt;repollguid&gt;0A4ADE38B89041D7BC8F17AF700231E7&lt;/repollguid&gt;&#10;            &lt;sourceid&gt;9778B0952906403EA72B36FDCE6B9DCB&lt;/sourceid&gt;&#10;            &lt;questiontext&gt;EXAMPLE: MY PRIVATE USE OF COMMISSION IT TOOLS&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I can occasionally send private emails (e.g. to set up lunch with friends outside, communicate with the school teachers etc.) with my professional email (&quot;ec.europa.eu&quot;)&lt;/answertext&gt;&#10;                    &lt;valuetype&gt;1&lt;/valuetype&gt;&#10;                &lt;/answer&gt;&#10;                &lt;answer&gt;&#10;                    &lt;guid&gt;FEF1E173131143F3BD049E229A239A2B&lt;/guid&gt;&#10;                    &lt;answertext&gt;I can occasionally watch a football game on my PC&lt;/answertext&gt;&#10;                    &lt;valuetype&gt;-1&lt;/valuetype&gt;&#10;                &lt;/answer&gt;&#10;                &lt;answer&gt;&#10;                    &lt;guid&gt;830F306516FD493A9ACD19BE366EEEAD&lt;/guid&gt;&#10;                    &lt;answertext&gt;I can use the office scanner and printer to print invitations to the concert I'm co-organising as part of my authorised outside activity&lt;/answertext&gt;&#10;                    &lt;valuetype&gt;-1&lt;/valuetype&gt;&#10;                &lt;/answer&gt;&#10;            &lt;/answers&gt;&#10;        &lt;/multichoice&gt;&#10;    &lt;/questions&gt;&#10;&lt;/questionlist&gt;"/>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LABELFORMAT" val="1"/>
  <p:tag name="DEFINEDCOLORS" val="3,6,10,45,32,50,13,4,9,55,1"/>
  <p:tag name="COLORTYPE" val="CORRECTINCORRECT"/>
  <p:tag name="NUMBERFORMAT" val="0"/>
</p:tagLst>
</file>

<file path=ppt/tags/tag32.xml><?xml version="1.0" encoding="utf-8"?>
<p:tagLst xmlns:a="http://schemas.openxmlformats.org/drawingml/2006/main" xmlns:r="http://schemas.openxmlformats.org/officeDocument/2006/relationships" xmlns:p="http://schemas.openxmlformats.org/presentationml/2006/main">
  <p:tag name="RESULTS" val="Enter Question Text&#10;18[;]19[;]18[;]False[;]8[;]&#10;1.44444444444444[;]1[;]0.496903994999953[;]0.246913580246914&#10;10[;]-1[;]a) No1[;]a) No[;]&#10;8[;]1[;]b) Yes2[;]b) Yes[;]&#10;"/>
  <p:tag name="LIVECHARTING" val="False"/>
  <p:tag name="AUTOOPENPOLL" val="True"/>
  <p:tag name="TYPE" val="MultiChoiceSlide"/>
  <p:tag name="TPQUESTIONXML" val="﻿&lt;?xml version=&quot;1.0&quot; encoding=&quot;utf-8&quot;?&gt;&#10;&lt;questionlist&gt;&#10;    &lt;properties&gt;&#10;        &lt;guid&gt;A5FAA5DE650F4B5B8890F561F339FE7C&lt;/guid&gt;&#10;        &lt;description /&gt;&#10;        &lt;date&gt;06/11/2013 10:05:14&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CC6636B720C42939077E712B45F3FC8&lt;/guid&gt;&#10;            &lt;repollguid&gt;A86D26BFF21A4B96B4590B4A1E8A82EC&lt;/repollguid&gt;&#10;            &lt;sourceid&gt;52F7672B4EE746048023D0FD3686952D&lt;/sourceid&gt;&#10;            &lt;questiontext&gt; A staff member launched a petition for the ban of dangerous chemicals in lipsticks. The petition was spotted by colleagues although the staff member does not use Commission resources nor working hours to ask for signatures. The staff member does not make a link with her status as Commission official.Can the staff member do thi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7A7C912A17F43708E23371CB7555758&lt;/guid&gt;&#10;                    &lt;answertext&gt;A. No&lt;/answertext&gt;&#10;                    &lt;valuetype&gt;-1&lt;/valuetype&gt;&#10;                &lt;/answer&gt;&#10;                &lt;answer&gt;&#10;                    &lt;guid&gt;E8121151146A45B08C04578E39D05A4A&lt;/guid&gt;&#10;                    &lt;answertext&gt;B. Yes&lt;/answertext&gt;&#10;                    &lt;valuetype&gt;1&lt;/valuetype&gt;&#10;                &lt;/answer&gt;&#10;            &lt;/answers&gt;&#10;        &lt;/multichoice&gt;&#10;    &lt;/questions&gt;&#10;&lt;/questionlist&gt;"/>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35.xml><?xml version="1.0" encoding="utf-8"?>
<p:tagLst xmlns:a="http://schemas.openxmlformats.org/drawingml/2006/main" xmlns:r="http://schemas.openxmlformats.org/officeDocument/2006/relationships" xmlns:p="http://schemas.openxmlformats.org/presentationml/2006/main">
  <p:tag name="RESULTS" val="Example - &quot;I'm not on the Register&quot; &#10;3[;]43[;]3[;]False[;]1[;]&#10;2[;]2[;]816496580927726[;]666666666666667&#10;1[;]-1[;]You accept because you know them well and you trust them1[;]You accept because you know them well and you trust them[;]&#10;1[;]1[;]You insist on the registration and inform that without prior registration the meeting will be cancelled 2[;]You insist on the registration and inform that without prior registration the meeting will be cancelled [;]&#10;1[;]-1[;]You offer to complete the registration for the Bank3[;]You offer to complete the registration for the Bank[;]&#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7B20DE0C8944BFA154F28D035E6B59&lt;/guid&gt;&#10;            &lt;repollguid&gt;0A4ADE38B89041D7BC8F17AF700231E7&lt;/repollguid&gt;&#10;            &lt;sourceid&gt;9778B0952906403EA72B36FDCE6B9DCB&lt;/sourceid&gt;&#10;            &lt;questiontext&gt;EXAMPLE: RELATIONS WITH COLLEAGUES &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The second and third ones&lt;/answertext&gt;&#10;                    &lt;valuetype&gt;-1&lt;/valuetype&gt;&#10;                &lt;/answer&gt;&#10;                &lt;answer&gt;&#10;                    &lt;guid&gt;FEF1E173131143F3BD049E229A239A2B&lt;/guid&gt;&#10;                    &lt;answertext&gt;The first and second ones&lt;/answertext&gt;&#10;                    &lt;valuetype&gt;-1&lt;/valuetype&gt;&#10;                &lt;/answer&gt;&#10;                &lt;answer&gt;&#10;                    &lt;guid&gt;6CCEAD40AFAA41829C44C75E5EB3C69D&lt;/guid&gt;&#10;                    &lt;answertext&gt;All three of them&lt;/answertext&gt;&#10;                    &lt;valuetype&gt;1&lt;/valuetype&gt;&#10;                &lt;/answer&gt;&#10;            &lt;/answers&gt;&#10;        &lt;/multichoice&gt;&#10;    &lt;/questions&gt;&#10;&lt;/questionlist&gt;"/>
  <p:tag name="HASRESULTS" val="False"/>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38.xml><?xml version="1.0" encoding="utf-8"?>
<p:tagLst xmlns:a="http://schemas.openxmlformats.org/drawingml/2006/main" xmlns:r="http://schemas.openxmlformats.org/officeDocument/2006/relationships" xmlns:p="http://schemas.openxmlformats.org/presentationml/2006/main">
  <p:tag name="RESULTS" val="Enter Question Text&#10;20[;]21[;]20[;]False[;]10[;]&#10;2.4[;]2.5[;]0.66332495807108[;]0.44&#10;2[;]-1[;]a) Permanent downgrading of several grades1[;]a) Permanent downgrading of several grades[;]&#10;8[;]-1[;]b) Reprimand2[;]b) Reprimand[;]&#10;10[;]1[;]c) Termination of contract3[;]c) Termination of contract[;]&#10;"/>
  <p:tag name="LIVECHARTING" val="False"/>
  <p:tag name="AUTOOPENPOLL" val="True"/>
  <p:tag name="TYPE" val="MultiChoiceSlide"/>
  <p:tag name="TPQUESTIONXML" val="﻿&lt;?xml version=&quot;1.0&quot; encoding=&quot;utf-8&quot;?&gt;&#10;&lt;questionlist&gt;&#10;    &lt;properties&gt;&#10;        &lt;guid&gt;88D9A438618345FCBEC5A8AB7737FC08&lt;/guid&gt;&#10;        &lt;description /&gt;&#10;        &lt;date&gt;06/11/2013 09:54:37&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75A7F2532E40CD82FA073D7A1BFEC3&lt;/guid&gt;&#10;            &lt;repollguid&gt;BC0CBEC0EBCB40F0B80C7A70792DAE5E&lt;/repollguid&gt;&#10;            &lt;sourceid&gt;1B48488239904578A1D3CD2A9AEF45D8&lt;/sourceid&gt;&#10;            &lt;questiontext&gt;EXAMPLE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8742A1A5A74468953F453D839ACD39&lt;/guid&gt;&#10;                    &lt;answertext&gt;A. The first case &lt;/answertext&gt;&#10;                    &lt;valuetype&gt;-1&lt;/valuetype&gt;&#10;                &lt;/answer&gt;&#10;                &lt;answer&gt;&#10;                    &lt;guid&gt;C3956C1D6081497088F3A43C74734562&lt;/guid&gt;&#10;                    &lt;answertext&gt;B. The second case &lt;/answertext&gt;&#10;                    &lt;valuetype&gt;-1&lt;/valuetype&gt;&#10;                &lt;/answer&gt;&#10;                &lt;answer&gt;&#10;                    &lt;guid&gt;421A6CD1C4A14C5DB09640579BDB7A3A&lt;/guid&gt;&#10;                    &lt;answertext&gt;C. The third&lt;/answertext&gt;&#10;                    &lt;valuetype&gt;-1&lt;/valuetype&gt;&#10;                &lt;/answer&gt;&#10;                &lt;answer&gt;&#10;                    &lt;guid&gt;39F9BD42560E46F29045A3C33DB19090&lt;/guid&gt;&#10;                    &lt;answertext&gt;D. All three cases&lt;/answertext&gt;&#10;                    &lt;valuetype&gt;1&lt;/valuetype&gt;&#10;                &lt;/answer&gt;&#10;            &lt;/answers&gt;&#10;        &lt;/multichoice&gt;&#10;    &lt;/questions&gt;&#10;&lt;/questionlist&gt;"/>
  <p:tag name="HASRESULTS" val="Fals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4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644BC511767C4C4B84EF084CC0A4FCB5&lt;/guid&gt;&#10;        &lt;description /&gt;&#10;        &lt;date&gt;11/11/2013 10:39:34&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28F492B44554C1299A12C60C85AD48F&lt;/guid&gt;&#10;            &lt;repollguid&gt;F97B9CE212F046688344BAC6CF290ACE&lt;/repollguid&gt;&#10;            &lt;sourceid&gt;EA1A31EEBD1940D08B3D704C873D40F3&lt;/sourceid&gt;&#10;            &lt;questiontext&gt;Example – Fee for conferenc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65D25F86A394EBE8E4E2CCA563148E8&lt;/guid&gt;&#10;                    &lt;answertext&gt;A – YES&lt;/answertext&gt;&#10;                    &lt;valuetype&gt;-1&lt;/valuetype&gt;&#10;                &lt;/answer&gt;&#10;                &lt;answer&gt;&#10;                    &lt;guid&gt;BE1D7682029549448D2EBFBAA3C4C62B&lt;/guid&gt;&#10;                    &lt;answertext&gt;B – NO &lt;/answertext&gt;&#10;                    &lt;valuetype&gt;1&lt;/valuetype&gt;&#10;                &lt;/answer&gt;&#10;            &lt;/answers&gt;&#10;        &lt;/multichoice&gt;&#10;    &lt;/questions&gt;&#10;&lt;/questionlist&gt;"/>
  <p:tag name="HASRESULTS" val="Fals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4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05187C7C55DD439E89E40116899CC0A9&lt;/guid&gt;&#10;        &lt;description /&gt;&#10;        &lt;date&gt;06/11/2013 09:16: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EA2B52EB8554222AB1651CF0DF4F422&lt;/guid&gt;&#10;            &lt;repollguid&gt;0B63F33D10DA4E7A9C6051457295375D&lt;/repollguid&gt;&#10;            &lt;sourceid&gt;2B904EEC329F4914A83895BFCC27C839&lt;/sourceid&gt;&#10;            &lt;questiontext&gt;Access to personal data in the preliminary phaseIDOC has access t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A50F3EA042C4CCFA62DCFF6D65FA2DB&lt;/guid&gt;&#10;                    &lt;answertext&gt;A. All personal data known by the Commission&lt;/answertext&gt;&#10;                    &lt;valuetype&gt;-1&lt;/valuetype&gt;&#10;                &lt;/answer&gt;&#10;                &lt;answer&gt;&#10;                    &lt;guid&gt;3CDE8605F5054BFF8FE7A703EA127887&lt;/guid&gt;&#10;                    &lt;answertext&gt;B. Some information in Sysper&lt;/answertext&gt;&#10;                    &lt;valuetype&gt;1&lt;/valuetype&gt;&#10;                &lt;/answer&gt;&#10;                &lt;answer&gt;&#10;                    &lt;guid&gt;BA510590B27642F7878E3BB736DBEFAB&lt;/guid&gt;&#10;                    &lt;answertext&gt;C. Some information in Sysper upon special request&lt;/answertext&gt;&#10;                    &lt;valuetype&gt;-1&lt;/valuetype&gt;&#10;                &lt;/answer&gt;&#10;            &lt;/answers&gt;&#10;        &lt;/multichoice&gt;&#10;    &lt;/questions&gt;&#10;&lt;/questionlist&gt;"/>
  <p:tag name="HASRESULTS" val="False"/>
</p:tagLst>
</file>

<file path=ppt/tags/tag45.xml><?xml version="1.0" encoding="utf-8"?>
<p:tagLst xmlns:a="http://schemas.openxmlformats.org/drawingml/2006/main" xmlns:r="http://schemas.openxmlformats.org/officeDocument/2006/relationships" xmlns:p="http://schemas.openxmlformats.org/presentationml/2006/main">
  <p:tag name="ZEROBASED" val="False"/>
</p:tagLst>
</file>

<file path=ppt/tags/tag4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4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604939FFDCA46B4BD0251A0F929A13E&lt;/guid&gt;&#10;            &lt;repollguid&gt;0A4ADE38B89041D7BC8F17AF700231E7&lt;/repollguid&gt;&#10;            &lt;sourceid&gt;9778B0952906403EA72B36FDCE6B9DCB&lt;/sourceid&gt;&#10;            &lt;questiontext&gt;       New allegationsIn the middle of an inquiry, a witness makes allegations of misconduct against the person concerned. They differ from those covered by the mandate. What should be done?&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Discard the new allegations&lt;/answertext&gt;&#10;                    &lt;valuetype&gt;-1&lt;/valuetype&gt;&#10;                &lt;/answer&gt;&#10;                &lt;answer&gt;&#10;                    &lt;guid&gt;FEF1E173131143F3BD049E229A239A2B&lt;/guid&gt;&#10;                    &lt;answertext&gt;Analyse the allegations. If they are supported by some    evidence, request a complementary mandate&lt;/answertext&gt;&#10;                    &lt;valuetype&gt;1&lt;/valuetype&gt;&#10;                &lt;/answer&gt;&#10;                &lt;answer&gt;&#10;                    &lt;guid&gt;D8E21B37E8BF42989A4080954FAD8014&lt;/guid&gt;&#10;                    &lt;answertext&gt;Investigate the allegations based on the existing mandate&lt;/answertext&gt;&#10;                    &lt;valuetype&gt;-1&lt;/valuetype&gt;&#10;                &lt;/answer&gt;&#10;            &lt;/answers&gt;&#10;        &lt;/multichoice&gt;&#10;    &lt;/questions&gt;&#10;&lt;/questionlist&gt;"/>
  <p:tag name="HASRESULTS" val="False"/>
</p:tagLst>
</file>

<file path=ppt/tags/tag48.xml><?xml version="1.0" encoding="utf-8"?>
<p:tagLst xmlns:a="http://schemas.openxmlformats.org/drawingml/2006/main" xmlns:r="http://schemas.openxmlformats.org/officeDocument/2006/relationships" xmlns:p="http://schemas.openxmlformats.org/presentationml/2006/main">
  <p:tag name="ZEROBASED" val="False"/>
</p:tagLst>
</file>

<file path=ppt/tags/tag49.xml><?xml version="1.0" encoding="utf-8"?>
<p:tagLst xmlns:a="http://schemas.openxmlformats.org/drawingml/2006/main" xmlns:r="http://schemas.openxmlformats.org/officeDocument/2006/relationships" xmlns:p="http://schemas.openxmlformats.org/presentationml/2006/main">
  <p:tag name="TYPE" val="0"/>
  <p:tag name="COLORTYPE" val="CORRECTINCORRECT"/>
  <p:tag name="DEFINEDCOLORS" val="3,6,10,45,32,50,13,4,9,55,1"/>
  <p:tag name="NUMBERFORMAT" val="0"/>
  <p:tag name="LABELFORMAT" val="1"/>
</p:tagLst>
</file>

<file path=ppt/tags/tag5.xml><?xml version="1.0" encoding="utf-8"?>
<p:tagLst xmlns:a="http://schemas.openxmlformats.org/drawingml/2006/main" xmlns:r="http://schemas.openxmlformats.org/officeDocument/2006/relationships" xmlns:p="http://schemas.openxmlformats.org/presentationml/2006/main">
  <p:tag name="RESULTS" val="CONFLICT OF INTEREST&#10;3[;]3[;]3[;]False[;]2[;]&#10;266666666666667[;]3[;]471404520791032[;]222222222222222&#10;0[;]-1[;]Only when a staff member gets a personal benefit from an external stakeholder 1[;]Only when a staff member gets a personal benefit from an external stakeholder [;]&#10;1[;]-1[;]Only when the press writes about this personal benefit2[;]Only when the press writes about this personal benefit[;]&#10;2[;]1[;]In any situation in which someone might perceive a potential conflict of interest3[;]In any situation in which someone might perceive a potential conflict of interest[;]&#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A650A29D65C41CFBAF134F531AF01E9&lt;/guid&gt;&#10;            &lt;repollguid&gt;0A4ADE38B89041D7BC8F17AF700231E7&lt;/repollguid&gt;&#10;            &lt;sourceid&gt;9778B0952906403EA72B36FDCE6B9DCB&lt;/sourceid&gt;&#10;            &lt;questiontext&gt;DEFINING CONFLICT OF INTEREST&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Only when a staff member gets a personal benefit from an external stakeholder &lt;/answertext&gt;&#10;                    &lt;valuetype&gt;-1&lt;/valuetype&gt;&#10;                &lt;/answer&gt;&#10;                &lt;answer&gt;&#10;                    &lt;guid&gt;FEF1E173131143F3BD049E229A239A2B&lt;/guid&gt;&#10;                    &lt;answertext&gt;Only when the press writes about this personal benefit&lt;/answertext&gt;&#10;                    &lt;valuetype&gt;-1&lt;/valuetype&gt;&#10;                &lt;/answer&gt;&#10;                &lt;answer&gt;&#10;                    &lt;guid&gt;1B618E82814544D89FAF337FA7217650&lt;/guid&gt;&#10;                    &lt;answertext&gt;In any situation in which someone might perceive a potential conflict of interest&lt;/answertext&gt;&#10;                    &lt;valuetype&gt;1&lt;/valuetype&gt;&#10;                &lt;/answer&gt;&#10;            &lt;/answers&gt;&#10;        &lt;/multichoice&gt;&#10;    &lt;/questions&gt;&#10;&lt;/questionlist&gt;"/>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0A34B9B3B7B464896D8369A337D4C31&lt;/guid&gt;&#10;        &lt;description /&gt;&#10;        &lt;date&gt;06/11/2013 09:04:38&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BCEA4AF40414DE4B82EBD24F3A0E9CA&lt;/guid&gt;&#10;            &lt;repollguid&gt;F7196CCC276741E2930704ED44F1C043&lt;/repollguid&gt;&#10;            &lt;sourceid&gt;841A689ED99245529A22001BADC5D430&lt;/sourceid&gt;&#10;            &lt;questiontext&gt;Do persons concerned have the right not to incriminate themselv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1AAE21A98A8426B9787DC61046AAA86&lt;/guid&gt;&#10;                    &lt;answertext&gt;A. Yes, they can refuse to comment &lt;/answertext&gt;&#10;                    &lt;valuetype&gt;1&lt;/valuetype&gt;&#10;                &lt;/answer&gt;&#10;                &lt;answer&gt;&#10;                    &lt;guid&gt;58DA004B95F440C3B20AA9624B214D54&lt;/guid&gt;&#10;                    &lt;answertext&gt;B. Yes, but they could receive a sanction for    their lack of cooperation&lt;/answertext&gt;&#10;                    &lt;valuetype&gt;-1&lt;/valuetype&gt;&#10;                &lt;/answer&gt;&#10;                &lt;answer&gt;&#10;                    &lt;guid&gt;7CB19BA47C544193A9B6CF19C04FEF73&lt;/guid&gt;&#10;                    &lt;answertext&gt;C. No, they have to fully cooperate with the   inquiry&lt;/answertext&gt;&#10;                    &lt;valuetype&gt;-1&lt;/valuetype&gt;&#10;                &lt;/answer&gt;&#10;            &lt;/answers&gt;&#10;        &lt;/multichoice&gt;&#10;    &lt;/questions&gt;&#10;&lt;/questionlist&gt;"/>
  <p:tag name="HASRESULTS" val="False"/>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CORRECTINCORRECT"/>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4A207EF51D0C4B769C8469C7ECBC369A&lt;/guid&gt;&#10;        &lt;description /&gt;&#10;        &lt;date&gt;06/11/2013 08:59:11&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7F16F906AB49EAB81B26CE28AB4413&lt;/guid&gt;&#10;            &lt;repollguid&gt;34CEFE504E9A4C268881EFBC2D4EDD08&lt;/repollguid&gt;&#10;            &lt;sourceid&gt;7818176EA2754E32B7801235D79F88DD&lt;/sourceid&gt;&#10;            &lt;questiontext&gt;Request for inquiry actio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E646FCD1C644AACBD27E448D691FA84&lt;/guid&gt;&#10;                    &lt;answertext&gt;We may refuse if we provide justification&lt;/answertext&gt;&#10;                    &lt;valuetype&gt;1&lt;/valuetype&gt;&#10;                &lt;/answer&gt;&#10;                &lt;answer&gt;&#10;                    &lt;guid&gt;CF8001FCC77D4F92A8E03F83DC70B93B&lt;/guid&gt;&#10;                    &lt;answertext&gt;We must accept as he is the person who provided the initial information &lt;/answertext&gt;&#10;                    &lt;valuetype&gt;-1&lt;/valuetype&gt;&#10;                &lt;/answer&gt;&#10;                &lt;answer&gt;&#10;                    &lt;guid&gt;FE25E079CFFD4FA99824B37D0729580E&lt;/guid&gt;&#10;                    &lt;answertext&gt;We consider the request and take our decision based on whether the information may be relevant&lt;/answertext&gt;&#10;                    &lt;valuetype&gt;-1&lt;/valuetype&gt;&#10;                &lt;/answer&gt;&#10;            &lt;/answers&gt;&#10;        &lt;/multichoice&gt;&#10;    &lt;/questions&gt;&#10;&lt;/questionlist&gt;"/>
  <p:tag name="HASRESULTS" val="False"/>
</p:tagLst>
</file>

<file path=ppt/tags/tag54.xml><?xml version="1.0" encoding="utf-8"?>
<p:tagLst xmlns:a="http://schemas.openxmlformats.org/drawingml/2006/main" xmlns:r="http://schemas.openxmlformats.org/officeDocument/2006/relationships" xmlns:p="http://schemas.openxmlformats.org/presentationml/2006/main">
  <p:tag name="ZEROBASED" val="False"/>
</p:tagLst>
</file>

<file path=ppt/tags/tag5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CORRECTINCORRECT"/>
  <p:tag name="LABELFORMAT" val="1"/>
</p:tagLst>
</file>

<file path=ppt/tags/tag5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05187C7C55DD439E89E40116899CC0A9&lt;/guid&gt;&#10;        &lt;description /&gt;&#10;        &lt;date&gt;06/11/2013 09:16: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AE00045F9434A40806BDFBE304572E7&lt;/guid&gt;&#10;            &lt;repollguid&gt;0B63F33D10DA4E7A9C6051457295375D&lt;/repollguid&gt;&#10;            &lt;sourceid&gt;2B904EEC329F4914A83895BFCC27C839&lt;/sourceid&gt;&#10;            &lt;questiontext&gt;Who has the right of access to the inquiry repor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A50F3EA042C4CCFA62DCFF6D65FA2DB&lt;/guid&gt;&#10;                    &lt;answertext&gt;A. Person concerned and the alleged victim&lt;/answertext&gt;&#10;                    &lt;valuetype&gt;-1&lt;/valuetype&gt;&#10;                &lt;/answer&gt;&#10;                &lt;answer&gt;&#10;                    &lt;guid&gt;3CDE8605F5054BFF8FE7A703EA127887&lt;/guid&gt;&#10;                    &lt;answertext&gt;B. Only the person concerned &lt;/answertext&gt;&#10;                    &lt;valuetype&gt;1&lt;/valuetype&gt;&#10;                &lt;/answer&gt;&#10;                &lt;answer&gt;&#10;                    &lt;guid&gt;BA510590B27642F7878E3BB736DBEFAB&lt;/guid&gt;&#10;                    &lt;answertext&gt;C. Person concerned, alleged victim and witnesses&lt;/answertext&gt;&#10;                    &lt;valuetype&gt;-1&lt;/valuetype&gt;&#10;                &lt;/answer&gt;&#10;            &lt;/answers&gt;&#10;        &lt;/multichoice&gt;&#10;    &lt;/questions&gt;&#10;&lt;/questionlist&gt;"/>
  <p:tag name="HASRESULTS" val="False"/>
</p:tagLst>
</file>

<file path=ppt/tags/tag57.xml><?xml version="1.0" encoding="utf-8"?>
<p:tagLst xmlns:a="http://schemas.openxmlformats.org/drawingml/2006/main" xmlns:r="http://schemas.openxmlformats.org/officeDocument/2006/relationships" xmlns:p="http://schemas.openxmlformats.org/presentationml/2006/main">
  <p:tag name="ZEROBASED" val="False"/>
</p:tagLst>
</file>

<file path=ppt/tags/tag5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CORRECTINCORRECT"/>
  <p:tag name="LABELFORMAT" val="1"/>
</p:tagLst>
</file>

<file path=ppt/tags/tag59.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51EE268BEB1F4491A3808FA6BE9248A8&lt;/guid&gt;&#10;        &lt;description /&gt;&#10;        &lt;date&gt;06/11/2013 09:03:00&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52BAF921174427EB7A08CB1A61D48F1&lt;/guid&gt;&#10;            &lt;repollguid&gt;F2392700D8694368A6947ED644B14160&lt;/repollguid&gt;&#10;            &lt;sourceid&gt;BD53E85FF02F4967AF9117C2D12C23F8&lt;/sourceid&gt;&#10;            &lt;questiontext&gt;Additional verificatio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4F4651B299A4F9CAC66D6C2ECADE8DF&lt;/guid&gt;&#10;                    &lt;answertext&gt;Invite the person concerned to be present at the interview of the witness&lt;/answertext&gt;&#10;                    &lt;valuetype&gt;-1&lt;/valuetype&gt;&#10;                &lt;/answer&gt;&#10;                &lt;answer&gt;&#10;                    &lt;guid&gt;B63F6975E3C34982A0D6C28A0F796659&lt;/guid&gt;&#10;                    &lt;answertext&gt;Hear the witness without informing the person concerned &lt;/answertext&gt;&#10;                    &lt;valuetype&gt;-1&lt;/valuetype&gt;&#10;                &lt;/answer&gt;&#10;                &lt;answer&gt;&#10;                    &lt;guid&gt;D971901ECCC14CBF96A24E19085C5979&lt;/guid&gt;&#10;                    &lt;answertext&gt;Hear the witness and send the interview report to the person concerned for comments&lt;/answertext&gt;&#10;                    &lt;valuetype&gt;1&lt;/valuetype&gt;&#10;                &lt;/answer&gt;&#10;            &lt;/answers&gt;&#10;        &lt;/multichoice&gt;&#10;    &lt;/questions&gt;&#10;&lt;/questionlist&gt;"/>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ZEROBASED" val="False"/>
</p:tagLst>
</file>

<file path=ppt/tags/tag6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62.xml><?xml version="1.0" encoding="utf-8"?>
<p:tagLst xmlns:a="http://schemas.openxmlformats.org/drawingml/2006/main" xmlns:r="http://schemas.openxmlformats.org/officeDocument/2006/relationships" xmlns:p="http://schemas.openxmlformats.org/presentationml/2006/main">
  <p:tag name="RESULTS" val="Enter Question Text&#10;20[;]21[;]20[;]False[;]10[;]&#10;2.4[;]2.5[;]0.66332495807108[;]0.44&#10;2[;]-1[;]a) Permanent downgrading of several grades1[;]a) Permanent downgrading of several grades[;]&#10;8[;]-1[;]b) Reprimand2[;]b) Reprimand[;]&#10;10[;]1[;]c) Termination of contract3[;]c) Termination of contract[;]&#10;"/>
  <p:tag name="LIVECHARTING" val="False"/>
  <p:tag name="AUTOOPENPOLL" val="True"/>
  <p:tag name="TYPE" val="MultiChoiceSlide"/>
  <p:tag name="TPQUESTIONXML" val="﻿&lt;?xml version=&quot;1.0&quot; encoding=&quot;utf-8&quot;?&gt;&#10;&lt;questionlist&gt;&#10;    &lt;properties&gt;&#10;        &lt;guid&gt;88D9A438618345FCBEC5A8AB7737FC08&lt;/guid&gt;&#10;        &lt;description /&gt;&#10;        &lt;date&gt;06/11/2013 09:54:37&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75A7F2532E40CD82FA073D7A1BFEC3&lt;/guid&gt;&#10;            &lt;repollguid&gt;BC0CBEC0EBCB40F0B80C7A70792DAE5E&lt;/repollguid&gt;&#10;            &lt;sourceid&gt;1B48488239904578A1D3CD2A9AEF45D8&lt;/sourceid&gt;&#10;            &lt;questiontext&gt;Orientation of the case What percentage of IDOC cases goes to the disciplinary stag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8742A1A5A74468953F453D839ACD39&lt;/guid&gt;&#10;                    &lt;answertext&gt;A. 60 %&lt;/answertext&gt;&#10;                    &lt;valuetype&gt;-1&lt;/valuetype&gt;&#10;                &lt;/answer&gt;&#10;                &lt;answer&gt;&#10;                    &lt;guid&gt;C3956C1D6081497088F3A43C74734562&lt;/guid&gt;&#10;                    &lt;answertext&gt;B. 40 %&lt;/answertext&gt;&#10;                    &lt;valuetype&gt;-1&lt;/valuetype&gt;&#10;                &lt;/answer&gt;&#10;                &lt;answer&gt;&#10;                    &lt;guid&gt;421A6CD1C4A14C5DB09640579BDB7A3A&lt;/guid&gt;&#10;                    &lt;answertext&gt;C. 25 %&lt;/answertext&gt;&#10;                    &lt;valuetype&gt;1&lt;/valuetype&gt;&#10;                &lt;/answer&gt;&#10;            &lt;/answers&gt;&#10;        &lt;/multichoice&gt;&#10;    &lt;/questions&gt;&#10;&lt;/questionlist&gt;"/>
  <p:tag name="HASRESULTS" val="False"/>
</p:tagLst>
</file>

<file path=ppt/tags/tag63.xml><?xml version="1.0" encoding="utf-8"?>
<p:tagLst xmlns:a="http://schemas.openxmlformats.org/drawingml/2006/main" xmlns:r="http://schemas.openxmlformats.org/officeDocument/2006/relationships" xmlns:p="http://schemas.openxmlformats.org/presentationml/2006/main">
  <p:tag name="ZEROBASED" val="False"/>
</p:tagLst>
</file>

<file path=ppt/tags/tag6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65.xml><?xml version="1.0" encoding="utf-8"?>
<p:tagLst xmlns:a="http://schemas.openxmlformats.org/drawingml/2006/main" xmlns:r="http://schemas.openxmlformats.org/officeDocument/2006/relationships" xmlns:p="http://schemas.openxmlformats.org/presentationml/2006/main">
  <p:tag name="RESULTS" val="Enter Question Text&#10;20[;]21[;]20[;]False[;]10[;]&#10;2.4[;]2.5[;]0.66332495807108[;]0.44&#10;2[;]-1[;]a) Permanent downgrading of several grades1[;]a) Permanent downgrading of several grades[;]&#10;8[;]-1[;]b) Reprimand2[;]b) Reprimand[;]&#10;10[;]1[;]c) Termination of contract3[;]c) Termination of contract[;]&#10;"/>
  <p:tag name="LIVECHARTING" val="False"/>
  <p:tag name="AUTOOPENPOLL" val="True"/>
  <p:tag name="TYPE" val="MultiChoiceSlide"/>
  <p:tag name="TPQUESTIONXML" val="﻿&lt;?xml version=&quot;1.0&quot; encoding=&quot;utf-8&quot;?&gt;&#10;&lt;questionlist&gt;&#10;    &lt;properties&gt;&#10;        &lt;guid&gt;88D9A438618345FCBEC5A8AB7737FC08&lt;/guid&gt;&#10;        &lt;description /&gt;&#10;        &lt;date&gt;06/11/2013 09:54:37&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BF903B338146B3B515B131D6C76684&lt;/guid&gt;&#10;            &lt;repollguid&gt;BC0CBEC0EBCB40F0B80C7A70792DAE5E&lt;/repollguid&gt;&#10;            &lt;sourceid&gt;1B48488239904578A1D3CD2A9AEF45D8&lt;/sourceid&gt;&#10;            &lt;questiontext&gt;       Disciplinary BoardThe person writes to the Disciplinary Board, announcing that s/he is sick and cannot attend the interview. What to d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8742A1A5A74468953F453D839ACD39&lt;/guid&gt;&#10;                    &lt;answertext&gt;A. The interview must be postponed&lt;/answertext&gt;&#10;                    &lt;valuetype&gt;-1&lt;/valuetype&gt;&#10;                &lt;/answer&gt;&#10;                &lt;answer&gt;&#10;                    &lt;guid&gt;C3956C1D6081497088F3A43C74734562&lt;/guid&gt;&#10;                    &lt;answertext&gt;B. A medical doctor can be heard as a witness by the Disciplinary Board&lt;/answertext&gt;&#10;                    &lt;valuetype&gt;-1&lt;/valuetype&gt;&#10;                &lt;/answer&gt;&#10;                &lt;answer&gt;&#10;                    &lt;guid&gt;421A6CD1C4A14C5DB09640579BDB7A3A&lt;/guid&gt;&#10;                    &lt;answertext&gt;C. A new mandate must be issued by the Appointing Authority&lt;/answertext&gt;&#10;                    &lt;valuetype&gt;1&lt;/valuetype&gt;&#10;                &lt;/answer&gt;&#10;                &lt;answer&gt;&#10;                    &lt;guid&gt;3C0B0D8D294D4F8AB8D187D24C3EC6FF&lt;/guid&gt;&#10;                    &lt;answertext&gt;D. The person concerned can be heard unless s/he brings supporting evidence s/he cannot attend the interview&lt;/answertext&gt;&#10;                    &lt;valuetype&gt;-1&lt;/valuetype&gt;&#10;                &lt;/answer&gt;&#10;            &lt;/answers&gt;&#10;        &lt;/multichoice&gt;&#10;    &lt;/questions&gt;&#10;&lt;/questionlist&gt;"/>
  <p:tag name="HASRESULTS" val="False"/>
</p:tagLst>
</file>

<file path=ppt/tags/tag66.xml><?xml version="1.0" encoding="utf-8"?>
<p:tagLst xmlns:a="http://schemas.openxmlformats.org/drawingml/2006/main" xmlns:r="http://schemas.openxmlformats.org/officeDocument/2006/relationships" xmlns:p="http://schemas.openxmlformats.org/presentationml/2006/main">
  <p:tag name="ZEROBASED" val="False"/>
</p:tagLst>
</file>

<file path=ppt/tags/tag6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68.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6D29500D993459CB832E538CB74F8B8&lt;/guid&gt;&#10;        &lt;description /&gt;&#10;        &lt;date&gt;06/11/2013 10:33:14&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0EFD07B90F84824AB47C3D6A71EF7E4&lt;/guid&gt;&#10;            &lt;repollguid&gt;E9CC1460724048748704B205B76A42CD&lt;/repollguid&gt;&#10;            &lt;sourceid&gt;221DCD26F2754B6D88D593485090621E&lt;/sourceid&gt;&#10;            &lt;questiontext&gt;What decision can the AA tak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A8C37F030F64974970B006A8027380A&lt;/guid&gt;&#10;                    &lt;answertext&gt;Issue a written warning or reprimand&lt;/answertext&gt;&#10;                    &lt;valuetype&gt;-1&lt;/valuetype&gt;&#10;                &lt;/answer&gt;&#10;                &lt;answer&gt;&#10;                    &lt;guid&gt;5E809542442D4EFDA90359B769967320&lt;/guid&gt;&#10;                    &lt;answertext&gt;Refer the case to the Disciplinary Board&lt;/answertext&gt;&#10;                    &lt;valuetype&gt;-1&lt;/valuetype&gt;&#10;                &lt;/answer&gt;&#10;                &lt;answer&gt;&#10;                    &lt;guid&gt;944D59E903B24DE8AEB89C3086B7E5F3&lt;/guid&gt;&#10;                    &lt;answertext&gt;Issue a warning (mise-en-garde)&lt;/answertext&gt;&#10;                    &lt;valuetype&gt;-1&lt;/valuetype&gt;&#10;                &lt;/answer&gt;&#10;                &lt;answer&gt;&#10;                    &lt;guid&gt;0A9B1A1C94BE48B6B08A2E6EF7D71EC6&lt;/guid&gt;&#10;                    &lt;answertext&gt;Close the case without follow-up&lt;/answertext&gt;&#10;                    &lt;valuetype&gt;-1&lt;/valuetype&gt;&#10;                &lt;/answer&gt;&#10;                &lt;answer&gt;&#10;                    &lt;guid&gt;FDAEB744EB504582AE821B5FA5D0FE2B&lt;/guid&gt;&#10;                    &lt;answertext&gt;Any of them&lt;/answertext&gt;&#10;                    &lt;valuetype&gt;1&lt;/valuetype&gt;&#10;                &lt;/answer&gt;&#10;            &lt;/answers&gt;&#10;        &lt;/multichoice&gt;&#10;    &lt;/questions&gt;&#10;&lt;/questionlist&gt;"/>
  <p:tag name="HASRESULTS" val="False"/>
</p:tagLst>
</file>

<file path=ppt/tags/tag69.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CORRECTINCORRECT"/>
  <p:tag name="LABELFORMAT" val="1"/>
  <p:tag name="NUMBERFORMAT" val="0"/>
</p:tagLst>
</file>

<file path=ppt/tags/tag7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7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6D29500D993459CB832E538CB74F8B8&lt;/guid&gt;&#10;        &lt;description /&gt;&#10;        &lt;date&gt;06/11/2013 10:33:14&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19C321BF3264884B7ECB3011361171D&lt;/guid&gt;&#10;            &lt;repollguid&gt;E9CC1460724048748704B205B76A42CD&lt;/repollguid&gt;&#10;            &lt;sourceid&gt;221DCD26F2754B6D88D593485090621E&lt;/sourceid&gt;&#10;            &lt;questiontext&gt;Before the Appointing Authority issues its decision in Mr B's case, Mr B sends a letter to IDOC informing that he is being prosecuted and invited to a court hearing. Which consequence shall be drawn by the Commission?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A8C37F030F64974970B006A8027380A&lt;/guid&gt;&#10;                    &lt;answertext&gt;The procedure can go on. The administrative and judicial procedures are independent&lt;/answertext&gt;&#10;                    &lt;valuetype&gt;-1&lt;/valuetype&gt;&#10;                &lt;/answer&gt;&#10;                &lt;answer&gt;&#10;                    &lt;guid&gt;5E809542442D4EFDA90359B769967320&lt;/guid&gt;&#10;                    &lt;answertext&gt;The procedure must be stopped&lt;/answertext&gt;&#10;                    &lt;valuetype&gt;-1&lt;/valuetype&gt;&#10;                &lt;/answer&gt;&#10;                &lt;answer&gt;&#10;                    &lt;guid&gt;944D59E903B24DE8AEB89C3086B7E5F3&lt;/guid&gt;&#10;                    &lt;answertext&gt;A new inquiry must be opened to take into account the facts that will be established by the court&lt;/answertext&gt;&#10;                    &lt;valuetype&gt;1&lt;/valuetype&gt;&#10;                &lt;/answer&gt;&#10;            &lt;/answers&gt;&#10;        &lt;/multichoice&gt;&#10;    &lt;/questions&gt;&#10;&lt;/questionlist&gt;"/>
  <p:tag name="HASRESULTS" val="False"/>
</p:tagLst>
</file>

<file path=ppt/tags/tag72.xml><?xml version="1.0" encoding="utf-8"?>
<p:tagLst xmlns:a="http://schemas.openxmlformats.org/drawingml/2006/main" xmlns:r="http://schemas.openxmlformats.org/officeDocument/2006/relationships" xmlns:p="http://schemas.openxmlformats.org/presentationml/2006/main">
  <p:tag name="ZEROBASED" val="False"/>
</p:tagLst>
</file>

<file path=ppt/tags/tag7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CORRECTINCORRECT"/>
</p:tagLst>
</file>

<file path=ppt/tags/tag8.xml><?xml version="1.0" encoding="utf-8"?>
<p:tagLst xmlns:a="http://schemas.openxmlformats.org/drawingml/2006/main" xmlns:r="http://schemas.openxmlformats.org/officeDocument/2006/relationships" xmlns:p="http://schemas.openxmlformats.org/presentationml/2006/main">
  <p:tag name="RESULTS" val="EXAMPLE: FUTURE/CURRENT POSITION &#10;3[;]3[;]3[;]False[;]2[;]&#10;166666666666667[;]1[;]942809041582063[;]888888888888889&#10;2[;]1[;]Yes1[;]Yes[;]&#10;0[;]-1[;]No, because I don't know if I'll end up working for the pharmaceutical company2[;]No, because I don't know if I'll end up working for the pharmaceutical company[;]&#10;1[;]-1[;]No, because the company's amendments are broadly in line with the Commission proposal3[;]No, because the company's amendments are broadly in line with the Commission proposal[;]&#10;"/>
  <p:tag name="LIVECHARTING" val="False"/>
  <p:tag name="AUTOOPENPOLL" val="True"/>
  <p:tag name="TYPE" val="MultiChoiceSlide"/>
  <p:tag name="TPQUESTIONXML" val="﻿&lt;?xml version=&quot;1.0&quot; encoding=&quot;utf-8&quot;?&gt;&#10;&lt;questionlist&gt;&#10;    &lt;properties&gt;&#10;        &lt;guid&gt;489A9C27872046E5A1226E0D560F12CB&lt;/guid&gt;&#10;        &lt;description /&gt;&#10;        &lt;date&gt;11/11/2013 15:31:36&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7B20DE0C8944BFA154F28D035E6B59&lt;/guid&gt;&#10;            &lt;repollguid&gt;0A4ADE38B89041D7BC8F17AF700231E7&lt;/repollguid&gt;&#10;            &lt;sourceid&gt;9778B0952906403EA72B36FDCE6B9DCB&lt;/sourceid&gt;&#10;            &lt;questiontext&gt;EXAMPLE: TO DECLARE OR NOT TO DECLARE&lt;/questiontext&gt;&#10;            &lt;showresults&gt;True&lt;/showresults&gt;&#10;            &lt;responsegrid&gt;0&lt;/responsegrid&gt;&#10;            &lt;countdowntimer&gt;False&lt;/countdowntimer&gt;&#10;            &lt;countdowntime&gt;45&lt;/countdowntime&gt;&#10;            &lt;correctvalue&gt;1&lt;/correctvalue&gt;&#10;            &lt;incorrectvalue&gt;0&lt;/incorrectvalue&gt;&#10;            &lt;responselimit&gt;1&lt;/responselimit&gt;&#10;            &lt;bulletstyle&gt;2&lt;/bulletstyle&gt;&#10;            &lt;correctanswerindicator&gt;True&lt;/correctanswerindicator&gt;&#10;            &lt;answers&gt;&#10;                &lt;answer&gt;&#10;                    &lt;guid&gt;68B418D6C7E1466C8D8C6487DBBC0E28&lt;/guid&gt;&#10;                    &lt;answertext&gt;Yes, because you sign off on this list &lt;/answertext&gt;&#10;                    &lt;valuetype&gt;1&lt;/valuetype&gt;&#10;                &lt;/answer&gt;&#10;                &lt;answer&gt;&#10;                    &lt;guid&gt;FEF1E173131143F3BD049E229A239A2B&lt;/guid&gt;&#10;                    &lt;answertext&gt;No, because the contractor chose her independently, and her presence is very important given her leading expertise &lt;/answertext&gt;&#10;                    &lt;valuetype&gt;-1&lt;/valuetype&gt;&#10;                &lt;/answer&gt;&#10;                &lt;answer&gt;&#10;                    &lt;guid&gt;C346F267F3F345F4AC1C8E968DA86D5B&lt;/guid&gt;&#10;                    &lt;answertext&gt;No, because you don't have the same family name and nobody will make the link&lt;/answertext&gt;&#10;                    &lt;valuetype&gt;-1&lt;/valuetype&gt;&#10;                &lt;/answer&gt;&#10;            &lt;/answers&gt;&#10;        &lt;/multichoice&gt;&#10;    &lt;/questions&gt;&#10;&lt;/questionlist&gt;"/>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legal affairs">
      <a:dk1>
        <a:srgbClr val="395A84"/>
      </a:dk1>
      <a:lt1>
        <a:srgbClr val="FFFFFF"/>
      </a:lt1>
      <a:dk2>
        <a:srgbClr val="395A84"/>
      </a:dk2>
      <a:lt2>
        <a:srgbClr val="FFFFFF"/>
      </a:lt2>
      <a:accent1>
        <a:srgbClr val="C00000"/>
      </a:accent1>
      <a:accent2>
        <a:srgbClr val="C00000"/>
      </a:accent2>
      <a:accent3>
        <a:srgbClr val="FFFFFF"/>
      </a:accent3>
      <a:accent4>
        <a:srgbClr val="395A84"/>
      </a:accent4>
      <a:accent5>
        <a:srgbClr val="DAEDEF"/>
      </a:accent5>
      <a:accent6>
        <a:srgbClr val="C00000"/>
      </a:accent6>
      <a:hlink>
        <a:srgbClr val="0070C0"/>
      </a:hlink>
      <a:folHlink>
        <a:srgbClr val="0070C0"/>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legal affairs">
      <a:dk1>
        <a:srgbClr val="395A84"/>
      </a:dk1>
      <a:lt1>
        <a:srgbClr val="FFFFFF"/>
      </a:lt1>
      <a:dk2>
        <a:srgbClr val="395A84"/>
      </a:dk2>
      <a:lt2>
        <a:srgbClr val="FFFFFF"/>
      </a:lt2>
      <a:accent1>
        <a:srgbClr val="C00000"/>
      </a:accent1>
      <a:accent2>
        <a:srgbClr val="C00000"/>
      </a:accent2>
      <a:accent3>
        <a:srgbClr val="FFFFFF"/>
      </a:accent3>
      <a:accent4>
        <a:srgbClr val="395A84"/>
      </a:accent4>
      <a:accent5>
        <a:srgbClr val="DAEDEF"/>
      </a:accent5>
      <a:accent6>
        <a:srgbClr val="C00000"/>
      </a:accent6>
      <a:hlink>
        <a:srgbClr val="0070C0"/>
      </a:hlink>
      <a:folHlink>
        <a:srgbClr val="0070C0"/>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legal affairs">
      <a:dk1>
        <a:srgbClr val="395A84"/>
      </a:dk1>
      <a:lt1>
        <a:srgbClr val="FFFFFF"/>
      </a:lt1>
      <a:dk2>
        <a:srgbClr val="395A84"/>
      </a:dk2>
      <a:lt2>
        <a:srgbClr val="FFFFFF"/>
      </a:lt2>
      <a:accent1>
        <a:srgbClr val="C00000"/>
      </a:accent1>
      <a:accent2>
        <a:srgbClr val="C00000"/>
      </a:accent2>
      <a:accent3>
        <a:srgbClr val="FFFFFF"/>
      </a:accent3>
      <a:accent4>
        <a:srgbClr val="395A84"/>
      </a:accent4>
      <a:accent5>
        <a:srgbClr val="DAEDEF"/>
      </a:accent5>
      <a:accent6>
        <a:srgbClr val="C00000"/>
      </a:accent6>
      <a:hlink>
        <a:srgbClr val="0070C0"/>
      </a:hlink>
      <a:folHlink>
        <a:srgbClr val="0070C0"/>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395</TotalTime>
  <Words>5206</Words>
  <Application>Microsoft Office PowerPoint</Application>
  <PresentationFormat>On-screen Show (4:3)</PresentationFormat>
  <Paragraphs>852</Paragraphs>
  <Slides>133</Slides>
  <Notes>113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133</vt:i4>
      </vt:variant>
    </vt:vector>
  </HeadingPairs>
  <TitlesOfParts>
    <vt:vector size="137" baseType="lpstr">
      <vt:lpstr>Office Theme</vt:lpstr>
      <vt:lpstr>1_Office Theme</vt:lpstr>
      <vt:lpstr>2_Office Theme</vt:lpstr>
      <vt:lpstr>Chart</vt:lpstr>
      <vt:lpstr>PowerPoint Presentation</vt:lpstr>
      <vt:lpstr>PowerPoint Presentation</vt:lpstr>
      <vt:lpstr>What is IDOC?</vt:lpstr>
      <vt:lpstr>Who does IDOC work for?</vt:lpstr>
      <vt:lpstr>What does IDOC do?</vt:lpstr>
      <vt:lpstr>Caseload - 2016 </vt:lpstr>
      <vt:lpstr>Caseload - 2016 </vt:lpstr>
      <vt:lpstr>PowerPoint Presentation</vt:lpstr>
      <vt:lpstr> ETHICAL DILEMMA</vt:lpstr>
      <vt:lpstr>…An EXXONMOBIL limousine stops by, and its driver proposes to take you to your hotel…  So, do you get in the limo?</vt:lpstr>
      <vt:lpstr>PowerPoint Presentation</vt:lpstr>
      <vt:lpstr>PowerPoint Presentation</vt:lpstr>
      <vt:lpstr>PowerPoint Presentation</vt:lpstr>
      <vt:lpstr>PowerPoint Presentation</vt:lpstr>
      <vt:lpstr>PowerPoint Presentation</vt:lpstr>
      <vt:lpstr>DEFINING CONFLICT OF INTEREST</vt:lpstr>
      <vt:lpstr>PowerPoint Presentation</vt:lpstr>
      <vt:lpstr>PowerPoint Presentation</vt:lpstr>
      <vt:lpstr>EXAMPLE: TO DECLARE OR NOT TO DECLARE</vt:lpstr>
      <vt:lpstr>EXAMPLE: DEALING WITH A POTENTIAL CONFLICT OF INTEREST </vt:lpstr>
      <vt:lpstr>PowerPoint Presentation</vt:lpstr>
      <vt:lpstr>MISCONCEPTIONS ABOUT CONFLICT OF INTEREST</vt:lpstr>
      <vt:lpstr>KEY STEPS TO AVOID CONFLICTS OF INTEREST</vt:lpstr>
      <vt:lpstr>PowerPoint Presentation</vt:lpstr>
      <vt:lpstr>EXAMPLE: REGULAR LUNCHES WITH A DEPUTY PERM REP</vt:lpstr>
      <vt:lpstr>EXAMPLE: OFFER LINKED TO A MISSION </vt:lpstr>
      <vt:lpstr>PowerPoint Presentation</vt:lpstr>
      <vt:lpstr>PowerPoint Presentation</vt:lpstr>
      <vt:lpstr>PowerPoint Presentation</vt:lpstr>
      <vt:lpstr>PowerPoint Presentation</vt:lpstr>
      <vt:lpstr>PowerPoint Presentation</vt:lpstr>
      <vt:lpstr>EXAMPLE: PASSING ON NON-PUBLIC INFORMATION</vt:lpstr>
      <vt:lpstr>LEAKS: DEFINITION</vt:lpstr>
      <vt:lpstr>DISCIPLINARY APPROACH</vt:lpstr>
      <vt:lpstr>PowerPoint Presentation</vt:lpstr>
      <vt:lpstr>EXAMPLE: GETTING BETTER BIDS</vt:lpstr>
      <vt:lpstr>PROCUREMENT:  KEY PRINCIPLES </vt:lpstr>
      <vt:lpstr>EXAMPLES OF IRREGULARITIES</vt:lpstr>
      <vt:lpstr>COSTS OF IRREGULARITIES</vt:lpstr>
      <vt:lpstr>PowerPoint Presentation</vt:lpstr>
      <vt:lpstr>PowerPoint Presentation</vt:lpstr>
      <vt:lpstr>PowerPoint Presentation</vt:lpstr>
      <vt:lpstr>PowerPoint Presentation</vt:lpstr>
      <vt:lpstr>EXAMPLE: MY PRIVATE USE OF COMMISSION IT TOOLS</vt:lpstr>
      <vt:lpstr> A staff member launched a petition for the ban of dangerous chemicals in lipsticks.  The petition was spotted by colleagues although the staff member does not use Commission resources nor working hours to ask for signatures.  The staff member does not make a link with her status as Commission official. Can the staff member do this?</vt:lpstr>
      <vt:lpstr> FREEDOM OF EXPRESSION</vt:lpstr>
      <vt:lpstr>SOCIAL MEDIA: BASIC TIPS</vt:lpstr>
      <vt:lpstr>PowerPoint Presentation</vt:lpstr>
      <vt:lpstr>EXAMPLE: RELATIONS WITH COLLEAGUES </vt:lpstr>
      <vt:lpstr>PowerPoint Presentation</vt:lpstr>
      <vt:lpstr> EXAMPLES     </vt:lpstr>
      <vt:lpstr>PowerPoint Presentation</vt:lpstr>
      <vt:lpstr>PowerPoint Presentation</vt:lpstr>
      <vt:lpstr>PowerPoint Presentation</vt:lpstr>
      <vt:lpstr>PowerPoint Presentation</vt:lpstr>
      <vt:lpstr>PowerPoint Presentation</vt:lpstr>
      <vt:lpstr>PowerPoint Presentation</vt:lpstr>
      <vt:lpstr>Phase 1: Preliminary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issues:  Mandates/the Appointing Authority</vt:lpstr>
      <vt:lpstr>PowerPoint Presentation</vt:lpstr>
      <vt:lpstr>PowerPoint Presentation</vt:lpstr>
      <vt:lpstr>Case study A</vt:lpstr>
      <vt:lpstr>Case study B</vt:lpstr>
      <vt:lpstr> </vt:lpstr>
      <vt:lpstr>Preliminary assessment</vt:lpstr>
      <vt:lpstr> Access to personal data in the preliminary phase  IDOC has access to: </vt:lpstr>
      <vt:lpstr>Follow-up of the preliminary assessment</vt:lpstr>
      <vt:lpstr>PowerPoint Presentation</vt:lpstr>
      <vt:lpstr>Administrative Inquiry</vt:lpstr>
      <vt:lpstr>Mandate</vt:lpstr>
      <vt:lpstr>        New allegations  In the middle of an inquiry, a witness makes allegations of misconduct against the person concerned. They differ from those covered by the mandate.  What should be done?</vt:lpstr>
      <vt:lpstr>Conduct of the inquiry</vt:lpstr>
      <vt:lpstr>Rights and obligations of people involved</vt:lpstr>
      <vt:lpstr>  Do persons concerned have the right not to incriminate themselves? </vt:lpstr>
      <vt:lpstr>Request for investigative steps</vt:lpstr>
      <vt:lpstr>The inquiry report</vt:lpstr>
      <vt:lpstr>Follow-up of the administrative inquiry</vt:lpstr>
      <vt:lpstr> </vt:lpstr>
      <vt:lpstr>Mandate for the pre-disciplinary hearing</vt:lpstr>
      <vt:lpstr>Who has the right of access to the inquiry report during the pre-disciplinary stage?</vt:lpstr>
      <vt:lpstr>Pre-disciplinary hearing</vt:lpstr>
      <vt:lpstr>Additional verifications</vt:lpstr>
      <vt:lpstr>Follow-up of the pre-disciplinary phase</vt:lpstr>
      <vt:lpstr>Orientation of the case   On average, what percentage of IDOC cases go to the disciplinary stage?</vt:lpstr>
      <vt:lpstr>PowerPoint Presentation</vt:lpstr>
      <vt:lpstr>Disciplinary procedure</vt:lpstr>
      <vt:lpstr>Opening of the Disciplinary Procedure</vt:lpstr>
      <vt:lpstr>Disciplinary report</vt:lpstr>
      <vt:lpstr>Disciplinary Board</vt:lpstr>
      <vt:lpstr>Hearing before the Disciplinary Board</vt:lpstr>
      <vt:lpstr>   The person writes to the Disciplinary Board, announcing that s/he is sick and cannot attend the hearing. What to do?  </vt:lpstr>
      <vt:lpstr>Opinion of the Disciplinary Board</vt:lpstr>
      <vt:lpstr>Hearing before the Appointing Authority </vt:lpstr>
      <vt:lpstr>PowerPoint Presentation</vt:lpstr>
      <vt:lpstr>What to take into account when deciding on a disciplinary sanction?</vt:lpstr>
      <vt:lpstr>Decisions : no sanction</vt:lpstr>
      <vt:lpstr>What are the options available to the Appointing Authority in a procedure without referral to the Disciplinary Board?</vt:lpstr>
      <vt:lpstr>Decisions: disciplinary sanctions</vt:lpstr>
      <vt:lpstr>What happens in case of parallel criminal proceedings?</vt:lpstr>
      <vt:lpstr>Before the Appointing Authority issues its decision in Mr A's case, Mr A sends a letter to IDOC informing that he is being prosecuted and invited to a court hearing. Which consequence shall be drawn by the Commission? </vt:lpstr>
      <vt:lpstr>End of a case</vt:lpstr>
      <vt:lpstr>Suspension Articles 23-24 of Annex IX</vt:lpstr>
      <vt:lpstr>PowerPoint Presentation</vt:lpstr>
      <vt:lpstr>PowerPoint Presentation</vt:lpstr>
      <vt:lpstr>PowerPoint Presentation</vt:lpstr>
      <vt:lpstr>IDOC and the Stakeholders</vt:lpstr>
      <vt:lpstr>PowerPoint Presentation</vt:lpstr>
      <vt:lpstr>Cooperation with OLAF</vt:lpstr>
      <vt:lpstr>Cooperation with OLAF</vt:lpstr>
      <vt:lpstr>Cooperation with OLAF</vt:lpstr>
      <vt:lpstr>Cooperation with OLAF</vt:lpstr>
      <vt:lpstr>PowerPoint Presentation</vt:lpstr>
      <vt:lpstr>Cooperation with DS</vt:lpstr>
      <vt:lpstr>Cooperation with DS</vt:lpstr>
      <vt:lpstr>Cooperation with DS</vt:lpstr>
      <vt:lpstr>PowerPoint Presentation</vt:lpstr>
      <vt:lpstr>Cooperation with Unit HR E.2</vt:lpstr>
      <vt:lpstr>Cooperation with Unit HR E.2</vt:lpstr>
      <vt:lpstr>Cooperation with Unit HR E.2</vt:lpstr>
      <vt:lpstr>PowerPoint Presentation</vt:lpstr>
      <vt:lpstr>Cooperation with BC</vt:lpstr>
      <vt:lpstr>Cooperation with BC</vt:lpstr>
      <vt:lpstr>Cooperation with BC</vt:lpstr>
      <vt:lpstr>Cooperation with BC</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ALONSO SANCHEZ Ruben (HR)</dc:creator>
  <cp:lastModifiedBy>ALONSO SANCHEZ Ruben (HR)</cp:lastModifiedBy>
  <cp:revision>26</cp:revision>
  <cp:lastPrinted>2017-11-09T13:39:01Z</cp:lastPrinted>
  <dcterms:created xsi:type="dcterms:W3CDTF">2017-11-09T07:17:27Z</dcterms:created>
  <dcterms:modified xsi:type="dcterms:W3CDTF">2017-11-13T09:06:29Z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