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05613" cy="99393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73924" autoAdjust="0"/>
  </p:normalViewPr>
  <p:slideViewPr>
    <p:cSldViewPr snapToGrid="0" snapToObjects="1">
      <p:cViewPr varScale="1">
        <p:scale>
          <a:sx n="80" d="100"/>
          <a:sy n="80" d="100"/>
        </p:scale>
        <p:origin x="7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49334-AFD9-401A-B2E8-2F7897A956CB}" type="datetimeFigureOut">
              <a:rPr lang="fr-BE" smtClean="0"/>
              <a:t>11-10-17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FCA9B-8EE1-446D-AE59-567361762D4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874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FCA9B-8EE1-446D-AE59-567361762D4D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8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CA0B4-F51E-4322-B4DE-7B368E6A72A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1047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87400"/>
            <a:ext cx="8229600" cy="630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31938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46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869951"/>
            <a:ext cx="2057400" cy="5149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869950"/>
            <a:ext cx="6019800" cy="5149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05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76872"/>
            <a:ext cx="8219256" cy="3773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249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6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124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04865"/>
            <a:ext cx="4038600" cy="3816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04865"/>
            <a:ext cx="4038600" cy="3816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40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3452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3452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62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77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76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98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63688" y="838200"/>
            <a:ext cx="5486400" cy="3897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63688" y="5411755"/>
            <a:ext cx="5486400" cy="6540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91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448B6-1377-2C45-A45E-F58711DE226E}" type="datetimeFigureOut">
              <a:rPr lang="fr-FR" smtClean="0"/>
              <a:t>11/10/2017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3C973-0BB7-0444-9048-9FE80611D033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 descr="gabarit_powerpoint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3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bo@daldewolf.com" TargetMode="External"/><Relationship Id="rId2" Type="http://schemas.openxmlformats.org/officeDocument/2006/relationships/hyperlink" Target="mailto:agu@daldewolf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84973" y="5512158"/>
            <a:ext cx="6400800" cy="510048"/>
          </a:xfrm>
        </p:spPr>
        <p:txBody>
          <a:bodyPr>
            <a:noAutofit/>
          </a:bodyPr>
          <a:lstStyle/>
          <a:p>
            <a:r>
              <a:rPr lang="fr-BE" sz="1800" dirty="0" smtClean="0">
                <a:solidFill>
                  <a:schemeClr val="accent5">
                    <a:lumMod val="75000"/>
                  </a:schemeClr>
                </a:solidFill>
              </a:rPr>
              <a:t>DBF – Entretiens Européens « Fonction publique européenne » - 1</a:t>
            </a:r>
            <a:r>
              <a:rPr lang="fr-BE" sz="18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fr-BE" sz="1800" dirty="0" smtClean="0">
                <a:solidFill>
                  <a:schemeClr val="accent5">
                    <a:lumMod val="75000"/>
                  </a:schemeClr>
                </a:solidFill>
              </a:rPr>
              <a:t> octobre 2017</a:t>
            </a:r>
            <a:endParaRPr lang="fr-BE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5707" y="1992428"/>
            <a:ext cx="8152598" cy="168442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b="1" dirty="0" smtClean="0"/>
              <a:t>La procédure disciplinaire</a:t>
            </a:r>
            <a:endParaRPr lang="fr-BE" sz="2800" b="1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4052235"/>
            <a:ext cx="7772400" cy="693621"/>
          </a:xfrm>
        </p:spPr>
        <p:txBody>
          <a:bodyPr>
            <a:normAutofit/>
          </a:bodyPr>
          <a:lstStyle/>
          <a:p>
            <a:pPr>
              <a:tabLst>
                <a:tab pos="4216400" algn="l"/>
              </a:tabLst>
            </a:pPr>
            <a:r>
              <a:rPr lang="fr-BE" sz="1800" b="1" dirty="0" smtClean="0">
                <a:solidFill>
                  <a:schemeClr val="bg1">
                    <a:lumMod val="50000"/>
                  </a:schemeClr>
                </a:solidFill>
              </a:rPr>
              <a:t>Anaïs GUILLERME 	Thierry BONTINCK</a:t>
            </a:r>
            <a:br>
              <a:rPr lang="fr-BE" sz="1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BE" sz="1800" b="1" dirty="0" smtClean="0">
                <a:solidFill>
                  <a:schemeClr val="bg1">
                    <a:lumMod val="50000"/>
                  </a:schemeClr>
                </a:solidFill>
              </a:rPr>
              <a:t>Avocate 	Avocat </a:t>
            </a:r>
            <a:endParaRPr lang="fr-BE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0B4-F51E-4322-B4DE-7B368E6A72A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12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94952"/>
          </a:xfrm>
        </p:spPr>
        <p:txBody>
          <a:bodyPr>
            <a:noAutofit/>
          </a:bodyPr>
          <a:lstStyle/>
          <a:p>
            <a:pPr marL="539750" indent="-539750" algn="l"/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CONCLUSIONS </a:t>
            </a:r>
            <a:endParaRPr lang="fr-B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2" y="1540044"/>
            <a:ext cx="8219256" cy="42928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Défendre efficacement les fonctionnaires / agents européens concernés par une procédure disciplinaire:</a:t>
            </a:r>
          </a:p>
          <a:p>
            <a:pPr marL="355600" indent="0">
              <a:buNone/>
            </a:pPr>
            <a:endParaRPr lang="fr-BE" u="sng" dirty="0" smtClean="0"/>
          </a:p>
          <a:p>
            <a:pPr marL="355600" indent="0">
              <a:buNone/>
            </a:pPr>
            <a:r>
              <a:rPr lang="fr-BE" u="sng" dirty="0" smtClean="0"/>
              <a:t>Points positifs</a:t>
            </a:r>
            <a:r>
              <a:rPr lang="fr-BE" dirty="0" smtClean="0"/>
              <a:t> :</a:t>
            </a:r>
          </a:p>
          <a:p>
            <a:pPr marL="355600" indent="0">
              <a:buNone/>
            </a:pPr>
            <a:endParaRPr lang="fr-BE" dirty="0" smtClean="0"/>
          </a:p>
          <a:p>
            <a:pPr marL="1250950" lvl="1" indent="-269875">
              <a:buFont typeface="Arial" panose="020B0604020202020204" pitchFamily="34" charset="0"/>
              <a:buChar char="•"/>
            </a:pPr>
            <a:r>
              <a:rPr lang="fr-BE" dirty="0" smtClean="0"/>
              <a:t>Cadre juridique structuré, acteurs distincts aux différents stades</a:t>
            </a:r>
          </a:p>
          <a:p>
            <a:pPr marL="1250950" lvl="1" indent="-269875">
              <a:buFont typeface="Arial" panose="020B0604020202020204" pitchFamily="34" charset="0"/>
              <a:buChar char="•"/>
            </a:pPr>
            <a:r>
              <a:rPr lang="fr-BE" dirty="0" smtClean="0"/>
              <a:t>Echanges entre plusieurs branches de l’administration</a:t>
            </a:r>
          </a:p>
          <a:p>
            <a:pPr marL="1250950" lvl="1" indent="-269875">
              <a:buFont typeface="Arial" panose="020B0604020202020204" pitchFamily="34" charset="0"/>
              <a:buChar char="•"/>
            </a:pPr>
            <a:r>
              <a:rPr lang="fr-BE" dirty="0" smtClean="0"/>
              <a:t>Composition paritaire du Conseil de discipline</a:t>
            </a:r>
          </a:p>
          <a:p>
            <a:pPr marL="1250950" lvl="1" indent="-269875">
              <a:buFont typeface="Arial" panose="020B0604020202020204" pitchFamily="34" charset="0"/>
              <a:buChar char="•"/>
            </a:pPr>
            <a:r>
              <a:rPr lang="fr-BE" dirty="0" smtClean="0"/>
              <a:t>Droit de la défense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endParaRPr lang="fr-BE" dirty="0" smtClean="0"/>
          </a:p>
          <a:p>
            <a:pPr marL="355600" indent="0">
              <a:buNone/>
            </a:pPr>
            <a:r>
              <a:rPr lang="fr-BE" u="sng" dirty="0" smtClean="0"/>
              <a:t>A surveiller / améliorer</a:t>
            </a:r>
            <a:r>
              <a:rPr lang="fr-BE" dirty="0" smtClean="0"/>
              <a:t>: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endParaRPr lang="fr-BE" dirty="0" smtClean="0"/>
          </a:p>
          <a:p>
            <a:pPr marL="1250950" lvl="1" indent="-269875">
              <a:buFont typeface="Arial" panose="020B0604020202020204" pitchFamily="34" charset="0"/>
              <a:buChar char="•"/>
            </a:pPr>
            <a:r>
              <a:rPr lang="fr-BE" dirty="0" smtClean="0"/>
              <a:t>Rôle de l’IDOC à la Commission. « Confiscation de l’ensemble de la procédure » et instruction à charge</a:t>
            </a:r>
          </a:p>
          <a:p>
            <a:pPr marL="1250950" lvl="1" indent="-269875">
              <a:buFont typeface="Arial" panose="020B0604020202020204" pitchFamily="34" charset="0"/>
              <a:buChar char="•"/>
            </a:pPr>
            <a:r>
              <a:rPr lang="fr-BE" dirty="0" smtClean="0"/>
              <a:t>Absence du caractère obligatoire de l’avis du Conseil de discipline</a:t>
            </a:r>
          </a:p>
          <a:p>
            <a:pPr marL="1250950" lvl="1" indent="-269875">
              <a:buFont typeface="Arial" panose="020B0604020202020204" pitchFamily="34" charset="0"/>
              <a:buChar char="•"/>
            </a:pPr>
            <a:r>
              <a:rPr lang="fr-BE" dirty="0" smtClean="0"/>
              <a:t>Nature du contrôle juridictionnel</a:t>
            </a:r>
          </a:p>
        </p:txBody>
      </p:sp>
    </p:spTree>
    <p:extLst>
      <p:ext uri="{BB962C8B-B14F-4D97-AF65-F5344CB8AC3E}">
        <p14:creationId xmlns:p14="http://schemas.microsoft.com/office/powerpoint/2010/main" val="19007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9793"/>
            <a:ext cx="7772400" cy="1470025"/>
          </a:xfrm>
        </p:spPr>
        <p:txBody>
          <a:bodyPr/>
          <a:lstStyle/>
          <a:p>
            <a:r>
              <a:rPr lang="fr-BE" b="1" dirty="0" smtClean="0">
                <a:solidFill>
                  <a:schemeClr val="accent5">
                    <a:lumMod val="75000"/>
                  </a:schemeClr>
                </a:solidFill>
              </a:rPr>
              <a:t>Merci de votre attention</a:t>
            </a:r>
            <a:endParaRPr lang="fr-BE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833" y="3874168"/>
            <a:ext cx="7324825" cy="974558"/>
          </a:xfrm>
        </p:spPr>
        <p:txBody>
          <a:bodyPr/>
          <a:lstStyle/>
          <a:p>
            <a:r>
              <a:rPr lang="fr-BE" sz="2400" b="1" dirty="0" smtClean="0"/>
              <a:t>Anaïs Guillerme 			Thierry Bontinck</a:t>
            </a:r>
          </a:p>
          <a:p>
            <a:r>
              <a:rPr lang="fr-BE" sz="1600" dirty="0" smtClean="0">
                <a:hlinkClick r:id="rId2"/>
              </a:rPr>
              <a:t>agu@daldewolf.com</a:t>
            </a:r>
            <a:r>
              <a:rPr lang="fr-BE" sz="1600" dirty="0" smtClean="0"/>
              <a:t> 				</a:t>
            </a:r>
            <a:r>
              <a:rPr lang="fr-BE" sz="1600" dirty="0" smtClean="0">
                <a:hlinkClick r:id="rId3"/>
              </a:rPr>
              <a:t>tbo@daldewolf.com</a:t>
            </a:r>
            <a:r>
              <a:rPr lang="fr-BE" sz="1600" dirty="0" smtClean="0"/>
              <a:t> </a:t>
            </a: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19290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2372" y="1218092"/>
            <a:ext cx="8219256" cy="4393435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endParaRPr lang="fr-BE" sz="2800" dirty="0" smtClean="0"/>
          </a:p>
          <a:p>
            <a:pPr marL="571500" indent="-571500">
              <a:buFont typeface="+mj-lt"/>
              <a:buAutoNum type="romanUcPeriod"/>
            </a:pPr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CADRE JURIDIQUE</a:t>
            </a:r>
          </a:p>
          <a:p>
            <a:pPr marL="571500" indent="-571500">
              <a:buFont typeface="+mj-lt"/>
              <a:buAutoNum type="romanUcPeriod"/>
            </a:pPr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DISTINCTION ENTRE ENQUETE ADMINISTRATIVE ET PROCEDURE DISCIPLINAIRE</a:t>
            </a:r>
          </a:p>
          <a:p>
            <a:pPr marL="571500" indent="-571500">
              <a:buFont typeface="+mj-lt"/>
              <a:buAutoNum type="romanUcPeriod"/>
            </a:pPr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DROITS DE LA DÉFENSE LORS DE L’ENQUÊTE</a:t>
            </a:r>
          </a:p>
          <a:p>
            <a:pPr marL="571500" indent="-571500">
              <a:buFont typeface="+mj-lt"/>
              <a:buAutoNum type="romanUcPeriod"/>
            </a:pPr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LA SUSPENSION DU FONCTIONNAIRE OU DE L’AGENT</a:t>
            </a:r>
          </a:p>
          <a:p>
            <a:pPr marL="571500" indent="-571500">
              <a:buFont typeface="+mj-lt"/>
              <a:buAutoNum type="romanUcPeriod"/>
            </a:pPr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LES PRINCIPALES ETAPES DE LA PROCEDURE</a:t>
            </a:r>
          </a:p>
          <a:p>
            <a:pPr marL="571500" indent="-571500">
              <a:buFont typeface="+mj-lt"/>
              <a:buAutoNum type="romanUcPeriod"/>
            </a:pPr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LES DROITS DE LA DEFENSE LORS DE LA PROCÉDURE DISCIPLINAIRE</a:t>
            </a:r>
          </a:p>
          <a:p>
            <a:pPr marL="571500" indent="-571500">
              <a:buFont typeface="+mj-lt"/>
              <a:buAutoNum type="romanUcPeriod"/>
            </a:pPr>
            <a:endParaRPr lang="fr-BE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CONCLUSIONS</a:t>
            </a:r>
            <a:endParaRPr lang="fr-B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6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040"/>
            <a:ext cx="8229600" cy="727575"/>
          </a:xfrm>
        </p:spPr>
        <p:txBody>
          <a:bodyPr>
            <a:normAutofit/>
          </a:bodyPr>
          <a:lstStyle/>
          <a:p>
            <a:pPr marL="539750" indent="-539750" algn="l"/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I. 	LE CADRE JURIDIQUE</a:t>
            </a:r>
            <a:endParaRPr lang="fr-B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15"/>
            <a:ext cx="8401049" cy="445255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BE" dirty="0" smtClean="0"/>
              <a:t>Un régime disciplinaire statutaire</a:t>
            </a:r>
          </a:p>
          <a:p>
            <a:pPr lvl="2"/>
            <a:endParaRPr lang="fr-BE" dirty="0" smtClean="0"/>
          </a:p>
          <a:p>
            <a:pPr marL="1077913" lvl="2" indent="-355600"/>
            <a:r>
              <a:rPr lang="fr-BE" sz="2900" dirty="0" smtClean="0"/>
              <a:t>Art. 86 du Statut et annexe IX</a:t>
            </a:r>
          </a:p>
          <a:p>
            <a:pPr marL="914400" lvl="2" indent="0">
              <a:buNone/>
            </a:pPr>
            <a:endParaRPr lang="fr-BE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Invocabilité de l’article 6 CEDH ?</a:t>
            </a:r>
          </a:p>
          <a:p>
            <a:pPr marL="1165225" lvl="2" indent="-269875"/>
            <a:endParaRPr lang="fr-BE" dirty="0" smtClean="0"/>
          </a:p>
          <a:p>
            <a:pPr marL="1077913" lvl="2" indent="-355600"/>
            <a:r>
              <a:rPr lang="fr-BE" sz="2900" dirty="0" smtClean="0"/>
              <a:t>N’est pas validé par le TUE (TUE, 15 mai 1997, N / Commission, T-273/94, § 95)</a:t>
            </a:r>
          </a:p>
          <a:p>
            <a:pPr marL="1077913" lvl="2" indent="-355600"/>
            <a:r>
              <a:rPr lang="fr-BE" sz="2900" dirty="0" smtClean="0"/>
              <a:t>Le CEDH n’exige que la possibilité de soumettre une décision disciplinaire ou contrôle d’un organe judiciaire de pleine juridiction (TFUE, 8 nov</a:t>
            </a:r>
            <a:r>
              <a:rPr lang="fr-BE" sz="2900" dirty="0"/>
              <a:t>.</a:t>
            </a:r>
            <a:r>
              <a:rPr lang="fr-BE" sz="2900" dirty="0" smtClean="0"/>
              <a:t> 2007, </a:t>
            </a:r>
            <a:r>
              <a:rPr lang="fr-BE" sz="2900" dirty="0" err="1" smtClean="0"/>
              <a:t>Andreasen</a:t>
            </a:r>
            <a:r>
              <a:rPr lang="fr-BE" sz="2900" dirty="0" smtClean="0"/>
              <a:t> / Commission, Aff. </a:t>
            </a:r>
            <a:r>
              <a:rPr lang="fr-BE" sz="2900" dirty="0"/>
              <a:t> </a:t>
            </a:r>
            <a:r>
              <a:rPr lang="fr-BE" sz="2900" dirty="0" smtClean="0"/>
              <a:t>40/05, §§ 125-127 – CEDH, 23 juin 1981, Le Compte c. Belgique, § 51 et 24 sept. 2008, </a:t>
            </a:r>
            <a:r>
              <a:rPr lang="fr-BE" sz="2900" dirty="0" err="1" smtClean="0"/>
              <a:t>Mérigaud</a:t>
            </a:r>
            <a:r>
              <a:rPr lang="fr-BE" sz="2900" dirty="0" smtClean="0"/>
              <a:t> c. France, § 68)</a:t>
            </a:r>
          </a:p>
          <a:p>
            <a:pPr marL="895350" lvl="2" indent="0">
              <a:buNone/>
            </a:pPr>
            <a:endParaRPr lang="fr-BE" dirty="0" smtClean="0"/>
          </a:p>
          <a:p>
            <a:pPr marL="539750" indent="-539750">
              <a:buFont typeface="+mj-lt"/>
              <a:buAutoNum type="arabicPeriod"/>
            </a:pPr>
            <a:r>
              <a:rPr lang="fr-BE" dirty="0" smtClean="0"/>
              <a:t>Les principes généraux de la fonction publique européenne et les dispositions de la Charte des droits fondamentaux</a:t>
            </a:r>
          </a:p>
          <a:p>
            <a:pPr marL="1165225" lvl="2" indent="-269875"/>
            <a:endParaRPr lang="fr-BE" dirty="0" smtClean="0"/>
          </a:p>
          <a:p>
            <a:pPr marL="1077913" lvl="2" indent="-355600"/>
            <a:r>
              <a:rPr lang="fr-BE" sz="2900" dirty="0" smtClean="0"/>
              <a:t>Art. 51 § 1 (application) et art. 41 Charte : principe de bonne administration</a:t>
            </a:r>
            <a:endParaRPr lang="fr-BE" sz="2900" dirty="0"/>
          </a:p>
        </p:txBody>
      </p:sp>
    </p:spTree>
    <p:extLst>
      <p:ext uri="{BB962C8B-B14F-4D97-AF65-F5344CB8AC3E}">
        <p14:creationId xmlns:p14="http://schemas.microsoft.com/office/powerpoint/2010/main" val="8197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9750" indent="-539750" algn="l"/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II. 	DISTINCTION ENTRE ENQUETE ADMINISTRATIVE ET PROCEDURE DISCIPLINAIRE</a:t>
            </a:r>
            <a:endParaRPr lang="fr-B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51720"/>
            <a:ext cx="8219256" cy="4258928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BE" sz="7200" dirty="0" smtClean="0"/>
              <a:t>Distinction classique en matière disciplinaire: enquête administrative = étape « pré-disciplinaire:</a:t>
            </a:r>
          </a:p>
          <a:p>
            <a:pPr marL="1257300" lvl="1" indent="-857250">
              <a:buFont typeface="Arial" panose="020B0604020202020204" pitchFamily="34" charset="0"/>
              <a:buChar char="•"/>
            </a:pPr>
            <a:r>
              <a:rPr lang="fr-BE" sz="7200" i="1" dirty="0" smtClean="0"/>
              <a:t>Enquête obligatoire ? Jurisprudence classique / Arrêt </a:t>
            </a:r>
            <a:r>
              <a:rPr lang="fr-BE" sz="7200" i="1" dirty="0" err="1" smtClean="0"/>
              <a:t>Kerstens</a:t>
            </a:r>
            <a:r>
              <a:rPr lang="fr-BE" sz="7200" i="1" dirty="0" smtClean="0"/>
              <a:t> </a:t>
            </a:r>
            <a:r>
              <a:rPr lang="fr-BE" sz="7200" i="1" dirty="0"/>
              <a:t>(TFPUE, 18 mars </a:t>
            </a:r>
            <a:r>
              <a:rPr lang="fr-BE" sz="7200" i="1" dirty="0" smtClean="0"/>
              <a:t>2016, F-23/15 et 14 février 2017, T-270/16)</a:t>
            </a:r>
          </a:p>
          <a:p>
            <a:pPr marL="1257300" lvl="1" indent="-857250">
              <a:buFont typeface="Arial" panose="020B0604020202020204" pitchFamily="34" charset="0"/>
              <a:buChar char="•"/>
            </a:pPr>
            <a:r>
              <a:rPr lang="fr-BE" sz="7200" i="1" dirty="0" smtClean="0"/>
              <a:t>Nouvelles DGE en discussion à la Commission européenne</a:t>
            </a:r>
          </a:p>
          <a:p>
            <a:pPr marL="514350" indent="-514350">
              <a:buFont typeface="+mj-lt"/>
              <a:buAutoNum type="arabicPeriod"/>
            </a:pPr>
            <a:endParaRPr lang="fr-BE" sz="7200" dirty="0" smtClean="0"/>
          </a:p>
          <a:p>
            <a:pPr marL="514350" indent="-514350">
              <a:buFont typeface="+mj-lt"/>
              <a:buAutoNum type="arabicPeriod"/>
            </a:pPr>
            <a:r>
              <a:rPr lang="fr-BE" sz="7200" dirty="0" smtClean="0"/>
              <a:t>Autorités compétentes pour ouvrir l’enquête et la conduire (art. 1 annexe IX) : OLAF ou autorités dédiées au sein de l’Institution </a:t>
            </a:r>
            <a:r>
              <a:rPr lang="fr-BE" sz="7200" dirty="0"/>
              <a:t>concernée. </a:t>
            </a:r>
            <a:endParaRPr lang="fr-BE" sz="7200" dirty="0" smtClean="0"/>
          </a:p>
          <a:p>
            <a:pPr marL="514350" indent="-514350">
              <a:buFont typeface="+mj-lt"/>
              <a:buAutoNum type="arabicPeriod"/>
            </a:pPr>
            <a:endParaRPr lang="fr-BE" sz="7200" dirty="0" smtClean="0"/>
          </a:p>
          <a:p>
            <a:pPr marL="514350" indent="-514350">
              <a:buFont typeface="+mj-lt"/>
              <a:buAutoNum type="arabicPeriod"/>
            </a:pPr>
            <a:r>
              <a:rPr lang="fr-BE" sz="7200" dirty="0" smtClean="0"/>
              <a:t>Avantages </a:t>
            </a:r>
            <a:r>
              <a:rPr lang="fr-BE" sz="7200" dirty="0"/>
              <a:t>et désavantages de la </a:t>
            </a:r>
            <a:r>
              <a:rPr lang="fr-BE" sz="7200" dirty="0" smtClean="0"/>
              <a:t>spécialisation</a:t>
            </a:r>
          </a:p>
          <a:p>
            <a:pPr marL="1309688" lvl="1" indent="-457200">
              <a:buFont typeface="Arial" panose="020B0604020202020204" pitchFamily="34" charset="0"/>
              <a:buChar char="•"/>
            </a:pPr>
            <a:r>
              <a:rPr lang="fr-BE" sz="7200" dirty="0" smtClean="0"/>
              <a:t>« Tentation du ministère public » plutôt que de l’enquêteur à charge et à décharge:</a:t>
            </a:r>
          </a:p>
          <a:p>
            <a:pPr marL="1709738" lvl="2" indent="-457200">
              <a:buFont typeface="Arial" panose="020B0604020202020204" pitchFamily="34" charset="0"/>
              <a:buChar char="•"/>
            </a:pPr>
            <a:r>
              <a:rPr lang="fr-BE" sz="7200" i="1" dirty="0" smtClean="0"/>
              <a:t>Jurisprudence </a:t>
            </a:r>
            <a:r>
              <a:rPr lang="fr-BE" sz="7200" i="1" dirty="0" err="1" smtClean="0"/>
              <a:t>Kerstens</a:t>
            </a:r>
            <a:r>
              <a:rPr lang="fr-BE" sz="7200" i="1" dirty="0" smtClean="0"/>
              <a:t> </a:t>
            </a:r>
          </a:p>
          <a:p>
            <a:pPr marL="1709738" lvl="2" indent="-457200">
              <a:buFont typeface="Arial" panose="020B0604020202020204" pitchFamily="34" charset="0"/>
              <a:buChar char="•"/>
            </a:pPr>
            <a:r>
              <a:rPr lang="fr-BE" sz="7200" i="1" dirty="0" smtClean="0"/>
              <a:t>Nouvelles DGE en discussion à la Commission européenne</a:t>
            </a:r>
            <a:endParaRPr lang="fr-BE" sz="7200" dirty="0" smtClean="0"/>
          </a:p>
          <a:p>
            <a:pPr marL="1309688" lvl="1" indent="-457200">
              <a:buFont typeface="Arial" panose="020B0604020202020204" pitchFamily="34" charset="0"/>
              <a:buChar char="•"/>
            </a:pPr>
            <a:r>
              <a:rPr lang="fr-BE" sz="7200" dirty="0" smtClean="0"/>
              <a:t>Direction de l’enquête administrative et responsabilités dans sa clôture et l’éventuel renvoi.</a:t>
            </a:r>
          </a:p>
          <a:p>
            <a:pPr marL="1309688" lvl="1" indent="-457200">
              <a:buFont typeface="Arial" panose="020B0604020202020204" pitchFamily="34" charset="0"/>
              <a:buChar char="•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570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b="1" dirty="0">
                <a:solidFill>
                  <a:srgbClr val="4BACC6">
                    <a:lumMod val="75000"/>
                  </a:srgbClr>
                </a:solidFill>
              </a:rPr>
              <a:t>	</a:t>
            </a:r>
            <a:r>
              <a:rPr lang="fr-BE" sz="2800" b="1" dirty="0" smtClean="0">
                <a:solidFill>
                  <a:srgbClr val="4BACC6">
                    <a:lumMod val="75000"/>
                  </a:srgbClr>
                </a:solidFill>
              </a:rPr>
              <a:t>III. DROITS DE LA DÉFENSE DU FONCTIONNAIRE LORS DE L’ENQUÊTE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Evolution 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Information: </a:t>
            </a:r>
          </a:p>
          <a:p>
            <a:pPr marL="1314450" lvl="2" indent="-288925">
              <a:buFont typeface="Arial" panose="020B0604020202020204" pitchFamily="34" charset="0"/>
              <a:buChar char="•"/>
            </a:pPr>
            <a:r>
              <a:rPr lang="fr-BE" i="1" dirty="0" smtClean="0"/>
              <a:t>principe / exceptions </a:t>
            </a:r>
          </a:p>
          <a:p>
            <a:pPr marL="1314450" lvl="2" indent="-288925">
              <a:buFont typeface="Arial" panose="020B0604020202020204" pitchFamily="34" charset="0"/>
              <a:buChar char="•"/>
            </a:pPr>
            <a:r>
              <a:rPr lang="fr-BE" i="1" dirty="0" smtClean="0"/>
              <a:t>droit des tiers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Audition de la personne concernée : </a:t>
            </a:r>
          </a:p>
          <a:p>
            <a:pPr marL="1368425" lvl="2" indent="-342900">
              <a:buFont typeface="Wingdings" panose="05000000000000000000" pitchFamily="2" charset="2"/>
              <a:buChar char="§"/>
            </a:pPr>
            <a:r>
              <a:rPr lang="fr-BE" i="1" dirty="0" smtClean="0"/>
              <a:t>Droit d’être entendu? </a:t>
            </a:r>
          </a:p>
          <a:p>
            <a:pPr marL="1368425" lvl="2" indent="-342900">
              <a:buFont typeface="Wingdings" panose="05000000000000000000" pitchFamily="2" charset="2"/>
              <a:buChar char="§"/>
            </a:pPr>
            <a:r>
              <a:rPr lang="fr-BE" i="1" dirty="0" smtClean="0"/>
              <a:t>Droit </a:t>
            </a:r>
            <a:r>
              <a:rPr lang="fr-BE" i="1" dirty="0"/>
              <a:t>au silence v. Devoir de loyauté </a:t>
            </a:r>
            <a:r>
              <a:rPr lang="fr-BE" i="1" dirty="0" smtClean="0"/>
              <a:t>?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Audition de témoins 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Accès au dossier / Observations</a:t>
            </a:r>
            <a:endParaRPr lang="fr-BE" dirty="0"/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Présence </a:t>
            </a:r>
            <a:r>
              <a:rPr lang="fr-BE" dirty="0"/>
              <a:t>d’un avocat </a:t>
            </a:r>
            <a:r>
              <a:rPr lang="fr-BE" dirty="0" smtClean="0"/>
              <a:t>? </a:t>
            </a:r>
            <a:r>
              <a:rPr lang="fr-BE" sz="2300" i="1" dirty="0" smtClean="0"/>
              <a:t>P / Parlement, 24 février 2010, T-89/08</a:t>
            </a:r>
            <a:endParaRPr lang="fr-BE" sz="2300" i="1" dirty="0"/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/>
              <a:t>Pas de prescription. Délai </a:t>
            </a:r>
            <a:r>
              <a:rPr lang="fr-BE" dirty="0" smtClean="0"/>
              <a:t>raisonnable ? </a:t>
            </a:r>
            <a:r>
              <a:rPr lang="fr-BE" sz="2300" i="1" dirty="0" smtClean="0"/>
              <a:t>TUE, François / Commission, T-307/01, §48 (6 années)</a:t>
            </a:r>
            <a:endParaRPr lang="fr-BE" sz="23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8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186" y="908720"/>
            <a:ext cx="8229600" cy="1143000"/>
          </a:xfrm>
        </p:spPr>
        <p:txBody>
          <a:bodyPr>
            <a:noAutofit/>
          </a:bodyPr>
          <a:lstStyle/>
          <a:p>
            <a:pPr marL="539750" indent="-539750" algn="l"/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III. 	LA SUSPENSION DU FONCTIONNAIRE OU DE L’AGENT</a:t>
            </a:r>
            <a:endParaRPr lang="fr-B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2" y="2051720"/>
            <a:ext cx="8219256" cy="3671541"/>
          </a:xfrm>
        </p:spPr>
        <p:txBody>
          <a:bodyPr>
            <a:noAutofit/>
          </a:bodyPr>
          <a:lstStyle/>
          <a:p>
            <a:r>
              <a:rPr lang="fr-BE" sz="2400" dirty="0" smtClean="0"/>
              <a:t>Section 6 de l’annexe IX</a:t>
            </a:r>
          </a:p>
          <a:p>
            <a:r>
              <a:rPr lang="fr-BE" sz="2400" dirty="0" smtClean="0"/>
              <a:t>Faute grave alléguée</a:t>
            </a:r>
          </a:p>
          <a:p>
            <a:r>
              <a:rPr lang="fr-BE" sz="2400" dirty="0" smtClean="0"/>
              <a:t>A tout moment de l’enquête. Durée déterminée ou indéterminée mais pas de réintégration automatique</a:t>
            </a:r>
          </a:p>
          <a:p>
            <a:r>
              <a:rPr lang="fr-BE" sz="2400" dirty="0" smtClean="0"/>
              <a:t>Maintien ou limitation de la rémunération (maximum </a:t>
            </a:r>
            <a:r>
              <a:rPr lang="fr-BE" sz="2400" dirty="0"/>
              <a:t>6 </a:t>
            </a:r>
            <a:r>
              <a:rPr lang="fr-BE" sz="2400" dirty="0" smtClean="0"/>
              <a:t>mois) </a:t>
            </a:r>
          </a:p>
          <a:p>
            <a:r>
              <a:rPr lang="fr-BE" sz="2400" dirty="0" smtClean="0"/>
              <a:t>Droit d’être entendu mais pas de communication du dossier dans la phase administrative</a:t>
            </a:r>
          </a:p>
          <a:p>
            <a:r>
              <a:rPr lang="fr-BE" sz="2400" dirty="0" smtClean="0"/>
              <a:t>Réclamation et recours possible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1976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94952"/>
          </a:xfrm>
        </p:spPr>
        <p:txBody>
          <a:bodyPr>
            <a:noAutofit/>
          </a:bodyPr>
          <a:lstStyle/>
          <a:p>
            <a:pPr marL="539750" indent="-539750" algn="l"/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IV. 	LES PRINCIPALES ETAPES DE LA PROCEDURE</a:t>
            </a:r>
            <a:endParaRPr lang="fr-B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46" y="1820170"/>
            <a:ext cx="8219256" cy="396150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endParaRPr lang="fr-BE" u="sng" dirty="0" smtClean="0"/>
          </a:p>
          <a:p>
            <a:pPr marL="514350" indent="-514350">
              <a:buFont typeface="+mj-lt"/>
              <a:buAutoNum type="alphaUcPeriod"/>
            </a:pPr>
            <a:r>
              <a:rPr lang="fr-BE" u="sng" dirty="0" smtClean="0"/>
              <a:t>L’audition préalable du fonctionnaire </a:t>
            </a:r>
            <a:r>
              <a:rPr lang="fr-BE" dirty="0" smtClean="0"/>
              <a:t>(art. 3, annexe IX)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Clôture de l’affaire sans suite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Prononcé d’une simple mise en garde sans sanction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Ouverture d’une procédure disciplinaire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endParaRPr lang="fr-BE" dirty="0" smtClean="0"/>
          </a:p>
          <a:p>
            <a:pPr marL="514350" indent="-514350">
              <a:buFont typeface="+mj-lt"/>
              <a:buAutoNum type="alphaUcPeriod"/>
            </a:pPr>
            <a:r>
              <a:rPr lang="fr-BE" u="sng" dirty="0" smtClean="0"/>
              <a:t>Procédure devant le Conseil de discipline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Comparution (art. 5 à 8, annexe IX)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Procédure officielle. Art. 13, annexe IX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Procédure de « plaider coupable » de l’article 14, annexe IX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Avis du Conseil de discipline transmis à l’AIPN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AIPN n’est pas liée par cet avis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36920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94952"/>
          </a:xfrm>
        </p:spPr>
        <p:txBody>
          <a:bodyPr>
            <a:noAutofit/>
          </a:bodyPr>
          <a:lstStyle/>
          <a:p>
            <a:pPr marL="539750" indent="-539750" algn="l"/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IV. 	LES PRINCIPALES ETAPES DE LA PROCEDURE</a:t>
            </a:r>
            <a:endParaRPr lang="fr-B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2" y="1856072"/>
            <a:ext cx="8219256" cy="500192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fr-BE" sz="1400" u="sng" dirty="0"/>
              <a:t>Audition du fonctionnaire devant l’AIPN et prononcé d’une éventuelle sanction</a:t>
            </a:r>
          </a:p>
          <a:p>
            <a:pPr marL="895350" lvl="1">
              <a:buFont typeface="Arial" panose="020B0604020202020204" pitchFamily="34" charset="0"/>
              <a:buChar char="•"/>
            </a:pPr>
            <a:r>
              <a:rPr lang="fr-BE" sz="1400" dirty="0"/>
              <a:t>Classement sans suite </a:t>
            </a:r>
          </a:p>
          <a:p>
            <a:pPr marL="895350" lvl="1">
              <a:buFont typeface="Arial" panose="020B0604020202020204" pitchFamily="34" charset="0"/>
              <a:buChar char="•"/>
            </a:pPr>
            <a:r>
              <a:rPr lang="fr-BE" sz="1400" dirty="0"/>
              <a:t>Liste des sanctions : section 3, annexe IX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sz="1400" dirty="0" smtClean="0"/>
              <a:t>Une faute, une sanction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sz="1400" dirty="0" smtClean="0"/>
              <a:t>Principe de proportionnalité (art. 10, annexe IX)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sz="1400" dirty="0" smtClean="0"/>
              <a:t>Large pouvoir d’appréciation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sz="1400" dirty="0" smtClean="0"/>
              <a:t>Circonstances aggravantes et atténuantes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endParaRPr lang="fr-BE" sz="1400" dirty="0" smtClean="0"/>
          </a:p>
          <a:p>
            <a:pPr marL="514350" indent="-514350">
              <a:buFont typeface="+mj-lt"/>
              <a:buAutoNum type="alphaUcPeriod" startAt="4"/>
            </a:pPr>
            <a:r>
              <a:rPr lang="fr-BE" sz="1400" u="sng" dirty="0" smtClean="0"/>
              <a:t>Les voies de recours</a:t>
            </a:r>
          </a:p>
          <a:p>
            <a:pPr marL="895350" lvl="1">
              <a:buFont typeface="Arial" panose="020B0604020202020204" pitchFamily="34" charset="0"/>
              <a:buChar char="•"/>
            </a:pPr>
            <a:r>
              <a:rPr lang="fr-BE" sz="1400" dirty="0" smtClean="0"/>
              <a:t>Réclamation interne. Article 90, § 2 du Statut</a:t>
            </a:r>
          </a:p>
          <a:p>
            <a:pPr marL="895350" lvl="1">
              <a:buFont typeface="Arial" panose="020B0604020202020204" pitchFamily="34" charset="0"/>
              <a:buChar char="•"/>
            </a:pPr>
            <a:r>
              <a:rPr lang="fr-BE" sz="1400" dirty="0" smtClean="0"/>
              <a:t>Recours en annulation et éventuellement indemnitaire devant le TUE / Pourvoi CJUE</a:t>
            </a:r>
          </a:p>
          <a:p>
            <a:pPr marL="895350" lvl="1">
              <a:buFont typeface="Arial" panose="020B0604020202020204" pitchFamily="34" charset="0"/>
              <a:buChar char="•"/>
            </a:pPr>
            <a:r>
              <a:rPr lang="fr-BE" sz="1400" dirty="0" smtClean="0"/>
              <a:t>Entendue du contrôle juridictionnel</a:t>
            </a:r>
          </a:p>
          <a:p>
            <a:pPr marL="1409700" lvl="2" indent="-158750">
              <a:buFont typeface="Calibri" panose="020F0502020204030204" pitchFamily="34" charset="0"/>
              <a:buChar char="-"/>
            </a:pPr>
            <a:r>
              <a:rPr lang="fr-BE" sz="1400" dirty="0" smtClean="0"/>
              <a:t>En pratique : contrôle de l’Erreur manifeste ou détournement de pouvoir (TFPUE, 13 janvier 2011, </a:t>
            </a:r>
            <a:r>
              <a:rPr lang="fr-BE" sz="1400" dirty="0" err="1" smtClean="0"/>
              <a:t>Nijs</a:t>
            </a:r>
            <a:r>
              <a:rPr lang="fr-BE" sz="1400" dirty="0" smtClean="0"/>
              <a:t> / Cour des comptes, </a:t>
            </a:r>
            <a:r>
              <a:rPr lang="fr-BE" sz="1400" dirty="0" err="1" smtClean="0"/>
              <a:t>aff.</a:t>
            </a:r>
            <a:r>
              <a:rPr lang="fr-BE" sz="1400" dirty="0" smtClean="0"/>
              <a:t> F-77/09, § 131 et </a:t>
            </a:r>
            <a:r>
              <a:rPr lang="fr-BE" sz="1400" dirty="0" err="1" smtClean="0"/>
              <a:t>sv</a:t>
            </a:r>
            <a:r>
              <a:rPr lang="fr-BE" sz="1400" dirty="0" smtClean="0"/>
              <a:t>.; TUE, 22 mai 2014, BG / Médiation, </a:t>
            </a:r>
            <a:r>
              <a:rPr lang="fr-BE" sz="1400" dirty="0" err="1" smtClean="0"/>
              <a:t>aff.</a:t>
            </a:r>
            <a:r>
              <a:rPr lang="fr-BE" sz="1400" dirty="0" smtClean="0"/>
              <a:t> T-406/12 P, § 64)</a:t>
            </a:r>
          </a:p>
          <a:p>
            <a:pPr marL="1409700" lvl="2" indent="-158750">
              <a:buFont typeface="Calibri" panose="020F0502020204030204" pitchFamily="34" charset="0"/>
              <a:buChar char="-"/>
            </a:pPr>
            <a:r>
              <a:rPr lang="fr-BE" sz="1400" dirty="0" smtClean="0"/>
              <a:t>Effectivité réelle du contrôle juridictionnel ? (art. 6 CEDH) </a:t>
            </a:r>
            <a:r>
              <a:rPr lang="pt-BR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ECHR, 23 june 1981, Le Compte c. Belgium, § 51 ; ECHR, 21 june 2016, Ramos Nunes de Carvalho e Sá, §§84-89) </a:t>
            </a:r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37718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94952"/>
          </a:xfrm>
        </p:spPr>
        <p:txBody>
          <a:bodyPr>
            <a:noAutofit/>
          </a:bodyPr>
          <a:lstStyle/>
          <a:p>
            <a:pPr marL="539750" indent="-539750" algn="just"/>
            <a:r>
              <a:rPr lang="fr-BE" sz="2800" b="1" dirty="0" smtClean="0">
                <a:solidFill>
                  <a:schemeClr val="accent5">
                    <a:lumMod val="75000"/>
                  </a:schemeClr>
                </a:solidFill>
              </a:rPr>
              <a:t>V. 	LES DROITS DE LA DEFENSE LORS DE LA PROCEDURE DISCIPLINAIRE</a:t>
            </a:r>
            <a:endParaRPr lang="fr-BE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2" y="1897172"/>
            <a:ext cx="8219256" cy="4413476"/>
          </a:xfrm>
        </p:spPr>
        <p:txBody>
          <a:bodyPr>
            <a:normAutofit fontScale="77500" lnSpcReduction="20000"/>
          </a:bodyPr>
          <a:lstStyle/>
          <a:p>
            <a:pPr marL="914400" lvl="1" indent="-288925">
              <a:buFont typeface="Arial" panose="020B0604020202020204" pitchFamily="34" charset="0"/>
              <a:buChar char="•"/>
            </a:pPr>
            <a:endParaRPr lang="fr-BE" dirty="0" smtClean="0"/>
          </a:p>
          <a:p>
            <a:pPr marL="514350" indent="-514350">
              <a:buFont typeface="+mj-lt"/>
              <a:buAutoNum type="alphaUcPeriod"/>
            </a:pPr>
            <a:r>
              <a:rPr lang="fr-BE" u="sng" dirty="0" smtClean="0"/>
              <a:t>Lors de la procédure disciplinaire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Respect du principe du contradictoire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Droit au silence. Art. 48 Charte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Témoins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r>
              <a:rPr lang="fr-BE" dirty="0" smtClean="0"/>
              <a:t>Principe de bonne administration et délai raisonnable</a:t>
            </a:r>
          </a:p>
          <a:p>
            <a:pPr marL="914400" lvl="1" indent="-288925">
              <a:buFont typeface="Arial" panose="020B0604020202020204" pitchFamily="34" charset="0"/>
              <a:buChar char="•"/>
            </a:pPr>
            <a:endParaRPr lang="fr-BE" dirty="0" smtClean="0"/>
          </a:p>
          <a:p>
            <a:pPr marL="514350" indent="-514350">
              <a:buFont typeface="+mj-lt"/>
              <a:buAutoNum type="alphaUcPeriod"/>
            </a:pPr>
            <a:r>
              <a:rPr lang="fr-BE" u="sng" dirty="0" smtClean="0"/>
              <a:t>Droit du fonctionnaire en cas de poursuites pénales possibles</a:t>
            </a:r>
          </a:p>
          <a:p>
            <a:pPr marL="895350" lvl="1">
              <a:buFont typeface="Arial" panose="020B0604020202020204" pitchFamily="34" charset="0"/>
              <a:buChar char="•"/>
            </a:pPr>
            <a:r>
              <a:rPr lang="fr-BE" dirty="0" smtClean="0"/>
              <a:t>Section 7, annexe IX </a:t>
            </a:r>
          </a:p>
          <a:p>
            <a:pPr marL="895350" lvl="1">
              <a:buFont typeface="Arial" panose="020B0604020202020204" pitchFamily="34" charset="0"/>
              <a:buChar char="•"/>
            </a:pPr>
            <a:r>
              <a:rPr lang="fr-BE" dirty="0" smtClean="0"/>
              <a:t>Notions de poursuites ?</a:t>
            </a:r>
          </a:p>
          <a:p>
            <a:pPr marL="895350" lvl="1">
              <a:buFont typeface="Arial" panose="020B0604020202020204" pitchFamily="34" charset="0"/>
              <a:buChar char="•"/>
            </a:pPr>
            <a:r>
              <a:rPr lang="fr-BE" dirty="0" smtClean="0"/>
              <a:t>Dérives </a:t>
            </a:r>
          </a:p>
        </p:txBody>
      </p:sp>
    </p:spTree>
    <p:extLst>
      <p:ext uri="{BB962C8B-B14F-4D97-AF65-F5344CB8AC3E}">
        <p14:creationId xmlns:p14="http://schemas.microsoft.com/office/powerpoint/2010/main" val="39741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égime disciplinaire (20 09 2016).potx" id="{A6D3BB36-6873-4696-A621-53021CEBFD5E}" vid="{7599087A-8586-4499-9547-6530472C62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régime disciplinaire (20 09 2016)</Template>
  <TotalTime>85</TotalTime>
  <Words>670</Words>
  <Application>Microsoft Office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Anaïs GUILLERME  Thierry BONTINCK Avocate  Avocat </vt:lpstr>
      <vt:lpstr>PowerPoint Presentation</vt:lpstr>
      <vt:lpstr>I.  LE CADRE JURIDIQUE</vt:lpstr>
      <vt:lpstr>II.  DISTINCTION ENTRE ENQUETE ADMINISTRATIVE ET PROCEDURE DISCIPLINAIRE</vt:lpstr>
      <vt:lpstr> III. DROITS DE LA DÉFENSE DU FONCTIONNAIRE LORS DE L’ENQUÊTE</vt:lpstr>
      <vt:lpstr>III.  LA SUSPENSION DU FONCTIONNAIRE OU DE L’AGENT</vt:lpstr>
      <vt:lpstr>IV.  LES PRINCIPALES ETAPES DE LA PROCEDURE</vt:lpstr>
      <vt:lpstr>IV.  LES PRINCIPALES ETAPES DE LA PROCEDURE</vt:lpstr>
      <vt:lpstr>V.  LES DROITS DE LA DEFENSE LORS DE LA PROCEDURE DISCIPLINAIRE</vt:lpstr>
      <vt:lpstr>CONCLUSIONS </vt:lpstr>
      <vt:lpstr>Merci de votre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Anaïs GUILLERME  Thierry BONTINCK Avocate  Avocat</dc:title>
  <dc:creator>Sandra Volpin</dc:creator>
  <cp:lastModifiedBy>Anais Guillerme</cp:lastModifiedBy>
  <cp:revision>12</cp:revision>
  <cp:lastPrinted>2016-09-20T14:11:29Z</cp:lastPrinted>
  <dcterms:created xsi:type="dcterms:W3CDTF">2016-09-20T14:01:44Z</dcterms:created>
  <dcterms:modified xsi:type="dcterms:W3CDTF">2017-10-11T07:53:59Z</dcterms:modified>
</cp:coreProperties>
</file>