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  <p:sldMasterId id="2147483668" r:id="rId2"/>
    <p:sldMasterId id="2147483689" r:id="rId3"/>
    <p:sldMasterId id="2147483697" r:id="rId4"/>
    <p:sldMasterId id="2147483701" r:id="rId5"/>
  </p:sldMasterIdLst>
  <p:notesMasterIdLst>
    <p:notesMasterId r:id="rId30"/>
  </p:notesMasterIdLst>
  <p:handoutMasterIdLst>
    <p:handoutMasterId r:id="rId31"/>
  </p:handoutMasterIdLst>
  <p:sldIdLst>
    <p:sldId id="296" r:id="rId6"/>
    <p:sldId id="295" r:id="rId7"/>
    <p:sldId id="1262" r:id="rId8"/>
    <p:sldId id="1263" r:id="rId9"/>
    <p:sldId id="302" r:id="rId10"/>
    <p:sldId id="304" r:id="rId11"/>
    <p:sldId id="1266" r:id="rId12"/>
    <p:sldId id="305" r:id="rId13"/>
    <p:sldId id="301" r:id="rId14"/>
    <p:sldId id="303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871" r:id="rId29"/>
  </p:sldIdLst>
  <p:sldSz cx="9144000" cy="6858000" type="screen4x3"/>
  <p:notesSz cx="7104063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1"/>
    <a:srgbClr val="88B6E0"/>
    <a:srgbClr val="A7BDE2"/>
    <a:srgbClr val="267BC0"/>
    <a:srgbClr val="9999FF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798" autoAdjust="0"/>
  </p:normalViewPr>
  <p:slideViewPr>
    <p:cSldViewPr>
      <p:cViewPr varScale="1">
        <p:scale>
          <a:sx n="110" d="100"/>
          <a:sy n="110" d="100"/>
        </p:scale>
        <p:origin x="156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844" cy="514045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083" y="2"/>
            <a:ext cx="3078844" cy="514045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BB2B4B24-12D5-4592-9C97-089622D43FCD}" type="datetimeFigureOut">
              <a:rPr lang="fr-BE" smtClean="0"/>
              <a:t>26-04-23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569"/>
            <a:ext cx="3078844" cy="514045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083" y="9720569"/>
            <a:ext cx="3078844" cy="514045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8A75A37B-ABC1-4335-AC36-0BE801CDBA0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771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0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403" y="0"/>
            <a:ext cx="3078427" cy="511730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23AFFA35-5FC0-864E-8460-2BF2DBD28514}" type="datetimeFigureOut">
              <a:rPr lang="fr-FR" smtClean="0"/>
              <a:t>26/04/2023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7"/>
          </a:xfrm>
          <a:prstGeom prst="rect">
            <a:avLst/>
          </a:prstGeom>
        </p:spPr>
        <p:txBody>
          <a:bodyPr vert="horz" lIns="95527" tIns="47764" rIns="95527" bIns="4776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515"/>
            <a:ext cx="3078427" cy="511730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403" y="9720515"/>
            <a:ext cx="3078427" cy="511730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C4C01A78-90DD-8848-8EE7-5EDC05C818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 du Colloque + avo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66800" y="1447800"/>
            <a:ext cx="7543800" cy="2125216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rPr lang="fr-FR" dirty="0"/>
              <a:t>Ici le nom du colloque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573016"/>
            <a:ext cx="7543800" cy="1435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Option, sous-titre du colloque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8430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0" y="943254"/>
            <a:ext cx="3780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00" y="1916832"/>
            <a:ext cx="3780000" cy="4272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48856" y="943253"/>
            <a:ext cx="3780000" cy="9144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48856" y="1916832"/>
            <a:ext cx="3780000" cy="4272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51F61EE-4673-4E4A-B045-651F014B2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A725-11E8-4057-AEF1-627A746E2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20BF62E-057A-4834-93FD-7DD8683F3C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691552F-3127-4CF2-B6C3-1C2AA96BBE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42888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612000" y="1371600"/>
            <a:ext cx="8227200" cy="41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360000"/>
          <a:lstStyle>
            <a:lvl1pPr algn="ctr">
              <a:defRPr/>
            </a:lvl1pPr>
          </a:lstStyle>
          <a:p>
            <a:r>
              <a:rPr lang="fr-BE" dirty="0"/>
              <a:t>Cliquez sur l’icône pour insérer une image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C3B821-0649-4C78-8129-EE5F44F5F9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72FF7-42E4-4CB1-9F80-8146F6CC14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21CCE2AC-12E5-463B-B3B7-A2A889C42E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9026EB-DEF3-4729-8188-72A7AFEDB8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140373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285428" y="0"/>
            <a:ext cx="885857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1152000"/>
          <a:lstStyle>
            <a:lvl1pPr algn="ctr">
              <a:spcBef>
                <a:spcPts val="3000"/>
              </a:spcBef>
              <a:defRPr/>
            </a:lvl1pPr>
          </a:lstStyle>
          <a:p>
            <a:r>
              <a:rPr lang="fr-BE" dirty="0"/>
              <a:t>Cliquez sur l’icône pour insérer une image pleine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72FF7-42E4-4CB1-9F80-8146F6CC14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736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2F08D2F-DCDB-4FEF-B552-9456B09688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87A349-5C0B-4BBC-94CE-FC81220FB1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E82EA48-7F8B-4495-AF44-AB49AD65FC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B4CD158-A17D-40BE-A3BD-4F7F380AEC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54368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258CFD8-F505-49AC-BB5A-EAE067DF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038721-9369-4C84-95DF-946B4EE59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3" y="548680"/>
            <a:ext cx="7545760" cy="3024336"/>
          </a:xfrm>
          <a:prstGeom prst="rect">
            <a:avLst/>
          </a:prstGeom>
        </p:spPr>
        <p:txBody>
          <a:bodyPr anchor="b"/>
          <a:lstStyle>
            <a:lvl1pPr marL="627063" indent="-627063" defTabSz="358775">
              <a:spcAft>
                <a:spcPts val="1200"/>
              </a:spcAft>
              <a:buFont typeface="+mj-lt"/>
              <a:buNone/>
              <a:tabLst>
                <a:tab pos="627063" algn="l"/>
              </a:tabLst>
              <a:defRPr sz="2400" baseline="0">
                <a:latin typeface="Arial Black" panose="020B0A04020102020204" pitchFamily="34" charset="0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IV.  ICI, N°. + TAB + nom du chapitre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97FE514-63EF-4E98-9C19-308EF20BEB21}"/>
              </a:ext>
            </a:extLst>
          </p:cNvPr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9ED30CF5-6694-4AFE-ADC8-480B0AF9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84620"/>
            <a:ext cx="6705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cs typeface="Arial"/>
            </a:endParaRP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14F4E45-8641-44B5-B2CC-3A292179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62" y="6484620"/>
            <a:ext cx="288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6DB1F5E-A6D2-4B90-985B-33886D0E1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588" y="3645024"/>
            <a:ext cx="7545760" cy="25922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987425" indent="-357188" defTabSz="330200"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tabLst/>
              <a:defRPr sz="15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 nom des sous parties</a:t>
            </a:r>
          </a:p>
        </p:txBody>
      </p:sp>
    </p:spTree>
    <p:extLst>
      <p:ext uri="{BB962C8B-B14F-4D97-AF65-F5344CB8AC3E}">
        <p14:creationId xmlns:p14="http://schemas.microsoft.com/office/powerpoint/2010/main" val="39767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 du Colloque + avo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66800" y="1447800"/>
            <a:ext cx="7543800" cy="2125216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Ici le nom du colloque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573016"/>
            <a:ext cx="7543800" cy="1435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Option, sous-titre du colloque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898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59D4FA-E402-4281-B25B-851F35F27612}"/>
              </a:ext>
            </a:extLst>
          </p:cNvPr>
          <p:cNvSpPr/>
          <p:nvPr userDrawn="1"/>
        </p:nvSpPr>
        <p:spPr bwMode="white">
          <a:xfrm>
            <a:off x="395536" y="5805264"/>
            <a:ext cx="8748464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97FE514-63EF-4E98-9C19-308EF20BEB21}"/>
              </a:ext>
            </a:extLst>
          </p:cNvPr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9ED30CF5-6694-4AFE-ADC8-480B0AF9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84620"/>
            <a:ext cx="6705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cs typeface="Arial"/>
            </a:endParaRP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14F4E45-8641-44B5-B2CC-3A292179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62" y="6484620"/>
            <a:ext cx="288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1FDBCEF0-DA6F-4933-B5B0-23FC1F56D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3" y="548680"/>
            <a:ext cx="7545760" cy="3024336"/>
          </a:xfrm>
          <a:prstGeom prst="rect">
            <a:avLst/>
          </a:prstGeom>
        </p:spPr>
        <p:txBody>
          <a:bodyPr anchor="b"/>
          <a:lstStyle>
            <a:lvl1pPr marL="627063" indent="-627063" defTabSz="358775">
              <a:spcAft>
                <a:spcPts val="1200"/>
              </a:spcAft>
              <a:buFont typeface="+mj-lt"/>
              <a:buNone/>
              <a:tabLst>
                <a:tab pos="627063" algn="l"/>
              </a:tabLst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IV.  ICI, N°. + TAB + nom du chapitre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F565DA7-9C70-4E73-9E00-5403FF7B8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588" y="3645024"/>
            <a:ext cx="7545760" cy="25922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987425" indent="-357188" defTabSz="330200"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tabLst/>
              <a:defRPr sz="15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 nom des sous parties</a:t>
            </a:r>
          </a:p>
        </p:txBody>
      </p:sp>
    </p:spTree>
    <p:extLst>
      <p:ext uri="{BB962C8B-B14F-4D97-AF65-F5344CB8AC3E}">
        <p14:creationId xmlns:p14="http://schemas.microsoft.com/office/powerpoint/2010/main" val="32136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66800" y="2971800"/>
            <a:ext cx="7010400" cy="538163"/>
          </a:xfrm>
          <a:prstGeom prst="rect">
            <a:avLst/>
          </a:prstGeom>
        </p:spPr>
        <p:txBody>
          <a:bodyPr anchor="b"/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MERCI POUR VOTRE ATTENTION !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29000"/>
            <a:ext cx="7033592" cy="436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Des Questions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2478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 du Colloque + avo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66800" y="1447800"/>
            <a:ext cx="7543800" cy="2125216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rPr lang="fr-FR" dirty="0"/>
              <a:t>Ici le nom du colloque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573016"/>
            <a:ext cx="7543800" cy="1435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Option, sous-titre du colloque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367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258CFD8-F505-49AC-BB5A-EAE067DF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038721-9369-4C84-95DF-946B4EE59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3" y="548680"/>
            <a:ext cx="7545760" cy="3024336"/>
          </a:xfrm>
          <a:prstGeom prst="rect">
            <a:avLst/>
          </a:prstGeom>
        </p:spPr>
        <p:txBody>
          <a:bodyPr anchor="b"/>
          <a:lstStyle>
            <a:lvl1pPr marL="627063" indent="-627063" defTabSz="358775">
              <a:spcAft>
                <a:spcPts val="1200"/>
              </a:spcAft>
              <a:buFont typeface="+mj-lt"/>
              <a:buNone/>
              <a:tabLst>
                <a:tab pos="627063" algn="l"/>
              </a:tabLst>
              <a:defRPr sz="2400" baseline="0">
                <a:latin typeface="Arial Black" panose="020B0A04020102020204" pitchFamily="34" charset="0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IV.  ICI, N°. + TAB + nom du chapitre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97FE514-63EF-4E98-9C19-308EF20BEB21}"/>
              </a:ext>
            </a:extLst>
          </p:cNvPr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defTabSz="457200"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cs typeface="Arial"/>
              </a:rPr>
              <a:t>M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9ED30CF5-6694-4AFE-ADC8-480B0AF9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84620"/>
            <a:ext cx="6705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defTabSz="457200"/>
            <a:r>
              <a:rPr lang="fr-FR" sz="800">
                <a:solidFill>
                  <a:srgbClr val="1E7BBE">
                    <a:lumMod val="40000"/>
                    <a:lumOff val="6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solidFill>
                <a:srgbClr val="1E7BBE">
                  <a:lumMod val="40000"/>
                  <a:lumOff val="60000"/>
                </a:srgbClr>
              </a:solidFill>
              <a:cs typeface="Arial"/>
            </a:endParaRP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14F4E45-8641-44B5-B2CC-3A292179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62" y="6484620"/>
            <a:ext cx="288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0CCC0F3D-6C85-4581-B708-13BD0E10D35E}" type="slidenum">
              <a:rPr lang="fr-BE" smtClean="0">
                <a:solidFill>
                  <a:prstClr val="white"/>
                </a:solidFill>
              </a:rPr>
              <a:pPr defTabSz="457200"/>
              <a:t>‹N°›</a:t>
            </a:fld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6DB1F5E-A6D2-4B90-985B-33886D0E1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588" y="3645024"/>
            <a:ext cx="7545760" cy="25922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987425" indent="-357188" defTabSz="330200"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tabLst/>
              <a:defRPr sz="15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 nom des sous parties</a:t>
            </a:r>
          </a:p>
        </p:txBody>
      </p:sp>
    </p:spTree>
    <p:extLst>
      <p:ext uri="{BB962C8B-B14F-4D97-AF65-F5344CB8AC3E}">
        <p14:creationId xmlns:p14="http://schemas.microsoft.com/office/powerpoint/2010/main" val="179135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258CFD8-F505-49AC-BB5A-EAE067DF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038721-9369-4C84-95DF-946B4EE59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3" y="548680"/>
            <a:ext cx="7545760" cy="3024336"/>
          </a:xfrm>
          <a:prstGeom prst="rect">
            <a:avLst/>
          </a:prstGeom>
        </p:spPr>
        <p:txBody>
          <a:bodyPr anchor="b"/>
          <a:lstStyle>
            <a:lvl1pPr marL="627063" indent="-627063" defTabSz="358775">
              <a:spcAft>
                <a:spcPts val="1200"/>
              </a:spcAft>
              <a:buFont typeface="+mj-lt"/>
              <a:buNone/>
              <a:tabLst>
                <a:tab pos="627063" algn="l"/>
              </a:tabLst>
              <a:defRPr sz="2400" baseline="0">
                <a:latin typeface="Arial Black" panose="020B0A04020102020204" pitchFamily="34" charset="0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IV.  ICI, N°. + TAB + nom du chapitre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97FE514-63EF-4E98-9C19-308EF20BEB21}"/>
              </a:ext>
            </a:extLst>
          </p:cNvPr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9ED30CF5-6694-4AFE-ADC8-480B0AF9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84620"/>
            <a:ext cx="6705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cs typeface="Arial"/>
            </a:endParaRP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14F4E45-8641-44B5-B2CC-3A292179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62" y="6484620"/>
            <a:ext cx="288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6DB1F5E-A6D2-4B90-985B-33886D0E1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588" y="3645024"/>
            <a:ext cx="7545760" cy="25922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987425" indent="-357188" defTabSz="330200"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tabLst/>
              <a:defRPr sz="15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 nom des sous parties</a:t>
            </a:r>
          </a:p>
        </p:txBody>
      </p:sp>
    </p:spTree>
    <p:extLst>
      <p:ext uri="{BB962C8B-B14F-4D97-AF65-F5344CB8AC3E}">
        <p14:creationId xmlns:p14="http://schemas.microsoft.com/office/powerpoint/2010/main" val="4170092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66800" y="2971800"/>
            <a:ext cx="7010400" cy="538163"/>
          </a:xfrm>
          <a:prstGeom prst="rect">
            <a:avLst/>
          </a:prstGeom>
        </p:spPr>
        <p:txBody>
          <a:bodyPr anchor="b"/>
          <a:lstStyle>
            <a:lvl1pPr algn="l">
              <a:defRPr sz="2800" baseline="0"/>
            </a:lvl1pPr>
          </a:lstStyle>
          <a:p>
            <a:r>
              <a:rPr lang="fr-FR" dirty="0"/>
              <a:t>MERCI POUR VOTRE ATTENTION !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29000"/>
            <a:ext cx="7033592" cy="436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Des Questions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320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géneral de la présentation (un seul nive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04000" y="1143000"/>
            <a:ext cx="8335200" cy="4778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+mj-lt"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PLAN</a:t>
            </a:r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62DB41-6702-4A82-8951-62B69523A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02131D-B45E-4B39-978F-953187B4B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757EEB06-FCF2-451E-BE12-44B98597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844824"/>
            <a:ext cx="8335200" cy="4320480"/>
          </a:xfrm>
          <a:prstGeom prst="rect">
            <a:avLst/>
          </a:prstGeom>
        </p:spPr>
        <p:txBody>
          <a:bodyPr anchor="ctr"/>
          <a:lstStyle>
            <a:lvl1pPr marL="628650" indent="-628650">
              <a:spcAft>
                <a:spcPts val="1200"/>
              </a:spcAft>
              <a:buFont typeface="+mj-lt"/>
              <a:buAutoNum type="romanUcPeriod"/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800100" indent="-342900">
              <a:buFont typeface="+mj-lt"/>
              <a:buAutoNum type="alphaUcPeriod"/>
              <a:defRPr sz="15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les titres des chapitres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212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 parti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276872"/>
            <a:ext cx="8332446" cy="39604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72EA64F-61D2-4696-8CF9-FEA4E4885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3C24F0C-97A9-42A2-9F3F-ECD29A3FA6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A40101F-E445-4416-B76B-B3AA80DBB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066800"/>
            <a:ext cx="8228012" cy="914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432000" anchor="ctr" anchorCtr="0">
            <a:normAutofit/>
          </a:bodyPr>
          <a:lstStyle>
            <a:lvl1pPr marL="0" indent="0" algn="l" defTabSz="361950">
              <a:buFont typeface="+mj-lt"/>
              <a:buNone/>
              <a:defRPr sz="1500" b="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BE" dirty="0"/>
              <a:t>A.	Titre de l a sous partie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F80A87-E8EF-40E0-92F1-13823B061F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269875" indent="-269875" defTabSz="179388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</p:spTree>
    <p:extLst>
      <p:ext uri="{BB962C8B-B14F-4D97-AF65-F5344CB8AC3E}">
        <p14:creationId xmlns:p14="http://schemas.microsoft.com/office/powerpoint/2010/main" val="715974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56792"/>
            <a:ext cx="8332446" cy="468052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8411D06-6750-457C-8055-DE18EFE577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1E8D77C-9B13-40C0-8FE4-6691F6ABF1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72EA64F-61D2-4696-8CF9-FEA4E4885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3C24F0C-97A9-42A2-9F3F-ECD29A3FA6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0754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C8028-CF9C-4A84-B018-B2A24FA4B4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0435B-07F7-4028-8A7D-08372CF6E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DB0548-0579-4702-A0B3-8DAAF49468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000" y="1557338"/>
            <a:ext cx="8335200" cy="4679974"/>
          </a:xfrm>
        </p:spPr>
        <p:txBody>
          <a:bodyPr anchor="ctr"/>
          <a:lstStyle>
            <a:lvl1pPr>
              <a:defRPr sz="2400" b="0" i="1"/>
            </a:lvl1pPr>
            <a:lvl2pPr marL="4124325" indent="0"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2pPr>
            <a:lvl3pPr marL="4124325" indent="0">
              <a:spcBef>
                <a:spcPts val="0"/>
              </a:spcBef>
              <a:buNone/>
              <a:defRPr sz="14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dirty="0"/>
              <a:t>« Cliquez pour insérer la citation »</a:t>
            </a:r>
          </a:p>
          <a:p>
            <a:pPr lvl="1"/>
            <a:r>
              <a:rPr lang="fr-FR" dirty="0"/>
              <a:t>Nom prénom</a:t>
            </a:r>
          </a:p>
          <a:p>
            <a:pPr lvl="2"/>
            <a:r>
              <a:rPr lang="fr-FR" dirty="0"/>
              <a:t>Fonction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18C4276-0115-4FF1-A4B1-1840F5C49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48C59C8-0C6C-4822-A344-F47BB59FB2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406654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C8028-CF9C-4A84-B018-B2A24FA4B4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0435B-07F7-4028-8A7D-08372CF6E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DB0548-0579-4702-A0B3-8DAAF49468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000" y="1557338"/>
            <a:ext cx="8335200" cy="4103910"/>
          </a:xfrm>
        </p:spPr>
        <p:txBody>
          <a:bodyPr anchor="ctr"/>
          <a:lstStyle>
            <a:lvl1pPr>
              <a:defRPr sz="2400" b="1"/>
            </a:lvl1pPr>
            <a:lvl2pPr marL="0" indent="0">
              <a:buNone/>
              <a:defRPr sz="1800"/>
            </a:lvl2pPr>
          </a:lstStyle>
          <a:p>
            <a:pPr lvl="0"/>
            <a:r>
              <a:rPr lang="fr-FR" dirty="0"/>
              <a:t>Cliquez pour insérer une accroche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B5F2036-C022-49A7-B9D3-9CC672836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AFA52C6-B86B-4E41-96E6-BF2F60604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3132137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74E791F-872C-49F2-9EC1-87769F0798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2B8443-B4AC-45EA-8144-EC9956E836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B90BC4B-A087-4820-8B47-970EB3183B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4000" y="1556792"/>
            <a:ext cx="3744000" cy="460905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2E0F85D6-5D06-409E-88A8-1E453CB846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95200" y="1556792"/>
            <a:ext cx="3744000" cy="46090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19BB98D-7A23-4FCE-A066-E6CB1854FC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5222106-F748-48A5-8B95-471D03790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3837228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0" y="943254"/>
            <a:ext cx="3780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00" y="1916832"/>
            <a:ext cx="3780000" cy="4272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48856" y="943253"/>
            <a:ext cx="3780000" cy="9144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48856" y="1916832"/>
            <a:ext cx="3780000" cy="42728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51F61EE-4673-4E4A-B045-651F014B2A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A725-11E8-4057-AEF1-627A746E2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20BF62E-057A-4834-93FD-7DD8683F3C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691552F-3127-4CF2-B6C3-1C2AA96BBE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131236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612000" y="1371600"/>
            <a:ext cx="8227200" cy="41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360000"/>
          <a:lstStyle>
            <a:lvl1pPr algn="ctr">
              <a:defRPr/>
            </a:lvl1pPr>
          </a:lstStyle>
          <a:p>
            <a:r>
              <a:rPr lang="fr-BE" dirty="0"/>
              <a:t>Cliquez sur l’icône pour insérer une image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C3B821-0649-4C78-8129-EE5F44F5F9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72FF7-42E4-4CB1-9F80-8146F6CC14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21CCE2AC-12E5-463B-B3B7-A2A889C42E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E99026EB-DEF3-4729-8188-72A7AFEDB8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2216023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285428" y="0"/>
            <a:ext cx="885857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1152000"/>
          <a:lstStyle>
            <a:lvl1pPr algn="ctr">
              <a:spcBef>
                <a:spcPts val="3000"/>
              </a:spcBef>
              <a:defRPr/>
            </a:lvl1pPr>
          </a:lstStyle>
          <a:p>
            <a:r>
              <a:rPr lang="fr-BE" dirty="0"/>
              <a:t>Cliquez sur l’icône pour insérer une image pleine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72FF7-42E4-4CB1-9F80-8146F6CC14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07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66800" y="2971800"/>
            <a:ext cx="7010400" cy="538163"/>
          </a:xfrm>
          <a:prstGeom prst="rect">
            <a:avLst/>
          </a:prstGeom>
        </p:spPr>
        <p:txBody>
          <a:bodyPr anchor="b"/>
          <a:lstStyle>
            <a:lvl1pPr algn="l">
              <a:defRPr sz="2800" baseline="0"/>
            </a:lvl1pPr>
          </a:lstStyle>
          <a:p>
            <a:r>
              <a:rPr lang="fr-FR" dirty="0"/>
              <a:t>MERCI POUR VOTRE ATTENTION !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29000"/>
            <a:ext cx="7033592" cy="436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Des Questions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6255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2F08D2F-DCDB-4FEF-B552-9456B09688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87A349-5C0B-4BBC-94CE-FC81220FB1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E82EA48-7F8B-4495-AF44-AB49AD65FC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B4CD158-A17D-40BE-A3BD-4F7F380AEC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3178385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258CFD8-F505-49AC-BB5A-EAE067DF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E038721-9369-4C84-95DF-946B4EE59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3" y="548680"/>
            <a:ext cx="7545760" cy="3024336"/>
          </a:xfrm>
          <a:prstGeom prst="rect">
            <a:avLst/>
          </a:prstGeom>
        </p:spPr>
        <p:txBody>
          <a:bodyPr anchor="b"/>
          <a:lstStyle>
            <a:lvl1pPr marL="627063" indent="-627063" defTabSz="358775">
              <a:spcAft>
                <a:spcPts val="1200"/>
              </a:spcAft>
              <a:buFont typeface="+mj-lt"/>
              <a:buNone/>
              <a:tabLst>
                <a:tab pos="627063" algn="l"/>
              </a:tabLst>
              <a:defRPr sz="2400" baseline="0">
                <a:latin typeface="Arial Black" panose="020B0A04020102020204" pitchFamily="34" charset="0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IV.  ICI, N°. + TAB + nom du chapitre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97FE514-63EF-4E98-9C19-308EF20BEB21}"/>
              </a:ext>
            </a:extLst>
          </p:cNvPr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9ED30CF5-6694-4AFE-ADC8-480B0AF9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484620"/>
            <a:ext cx="6705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cs typeface="Arial"/>
            </a:endParaRP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514F4E45-8641-44B5-B2CC-3A292179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62" y="6484620"/>
            <a:ext cx="288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6DB1F5E-A6D2-4B90-985B-33886D0E1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588" y="3645024"/>
            <a:ext cx="7545760" cy="25922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987425" indent="-357188" defTabSz="330200"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tabLst/>
              <a:defRPr sz="15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627062" indent="0" defTabSz="300038">
              <a:buFontTx/>
              <a:buNone/>
              <a:tabLst/>
              <a:defRPr sz="15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 nom des sous parties</a:t>
            </a:r>
          </a:p>
        </p:txBody>
      </p:sp>
    </p:spTree>
    <p:extLst>
      <p:ext uri="{BB962C8B-B14F-4D97-AF65-F5344CB8AC3E}">
        <p14:creationId xmlns:p14="http://schemas.microsoft.com/office/powerpoint/2010/main" val="417205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5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géneral de la présentation (un seul nive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04000" y="1143000"/>
            <a:ext cx="8335200" cy="4778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+mj-lt"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PLAN</a:t>
            </a:r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62DB41-6702-4A82-8951-62B69523A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02131D-B45E-4B39-978F-953187B4B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757EEB06-FCF2-451E-BE12-44B98597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844824"/>
            <a:ext cx="8335200" cy="4320480"/>
          </a:xfrm>
          <a:prstGeom prst="rect">
            <a:avLst/>
          </a:prstGeom>
        </p:spPr>
        <p:txBody>
          <a:bodyPr anchor="ctr"/>
          <a:lstStyle>
            <a:lvl1pPr marL="628650" indent="-628650">
              <a:spcAft>
                <a:spcPts val="1200"/>
              </a:spcAft>
              <a:buFont typeface="+mj-lt"/>
              <a:buAutoNum type="romanUcPeriod"/>
              <a:defRPr sz="24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800100" indent="-342900">
              <a:buFont typeface="+mj-lt"/>
              <a:buAutoNum type="alphaUcPeriod"/>
              <a:defRPr sz="15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fr-FR" dirty="0"/>
              <a:t>ici les titres des chapitres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451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 parti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2276872"/>
            <a:ext cx="8332446" cy="396044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72EA64F-61D2-4696-8CF9-FEA4E4885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3C24F0C-97A9-42A2-9F3F-ECD29A3FA6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A40101F-E445-4416-B76B-B3AA80DBB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066800"/>
            <a:ext cx="8228012" cy="914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432000" anchor="ctr" anchorCtr="0">
            <a:normAutofit/>
          </a:bodyPr>
          <a:lstStyle>
            <a:lvl1pPr marL="0" indent="0" algn="l" defTabSz="361950">
              <a:buFont typeface="+mj-lt"/>
              <a:buNone/>
              <a:defRPr sz="1500" b="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BE" dirty="0"/>
              <a:t>A.	Titre de l a sous partie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3F80A87-E8EF-40E0-92F1-13823B061F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269875" indent="-269875" defTabSz="179388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</p:spTree>
    <p:extLst>
      <p:ext uri="{BB962C8B-B14F-4D97-AF65-F5344CB8AC3E}">
        <p14:creationId xmlns:p14="http://schemas.microsoft.com/office/powerpoint/2010/main" val="7060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56792"/>
            <a:ext cx="8332446" cy="468052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8411D06-6750-457C-8055-DE18EFE577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>
            <a:normAutofit/>
          </a:bodyPr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1E8D77C-9B13-40C0-8FE4-6691F6ABF1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F72EA64F-61D2-4696-8CF9-FEA4E4885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3C24F0C-97A9-42A2-9F3F-ECD29A3FA6A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73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C8028-CF9C-4A84-B018-B2A24FA4B4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0435B-07F7-4028-8A7D-08372CF6E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DB0548-0579-4702-A0B3-8DAAF49468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000" y="1557338"/>
            <a:ext cx="8335200" cy="4679974"/>
          </a:xfrm>
        </p:spPr>
        <p:txBody>
          <a:bodyPr anchor="ctr"/>
          <a:lstStyle>
            <a:lvl1pPr>
              <a:defRPr sz="2400" b="0" i="1"/>
            </a:lvl1pPr>
            <a:lvl2pPr marL="4124325" indent="0"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2pPr>
            <a:lvl3pPr marL="4124325" indent="0">
              <a:spcBef>
                <a:spcPts val="0"/>
              </a:spcBef>
              <a:buNone/>
              <a:defRPr sz="14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dirty="0"/>
              <a:t>« Cliquez pour insérer la citation »</a:t>
            </a:r>
          </a:p>
          <a:p>
            <a:pPr lvl="1"/>
            <a:r>
              <a:rPr lang="fr-FR" dirty="0"/>
              <a:t>Nom prénom</a:t>
            </a:r>
          </a:p>
          <a:p>
            <a:pPr lvl="2"/>
            <a:r>
              <a:rPr lang="fr-FR" dirty="0"/>
              <a:t>Fonction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18C4276-0115-4FF1-A4B1-1840F5C49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48C59C8-0C6C-4822-A344-F47BB59FB2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298370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C8028-CF9C-4A84-B018-B2A24FA4B4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0435B-07F7-4028-8A7D-08372CF6E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ADB0548-0579-4702-A0B3-8DAAF49468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000" y="1557338"/>
            <a:ext cx="8335200" cy="4103910"/>
          </a:xfrm>
        </p:spPr>
        <p:txBody>
          <a:bodyPr anchor="ctr"/>
          <a:lstStyle>
            <a:lvl1pPr>
              <a:defRPr sz="2400" b="1"/>
            </a:lvl1pPr>
            <a:lvl2pPr marL="0" indent="0">
              <a:buNone/>
              <a:defRPr sz="1800"/>
            </a:lvl2pPr>
          </a:lstStyle>
          <a:p>
            <a:pPr lvl="0"/>
            <a:r>
              <a:rPr lang="fr-FR" dirty="0"/>
              <a:t>Cliquez pour insérer une accroche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B5F2036-C022-49A7-B9D3-9CC672836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AFA52C6-B86B-4E41-96E6-BF2F606044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152267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74E791F-872C-49F2-9EC1-87769F0798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2B8443-B4AC-45EA-8144-EC9956E836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B90BC4B-A087-4820-8B47-970EB3183B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4000" y="1556792"/>
            <a:ext cx="3744000" cy="460905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2E0F85D6-5D06-409E-88A8-1E453CB846F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95200" y="1556792"/>
            <a:ext cx="3744000" cy="460905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19BB98D-7A23-4FCE-A066-E6CB1854FC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682"/>
            <a:ext cx="5040560" cy="504056"/>
          </a:xfrm>
          <a:prstGeom prst="rect">
            <a:avLst/>
          </a:prstGeom>
        </p:spPr>
        <p:txBody>
          <a:bodyPr bIns="36000" anchor="b"/>
          <a:lstStyle>
            <a:lvl1pPr marL="269875" indent="-269875" defTabSz="180975">
              <a:buFont typeface="+mj-lt"/>
              <a:buNone/>
              <a:tabLst/>
              <a:defRPr sz="9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I.    Rappel du nom du chapitre (Tabulation après le N°)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5222106-F748-48A5-8B95-471D03790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000" y="548680"/>
            <a:ext cx="5040560" cy="504056"/>
          </a:xfrm>
          <a:prstGeom prst="rect">
            <a:avLst/>
          </a:prstGeom>
        </p:spPr>
        <p:txBody>
          <a:bodyPr lIns="324000" tIns="18000">
            <a:normAutofit/>
          </a:bodyPr>
          <a:lstStyle>
            <a:lvl1pPr marL="0" indent="0" defTabSz="180975">
              <a:buFont typeface="+mj-lt"/>
              <a:buNone/>
              <a:tabLst/>
              <a:defRPr sz="900" b="0" cap="all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80975" indent="0" defTabSz="358775">
              <a:spcBef>
                <a:spcPts val="300"/>
              </a:spcBef>
              <a:spcAft>
                <a:spcPts val="0"/>
              </a:spcAft>
              <a:buFont typeface="+mj-lt"/>
              <a:buNone/>
              <a:tabLst/>
              <a:defRPr sz="1000" b="0" cap="all" baseline="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fr-FR" dirty="0"/>
              <a:t>A.  Rappel de la sous partie</a:t>
            </a:r>
          </a:p>
        </p:txBody>
      </p:sp>
    </p:spTree>
    <p:extLst>
      <p:ext uri="{BB962C8B-B14F-4D97-AF65-F5344CB8AC3E}">
        <p14:creationId xmlns:p14="http://schemas.microsoft.com/office/powerpoint/2010/main" val="355017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0DFB50-95D5-4C8F-9BAB-4E648F837B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bject 5"/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CC12AB-DED2-4706-B219-DF9CD45ADF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093619" y="278609"/>
            <a:ext cx="2844000" cy="361723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C1250552-55E0-4343-9157-D8DEE5DDB417}"/>
              </a:ext>
            </a:extLst>
          </p:cNvPr>
          <p:cNvSpPr txBox="1"/>
          <p:nvPr userDrawn="1"/>
        </p:nvSpPr>
        <p:spPr>
          <a:xfrm>
            <a:off x="1143000" y="5984222"/>
            <a:ext cx="5329300" cy="62895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ts val="11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dirty="0">
                <a:solidFill>
                  <a:srgbClr val="FFFFFF"/>
                </a:solidFill>
                <a:latin typeface="Arial Black"/>
                <a:cs typeface="Arial Black"/>
              </a:rPr>
              <a:t>JEROME NOEL </a:t>
            </a:r>
            <a:r>
              <a:rPr lang="fr-BE" sz="9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fr-BE" sz="900" spc="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fr-BE" sz="900" spc="-55" dirty="0">
                <a:solidFill>
                  <a:srgbClr val="FFFFFF"/>
                </a:solidFill>
                <a:latin typeface="Arial"/>
                <a:cs typeface="Arial"/>
              </a:rPr>
              <a:t>AVOCAT</a:t>
            </a:r>
            <a:br>
              <a:rPr lang="fr-BE" sz="900" spc="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BE" sz="900" spc="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Avenue Louise 240/3 – 1050 Bruxelles</a:t>
            </a:r>
            <a:br>
              <a:rPr lang="fr-BE" sz="900" spc="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</a:br>
            <a:r>
              <a:rPr lang="fr-BE" sz="900" spc="5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jn@tetralaw.com -  02 535 73 28</a:t>
            </a:r>
            <a:endParaRPr lang="fr-BE" sz="900" spc="5" baseline="0" dirty="0">
              <a:solidFill>
                <a:srgbClr val="FFFFFF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12700" marR="0" lvl="0" indent="0" algn="l" defTabSz="457200" rtl="0" eaLnBrk="1" fontAlgn="auto" latinLnBrk="0" hangingPunct="1">
              <a:lnSpc>
                <a:spcPts val="11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900" spc="5" dirty="0">
              <a:solidFill>
                <a:srgbClr val="FFFFFF"/>
              </a:solidFill>
              <a:latin typeface="Arial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686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8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b="0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-762" y="0"/>
            <a:ext cx="286512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04000" y="6484620"/>
            <a:ext cx="6705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-762" y="6484620"/>
            <a:ext cx="288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3545E5-0054-46BB-9F0B-268BB36088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81725"/>
            <a:ext cx="427069" cy="5156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654E6D-F693-43F8-9C5E-F2A2A8AED40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093619" y="278609"/>
            <a:ext cx="2844000" cy="36172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1F2C6F-2DA4-4D2D-839E-657EF9BA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556792"/>
            <a:ext cx="8332446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3" r:id="rId2"/>
    <p:sldLayoutId id="2147483694" r:id="rId3"/>
    <p:sldLayoutId id="2147483687" r:id="rId4"/>
    <p:sldLayoutId id="2147483686" r:id="rId5"/>
    <p:sldLayoutId id="2147483676" r:id="rId6"/>
    <p:sldLayoutId id="2147483677" r:id="rId7"/>
    <p:sldLayoutId id="2147483678" r:id="rId8"/>
    <p:sldLayoutId id="2147483688" r:id="rId9"/>
    <p:sldLayoutId id="2147483679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rgbClr val="267BC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361950" rtl="0" eaLnBrk="1" latinLnBrk="0" hangingPunct="1">
        <a:lnSpc>
          <a:spcPct val="90000"/>
        </a:lnSpc>
        <a:spcBef>
          <a:spcPts val="1000"/>
        </a:spcBef>
        <a:buFont typeface="+mj-lt"/>
        <a:buNone/>
        <a:tabLst>
          <a:tab pos="361950" algn="l"/>
        </a:tabLst>
        <a:defRPr sz="1600" b="0" kern="1200" cap="none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42925" indent="-180975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54292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71437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276225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67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1257300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68" userDrawn="1">
          <p15:clr>
            <a:srgbClr val="F26B43"/>
          </p15:clr>
        </p15:guide>
        <p15:guide id="3" pos="38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/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chemeClr val="accent1"/>
                </a:solidFill>
                <a:latin typeface="Arial"/>
                <a:cs typeface="Arial"/>
              </a:rPr>
              <a:t>W W </a:t>
            </a:r>
            <a:r>
              <a:rPr sz="700" spc="85" dirty="0">
                <a:solidFill>
                  <a:schemeClr val="accent1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chemeClr val="accent1"/>
                </a:solidFill>
                <a:latin typeface="Arial"/>
                <a:cs typeface="Arial"/>
              </a:rPr>
              <a:t>T E T R A L A </a:t>
            </a:r>
            <a:r>
              <a:rPr sz="700" spc="85" dirty="0">
                <a:solidFill>
                  <a:schemeClr val="accent1"/>
                </a:solidFill>
                <a:latin typeface="Arial"/>
                <a:cs typeface="Arial"/>
              </a:rPr>
              <a:t>W. </a:t>
            </a:r>
            <a:r>
              <a:rPr sz="700" dirty="0">
                <a:solidFill>
                  <a:schemeClr val="accent1"/>
                </a:solidFill>
                <a:latin typeface="Arial"/>
                <a:cs typeface="Arial"/>
              </a:rPr>
              <a:t>C O</a:t>
            </a:r>
            <a:r>
              <a:rPr sz="700" spc="1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1250552-55E0-4343-9157-D8DEE5DDB417}"/>
              </a:ext>
            </a:extLst>
          </p:cNvPr>
          <p:cNvSpPr txBox="1"/>
          <p:nvPr userDrawn="1"/>
        </p:nvSpPr>
        <p:spPr>
          <a:xfrm>
            <a:off x="1143000" y="5956151"/>
            <a:ext cx="53293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fr-BE" sz="1000" dirty="0">
                <a:solidFill>
                  <a:schemeClr val="accent1"/>
                </a:solidFill>
                <a:latin typeface="Arial Black"/>
                <a:cs typeface="Arial Black"/>
              </a:rPr>
              <a:t>RENAUD THONET  </a:t>
            </a:r>
            <a:r>
              <a:rPr sz="1000" dirty="0">
                <a:solidFill>
                  <a:schemeClr val="accent1"/>
                </a:solidFill>
                <a:latin typeface="Arial"/>
                <a:cs typeface="Arial"/>
              </a:rPr>
              <a:t>/</a:t>
            </a:r>
            <a:r>
              <a:rPr sz="1000" spc="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fr-FR" sz="1000" spc="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chemeClr val="accent1"/>
                </a:solidFill>
                <a:latin typeface="Arial"/>
                <a:cs typeface="Arial"/>
              </a:rPr>
              <a:t>AVOCAT</a:t>
            </a:r>
            <a:endParaRPr lang="fr-BE" sz="1000" spc="-55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lang="fr-BE" sz="900" spc="5" dirty="0">
                <a:solidFill>
                  <a:schemeClr val="accent1"/>
                </a:solidFill>
                <a:latin typeface="Arial"/>
                <a:cs typeface="Arial"/>
              </a:rPr>
              <a:t>Assistant</a:t>
            </a:r>
            <a:r>
              <a:rPr lang="fr-BE" sz="900" spc="5" baseline="0" dirty="0">
                <a:solidFill>
                  <a:schemeClr val="accent1"/>
                </a:solidFill>
                <a:latin typeface="Arial"/>
                <a:cs typeface="Arial"/>
              </a:rPr>
              <a:t> en droit fiscal à l’Université Libre de Bruxelles</a:t>
            </a:r>
            <a:br>
              <a:rPr lang="fr-BE" sz="900" spc="5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fr-BE" sz="900" spc="5" dirty="0">
                <a:solidFill>
                  <a:schemeClr val="accent1"/>
                </a:solidFill>
                <a:latin typeface="Arial"/>
                <a:cs typeface="Arial"/>
                <a:sym typeface="Wingdings" panose="05000000000000000000" pitchFamily="2" charset="2"/>
              </a:rPr>
              <a:t>Avenue Louise 240/3 – 1050 Bruxelles</a:t>
            </a:r>
            <a:br>
              <a:rPr lang="fr-BE" sz="900" spc="5" dirty="0">
                <a:solidFill>
                  <a:schemeClr val="accent1"/>
                </a:solidFill>
                <a:latin typeface="Arial"/>
                <a:cs typeface="Arial"/>
                <a:sym typeface="Wingdings" panose="05000000000000000000" pitchFamily="2" charset="2"/>
              </a:rPr>
            </a:br>
            <a:r>
              <a:rPr lang="fr-BE" sz="900" spc="5" dirty="0">
                <a:solidFill>
                  <a:schemeClr val="accent1"/>
                </a:solidFill>
                <a:latin typeface="Arial"/>
                <a:cs typeface="Arial"/>
                <a:sym typeface="Wingdings" panose="05000000000000000000" pitchFamily="2" charset="2"/>
              </a:rPr>
              <a:t> rt@tetralaw.com -  02 535 73 28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D2011B-0F35-4778-93C3-069E62DF9D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093619" y="278609"/>
            <a:ext cx="2844000" cy="361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63269A-AAC5-43AB-A5D5-E9C481E67E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-762" y="0"/>
            <a:ext cx="28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b="0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0DFB50-95D5-4C8F-9BAB-4E648F837B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bject 5"/>
          <p:cNvSpPr txBox="1"/>
          <p:nvPr userDrawn="1"/>
        </p:nvSpPr>
        <p:spPr>
          <a:xfrm>
            <a:off x="7409815" y="6517831"/>
            <a:ext cx="1438910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defTabSz="457200">
              <a:spcBef>
                <a:spcPts val="30"/>
              </a:spcBef>
            </a:pPr>
            <a:r>
              <a:rPr sz="700" dirty="0">
                <a:solidFill>
                  <a:srgbClr val="FFFFFF"/>
                </a:solidFill>
                <a:cs typeface="Arial"/>
              </a:rPr>
              <a:t>W W </a:t>
            </a:r>
            <a:r>
              <a:rPr sz="700" spc="85" dirty="0">
                <a:solidFill>
                  <a:srgbClr val="FFFFFF"/>
                </a:solidFill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cs typeface="Arial"/>
              </a:rPr>
              <a:t>T E T R A L A </a:t>
            </a:r>
            <a:r>
              <a:rPr sz="700" spc="85" dirty="0">
                <a:solidFill>
                  <a:srgbClr val="FFFFFF"/>
                </a:solidFill>
                <a:cs typeface="Arial"/>
              </a:rPr>
              <a:t>W. </a:t>
            </a:r>
            <a:r>
              <a:rPr sz="700" dirty="0">
                <a:solidFill>
                  <a:srgbClr val="FFFFFF"/>
                </a:solidFill>
                <a:cs typeface="Arial"/>
              </a:rPr>
              <a:t>C O</a:t>
            </a:r>
            <a:r>
              <a:rPr sz="700" spc="100" dirty="0">
                <a:solidFill>
                  <a:srgbClr val="FFFFFF"/>
                </a:solidFill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cs typeface="Arial"/>
              </a:rPr>
              <a:t>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CC12AB-DED2-4706-B219-DF9CD45ADF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093619" y="278609"/>
            <a:ext cx="2844000" cy="361723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C1250552-55E0-4343-9157-D8DEE5DDB417}"/>
              </a:ext>
            </a:extLst>
          </p:cNvPr>
          <p:cNvSpPr txBox="1"/>
          <p:nvPr userDrawn="1"/>
        </p:nvSpPr>
        <p:spPr>
          <a:xfrm>
            <a:off x="1143000" y="5805264"/>
            <a:ext cx="5329300" cy="807913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 defTabSz="457200">
              <a:lnSpc>
                <a:spcPts val="119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Black"/>
                <a:cs typeface="Arial Black"/>
              </a:rPr>
              <a:t>SABRINA </a:t>
            </a:r>
            <a:r>
              <a:rPr sz="1000" dirty="0" err="1">
                <a:solidFill>
                  <a:srgbClr val="FFFFFF"/>
                </a:solidFill>
                <a:latin typeface="Arial Black"/>
                <a:cs typeface="Arial Black"/>
              </a:rPr>
              <a:t>SCARNÀ</a:t>
            </a:r>
            <a:r>
              <a:rPr lang="fr-FR" sz="10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FFFFFF"/>
                </a:solidFill>
                <a:cs typeface="Arial"/>
              </a:rPr>
              <a:t>/</a:t>
            </a:r>
            <a:r>
              <a:rPr sz="1000" spc="30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z="1000" spc="30" dirty="0">
                <a:solidFill>
                  <a:srgbClr val="FFFFFF"/>
                </a:solidFill>
                <a:cs typeface="Arial"/>
              </a:rPr>
              <a:t> </a:t>
            </a:r>
            <a:r>
              <a:rPr sz="1000" spc="-55" dirty="0">
                <a:solidFill>
                  <a:srgbClr val="FFFFFF"/>
                </a:solidFill>
                <a:cs typeface="Arial"/>
              </a:rPr>
              <a:t>AVOCAT</a:t>
            </a:r>
            <a:endParaRPr lang="fr-BE" sz="1000" spc="-55" dirty="0">
              <a:solidFill>
                <a:srgbClr val="FFFFFF"/>
              </a:solidFill>
              <a:cs typeface="Arial"/>
            </a:endParaRPr>
          </a:p>
          <a:p>
            <a:pPr marL="12700" defTabSz="457200">
              <a:lnSpc>
                <a:spcPts val="1190"/>
              </a:lnSpc>
              <a:spcBef>
                <a:spcPts val="100"/>
              </a:spcBef>
            </a:pPr>
            <a:r>
              <a:rPr lang="fr-FR" sz="900" dirty="0">
                <a:solidFill>
                  <a:srgbClr val="FFFFFF"/>
                </a:solidFill>
                <a:cs typeface="Arial"/>
              </a:rPr>
              <a:t>Chargée de conférences </a:t>
            </a:r>
            <a:r>
              <a:rPr sz="900" dirty="0">
                <a:solidFill>
                  <a:srgbClr val="FFFFFF"/>
                </a:solidFill>
                <a:cs typeface="Arial"/>
              </a:rPr>
              <a:t>à la </a:t>
            </a:r>
            <a:r>
              <a:rPr sz="900" spc="-5" dirty="0">
                <a:solidFill>
                  <a:srgbClr val="FFFFFF"/>
                </a:solidFill>
                <a:cs typeface="Arial"/>
              </a:rPr>
              <a:t>Solvay </a:t>
            </a:r>
            <a:r>
              <a:rPr sz="900" dirty="0">
                <a:solidFill>
                  <a:srgbClr val="FFFFFF"/>
                </a:solidFill>
                <a:cs typeface="Arial"/>
              </a:rPr>
              <a:t>Brussels School of Economics and Management,</a:t>
            </a:r>
            <a:r>
              <a:rPr sz="900" spc="200" dirty="0">
                <a:solidFill>
                  <a:srgbClr val="FFFFFF"/>
                </a:solidFill>
                <a:cs typeface="Arial"/>
              </a:rPr>
              <a:t> </a:t>
            </a:r>
            <a:r>
              <a:rPr sz="900" spc="5" dirty="0" err="1">
                <a:solidFill>
                  <a:srgbClr val="FFFFFF"/>
                </a:solidFill>
                <a:cs typeface="Arial"/>
              </a:rPr>
              <a:t>ULB</a:t>
            </a:r>
            <a:br>
              <a:rPr lang="fr-BE" sz="900" spc="5" dirty="0">
                <a:solidFill>
                  <a:srgbClr val="FFFFFF"/>
                </a:solidFill>
                <a:cs typeface="Arial"/>
              </a:rPr>
            </a:br>
            <a:r>
              <a:rPr lang="fr-BE" sz="900" spc="5" dirty="0">
                <a:solidFill>
                  <a:srgbClr val="FFFFFF"/>
                </a:solidFill>
                <a:cs typeface="Arial"/>
              </a:rPr>
              <a:t>Chargée de cours à la formation interuniversitaire en droit pénal des affaires (UCL, ULB et </a:t>
            </a:r>
            <a:r>
              <a:rPr lang="fr-BE" sz="900" spc="5" dirty="0" err="1">
                <a:solidFill>
                  <a:srgbClr val="FFFFFF"/>
                </a:solidFill>
                <a:cs typeface="Arial"/>
              </a:rPr>
              <a:t>ULiège</a:t>
            </a:r>
            <a:r>
              <a:rPr lang="fr-BE" sz="900" spc="5" dirty="0">
                <a:solidFill>
                  <a:srgbClr val="FFFFFF"/>
                </a:solidFill>
                <a:cs typeface="Arial"/>
              </a:rPr>
              <a:t>)</a:t>
            </a:r>
            <a:br>
              <a:rPr lang="fr-BE" sz="900" spc="5" dirty="0">
                <a:solidFill>
                  <a:srgbClr val="FFFFFF"/>
                </a:solidFill>
                <a:cs typeface="Arial"/>
              </a:rPr>
            </a:br>
            <a:r>
              <a:rPr lang="fr-BE" sz="900" spc="5" dirty="0">
                <a:solidFill>
                  <a:srgbClr val="FFFFFF"/>
                </a:solidFill>
                <a:cs typeface="Arial"/>
                <a:sym typeface="Wingdings" panose="05000000000000000000" pitchFamily="2" charset="2"/>
              </a:rPr>
              <a:t>Avenue Louise 240/3 – 1050 Bruxelles</a:t>
            </a:r>
            <a:br>
              <a:rPr lang="fr-BE" sz="900" spc="5" dirty="0">
                <a:solidFill>
                  <a:srgbClr val="FFFFFF"/>
                </a:solidFill>
                <a:cs typeface="Arial"/>
                <a:sym typeface="Wingdings" panose="05000000000000000000" pitchFamily="2" charset="2"/>
              </a:rPr>
            </a:br>
            <a:r>
              <a:rPr lang="fr-BE" sz="900" spc="5" dirty="0">
                <a:solidFill>
                  <a:srgbClr val="FFFFFF"/>
                </a:solidFill>
                <a:cs typeface="Arial"/>
                <a:sym typeface="Wingdings" panose="05000000000000000000" pitchFamily="2" charset="2"/>
              </a:rPr>
              <a:t> ss@tetralaw.com -  02 535 73 28</a:t>
            </a:r>
          </a:p>
        </p:txBody>
      </p:sp>
    </p:spTree>
    <p:extLst>
      <p:ext uri="{BB962C8B-B14F-4D97-AF65-F5344CB8AC3E}">
        <p14:creationId xmlns:p14="http://schemas.microsoft.com/office/powerpoint/2010/main" val="41502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b="0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-762" y="0"/>
            <a:ext cx="286512" cy="6858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504000" y="6484620"/>
            <a:ext cx="67056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-762" y="6484620"/>
            <a:ext cx="288000" cy="324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CC0F3D-6C85-4581-B708-13BD0E10D35E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3545E5-0054-46BB-9F0B-268BB36088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81725"/>
            <a:ext cx="427069" cy="5156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654E6D-F693-43F8-9C5E-F2A2A8AED40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093619" y="278609"/>
            <a:ext cx="2844000" cy="36172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1F2C6F-2DA4-4D2D-839E-657EF9BA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556792"/>
            <a:ext cx="8332446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296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rgbClr val="267BC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361950" rtl="0" eaLnBrk="1" latinLnBrk="0" hangingPunct="1">
        <a:lnSpc>
          <a:spcPct val="90000"/>
        </a:lnSpc>
        <a:spcBef>
          <a:spcPts val="1000"/>
        </a:spcBef>
        <a:buFont typeface="+mj-lt"/>
        <a:buNone/>
        <a:tabLst>
          <a:tab pos="361950" algn="l"/>
        </a:tabLst>
        <a:defRPr sz="1600" b="0" kern="1200" cap="none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42925" indent="-180975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54292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714375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276225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67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●"/>
        <a:tabLst>
          <a:tab pos="1257300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68">
          <p15:clr>
            <a:srgbClr val="F26B43"/>
          </p15:clr>
        </p15:guide>
        <p15:guide id="3" pos="3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vectors/inscrivez-vous-triangle-attention-3607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0D28C5E-1657-4A22-828C-77A4E3527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Fiscalité : et si ce n’était pas si compliqué ? 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B8AE48F-AE15-4CCE-A759-F5032470E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Conférence</a:t>
            </a:r>
            <a:r>
              <a:rPr lang="en-US" dirty="0"/>
              <a:t> U4U</a:t>
            </a:r>
          </a:p>
          <a:p>
            <a:r>
              <a:rPr lang="en-US" dirty="0"/>
              <a:t>18 </a:t>
            </a:r>
            <a:r>
              <a:rPr lang="en-US" dirty="0" err="1"/>
              <a:t>avril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30565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396044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BE" b="1" u="sng" dirty="0"/>
              <a:t>Règle de base </a:t>
            </a:r>
          </a:p>
          <a:p>
            <a:endParaRPr lang="fr-BE" b="1" u="sng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Personnes soumises à l’IPP = « </a:t>
            </a:r>
            <a:r>
              <a:rPr lang="fr-BE" b="1" i="1" dirty="0">
                <a:sym typeface="Wingdings" panose="05000000000000000000" pitchFamily="2" charset="2"/>
              </a:rPr>
              <a:t>habitants du royaume </a:t>
            </a:r>
            <a:r>
              <a:rPr lang="fr-BE" dirty="0">
                <a:sym typeface="Wingdings" panose="05000000000000000000" pitchFamily="2" charset="2"/>
              </a:rPr>
              <a:t>» </a:t>
            </a:r>
          </a:p>
          <a:p>
            <a:r>
              <a:rPr lang="fr-BE" dirty="0">
                <a:sym typeface="Wingdings" panose="05000000000000000000" pitchFamily="2" charset="2"/>
              </a:rPr>
              <a:t>= les personnes domiciliées en Belgique </a:t>
            </a:r>
          </a:p>
          <a:p>
            <a:r>
              <a:rPr lang="fr-BE" dirty="0">
                <a:sym typeface="Wingdings" panose="05000000000000000000" pitchFamily="2" charset="2"/>
              </a:rPr>
              <a:t>= les personnes qui ont le siège de leur fortune en Belgique</a:t>
            </a:r>
            <a:endParaRPr lang="fr-BE" dirty="0"/>
          </a:p>
          <a:p>
            <a:endParaRPr lang="fr-BE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Résidence</a:t>
            </a:r>
            <a:r>
              <a:rPr lang="en-US" dirty="0"/>
              <a:t> </a:t>
            </a:r>
            <a:r>
              <a:rPr lang="en-US" dirty="0" err="1"/>
              <a:t>fiscale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grpSp>
        <p:nvGrpSpPr>
          <p:cNvPr id="18" name="Group 90">
            <a:extLst>
              <a:ext uri="{FF2B5EF4-FFF2-40B4-BE49-F238E27FC236}">
                <a16:creationId xmlns:a16="http://schemas.microsoft.com/office/drawing/2014/main" id="{DCD6B94C-8A90-421A-B272-1FEFA87D25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2200" y="2924944"/>
            <a:ext cx="745576" cy="816571"/>
            <a:chOff x="1415" y="554"/>
            <a:chExt cx="2930" cy="3209"/>
          </a:xfrm>
          <a:solidFill>
            <a:schemeClr val="accent1"/>
          </a:solidFill>
        </p:grpSpPr>
        <p:sp>
          <p:nvSpPr>
            <p:cNvPr id="19" name="Freeform 91">
              <a:extLst>
                <a:ext uri="{FF2B5EF4-FFF2-40B4-BE49-F238E27FC236}">
                  <a16:creationId xmlns:a16="http://schemas.microsoft.com/office/drawing/2014/main" id="{05031938-40F0-4949-AEAD-3BA29997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1562"/>
              <a:ext cx="2930" cy="366"/>
            </a:xfrm>
            <a:custGeom>
              <a:avLst/>
              <a:gdLst>
                <a:gd name="T0" fmla="*/ 116 w 1434"/>
                <a:gd name="T1" fmla="*/ 179 h 179"/>
                <a:gd name="T2" fmla="*/ 1318 w 1434"/>
                <a:gd name="T3" fmla="*/ 179 h 179"/>
                <a:gd name="T4" fmla="*/ 1318 w 1434"/>
                <a:gd name="T5" fmla="*/ 0 h 179"/>
                <a:gd name="T6" fmla="*/ 116 w 1434"/>
                <a:gd name="T7" fmla="*/ 0 h 179"/>
                <a:gd name="T8" fmla="*/ 116 w 1434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9">
                  <a:moveTo>
                    <a:pt x="116" y="179"/>
                  </a:moveTo>
                  <a:cubicBezTo>
                    <a:pt x="517" y="179"/>
                    <a:pt x="917" y="179"/>
                    <a:pt x="1318" y="179"/>
                  </a:cubicBezTo>
                  <a:cubicBezTo>
                    <a:pt x="1434" y="179"/>
                    <a:pt x="1434" y="0"/>
                    <a:pt x="1318" y="0"/>
                  </a:cubicBezTo>
                  <a:cubicBezTo>
                    <a:pt x="917" y="0"/>
                    <a:pt x="517" y="0"/>
                    <a:pt x="116" y="0"/>
                  </a:cubicBezTo>
                  <a:cubicBezTo>
                    <a:pt x="0" y="0"/>
                    <a:pt x="0" y="179"/>
                    <a:pt x="116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2">
              <a:extLst>
                <a:ext uri="{FF2B5EF4-FFF2-40B4-BE49-F238E27FC236}">
                  <a16:creationId xmlns:a16="http://schemas.microsoft.com/office/drawing/2014/main" id="{F9E15211-A4E0-44DC-BE65-073040BBA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2292"/>
              <a:ext cx="2930" cy="366"/>
            </a:xfrm>
            <a:custGeom>
              <a:avLst/>
              <a:gdLst>
                <a:gd name="T0" fmla="*/ 116 w 1434"/>
                <a:gd name="T1" fmla="*/ 179 h 179"/>
                <a:gd name="T2" fmla="*/ 1318 w 1434"/>
                <a:gd name="T3" fmla="*/ 179 h 179"/>
                <a:gd name="T4" fmla="*/ 1318 w 1434"/>
                <a:gd name="T5" fmla="*/ 0 h 179"/>
                <a:gd name="T6" fmla="*/ 116 w 1434"/>
                <a:gd name="T7" fmla="*/ 0 h 179"/>
                <a:gd name="T8" fmla="*/ 116 w 1434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79">
                  <a:moveTo>
                    <a:pt x="116" y="179"/>
                  </a:moveTo>
                  <a:cubicBezTo>
                    <a:pt x="517" y="179"/>
                    <a:pt x="917" y="179"/>
                    <a:pt x="1318" y="179"/>
                  </a:cubicBezTo>
                  <a:cubicBezTo>
                    <a:pt x="1434" y="179"/>
                    <a:pt x="1434" y="0"/>
                    <a:pt x="1318" y="0"/>
                  </a:cubicBezTo>
                  <a:cubicBezTo>
                    <a:pt x="917" y="0"/>
                    <a:pt x="517" y="0"/>
                    <a:pt x="116" y="0"/>
                  </a:cubicBezTo>
                  <a:cubicBezTo>
                    <a:pt x="0" y="0"/>
                    <a:pt x="0" y="179"/>
                    <a:pt x="116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3">
              <a:extLst>
                <a:ext uri="{FF2B5EF4-FFF2-40B4-BE49-F238E27FC236}">
                  <a16:creationId xmlns:a16="http://schemas.microsoft.com/office/drawing/2014/main" id="{BE70690C-BADA-4CD6-84FE-F48A9325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554"/>
              <a:ext cx="2024" cy="3209"/>
            </a:xfrm>
            <a:custGeom>
              <a:avLst/>
              <a:gdLst>
                <a:gd name="T0" fmla="*/ 779 w 990"/>
                <a:gd name="T1" fmla="*/ 100 h 1569"/>
                <a:gd name="T2" fmla="*/ 57 w 990"/>
                <a:gd name="T3" fmla="*/ 1378 h 1569"/>
                <a:gd name="T4" fmla="*/ 211 w 990"/>
                <a:gd name="T5" fmla="*/ 1468 h 1569"/>
                <a:gd name="T6" fmla="*/ 933 w 990"/>
                <a:gd name="T7" fmla="*/ 191 h 1569"/>
                <a:gd name="T8" fmla="*/ 779 w 990"/>
                <a:gd name="T9" fmla="*/ 100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1569">
                  <a:moveTo>
                    <a:pt x="779" y="100"/>
                  </a:moveTo>
                  <a:cubicBezTo>
                    <a:pt x="538" y="526"/>
                    <a:pt x="298" y="952"/>
                    <a:pt x="57" y="1378"/>
                  </a:cubicBezTo>
                  <a:cubicBezTo>
                    <a:pt x="0" y="1479"/>
                    <a:pt x="154" y="1569"/>
                    <a:pt x="211" y="1468"/>
                  </a:cubicBezTo>
                  <a:cubicBezTo>
                    <a:pt x="452" y="1042"/>
                    <a:pt x="693" y="617"/>
                    <a:pt x="933" y="191"/>
                  </a:cubicBezTo>
                  <a:cubicBezTo>
                    <a:pt x="990" y="90"/>
                    <a:pt x="836" y="0"/>
                    <a:pt x="779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8D3F5B65-7150-421F-AB68-45BF9343CC41}"/>
              </a:ext>
            </a:extLst>
          </p:cNvPr>
          <p:cNvSpPr txBox="1"/>
          <p:nvPr/>
        </p:nvSpPr>
        <p:spPr>
          <a:xfrm>
            <a:off x="7383750" y="3139459"/>
            <a:ext cx="138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/>
              <a:t>Nationalité</a:t>
            </a:r>
            <a:endParaRPr lang="fr-BE" sz="1600" dirty="0" err="1"/>
          </a:p>
        </p:txBody>
      </p:sp>
      <p:sp>
        <p:nvSpPr>
          <p:cNvPr id="23" name="Accolade fermante 22">
            <a:extLst>
              <a:ext uri="{FF2B5EF4-FFF2-40B4-BE49-F238E27FC236}">
                <a16:creationId xmlns:a16="http://schemas.microsoft.com/office/drawing/2014/main" id="{B4CD3AA3-E121-48CB-A38F-25738734A8ED}"/>
              </a:ext>
            </a:extLst>
          </p:cNvPr>
          <p:cNvSpPr/>
          <p:nvPr/>
        </p:nvSpPr>
        <p:spPr>
          <a:xfrm rot="5400000">
            <a:off x="3311860" y="1328408"/>
            <a:ext cx="216024" cy="532859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0C5C26-8219-4B1D-A47E-276922DC1C2A}"/>
              </a:ext>
            </a:extLst>
          </p:cNvPr>
          <p:cNvSpPr/>
          <p:nvPr/>
        </p:nvSpPr>
        <p:spPr>
          <a:xfrm>
            <a:off x="1259632" y="4240012"/>
            <a:ext cx="4824536" cy="1181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/>
              <a:t>Eléments de fait + 2 présomptions :</a:t>
            </a:r>
          </a:p>
          <a:p>
            <a:pPr algn="ctr"/>
            <a:r>
              <a:rPr lang="fr-FR" sz="1400" b="1" i="1" dirty="0"/>
              <a:t> </a:t>
            </a:r>
          </a:p>
          <a:p>
            <a:pPr marL="285750" indent="-285750" algn="l">
              <a:buFontTx/>
              <a:buChar char="-"/>
            </a:pPr>
            <a:r>
              <a:rPr lang="fr-FR" sz="1400" dirty="0"/>
              <a:t>Inscription commune belge (réfragable) </a:t>
            </a:r>
          </a:p>
          <a:p>
            <a:pPr marL="285750" indent="-285750" algn="l">
              <a:buFontTx/>
              <a:buChar char="-"/>
            </a:pPr>
            <a:r>
              <a:rPr lang="fr-FR" sz="1400" dirty="0"/>
              <a:t>Situation familiale : ménage en Belgique (irréfragable)</a:t>
            </a:r>
            <a:endParaRPr lang="fr-BE" sz="1400" dirty="0" err="1"/>
          </a:p>
        </p:txBody>
      </p:sp>
    </p:spTree>
    <p:extLst>
      <p:ext uri="{BB962C8B-B14F-4D97-AF65-F5344CB8AC3E}">
        <p14:creationId xmlns:p14="http://schemas.microsoft.com/office/powerpoint/2010/main" val="142532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 fontScale="92500" lnSpcReduction="20000"/>
          </a:bodyPr>
          <a:lstStyle/>
          <a:p>
            <a:r>
              <a:rPr lang="fr-BE" b="1" dirty="0"/>
              <a:t>2. </a:t>
            </a:r>
            <a:r>
              <a:rPr lang="fr-BE" b="1" u="sng" dirty="0"/>
              <a:t>Exception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i="1" dirty="0">
                <a:sym typeface="Wingdings" panose="05000000000000000000" pitchFamily="2" charset="2"/>
              </a:rPr>
              <a:t>Protocole sur les Privilèges et Immunités de l’Union européenne (PPI) </a:t>
            </a:r>
            <a:endParaRPr lang="fr-BE" i="1" dirty="0"/>
          </a:p>
          <a:p>
            <a:endParaRPr lang="fr-BE" b="1" u="sng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Le fonctionnaire européen conserve sa résidence dans son Etat membre où il est établi </a:t>
            </a:r>
            <a:r>
              <a:rPr lang="fr-BE" b="1" dirty="0">
                <a:sym typeface="Wingdings" panose="05000000000000000000" pitchFamily="2" charset="2"/>
              </a:rPr>
              <a:t>avant</a:t>
            </a:r>
            <a:r>
              <a:rPr lang="fr-BE" dirty="0">
                <a:sym typeface="Wingdings" panose="05000000000000000000" pitchFamily="2" charset="2"/>
              </a:rPr>
              <a:t> son entrée en fonction 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Condition : (i) installation depuis un autre EM en Belgique (ii) </a:t>
            </a:r>
            <a:r>
              <a:rPr lang="fr-BE" i="1" u="sng" dirty="0">
                <a:sym typeface="Wingdings" panose="05000000000000000000" pitchFamily="2" charset="2"/>
              </a:rPr>
              <a:t>uniquement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FR" dirty="0"/>
              <a:t>en raison de l'exercice de ses fonctions au service de l'Union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500" i="1" dirty="0"/>
              <a:t>si installation concomitante ou postérieure à l’engagement par les Communautés européennes</a:t>
            </a:r>
            <a:endParaRPr lang="fr-FR" sz="1500" dirty="0"/>
          </a:p>
          <a:p>
            <a:endParaRPr lang="fr-BE" dirty="0"/>
          </a:p>
          <a:p>
            <a:r>
              <a:rPr lang="fr-BE" dirty="0">
                <a:sym typeface="Wingdings" panose="05000000000000000000" pitchFamily="2" charset="2"/>
              </a:rPr>
              <a:t> Fiction </a:t>
            </a:r>
            <a:r>
              <a:rPr lang="fr-BE" b="1" dirty="0">
                <a:sym typeface="Wingdings" panose="05000000000000000000" pitchFamily="2" charset="2"/>
              </a:rPr>
              <a:t>uniquement pour l’application </a:t>
            </a:r>
            <a:r>
              <a:rPr lang="fr-BE" dirty="0">
                <a:sym typeface="Wingdings" panose="05000000000000000000" pitchFamily="2" charset="2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Des impôts sur les revenus (professionnels, immobiliers, mobiliers, divers)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Des droits de successions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Des CPDI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 Fiction : « attestation article 13 »</a:t>
            </a:r>
            <a:endParaRPr lang="fr-BE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Résidence</a:t>
            </a:r>
            <a:r>
              <a:rPr lang="en-US" dirty="0"/>
              <a:t> </a:t>
            </a:r>
            <a:r>
              <a:rPr lang="en-US" dirty="0" err="1"/>
              <a:t>fiscale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001123B-5C7B-4360-88D9-B2F5764AB7C7}"/>
              </a:ext>
            </a:extLst>
          </p:cNvPr>
          <p:cNvSpPr/>
          <p:nvPr/>
        </p:nvSpPr>
        <p:spPr>
          <a:xfrm>
            <a:off x="2195736" y="3177267"/>
            <a:ext cx="4536504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Ce n’est pas un choix ! (CJCE, 17/06/1993)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820144F-2FC5-49BB-B8C1-F1CA33BF76AB}"/>
              </a:ext>
            </a:extLst>
          </p:cNvPr>
          <p:cNvSpPr/>
          <p:nvPr/>
        </p:nvSpPr>
        <p:spPr>
          <a:xfrm>
            <a:off x="2195736" y="5733256"/>
            <a:ext cx="4824536" cy="345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Les autres impôts ou taxes s’appliquent selon leur régime propre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dirty="0"/>
              <a:t>2. </a:t>
            </a:r>
            <a:r>
              <a:rPr lang="fr-BE" b="1" u="sng" dirty="0"/>
              <a:t>Exception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i="1" dirty="0">
                <a:sym typeface="Wingdings" panose="05000000000000000000" pitchFamily="2" charset="2"/>
              </a:rPr>
              <a:t>Protocole sur les Privilèges et Immunités de l’Union européenne (PPI) </a:t>
            </a:r>
            <a:endParaRPr lang="fr-BE" i="1" dirty="0"/>
          </a:p>
          <a:p>
            <a:endParaRPr lang="fr-BE" b="1" u="sng" dirty="0"/>
          </a:p>
          <a:p>
            <a:r>
              <a:rPr lang="fr-BE" dirty="0">
                <a:sym typeface="Wingdings" panose="05000000000000000000" pitchFamily="2" charset="2"/>
              </a:rPr>
              <a:t> Fiction applicable </a:t>
            </a:r>
            <a:r>
              <a:rPr lang="fr-BE" b="1" dirty="0">
                <a:sym typeface="Wingdings" panose="05000000000000000000" pitchFamily="2" charset="2"/>
              </a:rPr>
              <a:t>au conjoint si : 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Mariage avant entrée en fonction en Belgique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Conjoint n’exerce aucune activité professionnelle propre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 Fiction applicable </a:t>
            </a:r>
            <a:r>
              <a:rPr lang="fr-BE" b="1" dirty="0">
                <a:sym typeface="Wingdings" panose="05000000000000000000" pitchFamily="2" charset="2"/>
              </a:rPr>
              <a:t>aux enfants si </a:t>
            </a:r>
            <a:r>
              <a:rPr lang="fr-BE" dirty="0">
                <a:sym typeface="Wingdings" panose="05000000000000000000" pitchFamily="2" charset="2"/>
              </a:rPr>
              <a:t>: </a:t>
            </a:r>
            <a:endParaRPr lang="fr-BE" b="1" u="sng" dirty="0"/>
          </a:p>
          <a:p>
            <a:pPr marL="285750" indent="-285750">
              <a:buFontTx/>
              <a:buChar char="-"/>
            </a:pPr>
            <a:r>
              <a:rPr lang="fr-BE" dirty="0"/>
              <a:t>Nés avant l’entrée en fonction</a:t>
            </a:r>
          </a:p>
          <a:p>
            <a:pPr marL="285750" indent="-285750">
              <a:buFontTx/>
              <a:buChar char="-"/>
            </a:pPr>
            <a:r>
              <a:rPr lang="fr-BE" dirty="0"/>
              <a:t>À charge et sous la garde du fonctionnaire </a:t>
            </a:r>
          </a:p>
          <a:p>
            <a:pPr marL="342900" indent="-342900">
              <a:buAutoNum type="arabicPeriod"/>
            </a:pPr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Résidence</a:t>
            </a:r>
            <a:r>
              <a:rPr lang="en-US" dirty="0"/>
              <a:t> </a:t>
            </a:r>
            <a:r>
              <a:rPr lang="en-US" dirty="0" err="1"/>
              <a:t>fiscale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394A597C-42F4-419B-B49A-31ED6ED57A6C}"/>
              </a:ext>
            </a:extLst>
          </p:cNvPr>
          <p:cNvSpPr/>
          <p:nvPr/>
        </p:nvSpPr>
        <p:spPr>
          <a:xfrm>
            <a:off x="6000120" y="3102272"/>
            <a:ext cx="144016" cy="64807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B10D3-C8BE-46CB-92F9-5C6795D07759}"/>
              </a:ext>
            </a:extLst>
          </p:cNvPr>
          <p:cNvSpPr/>
          <p:nvPr/>
        </p:nvSpPr>
        <p:spPr>
          <a:xfrm>
            <a:off x="6300192" y="3104964"/>
            <a:ext cx="24482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Si pas remplie : résidence fiscale du conjoint analysée </a:t>
            </a:r>
            <a:r>
              <a:rPr lang="fr-FR" sz="1400" dirty="0" err="1">
                <a:solidFill>
                  <a:schemeClr val="bg1"/>
                </a:solidFill>
              </a:rPr>
              <a:t>séparement</a:t>
            </a:r>
            <a:endParaRPr lang="fr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4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u="sng" dirty="0"/>
              <a:t>3. Fin de l’exception</a:t>
            </a: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</a:t>
            </a:r>
            <a:r>
              <a:rPr lang="fr-BE" i="1" dirty="0">
                <a:sym typeface="Wingdings" panose="05000000000000000000" pitchFamily="2" charset="2"/>
              </a:rPr>
              <a:t>Protocole sur les Privilèges et Immunités de l’Union européenne (PPI) </a:t>
            </a:r>
            <a:endParaRPr lang="fr-BE" i="1" dirty="0"/>
          </a:p>
          <a:p>
            <a:endParaRPr lang="fr-BE" b="1" u="sng" dirty="0"/>
          </a:p>
          <a:p>
            <a:r>
              <a:rPr lang="fr-BE" dirty="0">
                <a:sym typeface="Wingdings" panose="05000000000000000000" pitchFamily="2" charset="2"/>
              </a:rPr>
              <a:t> Lors de la mise à la retraite </a:t>
            </a:r>
          </a:p>
          <a:p>
            <a:r>
              <a:rPr lang="fr-BE" dirty="0">
                <a:sym typeface="Wingdings" panose="05000000000000000000" pitchFamily="2" charset="2"/>
              </a:rPr>
              <a:t>= le fonctionnaire devient résident de l’état où il réside effectivement (domicile ou siège de la fortune)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Résidence</a:t>
            </a:r>
            <a:r>
              <a:rPr lang="en-US" dirty="0"/>
              <a:t> </a:t>
            </a:r>
            <a:r>
              <a:rPr lang="en-US" dirty="0" err="1"/>
              <a:t>fiscale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92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BE" b="1" u="sng" dirty="0">
                <a:sym typeface="Wingdings" panose="05000000000000000000" pitchFamily="2" charset="2"/>
              </a:rPr>
              <a:t>Principe du PPI : exonération fiscale de certains revenus</a:t>
            </a:r>
          </a:p>
          <a:p>
            <a:pPr marL="342900" indent="-342900">
              <a:buAutoNum type="arabicPeriod"/>
            </a:pPr>
            <a:endParaRPr lang="fr-BE" b="1" u="sng" dirty="0">
              <a:sym typeface="Wingdings" panose="05000000000000000000" pitchFamily="2" charset="2"/>
            </a:endParaRPr>
          </a:p>
          <a:p>
            <a:r>
              <a:rPr lang="fr-BE" b="1" u="sng" dirty="0">
                <a:sym typeface="Wingdings" panose="05000000000000000000" pitchFamily="2" charset="2"/>
              </a:rPr>
              <a:t>Article 12 PPI : </a:t>
            </a:r>
          </a:p>
          <a:p>
            <a:r>
              <a:rPr lang="fr-FR" i="1" dirty="0"/>
              <a:t>« </a:t>
            </a:r>
            <a:r>
              <a:rPr lang="fr-FR" sz="1200" i="1" dirty="0"/>
              <a:t>Dans les conditions et suivant la procédure fixées par la loi européenne, les fonctionnaires et autres agents de l'Union sont soumis, au profit de celle-ci, à un impôt sur les traitements, salaires et émoluments versés par elle. Cette loi est adoptée après consultation des institutions concernées. </a:t>
            </a:r>
          </a:p>
          <a:p>
            <a:r>
              <a:rPr lang="fr-FR" sz="1200" i="1" dirty="0"/>
              <a:t>Les fonctionnaires et autres agents de l'Union sont exempts d'impôts nationaux sur les traitements, salaires et émoluments versés par l'Union </a:t>
            </a:r>
            <a:r>
              <a:rPr lang="fr-FR" i="1" dirty="0"/>
              <a:t>».</a:t>
            </a: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PAS D’OBLIGATION DECLARATIVE </a:t>
            </a:r>
            <a:r>
              <a:rPr lang="fr-FR" b="1" u="sng" dirty="0">
                <a:sym typeface="Wingdings" panose="05000000000000000000" pitchFamily="2" charset="2"/>
              </a:rPr>
              <a:t>pour ces revenus </a:t>
            </a:r>
          </a:p>
          <a:p>
            <a:r>
              <a:rPr lang="fr-BE" i="1" dirty="0">
                <a:sym typeface="Wingdings" panose="05000000000000000000" pitchFamily="2" charset="2"/>
              </a:rPr>
              <a:t>/!\ obligation déposer déclaration fiscale ?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C. IMPOSITION DES REVENUS du Fonctionnaire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37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Alternative 13">
            <a:extLst>
              <a:ext uri="{FF2B5EF4-FFF2-40B4-BE49-F238E27FC236}">
                <a16:creationId xmlns:a16="http://schemas.microsoft.com/office/drawing/2014/main" id="{2233726A-4525-4971-8644-1756743D3CC4}"/>
              </a:ext>
            </a:extLst>
          </p:cNvPr>
          <p:cNvSpPr/>
          <p:nvPr/>
        </p:nvSpPr>
        <p:spPr>
          <a:xfrm>
            <a:off x="7585977" y="2099076"/>
            <a:ext cx="1464979" cy="56116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Quid dans Etat de résidence? 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u="sng" dirty="0">
                <a:sym typeface="Wingdings" panose="05000000000000000000" pitchFamily="2" charset="2"/>
              </a:rPr>
              <a:t>2. Principe du PPI : imposition des autres revenus </a:t>
            </a:r>
          </a:p>
          <a:p>
            <a:r>
              <a:rPr lang="fr-BE" i="1" dirty="0">
                <a:sym typeface="Wingdings" panose="05000000000000000000" pitchFamily="2" charset="2"/>
              </a:rPr>
              <a:t>Si autres revenus : selon les règles normales </a:t>
            </a: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C. IMPOSITION DES REVENUS du Fonctionnaire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757285-FA1A-40CF-B8DA-E50616EB7742}"/>
              </a:ext>
            </a:extLst>
          </p:cNvPr>
          <p:cNvSpPr/>
          <p:nvPr/>
        </p:nvSpPr>
        <p:spPr>
          <a:xfrm>
            <a:off x="1403648" y="2813024"/>
            <a:ext cx="1584176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Résident</a:t>
            </a:r>
            <a:r>
              <a:rPr lang="en-US" sz="1200" b="1" dirty="0"/>
              <a:t> fiscal </a:t>
            </a:r>
            <a:r>
              <a:rPr lang="en-US" sz="1200" b="1" dirty="0" err="1"/>
              <a:t>belge</a:t>
            </a:r>
            <a:r>
              <a:rPr lang="en-US" sz="1200" b="1" dirty="0"/>
              <a:t>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>
                <a:sym typeface="Wingdings" panose="05000000000000000000" pitchFamily="2" charset="2"/>
              </a:rPr>
              <a:t> </a:t>
            </a:r>
            <a:r>
              <a:rPr lang="en-US" sz="1200" dirty="0" err="1"/>
              <a:t>imposables</a:t>
            </a:r>
            <a:r>
              <a:rPr lang="en-US" sz="1200" dirty="0"/>
              <a:t> sur </a:t>
            </a:r>
            <a:r>
              <a:rPr lang="en-US" sz="1200" dirty="0" err="1"/>
              <a:t>ses</a:t>
            </a:r>
            <a:r>
              <a:rPr lang="en-US" sz="1200" dirty="0"/>
              <a:t> </a:t>
            </a:r>
            <a:r>
              <a:rPr lang="en-US" sz="1200" dirty="0" err="1"/>
              <a:t>revenus</a:t>
            </a:r>
            <a:r>
              <a:rPr lang="en-US" sz="1200" dirty="0"/>
              <a:t> </a:t>
            </a:r>
            <a:r>
              <a:rPr lang="en-US" sz="1200" dirty="0" err="1"/>
              <a:t>mondiaux</a:t>
            </a:r>
            <a:r>
              <a:rPr lang="en-US" sz="1200" dirty="0"/>
              <a:t> (IPP)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F0758-0815-40BA-87CE-32096833646F}"/>
              </a:ext>
            </a:extLst>
          </p:cNvPr>
          <p:cNvSpPr/>
          <p:nvPr/>
        </p:nvSpPr>
        <p:spPr>
          <a:xfrm>
            <a:off x="6012160" y="2817336"/>
            <a:ext cx="1584176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Non-resident fiscal </a:t>
            </a:r>
            <a:r>
              <a:rPr lang="en-US" sz="1200" b="1" dirty="0" err="1"/>
              <a:t>belge</a:t>
            </a:r>
            <a:endParaRPr lang="en-US" sz="1200" b="1" dirty="0"/>
          </a:p>
          <a:p>
            <a:pPr algn="ctr"/>
            <a:endParaRPr lang="en-US" sz="1100" b="1" dirty="0"/>
          </a:p>
          <a:p>
            <a:pPr algn="ctr"/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dirty="0"/>
              <a:t>imposable sur </a:t>
            </a:r>
            <a:r>
              <a:rPr lang="en-US" sz="1100" dirty="0" err="1"/>
              <a:t>ses</a:t>
            </a:r>
            <a:r>
              <a:rPr lang="en-US" sz="1100" dirty="0"/>
              <a:t> </a:t>
            </a:r>
            <a:r>
              <a:rPr lang="en-US" sz="1100" dirty="0" err="1"/>
              <a:t>revenus</a:t>
            </a:r>
            <a:r>
              <a:rPr lang="en-US" sz="1100" dirty="0"/>
              <a:t> de source </a:t>
            </a:r>
            <a:r>
              <a:rPr lang="en-US" sz="1100" dirty="0" err="1"/>
              <a:t>belge</a:t>
            </a:r>
            <a:r>
              <a:rPr lang="en-US" sz="1100" dirty="0"/>
              <a:t> (INR-pp) 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20F779C8-CDEA-4505-8552-61E4547F53E1}"/>
              </a:ext>
            </a:extLst>
          </p:cNvPr>
          <p:cNvSpPr/>
          <p:nvPr/>
        </p:nvSpPr>
        <p:spPr>
          <a:xfrm rot="5400000">
            <a:off x="2051720" y="4532058"/>
            <a:ext cx="288032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7EDE817-2F9C-4E28-9190-460E70CF4350}"/>
              </a:ext>
            </a:extLst>
          </p:cNvPr>
          <p:cNvSpPr/>
          <p:nvPr/>
        </p:nvSpPr>
        <p:spPr>
          <a:xfrm rot="5400000">
            <a:off x="6660232" y="4532058"/>
            <a:ext cx="288032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E0F563-E403-4A13-A9B4-F2DCBED7FC4D}"/>
              </a:ext>
            </a:extLst>
          </p:cNvPr>
          <p:cNvSpPr txBox="1"/>
          <p:nvPr/>
        </p:nvSpPr>
        <p:spPr>
          <a:xfrm>
            <a:off x="504000" y="4797839"/>
            <a:ext cx="3780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Déclaration IPP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+ application CPDI pour revenus de source étrangère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+ application avantages fiscaux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+ mentionner que FE avec revenus exonérés au code [1062] et [1020]</a:t>
            </a:r>
            <a:endParaRPr lang="fr-BE" sz="1200" dirty="0" err="1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BF1244-9039-415D-A56F-9D74747A07E6}"/>
              </a:ext>
            </a:extLst>
          </p:cNvPr>
          <p:cNvSpPr txBox="1"/>
          <p:nvPr/>
        </p:nvSpPr>
        <p:spPr>
          <a:xfrm>
            <a:off x="5058318" y="4830251"/>
            <a:ext cx="378042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Déclaration INR-pp : seulement les revenus belges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+ avantages fiscaux pas nécessairement applicables</a:t>
            </a:r>
          </a:p>
          <a:p>
            <a:pPr algn="l"/>
            <a:r>
              <a:rPr lang="fr-FR" sz="1200" dirty="0"/>
              <a:t>+ mentionner que FE avec revenus exonérés au code [1062]</a:t>
            </a:r>
          </a:p>
          <a:p>
            <a:pPr algn="l"/>
            <a:endParaRPr lang="fr-FR" sz="1200" dirty="0"/>
          </a:p>
          <a:p>
            <a:r>
              <a:rPr lang="fr-FR" sz="1050" dirty="0"/>
              <a:t>/!\ si uniquement revenus immobiliers belges : obligation déclarative uniquement si base &gt; 2.500 €</a:t>
            </a:r>
          </a:p>
          <a:p>
            <a:pPr algn="l"/>
            <a:endParaRPr lang="fr-FR" sz="1050" dirty="0"/>
          </a:p>
          <a:p>
            <a:pPr algn="l"/>
            <a:r>
              <a:rPr lang="fr-FR" sz="1050" dirty="0"/>
              <a:t>Base = Revenu cadastral indexé majoré 40%</a:t>
            </a:r>
          </a:p>
          <a:p>
            <a:pPr algn="l"/>
            <a:endParaRPr lang="fr-BE" sz="1050" dirty="0" err="1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C3773C0-9318-4666-BC1B-034A3D4AB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7079" y="2390244"/>
            <a:ext cx="734728" cy="6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u="sng" dirty="0">
                <a:sym typeface="Wingdings" panose="05000000000000000000" pitchFamily="2" charset="2"/>
              </a:rPr>
              <a:t>3. Exemples</a:t>
            </a: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C. IMPOSITION DES REVENUS du Fonctionnaire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6D344677-9C7D-4F60-AFBD-3C281770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39677"/>
              </p:ext>
            </p:extLst>
          </p:nvPr>
        </p:nvGraphicFramePr>
        <p:xfrm>
          <a:off x="683568" y="2548043"/>
          <a:ext cx="7776864" cy="362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2116492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24456391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10829700"/>
                    </a:ext>
                  </a:extLst>
                </a:gridCol>
              </a:tblGrid>
              <a:tr h="795784"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Résident</a:t>
                      </a:r>
                      <a:r>
                        <a:rPr lang="en-US" sz="1400" b="1" dirty="0"/>
                        <a:t> fiscal </a:t>
                      </a:r>
                      <a:r>
                        <a:rPr lang="en-US" sz="1400" b="1" dirty="0" err="1"/>
                        <a:t>belge</a:t>
                      </a:r>
                      <a:r>
                        <a:rPr lang="en-US" sz="1400" b="1" dirty="0"/>
                        <a:t> </a:t>
                      </a:r>
                    </a:p>
                    <a:p>
                      <a:pPr algn="ctr"/>
                      <a:r>
                        <a:rPr lang="en-US" sz="1400" b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b="0" dirty="0" err="1"/>
                        <a:t>imposables</a:t>
                      </a:r>
                      <a:r>
                        <a:rPr lang="en-US" sz="1400" b="0" dirty="0"/>
                        <a:t> sur </a:t>
                      </a:r>
                      <a:r>
                        <a:rPr lang="en-US" sz="1400" b="0" dirty="0" err="1"/>
                        <a:t>ses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revenus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mondiaux</a:t>
                      </a:r>
                      <a:r>
                        <a:rPr lang="en-US" sz="1400" b="0" dirty="0"/>
                        <a:t> (IPP)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Non-resident fiscal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belge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imposable sur </a:t>
                      </a:r>
                      <a:r>
                        <a:rPr lang="en-US" sz="14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revenus</a:t>
                      </a:r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source </a:t>
                      </a:r>
                      <a:r>
                        <a:rPr lang="en-US" sz="14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belge</a:t>
                      </a:r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(INR-pp) 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040437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r>
                        <a:rPr lang="fr-FR" sz="1200" dirty="0"/>
                        <a:t>Revenus prof. EU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235626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r>
                        <a:rPr lang="fr-FR" sz="1200" dirty="0"/>
                        <a:t>Autres revenus prof. Belges</a:t>
                      </a:r>
                    </a:p>
                    <a:p>
                      <a:r>
                        <a:rPr lang="fr-FR" sz="1200" dirty="0"/>
                        <a:t>(possible que si activité accessoire)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 déclarer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 déclarer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17746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r>
                        <a:rPr lang="fr-FR" sz="1200" dirty="0"/>
                        <a:t>Habitation propre en BE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 (exonération spécifique)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 (exonération spécifique)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61363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r>
                        <a:rPr lang="fr-FR" sz="1200" dirty="0"/>
                        <a:t>Immeuble en Belgique (loué à des personnes physiques ou non loué)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 déclarer : revenu cadastral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 déclarer : revenu cadastral (si loué et que la base imposable &gt; 2500 €)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79598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r>
                        <a:rPr lang="fr-FR" sz="1200" dirty="0"/>
                        <a:t>Immeuble à l’étranger (loué ou non)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 déclarer : revenu cadastral </a:t>
                      </a:r>
                      <a:r>
                        <a:rPr lang="fr-FR" sz="1100" dirty="0"/>
                        <a:t>(formalités spécifiques)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61938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r>
                        <a:rPr lang="fr-FR" sz="1200" dirty="0"/>
                        <a:t>Dividendes belges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X (précompte mobilier libératoire)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 (précompte mobilier libératoire)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4978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r>
                        <a:rPr lang="fr-FR" sz="1200" dirty="0"/>
                        <a:t>Dividendes étrangers</a:t>
                      </a:r>
                      <a:endParaRPr lang="fr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 déclarer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X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68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2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BE" b="1" u="sng" dirty="0">
                <a:sym typeface="Wingdings" panose="05000000000000000000" pitchFamily="2" charset="2"/>
              </a:rPr>
              <a:t>Rappel</a:t>
            </a:r>
          </a:p>
          <a:p>
            <a:endParaRPr lang="fr-BE" b="1" u="sng" dirty="0">
              <a:sym typeface="Wingdings" panose="05000000000000000000" pitchFamily="2" charset="2"/>
            </a:endParaRPr>
          </a:p>
          <a:p>
            <a:r>
              <a:rPr lang="fr-BE" sz="1400" dirty="0">
                <a:sym typeface="Wingdings" panose="05000000000000000000" pitchFamily="2" charset="2"/>
              </a:rPr>
              <a:t> Fiction applicable </a:t>
            </a:r>
            <a:r>
              <a:rPr lang="fr-BE" sz="1400" b="1" dirty="0">
                <a:sym typeface="Wingdings" panose="05000000000000000000" pitchFamily="2" charset="2"/>
              </a:rPr>
              <a:t>au conjoint si : </a:t>
            </a:r>
            <a:r>
              <a:rPr lang="fr-BE" sz="140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BE" sz="1200" dirty="0">
                <a:sym typeface="Wingdings" panose="05000000000000000000" pitchFamily="2" charset="2"/>
              </a:rPr>
              <a:t>Mariage avant entrée en fiction</a:t>
            </a:r>
          </a:p>
          <a:p>
            <a:pPr marL="285750" indent="-285750">
              <a:buFontTx/>
              <a:buChar char="-"/>
            </a:pPr>
            <a:r>
              <a:rPr lang="fr-BE" sz="1200" dirty="0">
                <a:sym typeface="Wingdings" panose="05000000000000000000" pitchFamily="2" charset="2"/>
              </a:rPr>
              <a:t>Conjoint n’exerce aucune activité professionnelle propre</a:t>
            </a:r>
          </a:p>
          <a:p>
            <a:pPr marL="285750" indent="-285750">
              <a:buFontTx/>
              <a:buChar char="-"/>
            </a:pPr>
            <a:endParaRPr lang="fr-BE" sz="1200" dirty="0">
              <a:sym typeface="Wingdings" panose="05000000000000000000" pitchFamily="2" charset="2"/>
            </a:endParaRPr>
          </a:p>
          <a:p>
            <a:r>
              <a:rPr lang="fr-BE" sz="1200" dirty="0">
                <a:sym typeface="Wingdings" panose="05000000000000000000" pitchFamily="2" charset="2"/>
              </a:rPr>
              <a:t>	 imposition et déclaration commune </a:t>
            </a:r>
          </a:p>
          <a:p>
            <a:endParaRPr lang="fr-BE" sz="120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BE" sz="1400" dirty="0">
                <a:sym typeface="Wingdings" panose="05000000000000000000" pitchFamily="2" charset="2"/>
              </a:rPr>
              <a:t>Si fiction </a:t>
            </a:r>
            <a:r>
              <a:rPr lang="fr-BE" sz="1400" b="1" dirty="0">
                <a:sym typeface="Wingdings" panose="05000000000000000000" pitchFamily="2" charset="2"/>
              </a:rPr>
              <a:t>pas applicable </a:t>
            </a:r>
            <a:r>
              <a:rPr lang="fr-BE" sz="1400" dirty="0">
                <a:sym typeface="Wingdings" panose="05000000000000000000" pitchFamily="2" charset="2"/>
              </a:rPr>
              <a:t>au conjoint </a:t>
            </a:r>
            <a:r>
              <a:rPr lang="fr-BE" sz="1200" dirty="0">
                <a:sym typeface="Wingdings" panose="05000000000000000000" pitchFamily="2" charset="2"/>
              </a:rPr>
              <a:t>: </a:t>
            </a:r>
          </a:p>
          <a:p>
            <a:r>
              <a:rPr lang="fr-BE" sz="1200" dirty="0">
                <a:sym typeface="Wingdings" panose="05000000000000000000" pitchFamily="2" charset="2"/>
              </a:rPr>
              <a:t>	 Soit résident, soit non-résident</a:t>
            </a:r>
          </a:p>
          <a:p>
            <a:r>
              <a:rPr lang="fr-BE" sz="1200" dirty="0">
                <a:sym typeface="Wingdings" panose="05000000000000000000" pitchFamily="2" charset="2"/>
              </a:rPr>
              <a:t>	 imposition et déclaration séparée</a:t>
            </a:r>
          </a:p>
          <a:p>
            <a:r>
              <a:rPr lang="fr-BE" sz="1200" i="1" dirty="0">
                <a:sym typeface="Wingdings" panose="05000000000000000000" pitchFamily="2" charset="2"/>
              </a:rPr>
              <a:t>/!\ mentionner que le conjoint = FE au code [1021]</a:t>
            </a: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D. IMPOSITION DES REVENUS du CONJOINT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76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dirty="0">
                <a:sym typeface="Wingdings" panose="05000000000000000000" pitchFamily="2" charset="2"/>
              </a:rPr>
              <a:t>2. </a:t>
            </a:r>
            <a:r>
              <a:rPr lang="fr-BE" b="1" u="sng" dirty="0">
                <a:sym typeface="Wingdings" panose="05000000000000000000" pitchFamily="2" charset="2"/>
              </a:rPr>
              <a:t>Déclaration fiscale </a:t>
            </a: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-620" y="6333976"/>
            <a:ext cx="288000" cy="324000"/>
          </a:xfrm>
        </p:spPr>
        <p:txBody>
          <a:bodyPr/>
          <a:lstStyle/>
          <a:p>
            <a:fld id="{0CCC0F3D-6C85-4581-B708-13BD0E10D35E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D. IMPOSITION DES REVENUS du CONJOINT </a:t>
            </a:r>
            <a:r>
              <a:rPr lang="en-US" dirty="0" err="1"/>
              <a:t>en</a:t>
            </a:r>
            <a:r>
              <a:rPr lang="en-US" dirty="0"/>
              <a:t> Belgique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E1D28-013D-4A6C-BB67-80B7529DA73F}"/>
              </a:ext>
            </a:extLst>
          </p:cNvPr>
          <p:cNvSpPr/>
          <p:nvPr/>
        </p:nvSpPr>
        <p:spPr>
          <a:xfrm>
            <a:off x="3151129" y="2462382"/>
            <a:ext cx="1296144" cy="1087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Fiction applicable + au conjoint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8F9A5B-B686-4CC6-A425-361CAE250746}"/>
              </a:ext>
            </a:extLst>
          </p:cNvPr>
          <p:cNvSpPr/>
          <p:nvPr/>
        </p:nvSpPr>
        <p:spPr>
          <a:xfrm>
            <a:off x="6374497" y="2496844"/>
            <a:ext cx="1656184" cy="1087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Fiction non applicable au conjoint *</a:t>
            </a:r>
          </a:p>
          <a:p>
            <a:pPr algn="ctr"/>
            <a:endParaRPr lang="fr-FR" sz="1000" dirty="0">
              <a:solidFill>
                <a:schemeClr val="bg1"/>
              </a:solidFill>
            </a:endParaRPr>
          </a:p>
          <a:p>
            <a:pPr algn="ctr"/>
            <a:r>
              <a:rPr lang="fr-FR" sz="1000" i="1" dirty="0">
                <a:solidFill>
                  <a:schemeClr val="bg1"/>
                </a:solidFill>
              </a:rPr>
              <a:t>* ex. </a:t>
            </a:r>
            <a:r>
              <a:rPr lang="fr-FR" sz="1000" i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fr-FR" sz="1000" i="1" dirty="0">
                <a:solidFill>
                  <a:schemeClr val="bg1"/>
                </a:solidFill>
              </a:rPr>
              <a:t> revenus prof. propres</a:t>
            </a:r>
            <a:endParaRPr lang="fr-BE" sz="1400" i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0CDA92B-5052-49E3-A38E-30352B98C9B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3799201" y="3550143"/>
            <a:ext cx="1" cy="27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4B47E-258E-4A6A-8247-E9F15BACFE1D}"/>
              </a:ext>
            </a:extLst>
          </p:cNvPr>
          <p:cNvSpPr/>
          <p:nvPr/>
        </p:nvSpPr>
        <p:spPr>
          <a:xfrm>
            <a:off x="3151130" y="3827788"/>
            <a:ext cx="1296144" cy="1087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FE non-résident fiscal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3EDCC2-C2E5-4D19-AF86-5FAFBCD0EA61}"/>
              </a:ext>
            </a:extLst>
          </p:cNvPr>
          <p:cNvSpPr/>
          <p:nvPr/>
        </p:nvSpPr>
        <p:spPr>
          <a:xfrm>
            <a:off x="698430" y="3831919"/>
            <a:ext cx="1296144" cy="1049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FE résident fiscal</a:t>
            </a:r>
            <a:endParaRPr lang="fr-BE" sz="1400" dirty="0">
              <a:solidFill>
                <a:schemeClr val="bg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DDEA307-C675-4B81-A184-D238F63AF1D3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346502" y="3584605"/>
            <a:ext cx="0" cy="24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C1CB4C2-367A-4639-BC50-6F21747ABF3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7202589" y="3584605"/>
            <a:ext cx="895153" cy="298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4235AAA-6B06-40C5-893E-9333AF987212}"/>
              </a:ext>
            </a:extLst>
          </p:cNvPr>
          <p:cNvSpPr/>
          <p:nvPr/>
        </p:nvSpPr>
        <p:spPr>
          <a:xfrm>
            <a:off x="7449670" y="3882962"/>
            <a:ext cx="1296144" cy="1087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Conjoint = non-résident fiscal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0062D-EC4F-4893-961A-DAE5ED5B4F10}"/>
              </a:ext>
            </a:extLst>
          </p:cNvPr>
          <p:cNvSpPr/>
          <p:nvPr/>
        </p:nvSpPr>
        <p:spPr>
          <a:xfrm>
            <a:off x="5552123" y="3865950"/>
            <a:ext cx="1296144" cy="1087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Conjoint résident fiscal</a:t>
            </a:r>
            <a:endParaRPr lang="fr-BE" sz="1400" dirty="0">
              <a:solidFill>
                <a:schemeClr val="bg1"/>
              </a:solidFill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34D7F49-22D6-4E18-B824-C9C52BC1F09A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 flipH="1">
            <a:off x="6200195" y="3584605"/>
            <a:ext cx="1002394" cy="281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DE969FF3-189E-48B1-B6A4-494CA95C1507}"/>
              </a:ext>
            </a:extLst>
          </p:cNvPr>
          <p:cNvSpPr txBox="1"/>
          <p:nvPr/>
        </p:nvSpPr>
        <p:spPr>
          <a:xfrm>
            <a:off x="2988075" y="5152563"/>
            <a:ext cx="16222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Déclaration </a:t>
            </a:r>
            <a:r>
              <a:rPr lang="fr-FR" sz="1100" b="1" u="sng" dirty="0"/>
              <a:t>commune</a:t>
            </a:r>
            <a:r>
              <a:rPr lang="fr-FR" sz="1100" dirty="0"/>
              <a:t> INR-pp avec uniquement revenus de sources belges (le cas échéant)</a:t>
            </a:r>
          </a:p>
          <a:p>
            <a:pPr algn="ctr"/>
            <a:endParaRPr lang="fr-FR" sz="1100" dirty="0"/>
          </a:p>
          <a:p>
            <a:pPr algn="ctr"/>
            <a:r>
              <a:rPr lang="fr-FR" sz="1100" b="1" dirty="0"/>
              <a:t>+ code [1062]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6CDAD6-2005-42A3-A40D-9937D1BEEC47}"/>
              </a:ext>
            </a:extLst>
          </p:cNvPr>
          <p:cNvSpPr txBox="1"/>
          <p:nvPr/>
        </p:nvSpPr>
        <p:spPr>
          <a:xfrm>
            <a:off x="576399" y="5228458"/>
            <a:ext cx="1557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Déclaration </a:t>
            </a:r>
            <a:r>
              <a:rPr lang="fr-FR" sz="1100" b="1" u="sng" dirty="0"/>
              <a:t>commune</a:t>
            </a:r>
            <a:r>
              <a:rPr lang="fr-FR" sz="1100" dirty="0"/>
              <a:t> IPP revenus mondiaux</a:t>
            </a:r>
          </a:p>
          <a:p>
            <a:pPr algn="ctr"/>
            <a:endParaRPr lang="fr-FR" sz="1100" dirty="0"/>
          </a:p>
          <a:p>
            <a:pPr algn="ctr"/>
            <a:r>
              <a:rPr lang="fr-FR" sz="1100" b="1" dirty="0"/>
              <a:t>+ code [1062] et [1020]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331BC13-A943-47CC-B563-8BF675E4213D}"/>
              </a:ext>
            </a:extLst>
          </p:cNvPr>
          <p:cNvCxnSpPr>
            <a:cxnSpLocks/>
          </p:cNvCxnSpPr>
          <p:nvPr/>
        </p:nvCxnSpPr>
        <p:spPr>
          <a:xfrm>
            <a:off x="1320778" y="4881215"/>
            <a:ext cx="0" cy="30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E0517AC-3AAF-4182-980E-41D5F33520DB}"/>
              </a:ext>
            </a:extLst>
          </p:cNvPr>
          <p:cNvCxnSpPr>
            <a:cxnSpLocks/>
          </p:cNvCxnSpPr>
          <p:nvPr/>
        </p:nvCxnSpPr>
        <p:spPr>
          <a:xfrm>
            <a:off x="8130105" y="4953711"/>
            <a:ext cx="0" cy="28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698E6F31-1570-4F1B-9B72-59E46DC56B0F}"/>
              </a:ext>
            </a:extLst>
          </p:cNvPr>
          <p:cNvSpPr txBox="1"/>
          <p:nvPr/>
        </p:nvSpPr>
        <p:spPr>
          <a:xfrm>
            <a:off x="7351366" y="5228458"/>
            <a:ext cx="1557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Déclaration </a:t>
            </a:r>
            <a:r>
              <a:rPr lang="fr-FR" sz="1100" b="1" u="sng" dirty="0"/>
              <a:t>isolé</a:t>
            </a:r>
            <a:r>
              <a:rPr lang="fr-FR" sz="1100" dirty="0"/>
              <a:t> INR-pp avec uniquement revenus de sources belges (du conjoint non FE)</a:t>
            </a:r>
          </a:p>
          <a:p>
            <a:pPr algn="ctr"/>
            <a:endParaRPr lang="fr-FR" sz="1100" dirty="0"/>
          </a:p>
          <a:p>
            <a:pPr algn="ctr"/>
            <a:r>
              <a:rPr lang="fr-FR" sz="1100" b="1" dirty="0"/>
              <a:t>+ code [1051] ou [1052]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6AB7121-9EA1-4E74-8382-7BE2CBD4CCB3}"/>
              </a:ext>
            </a:extLst>
          </p:cNvPr>
          <p:cNvSpPr txBox="1"/>
          <p:nvPr/>
        </p:nvSpPr>
        <p:spPr>
          <a:xfrm>
            <a:off x="5421455" y="5298684"/>
            <a:ext cx="15574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Déclaration </a:t>
            </a:r>
            <a:r>
              <a:rPr lang="fr-FR" sz="1100" b="1" u="sng" dirty="0"/>
              <a:t>isolé</a:t>
            </a:r>
            <a:r>
              <a:rPr lang="fr-FR" sz="1100" dirty="0"/>
              <a:t> IPP revenus mondiaux</a:t>
            </a:r>
          </a:p>
          <a:p>
            <a:pPr algn="ctr"/>
            <a:r>
              <a:rPr lang="fr-FR" sz="1100" dirty="0"/>
              <a:t>du conjoint non FE</a:t>
            </a:r>
          </a:p>
          <a:p>
            <a:pPr algn="ctr"/>
            <a:endParaRPr lang="fr-FR" sz="1100" dirty="0"/>
          </a:p>
          <a:p>
            <a:pPr algn="ctr"/>
            <a:r>
              <a:rPr lang="fr-FR" sz="1100" b="1" dirty="0"/>
              <a:t>+ code [1021]</a:t>
            </a:r>
            <a:endParaRPr lang="fr-BE" sz="1100" b="1" dirty="0" err="1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EE01FD0-AB04-4EDD-B87D-1E9680CB7F98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200195" y="4953711"/>
            <a:ext cx="0" cy="33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95F9323-6A3A-48AB-9513-E881E4B32C24}"/>
              </a:ext>
            </a:extLst>
          </p:cNvPr>
          <p:cNvCxnSpPr>
            <a:cxnSpLocks/>
          </p:cNvCxnSpPr>
          <p:nvPr/>
        </p:nvCxnSpPr>
        <p:spPr>
          <a:xfrm>
            <a:off x="3799202" y="4892785"/>
            <a:ext cx="0" cy="30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EF4A5DB-3623-9772-3E67-655CCABFDA7F}"/>
              </a:ext>
            </a:extLst>
          </p:cNvPr>
          <p:cNvSpPr/>
          <p:nvPr/>
        </p:nvSpPr>
        <p:spPr>
          <a:xfrm>
            <a:off x="707066" y="2492625"/>
            <a:ext cx="1296144" cy="1087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Fiction </a:t>
            </a:r>
            <a:r>
              <a:rPr lang="fr-FR" sz="1400">
                <a:solidFill>
                  <a:schemeClr val="bg1"/>
                </a:solidFill>
              </a:rPr>
              <a:t>pas applicable au FE</a:t>
            </a:r>
            <a:endParaRPr lang="fr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u="sng" dirty="0">
                <a:sym typeface="Wingdings" panose="05000000000000000000" pitchFamily="2" charset="2"/>
              </a:rPr>
              <a:t>Cas n°1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fonctionnaire européen d’origine espagnole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célibataire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loue un appartement à Bruxelles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n’ai pas d’autre revenu que mes revenus professionnels de l’UE ; </a:t>
            </a:r>
          </a:p>
          <a:p>
            <a:pPr marL="285750" indent="-285750">
              <a:buFontTx/>
              <a:buChar char="-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bénéficie de la fiction : je suis non-résident fiscal en Belgique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n’ai aucun revenu à déclarer en Belgique</a:t>
            </a:r>
          </a:p>
          <a:p>
            <a:r>
              <a:rPr lang="fr-BE" dirty="0">
                <a:sym typeface="Wingdings" panose="05000000000000000000" pitchFamily="2" charset="2"/>
              </a:rPr>
              <a:t>/!\ « attestation article 13 » + quelles sont mes obligations en Espagne (Etat de résidence) ? </a:t>
            </a:r>
          </a:p>
          <a:p>
            <a:pPr marL="342900" indent="-342900">
              <a:buAutoNum type="arabicPeriod"/>
            </a:pPr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-620" y="6333976"/>
            <a:ext cx="288000" cy="324000"/>
          </a:xfrm>
        </p:spPr>
        <p:txBody>
          <a:bodyPr/>
          <a:lstStyle/>
          <a:p>
            <a:fld id="{0CCC0F3D-6C85-4581-B708-13BD0E10D35E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E. Cas pratiques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0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CBC05-4D9B-4DBA-AFBF-EFD90CE6F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76D6EB-3116-46D6-B0E5-3A2D51CB2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442907-5194-4AA6-87F0-F546E3282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8D482C-F6A2-47A6-87DA-5805A55310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Impôts sur les revenus : résidence fiscale et obligation déclarative</a:t>
            </a:r>
          </a:p>
          <a:p>
            <a:r>
              <a:rPr lang="fr-BE" dirty="0"/>
              <a:t>Droits de succession et droits de donation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( 12 mai 2023)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516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u="sng" dirty="0">
                <a:sym typeface="Wingdings" panose="05000000000000000000" pitchFamily="2" charset="2"/>
              </a:rPr>
              <a:t>Cas n°2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fonctionnaire européen d’origine française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marié et j’ai deux enfants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J’ai acheté une maison en Belgique dans laquelle je vis avec ma famille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n’ai pas d’autre revenu que mes revenus professionnels de l’UE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Mon épouse ne travaille pas</a:t>
            </a:r>
          </a:p>
          <a:p>
            <a:pPr marL="285750" indent="-285750">
              <a:buFontTx/>
              <a:buChar char="-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Nous bénéficions de la fiction : non-résidents fiscaux en Belgique (déclaration INR-pp)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ne dois pas déclarer mes revenus professionnels en Belgique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ne dois pas déclarer mes revenus immobiliers en Belgique </a:t>
            </a:r>
            <a:r>
              <a:rPr lang="fr-BE" sz="1100" dirty="0">
                <a:sym typeface="Wingdings" panose="05000000000000000000" pitchFamily="2" charset="2"/>
              </a:rPr>
              <a:t>(exonération pour habitation propre)</a:t>
            </a:r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/!\ « attestation article 13 » + quelles sont mes obligations en France (Etat de résidence) ? </a:t>
            </a:r>
          </a:p>
          <a:p>
            <a:pPr marL="342900" indent="-342900">
              <a:buAutoNum type="arabicPeriod"/>
            </a:pPr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-620" y="6333976"/>
            <a:ext cx="288000" cy="324000"/>
          </a:xfrm>
        </p:spPr>
        <p:txBody>
          <a:bodyPr/>
          <a:lstStyle/>
          <a:p>
            <a:fld id="{0CCC0F3D-6C85-4581-B708-13BD0E10D35E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E. Cas pratiques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u="sng" dirty="0">
                <a:sym typeface="Wingdings" panose="05000000000000000000" pitchFamily="2" charset="2"/>
              </a:rPr>
              <a:t>Cas n°3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fonctionnaire européen d’origine française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marié et j’ai deux enfants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J’ai acheté une maison dans laquelle je vis avec ma famille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Nous sommes propriétaires d’un appartement donné en location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Mon épouse ne travaille pas</a:t>
            </a:r>
          </a:p>
          <a:p>
            <a:pPr marL="285750" indent="-285750">
              <a:buFontTx/>
              <a:buChar char="-"/>
            </a:pPr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Nous bénéficions de la fiction : non-résidents fiscaux en Belgique (déclaration INR-pp) 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ne dois pas déclarer mes revenus professionnels en Belgique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Nous devons déclarer nos revenus immobiliers en Belgique si (RC indexé x 1,4) &gt; 2.500 €</a:t>
            </a:r>
          </a:p>
          <a:p>
            <a:r>
              <a:rPr lang="fr-BE" dirty="0">
                <a:sym typeface="Wingdings" panose="05000000000000000000" pitchFamily="2" charset="2"/>
              </a:rPr>
              <a:t>/!\ « attestation article 13 » + quelles sont mes obligations en France (Etat de résidence) ? </a:t>
            </a:r>
          </a:p>
          <a:p>
            <a:pPr marL="342900" indent="-342900">
              <a:buAutoNum type="arabicPeriod"/>
            </a:pPr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-620" y="6333976"/>
            <a:ext cx="288000" cy="324000"/>
          </a:xfrm>
        </p:spPr>
        <p:txBody>
          <a:bodyPr/>
          <a:lstStyle/>
          <a:p>
            <a:fld id="{0CCC0F3D-6C85-4581-B708-13BD0E10D35E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E. Cas pratiques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0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 fontScale="92500" lnSpcReduction="20000"/>
          </a:bodyPr>
          <a:lstStyle/>
          <a:p>
            <a:r>
              <a:rPr lang="fr-BE" b="1" u="sng" dirty="0">
                <a:sym typeface="Wingdings" panose="05000000000000000000" pitchFamily="2" charset="2"/>
              </a:rPr>
              <a:t>Cas n°4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une fonctionnaire européenne d’origine italienne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mariée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J’ai acheté une maison dans laquelle je vis avec ma famille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Nous sommes propriétaires d’un appartement en Italie, donné en location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Mon époux travaille 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bénéficie de la fiction : je suis non-résidente fiscale en Belgique (déclaration INR-pp)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ne dois pas déclarer mes revenus professionnels en Belgique, ni les revenus de mon appartement en Italie </a:t>
            </a:r>
          </a:p>
          <a:p>
            <a:r>
              <a:rPr lang="fr-BE" dirty="0">
                <a:sym typeface="Wingdings" panose="05000000000000000000" pitchFamily="2" charset="2"/>
              </a:rPr>
              <a:t>/!\ « attestation article 13 » + quelles sont mes obligations en Italie (Etat de résidence) ?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Mon époux ne bénéficie pas de la fiction : il est résident fiscal en Belgique (déclaration IPP)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Il doit déclarer ses revenus professionnels en Belgique + ses revenus immobiliers mondiaux (sauf habitation propre)</a:t>
            </a:r>
          </a:p>
          <a:p>
            <a:r>
              <a:rPr lang="fr-BE" dirty="0">
                <a:sym typeface="Wingdings" panose="05000000000000000000" pitchFamily="2" charset="2"/>
              </a:rPr>
              <a:t>+ application CPDI (exonération revenus </a:t>
            </a:r>
            <a:r>
              <a:rPr lang="fr-BE" dirty="0" err="1">
                <a:sym typeface="Wingdings" panose="05000000000000000000" pitchFamily="2" charset="2"/>
              </a:rPr>
              <a:t>immo</a:t>
            </a:r>
            <a:r>
              <a:rPr lang="fr-BE" dirty="0">
                <a:sym typeface="Wingdings" panose="05000000000000000000" pitchFamily="2" charset="2"/>
              </a:rPr>
              <a:t> étrangers). </a:t>
            </a:r>
          </a:p>
          <a:p>
            <a:pPr marL="342900" indent="-342900">
              <a:buAutoNum type="arabicPeriod"/>
            </a:pPr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-620" y="6333976"/>
            <a:ext cx="288000" cy="324000"/>
          </a:xfrm>
        </p:spPr>
        <p:txBody>
          <a:bodyPr/>
          <a:lstStyle/>
          <a:p>
            <a:fld id="{0CCC0F3D-6C85-4581-B708-13BD0E10D35E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E. Cas pratiques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4BDB70D-19EB-438D-B555-E752BC80517A}"/>
              </a:ext>
            </a:extLst>
          </p:cNvPr>
          <p:cNvCxnSpPr/>
          <p:nvPr/>
        </p:nvCxnSpPr>
        <p:spPr>
          <a:xfrm>
            <a:off x="3203848" y="530120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4364124"/>
          </a:xfrm>
        </p:spPr>
        <p:txBody>
          <a:bodyPr>
            <a:normAutofit/>
          </a:bodyPr>
          <a:lstStyle/>
          <a:p>
            <a:r>
              <a:rPr lang="fr-BE" b="1" u="sng" dirty="0">
                <a:sym typeface="Wingdings" panose="05000000000000000000" pitchFamily="2" charset="2"/>
              </a:rPr>
              <a:t>Cas n°5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une fonctionnaire européenne d’origine italienne depuis 10 ans ;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Avant, j’avais déjà une activité professionnelle en Belgique ; 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mariée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J’ai acheté une maison dans laquelle je vis avec ma famille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Je suis propriétaire d’un appartement donné en location ;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Mon époux travaille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Je ne bénéficie pas de la fiction : mon mari et moi sommes résidents fiscaux en Belgique (déclaration IPP commune)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Nous devons déclarer nos revenus mondiaux, sauf mes revenus professionnels de l’UE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/!\ « attestation article 13 »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u="sng" dirty="0">
              <a:sym typeface="Wingdings" panose="05000000000000000000" pitchFamily="2" charset="2"/>
            </a:endParaRPr>
          </a:p>
          <a:p>
            <a:endParaRPr lang="fr-BE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endParaRPr lang="fr-FR" b="1" i="1" u="sng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-620" y="6333976"/>
            <a:ext cx="288000" cy="324000"/>
          </a:xfrm>
        </p:spPr>
        <p:txBody>
          <a:bodyPr/>
          <a:lstStyle/>
          <a:p>
            <a:fld id="{0CCC0F3D-6C85-4581-B708-13BD0E10D35E}" type="slidenum">
              <a:rPr lang="fr-BE" smtClean="0"/>
              <a:pPr/>
              <a:t>23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E. Cas pratiques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Merci pour votre attention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411808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C1CC47-3FB3-4B41-B40D-D7F8A37927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I. </a:t>
            </a:r>
            <a:r>
              <a:rPr lang="en-US" dirty="0" err="1">
                <a:solidFill>
                  <a:schemeClr val="bg1"/>
                </a:solidFill>
              </a:rPr>
              <a:t>Impôts</a:t>
            </a:r>
            <a:r>
              <a:rPr lang="en-US" dirty="0">
                <a:solidFill>
                  <a:schemeClr val="bg1"/>
                </a:solidFill>
              </a:rPr>
              <a:t> sur les </a:t>
            </a:r>
            <a:r>
              <a:rPr lang="en-US" dirty="0" err="1">
                <a:solidFill>
                  <a:schemeClr val="bg1"/>
                </a:solidFill>
              </a:rPr>
              <a:t>revenus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87CFE9-C35B-4588-8037-CC9768E64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FBBF1C-05C3-49A4-9708-1D5578841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67D417-A32F-4A81-911C-DE9C32197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Fiscalité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belge</a:t>
            </a:r>
            <a:r>
              <a:rPr lang="en-US" dirty="0">
                <a:solidFill>
                  <a:schemeClr val="bg1"/>
                </a:solidFill>
              </a:rPr>
              <a:t> : </a:t>
            </a:r>
            <a:r>
              <a:rPr lang="en-US" dirty="0" err="1">
                <a:solidFill>
                  <a:schemeClr val="bg1"/>
                </a:solidFill>
              </a:rPr>
              <a:t>principes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fondamentaux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Résidence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fiscale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Belgique : </a:t>
            </a:r>
            <a:r>
              <a:rPr lang="en-US" dirty="0" err="1">
                <a:solidFill>
                  <a:schemeClr val="bg1"/>
                </a:solidFill>
              </a:rPr>
              <a:t>statut</a:t>
            </a:r>
            <a:r>
              <a:rPr lang="en-US" dirty="0">
                <a:solidFill>
                  <a:schemeClr val="bg1"/>
                </a:solidFill>
              </a:rPr>
              <a:t> special du fonctionnaire</a:t>
            </a:r>
          </a:p>
          <a:p>
            <a:r>
              <a:rPr lang="en-US" dirty="0">
                <a:solidFill>
                  <a:schemeClr val="bg1"/>
                </a:solidFill>
              </a:rPr>
              <a:t>Imposition des </a:t>
            </a:r>
            <a:r>
              <a:rPr lang="en-US" dirty="0" err="1">
                <a:solidFill>
                  <a:schemeClr val="bg1"/>
                </a:solidFill>
              </a:rPr>
              <a:t>revenus</a:t>
            </a:r>
            <a:r>
              <a:rPr lang="en-US" dirty="0">
                <a:solidFill>
                  <a:schemeClr val="bg1"/>
                </a:solidFill>
              </a:rPr>
              <a:t> du Fonctionnaire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Belgique</a:t>
            </a:r>
          </a:p>
          <a:p>
            <a:r>
              <a:rPr lang="en-US" dirty="0">
                <a:solidFill>
                  <a:schemeClr val="bg1"/>
                </a:solidFill>
              </a:rPr>
              <a:t>Imposition des </a:t>
            </a:r>
            <a:r>
              <a:rPr lang="en-US" dirty="0" err="1">
                <a:solidFill>
                  <a:schemeClr val="bg1"/>
                </a:solidFill>
              </a:rPr>
              <a:t>revenus</a:t>
            </a:r>
            <a:r>
              <a:rPr lang="en-US" dirty="0">
                <a:solidFill>
                  <a:schemeClr val="bg1"/>
                </a:solidFill>
              </a:rPr>
              <a:t> du conjoint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Belgique</a:t>
            </a:r>
          </a:p>
          <a:p>
            <a:r>
              <a:rPr lang="en-US" dirty="0">
                <a:solidFill>
                  <a:schemeClr val="bg1"/>
                </a:solidFill>
              </a:rPr>
              <a:t>Cas pratiques</a:t>
            </a:r>
          </a:p>
        </p:txBody>
      </p:sp>
    </p:spTree>
    <p:extLst>
      <p:ext uri="{BB962C8B-B14F-4D97-AF65-F5344CB8AC3E}">
        <p14:creationId xmlns:p14="http://schemas.microsoft.com/office/powerpoint/2010/main" val="61586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3960440"/>
          </a:xfrm>
        </p:spPr>
        <p:txBody>
          <a:bodyPr>
            <a:normAutofit/>
          </a:bodyPr>
          <a:lstStyle/>
          <a:p>
            <a:r>
              <a:rPr lang="fr-BE" b="1" u="sng" dirty="0"/>
              <a:t>1. Catégories de revenus imposables : </a:t>
            </a:r>
          </a:p>
          <a:p>
            <a:pPr marL="342900" indent="-342900">
              <a:buFont typeface="+mj-lt"/>
              <a:buAutoNum type="arabicParenR"/>
            </a:pPr>
            <a:r>
              <a:rPr lang="fr-BE" dirty="0"/>
              <a:t>Revenus immobiliers (revenu « cadastral », loyers, redevances)</a:t>
            </a:r>
          </a:p>
          <a:p>
            <a:pPr marL="342900" indent="-342900">
              <a:buFont typeface="+mj-lt"/>
              <a:buAutoNum type="arabicParenR"/>
            </a:pPr>
            <a:r>
              <a:rPr lang="fr-BE" dirty="0"/>
              <a:t>Revenus professionnels (salaires, rémunérations, avantages, etc.) </a:t>
            </a:r>
          </a:p>
          <a:p>
            <a:pPr marL="342900" indent="-342900">
              <a:buFont typeface="+mj-lt"/>
              <a:buAutoNum type="arabicParenR"/>
            </a:pPr>
            <a:r>
              <a:rPr lang="fr-BE" dirty="0"/>
              <a:t>Revenus mobiliers (intérêts, dividendes, droits d’auteur, etc.) </a:t>
            </a:r>
          </a:p>
          <a:p>
            <a:pPr marL="342900" indent="-342900">
              <a:buFont typeface="+mj-lt"/>
              <a:buAutoNum type="arabicParenR"/>
            </a:pPr>
            <a:r>
              <a:rPr lang="fr-BE" dirty="0"/>
              <a:t>Revenus divers (certaines plus-values, revenus sous-location, etc.)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Fiscalité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: </a:t>
            </a:r>
            <a:r>
              <a:rPr lang="en-US" dirty="0" err="1"/>
              <a:t>principes</a:t>
            </a:r>
            <a:r>
              <a:rPr lang="en-US" dirty="0"/>
              <a:t> </a:t>
            </a:r>
            <a:r>
              <a:rPr lang="en-US" dirty="0" err="1"/>
              <a:t>fondamentaux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A6FA061A-CF32-4F92-A422-BDAA817F063E}"/>
              </a:ext>
            </a:extLst>
          </p:cNvPr>
          <p:cNvSpPr/>
          <p:nvPr/>
        </p:nvSpPr>
        <p:spPr>
          <a:xfrm>
            <a:off x="6976656" y="2529807"/>
            <a:ext cx="108464" cy="64807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822E-1EF3-42E3-BEF1-E83A5ADD1193}"/>
              </a:ext>
            </a:extLst>
          </p:cNvPr>
          <p:cNvSpPr/>
          <p:nvPr/>
        </p:nvSpPr>
        <p:spPr>
          <a:xfrm>
            <a:off x="7209600" y="2502262"/>
            <a:ext cx="146685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Globalisé : taux progressifs par tranches</a:t>
            </a:r>
            <a:endParaRPr lang="fr-BE" sz="1100" dirty="0">
              <a:solidFill>
                <a:schemeClr val="bg1"/>
              </a:solidFill>
            </a:endParaRP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577C6379-F6FE-4731-A96A-B2F727EBB397}"/>
              </a:ext>
            </a:extLst>
          </p:cNvPr>
          <p:cNvSpPr/>
          <p:nvPr/>
        </p:nvSpPr>
        <p:spPr>
          <a:xfrm>
            <a:off x="6976656" y="3217622"/>
            <a:ext cx="108464" cy="64807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8E13F1-676D-4D04-B534-EF709FF92A54}"/>
              </a:ext>
            </a:extLst>
          </p:cNvPr>
          <p:cNvSpPr/>
          <p:nvPr/>
        </p:nvSpPr>
        <p:spPr>
          <a:xfrm>
            <a:off x="7209600" y="3199620"/>
            <a:ext cx="1466856" cy="68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Taux distincts (ex.: 30%) ou </a:t>
            </a:r>
            <a:r>
              <a:rPr lang="fr-FR" sz="1100" dirty="0" err="1">
                <a:solidFill>
                  <a:schemeClr val="bg1"/>
                </a:solidFill>
              </a:rPr>
              <a:t>globalisables</a:t>
            </a:r>
            <a:r>
              <a:rPr lang="fr-FR" sz="1100" dirty="0">
                <a:solidFill>
                  <a:schemeClr val="bg1"/>
                </a:solidFill>
              </a:rPr>
              <a:t> (si + intéressant)</a:t>
            </a:r>
            <a:endParaRPr lang="fr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3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3960440"/>
          </a:xfrm>
        </p:spPr>
        <p:txBody>
          <a:bodyPr>
            <a:normAutofit/>
          </a:bodyPr>
          <a:lstStyle/>
          <a:p>
            <a:r>
              <a:rPr lang="fr-BE" b="1" u="sng" dirty="0"/>
              <a:t>2. Taux progressifs</a:t>
            </a:r>
          </a:p>
          <a:p>
            <a:endParaRPr lang="fr-BE" b="1" u="sng" dirty="0"/>
          </a:p>
          <a:p>
            <a:endParaRPr lang="fr-BE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Fiscalité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: </a:t>
            </a:r>
            <a:r>
              <a:rPr lang="en-US" dirty="0" err="1"/>
              <a:t>principes</a:t>
            </a:r>
            <a:r>
              <a:rPr lang="en-US" dirty="0"/>
              <a:t> </a:t>
            </a:r>
            <a:r>
              <a:rPr lang="en-US" dirty="0" err="1"/>
              <a:t>fondamentaux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62EA633-C5A5-4549-8EE1-5168B5D5C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74640"/>
              </p:ext>
            </p:extLst>
          </p:nvPr>
        </p:nvGraphicFramePr>
        <p:xfrm>
          <a:off x="876829" y="2529975"/>
          <a:ext cx="6647499" cy="2247322"/>
        </p:xfrm>
        <a:graphic>
          <a:graphicData uri="http://schemas.openxmlformats.org/drawingml/2006/table">
            <a:tbl>
              <a:tblPr/>
              <a:tblGrid>
                <a:gridCol w="1574957">
                  <a:extLst>
                    <a:ext uri="{9D8B030D-6E8A-4147-A177-3AD203B41FA5}">
                      <a16:colId xmlns:a16="http://schemas.microsoft.com/office/drawing/2014/main" val="1944300551"/>
                    </a:ext>
                  </a:extLst>
                </a:gridCol>
                <a:gridCol w="3128326">
                  <a:extLst>
                    <a:ext uri="{9D8B030D-6E8A-4147-A177-3AD203B41FA5}">
                      <a16:colId xmlns:a16="http://schemas.microsoft.com/office/drawing/2014/main" val="157657293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5548843"/>
                    </a:ext>
                  </a:extLst>
                </a:gridCol>
              </a:tblGrid>
              <a:tr h="376660">
                <a:tc>
                  <a:txBody>
                    <a:bodyPr/>
                    <a:lstStyle/>
                    <a:p>
                      <a:pPr algn="l"/>
                      <a:endParaRPr lang="fr-BE" sz="11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71C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FFFFFF"/>
                          </a:solidFill>
                          <a:effectLst/>
                        </a:rPr>
                        <a:t>Tranche de revenus (année 2023)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71C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FFFFFF"/>
                          </a:solidFill>
                          <a:effectLst/>
                        </a:rPr>
                        <a:t>Taux d'imposition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7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6738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l"/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</a:rPr>
                        <a:t>Tranche 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7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De 0,01 € à 15.200 €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25 %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14332"/>
                  </a:ext>
                </a:extLst>
              </a:tr>
              <a:tr h="558671">
                <a:tc>
                  <a:txBody>
                    <a:bodyPr/>
                    <a:lstStyle/>
                    <a:p>
                      <a:pPr algn="l"/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</a:rPr>
                        <a:t>Tranche 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7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De 15.200 € à 26.830 €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200">
                          <a:effectLst/>
                        </a:rPr>
                        <a:t>40 %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405800"/>
                  </a:ext>
                </a:extLst>
              </a:tr>
              <a:tr h="558671">
                <a:tc>
                  <a:txBody>
                    <a:bodyPr/>
                    <a:lstStyle/>
                    <a:p>
                      <a:pPr algn="l"/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</a:rPr>
                        <a:t>Tranche 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7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</a:rPr>
                        <a:t>De 26.830 € à 46.440 €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effectLst/>
                        </a:rPr>
                        <a:t>45 %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03901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FFFFFF"/>
                          </a:solidFill>
                          <a:effectLst/>
                        </a:rPr>
                        <a:t>Tranche 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7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effectLst/>
                        </a:rPr>
                        <a:t>Plus de 46.440 €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200" dirty="0">
                          <a:effectLst/>
                        </a:rPr>
                        <a:t>50 %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779595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5FA16124-A0A3-4467-99F9-17D9CAF41A91}"/>
              </a:ext>
            </a:extLst>
          </p:cNvPr>
          <p:cNvSpPr txBox="1"/>
          <p:nvPr/>
        </p:nvSpPr>
        <p:spPr>
          <a:xfrm>
            <a:off x="849865" y="4971394"/>
            <a:ext cx="744426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Exemple :</a:t>
            </a:r>
            <a:b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</a:b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Un résident a un revenu imposable de 46.000 euros.</a:t>
            </a:r>
            <a:b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</a:b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Calcul de sa base imposable :</a:t>
            </a:r>
            <a:b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</a:b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25% sur 15.200 = 3.800 €</a:t>
            </a:r>
            <a:b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</a:b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40% sur (26.830 – 15.200) = </a:t>
            </a:r>
            <a:r>
              <a:rPr lang="fr-FR" sz="1100" i="1" dirty="0">
                <a:solidFill>
                  <a:srgbClr val="353535"/>
                </a:solidFill>
                <a:latin typeface="Open Sans" panose="020B0606030504020204" pitchFamily="34" charset="0"/>
              </a:rPr>
              <a:t>4.652</a:t>
            </a: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 €</a:t>
            </a:r>
            <a:b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</a:b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45% sur (46</a:t>
            </a:r>
            <a:r>
              <a:rPr lang="fr-FR" sz="1100" i="1" dirty="0">
                <a:solidFill>
                  <a:srgbClr val="353535"/>
                </a:solidFill>
                <a:latin typeface="Open Sans" panose="020B0606030504020204" pitchFamily="34" charset="0"/>
              </a:rPr>
              <a:t>.000</a:t>
            </a: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 - 26.830) = 8.626,50 €</a:t>
            </a:r>
            <a:b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</a:b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Impôt de base = 3.800 + 4.652 + </a:t>
            </a:r>
            <a:r>
              <a:rPr lang="fr-FR" sz="1100" i="1" dirty="0">
                <a:solidFill>
                  <a:srgbClr val="353535"/>
                </a:solidFill>
                <a:latin typeface="Open Sans" panose="020B0606030504020204" pitchFamily="34" charset="0"/>
              </a:rPr>
              <a:t>8.626,50 </a:t>
            </a:r>
            <a:r>
              <a:rPr lang="fr-FR" sz="1100" b="0" i="1" dirty="0">
                <a:solidFill>
                  <a:srgbClr val="353535"/>
                </a:solidFill>
                <a:effectLst/>
                <a:latin typeface="Open Sans" panose="020B0606030504020204" pitchFamily="34" charset="0"/>
              </a:rPr>
              <a:t>= 17.078,50 euros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44054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3960440"/>
          </a:xfrm>
        </p:spPr>
        <p:txBody>
          <a:bodyPr>
            <a:normAutofit/>
          </a:bodyPr>
          <a:lstStyle/>
          <a:p>
            <a:r>
              <a:rPr lang="fr-BE" b="1" u="sng" dirty="0"/>
              <a:t>3. Résidence </a:t>
            </a:r>
            <a:r>
              <a:rPr lang="fr-BE" b="1" i="1" u="sng" dirty="0"/>
              <a:t>vs.</a:t>
            </a:r>
            <a:r>
              <a:rPr lang="fr-BE" b="1" u="sng" dirty="0"/>
              <a:t> non-résidence fiscale</a:t>
            </a:r>
          </a:p>
          <a:p>
            <a:pPr marL="285750" indent="-285750">
              <a:buFontTx/>
              <a:buChar char="-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/>
          </a:p>
          <a:p>
            <a:endParaRPr lang="fr-BE" b="1" u="sng" dirty="0"/>
          </a:p>
          <a:p>
            <a:endParaRPr lang="fr-BE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Fiscalité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: </a:t>
            </a:r>
            <a:r>
              <a:rPr lang="en-US" dirty="0" err="1"/>
              <a:t>principes</a:t>
            </a:r>
            <a:r>
              <a:rPr lang="en-US" dirty="0"/>
              <a:t> </a:t>
            </a:r>
            <a:r>
              <a:rPr lang="en-US" dirty="0" err="1"/>
              <a:t>fondamentaux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7084A9-880C-404D-9071-92669AA13AE4}"/>
              </a:ext>
            </a:extLst>
          </p:cNvPr>
          <p:cNvSpPr/>
          <p:nvPr/>
        </p:nvSpPr>
        <p:spPr>
          <a:xfrm>
            <a:off x="2051720" y="3068960"/>
            <a:ext cx="1584176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Résident</a:t>
            </a:r>
            <a:r>
              <a:rPr lang="en-US" sz="1200" b="1" dirty="0"/>
              <a:t> fiscal </a:t>
            </a:r>
            <a:r>
              <a:rPr lang="en-US" sz="1200" b="1" dirty="0" err="1"/>
              <a:t>belge</a:t>
            </a:r>
            <a:r>
              <a:rPr lang="en-US" sz="1200" b="1" dirty="0"/>
              <a:t>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>
                <a:sym typeface="Wingdings" panose="05000000000000000000" pitchFamily="2" charset="2"/>
              </a:rPr>
              <a:t> </a:t>
            </a:r>
            <a:r>
              <a:rPr lang="en-US" sz="1200" dirty="0" err="1"/>
              <a:t>imposables</a:t>
            </a:r>
            <a:r>
              <a:rPr lang="en-US" sz="1200" dirty="0"/>
              <a:t> sur </a:t>
            </a:r>
            <a:r>
              <a:rPr lang="en-US" sz="1200" dirty="0" err="1"/>
              <a:t>ses</a:t>
            </a:r>
            <a:r>
              <a:rPr lang="en-US" sz="1200" dirty="0"/>
              <a:t> </a:t>
            </a:r>
            <a:r>
              <a:rPr lang="en-US" sz="1200" dirty="0" err="1"/>
              <a:t>revenus</a:t>
            </a:r>
            <a:r>
              <a:rPr lang="en-US" sz="1200" dirty="0"/>
              <a:t> </a:t>
            </a:r>
            <a:r>
              <a:rPr lang="en-US" sz="1200" dirty="0" err="1"/>
              <a:t>mondiaux</a:t>
            </a:r>
            <a:r>
              <a:rPr lang="en-US" sz="1200" dirty="0"/>
              <a:t> (IPP)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2A3DC0-094C-429A-B33E-3FF890E09A0B}"/>
              </a:ext>
            </a:extLst>
          </p:cNvPr>
          <p:cNvSpPr/>
          <p:nvPr/>
        </p:nvSpPr>
        <p:spPr>
          <a:xfrm>
            <a:off x="5323656" y="3074509"/>
            <a:ext cx="1584176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Non-resident fiscal </a:t>
            </a:r>
            <a:r>
              <a:rPr lang="en-US" sz="1200" b="1" dirty="0" err="1"/>
              <a:t>belge</a:t>
            </a:r>
            <a:endParaRPr lang="en-US" sz="1200" b="1" dirty="0"/>
          </a:p>
          <a:p>
            <a:pPr algn="ctr"/>
            <a:endParaRPr lang="en-US" sz="1100" b="1" dirty="0"/>
          </a:p>
          <a:p>
            <a:pPr algn="ctr"/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dirty="0"/>
              <a:t>imposable sur </a:t>
            </a:r>
            <a:r>
              <a:rPr lang="en-US" sz="1100" dirty="0" err="1"/>
              <a:t>ses</a:t>
            </a:r>
            <a:r>
              <a:rPr lang="en-US" sz="1100" dirty="0"/>
              <a:t> </a:t>
            </a:r>
            <a:r>
              <a:rPr lang="en-US" sz="1100" dirty="0" err="1"/>
              <a:t>revenus</a:t>
            </a:r>
            <a:r>
              <a:rPr lang="en-US" sz="1100" dirty="0"/>
              <a:t> de source </a:t>
            </a:r>
            <a:r>
              <a:rPr lang="en-US" sz="1100" dirty="0" err="1"/>
              <a:t>belge</a:t>
            </a:r>
            <a:r>
              <a:rPr lang="en-US" sz="1100" dirty="0"/>
              <a:t> (INR-pp)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BA8B25-E735-45C5-A177-C595814EB769}"/>
              </a:ext>
            </a:extLst>
          </p:cNvPr>
          <p:cNvSpPr txBox="1"/>
          <p:nvPr/>
        </p:nvSpPr>
        <p:spPr>
          <a:xfrm>
            <a:off x="4274210" y="38970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i="1" dirty="0"/>
              <a:t>vs.</a:t>
            </a:r>
            <a:endParaRPr lang="fr-BE" sz="1600" i="1" dirty="0" err="1"/>
          </a:p>
        </p:txBody>
      </p:sp>
    </p:spTree>
    <p:extLst>
      <p:ext uri="{BB962C8B-B14F-4D97-AF65-F5344CB8AC3E}">
        <p14:creationId xmlns:p14="http://schemas.microsoft.com/office/powerpoint/2010/main" val="159094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3960440"/>
          </a:xfrm>
        </p:spPr>
        <p:txBody>
          <a:bodyPr>
            <a:normAutofit/>
          </a:bodyPr>
          <a:lstStyle/>
          <a:p>
            <a:r>
              <a:rPr lang="fr-BE" b="1" u="sng" dirty="0"/>
              <a:t>3. Résidence fiscale </a:t>
            </a:r>
            <a:r>
              <a:rPr lang="fr-BE" b="1" i="1" u="sng" dirty="0"/>
              <a:t>vs.</a:t>
            </a:r>
            <a:r>
              <a:rPr lang="fr-BE" b="1" u="sng" dirty="0"/>
              <a:t> non-résidence fiscale</a:t>
            </a:r>
          </a:p>
          <a:p>
            <a:pPr marL="342900" indent="-342900">
              <a:buAutoNum type="arabicPeriod"/>
            </a:pPr>
            <a:endParaRPr lang="fr-BE" b="1" u="sng" dirty="0"/>
          </a:p>
          <a:p>
            <a:r>
              <a:rPr lang="fr-BE" dirty="0"/>
              <a:t>IPP </a:t>
            </a:r>
            <a:r>
              <a:rPr lang="fr-BE" dirty="0">
                <a:sym typeface="Wingdings" panose="05000000000000000000" pitchFamily="2" charset="2"/>
              </a:rPr>
              <a:t> imposition des revenus mondiaux 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Quid revenus de source étrangère ?  Exonération possible en application des « CPDI »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Selon le pays « source » </a:t>
            </a:r>
          </a:p>
          <a:p>
            <a:pPr marL="285750" indent="-285750">
              <a:buFontTx/>
              <a:buChar char="-"/>
            </a:pPr>
            <a:r>
              <a:rPr lang="fr-BE" dirty="0">
                <a:sym typeface="Wingdings" panose="05000000000000000000" pitchFamily="2" charset="2"/>
              </a:rPr>
              <a:t>Selon la nature du revenus </a:t>
            </a:r>
          </a:p>
          <a:p>
            <a:pPr marL="285750" indent="-285750">
              <a:buFontTx/>
              <a:buChar char="-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/>
          </a:p>
          <a:p>
            <a:endParaRPr lang="fr-BE" b="1" u="sng" dirty="0"/>
          </a:p>
          <a:p>
            <a:endParaRPr lang="fr-BE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Fiscalité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: </a:t>
            </a:r>
            <a:r>
              <a:rPr lang="en-US" dirty="0" err="1"/>
              <a:t>principes</a:t>
            </a:r>
            <a:r>
              <a:rPr lang="en-US" dirty="0"/>
              <a:t> </a:t>
            </a:r>
            <a:r>
              <a:rPr lang="en-US" dirty="0" err="1"/>
              <a:t>fondamentaux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957E7E7-8CA4-463F-A5D7-F97B37467874}"/>
              </a:ext>
            </a:extLst>
          </p:cNvPr>
          <p:cNvSpPr/>
          <p:nvPr/>
        </p:nvSpPr>
        <p:spPr>
          <a:xfrm>
            <a:off x="830211" y="4679796"/>
            <a:ext cx="5976664" cy="6934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u="sng" dirty="0">
                <a:sym typeface="Wingdings" panose="05000000000000000000" pitchFamily="2" charset="2"/>
              </a:rPr>
              <a:t>Ex.</a:t>
            </a:r>
            <a:r>
              <a:rPr lang="fr-BE" sz="1200" dirty="0">
                <a:sym typeface="Wingdings" panose="05000000000000000000" pitchFamily="2" charset="2"/>
              </a:rPr>
              <a:t> </a:t>
            </a:r>
            <a:r>
              <a:rPr lang="fr-BE" sz="1200" b="1" dirty="0">
                <a:sym typeface="Wingdings" panose="05000000000000000000" pitchFamily="2" charset="2"/>
              </a:rPr>
              <a:t>: résident fiscal belge + revenus immobiliers en France</a:t>
            </a:r>
            <a:r>
              <a:rPr lang="fr-BE" sz="1200" u="sng" dirty="0">
                <a:sym typeface="Wingdings" panose="05000000000000000000" pitchFamily="2" charset="2"/>
              </a:rPr>
              <a:t> </a:t>
            </a:r>
          </a:p>
          <a:p>
            <a:endParaRPr lang="fr-BE" sz="1200" u="sng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100" dirty="0">
                <a:sym typeface="Wingdings" panose="05000000000000000000" pitchFamily="2" charset="2"/>
              </a:rPr>
              <a:t>Imposition en France + exonération en Belgique (avec réserve de progressivité)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098D002-CED5-47A0-B16C-4983A4A28CD3}"/>
              </a:ext>
            </a:extLst>
          </p:cNvPr>
          <p:cNvSpPr/>
          <p:nvPr/>
        </p:nvSpPr>
        <p:spPr>
          <a:xfrm>
            <a:off x="830211" y="5467164"/>
            <a:ext cx="5976664" cy="8421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u="sng" dirty="0">
                <a:sym typeface="Wingdings" panose="05000000000000000000" pitchFamily="2" charset="2"/>
              </a:rPr>
              <a:t>Ex.</a:t>
            </a:r>
            <a:r>
              <a:rPr lang="fr-BE" sz="1200" dirty="0">
                <a:sym typeface="Wingdings" panose="05000000000000000000" pitchFamily="2" charset="2"/>
              </a:rPr>
              <a:t> : </a:t>
            </a:r>
            <a:r>
              <a:rPr lang="fr-BE" sz="1200" b="1" dirty="0">
                <a:sym typeface="Wingdings" panose="05000000000000000000" pitchFamily="2" charset="2"/>
              </a:rPr>
              <a:t>résident fiscal belge + dividendes en France </a:t>
            </a:r>
          </a:p>
          <a:p>
            <a:endParaRPr lang="fr-BE" sz="1200" u="sng" dirty="0">
              <a:sym typeface="Wingdings" panose="05000000000000000000" pitchFamily="2" charset="2"/>
            </a:endParaRPr>
          </a:p>
          <a:p>
            <a:r>
              <a:rPr lang="fr-BE" sz="1100" dirty="0">
                <a:sym typeface="Wingdings" panose="05000000000000000000" pitchFamily="2" charset="2"/>
              </a:rPr>
              <a:t> Imposition à la source en France limitée (15%) + imposition en Belgique (sur le revenus nets frontières)</a:t>
            </a:r>
          </a:p>
        </p:txBody>
      </p:sp>
    </p:spTree>
    <p:extLst>
      <p:ext uri="{BB962C8B-B14F-4D97-AF65-F5344CB8AC3E}">
        <p14:creationId xmlns:p14="http://schemas.microsoft.com/office/powerpoint/2010/main" val="223446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3960440"/>
          </a:xfrm>
        </p:spPr>
        <p:txBody>
          <a:bodyPr>
            <a:normAutofit/>
          </a:bodyPr>
          <a:lstStyle/>
          <a:p>
            <a:r>
              <a:rPr lang="fr-BE" b="1" u="sng" dirty="0"/>
              <a:t>4. Réserve de progressivité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/>
          </a:p>
          <a:p>
            <a:endParaRPr lang="fr-BE" b="1" u="sng" dirty="0"/>
          </a:p>
          <a:p>
            <a:endParaRPr lang="fr-BE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Fiscalité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: </a:t>
            </a:r>
            <a:r>
              <a:rPr lang="en-US" dirty="0" err="1"/>
              <a:t>principes</a:t>
            </a:r>
            <a:r>
              <a:rPr lang="en-US" dirty="0"/>
              <a:t> </a:t>
            </a:r>
            <a:r>
              <a:rPr lang="en-US" dirty="0" err="1"/>
              <a:t>fondamentaux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1C777E0-6DDC-403F-A7D7-C2A203F9CBF3}"/>
              </a:ext>
            </a:extLst>
          </p:cNvPr>
          <p:cNvCxnSpPr/>
          <p:nvPr/>
        </p:nvCxnSpPr>
        <p:spPr>
          <a:xfrm>
            <a:off x="1763688" y="2672680"/>
            <a:ext cx="0" cy="3276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7003A81-B931-46C2-B690-4A1F05162740}"/>
              </a:ext>
            </a:extLst>
          </p:cNvPr>
          <p:cNvCxnSpPr/>
          <p:nvPr/>
        </p:nvCxnSpPr>
        <p:spPr>
          <a:xfrm>
            <a:off x="1763688" y="5949280"/>
            <a:ext cx="594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B632051-6863-4139-AD13-07927BC52167}"/>
              </a:ext>
            </a:extLst>
          </p:cNvPr>
          <p:cNvCxnSpPr/>
          <p:nvPr/>
        </p:nvCxnSpPr>
        <p:spPr>
          <a:xfrm>
            <a:off x="1763688" y="5187280"/>
            <a:ext cx="594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2291774-EC72-400C-8FA5-00793464EB8D}"/>
              </a:ext>
            </a:extLst>
          </p:cNvPr>
          <p:cNvCxnSpPr/>
          <p:nvPr/>
        </p:nvCxnSpPr>
        <p:spPr>
          <a:xfrm>
            <a:off x="1763688" y="4425280"/>
            <a:ext cx="594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4F2EEA5-1460-4D35-B0C0-CAAA2F840B98}"/>
              </a:ext>
            </a:extLst>
          </p:cNvPr>
          <p:cNvCxnSpPr/>
          <p:nvPr/>
        </p:nvCxnSpPr>
        <p:spPr>
          <a:xfrm>
            <a:off x="1763688" y="3663280"/>
            <a:ext cx="594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BF560-9390-49FA-BEF8-93B63EB59270}"/>
              </a:ext>
            </a:extLst>
          </p:cNvPr>
          <p:cNvCxnSpPr/>
          <p:nvPr/>
        </p:nvCxnSpPr>
        <p:spPr>
          <a:xfrm>
            <a:off x="1763688" y="2901280"/>
            <a:ext cx="594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004D0F3-C85D-4CAD-B46B-E4B9F95E6F56}"/>
              </a:ext>
            </a:extLst>
          </p:cNvPr>
          <p:cNvSpPr txBox="1"/>
          <p:nvPr/>
        </p:nvSpPr>
        <p:spPr>
          <a:xfrm>
            <a:off x="1102339" y="53325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25%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CC177B-2C63-4297-84D2-A4167D6C6FAF}"/>
              </a:ext>
            </a:extLst>
          </p:cNvPr>
          <p:cNvSpPr txBox="1"/>
          <p:nvPr/>
        </p:nvSpPr>
        <p:spPr>
          <a:xfrm>
            <a:off x="1102339" y="45780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40%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88FEEF-BCC5-483D-99DA-0354E89C1482}"/>
              </a:ext>
            </a:extLst>
          </p:cNvPr>
          <p:cNvSpPr txBox="1"/>
          <p:nvPr/>
        </p:nvSpPr>
        <p:spPr>
          <a:xfrm>
            <a:off x="1093374" y="383136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45%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D0B2D7-30E2-4E6A-8390-BCDF0FAC1C1E}"/>
              </a:ext>
            </a:extLst>
          </p:cNvPr>
          <p:cNvSpPr txBox="1"/>
          <p:nvPr/>
        </p:nvSpPr>
        <p:spPr>
          <a:xfrm>
            <a:off x="1102816" y="307968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50%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3F489-A290-4118-9944-9EDBA7F99ED6}"/>
              </a:ext>
            </a:extLst>
          </p:cNvPr>
          <p:cNvSpPr/>
          <p:nvPr/>
        </p:nvSpPr>
        <p:spPr>
          <a:xfrm>
            <a:off x="2319038" y="4653880"/>
            <a:ext cx="110947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Revenus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Immeuble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Belgique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0AB57F-92C9-4E03-8C76-C688686E28B5}"/>
              </a:ext>
            </a:extLst>
          </p:cNvPr>
          <p:cNvSpPr/>
          <p:nvPr/>
        </p:nvSpPr>
        <p:spPr>
          <a:xfrm>
            <a:off x="4359673" y="4643047"/>
            <a:ext cx="104485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Revenus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Prof.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5A7F6-1550-4CC9-80C1-077BF346AFAE}"/>
              </a:ext>
            </a:extLst>
          </p:cNvPr>
          <p:cNvSpPr/>
          <p:nvPr/>
        </p:nvSpPr>
        <p:spPr>
          <a:xfrm>
            <a:off x="6335688" y="4633338"/>
            <a:ext cx="1188640" cy="1295400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Revenus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Immeuble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France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A65A60-93B6-4E43-B4C6-90F132D3E32F}"/>
              </a:ext>
            </a:extLst>
          </p:cNvPr>
          <p:cNvSpPr/>
          <p:nvPr/>
        </p:nvSpPr>
        <p:spPr>
          <a:xfrm>
            <a:off x="2319037" y="3347647"/>
            <a:ext cx="1109469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Revenus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Prof.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6EFAEF-3492-4CFE-8BF5-B826E7DBBC3D}"/>
              </a:ext>
            </a:extLst>
          </p:cNvPr>
          <p:cNvSpPr/>
          <p:nvPr/>
        </p:nvSpPr>
        <p:spPr>
          <a:xfrm>
            <a:off x="6335687" y="3327667"/>
            <a:ext cx="1188635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Revenus</a:t>
            </a:r>
          </a:p>
          <a:p>
            <a:pPr algn="ctr"/>
            <a:r>
              <a:rPr lang="fr-BE" sz="1600" dirty="0">
                <a:solidFill>
                  <a:schemeClr val="tx1"/>
                </a:solidFill>
              </a:rPr>
              <a:t>Prof.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9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90C642-AFDD-4383-96E5-5C57B82C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7" y="2120496"/>
            <a:ext cx="8332446" cy="3960440"/>
          </a:xfrm>
        </p:spPr>
        <p:txBody>
          <a:bodyPr>
            <a:normAutofit/>
          </a:bodyPr>
          <a:lstStyle/>
          <a:p>
            <a:r>
              <a:rPr lang="fr-BE" b="1" dirty="0"/>
              <a:t>5. </a:t>
            </a:r>
            <a:r>
              <a:rPr lang="fr-BE" b="1" u="sng" dirty="0"/>
              <a:t>Période imposable et obligation déclarative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400" b="1" dirty="0">
                <a:sym typeface="Wingdings" panose="05000000000000000000" pitchFamily="2" charset="2"/>
              </a:rPr>
              <a:t>Période imposable </a:t>
            </a:r>
            <a:r>
              <a:rPr lang="fr-BE" sz="1400" dirty="0">
                <a:sym typeface="Wingdings" panose="05000000000000000000" pitchFamily="2" charset="2"/>
              </a:rPr>
              <a:t>(année de revenus) = 1</a:t>
            </a:r>
            <a:r>
              <a:rPr lang="fr-BE" sz="1400" baseline="30000" dirty="0">
                <a:sym typeface="Wingdings" panose="05000000000000000000" pitchFamily="2" charset="2"/>
              </a:rPr>
              <a:t>er</a:t>
            </a:r>
            <a:r>
              <a:rPr lang="fr-BE" sz="1400" dirty="0">
                <a:sym typeface="Wingdings" panose="05000000000000000000" pitchFamily="2" charset="2"/>
              </a:rPr>
              <a:t> janvier au 31 décembre 202X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400" b="1" dirty="0">
                <a:sym typeface="Wingdings" panose="05000000000000000000" pitchFamily="2" charset="2"/>
              </a:rPr>
              <a:t>Exercice d’imposition </a:t>
            </a:r>
            <a:r>
              <a:rPr lang="fr-BE" sz="1400" dirty="0">
                <a:sym typeface="Wingdings" panose="05000000000000000000" pitchFamily="2" charset="2"/>
              </a:rPr>
              <a:t>(année de la déclaration fiscale) = année 202X+1 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400" b="1" dirty="0">
                <a:sym typeface="Wingdings" panose="05000000000000000000" pitchFamily="2" charset="2"/>
              </a:rPr>
              <a:t>Contribuable « isolé » </a:t>
            </a:r>
            <a:r>
              <a:rPr lang="fr-BE" sz="1400" dirty="0">
                <a:sym typeface="Wingdings" panose="05000000000000000000" pitchFamily="2" charset="2"/>
              </a:rPr>
              <a:t>: célibataire, divorcé, veuf ou séparé de fait</a:t>
            </a:r>
          </a:p>
          <a:p>
            <a:r>
              <a:rPr lang="fr-BE" sz="1400" i="1" dirty="0">
                <a:sym typeface="Wingdings" panose="05000000000000000000" pitchFamily="2" charset="2"/>
              </a:rPr>
              <a:t>vs.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400" b="1" dirty="0">
                <a:sym typeface="Wingdings" panose="05000000000000000000" pitchFamily="2" charset="2"/>
              </a:rPr>
              <a:t>Imposition commune </a:t>
            </a:r>
            <a:r>
              <a:rPr lang="fr-BE" sz="1400" dirty="0">
                <a:sym typeface="Wingdings" panose="05000000000000000000" pitchFamily="2" charset="2"/>
              </a:rPr>
              <a:t>: personnes mariées ou cohabitantes légales</a:t>
            </a:r>
          </a:p>
          <a:p>
            <a:r>
              <a:rPr lang="fr-BE" sz="1200" i="1" dirty="0">
                <a:sym typeface="Wingdings" panose="05000000000000000000" pitchFamily="2" charset="2"/>
              </a:rPr>
              <a:t>(</a:t>
            </a:r>
            <a:r>
              <a:rPr lang="fr-BE" sz="1200" i="1" dirty="0" err="1">
                <a:sym typeface="Wingdings" panose="05000000000000000000" pitchFamily="2" charset="2"/>
              </a:rPr>
              <a:t>apd</a:t>
            </a:r>
            <a:r>
              <a:rPr lang="fr-BE" sz="1200" i="1" dirty="0">
                <a:sym typeface="Wingdings" panose="05000000000000000000" pitchFamily="2" charset="2"/>
              </a:rPr>
              <a:t> de l’exercice d’imposition qui suit l’année du mariage ou la déclaration de cohabitation légale)</a:t>
            </a:r>
            <a:endParaRPr lang="fr-BE" sz="1400" i="1" dirty="0"/>
          </a:p>
          <a:p>
            <a:endParaRPr lang="fr-BE" dirty="0"/>
          </a:p>
          <a:p>
            <a:endParaRPr lang="fr-BE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  <a:p>
            <a:pPr marL="342900" indent="-342900">
              <a:buAutoNum type="arabicPeriod"/>
            </a:pPr>
            <a:endParaRPr lang="fr-BE" b="1" u="sng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9036AF-7844-486A-9E9C-1D0401D80A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z="800">
                <a:latin typeface="Arial Black" panose="020B0A04020102020204" pitchFamily="34" charset="0"/>
                <a:cs typeface="Arial" panose="020B0604020202020204" pitchFamily="34" charset="0"/>
              </a:rPr>
              <a:t>Conférence U4U - 18 avril 2023</a:t>
            </a:r>
            <a:endParaRPr lang="fr-BE" sz="800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ACB15-CAAC-4388-85BB-DC864B5129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CCC0F3D-6C85-4581-B708-13BD0E10D35E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0983E3D-B4F1-4902-899F-F84B66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Fiscalité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: </a:t>
            </a:r>
            <a:r>
              <a:rPr lang="en-US" dirty="0" err="1"/>
              <a:t>Revenus</a:t>
            </a:r>
            <a:r>
              <a:rPr lang="en-US" dirty="0"/>
              <a:t> </a:t>
            </a:r>
            <a:r>
              <a:rPr lang="en-US" dirty="0" err="1"/>
              <a:t>imposables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E0DEE0-F1AA-4516-83C3-1565BB875E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dirty="0" err="1"/>
              <a:t>Impôts</a:t>
            </a:r>
            <a:r>
              <a:rPr lang="en-US" dirty="0"/>
              <a:t> sur les </a:t>
            </a:r>
            <a:r>
              <a:rPr lang="en-US" dirty="0" err="1"/>
              <a:t>revenus</a:t>
            </a:r>
            <a:r>
              <a:rPr lang="en-US" dirty="0"/>
              <a:t>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7D1B321-DACF-4488-B6CB-BB871B675BF3}"/>
              </a:ext>
            </a:extLst>
          </p:cNvPr>
          <p:cNvSpPr/>
          <p:nvPr/>
        </p:nvSpPr>
        <p:spPr>
          <a:xfrm>
            <a:off x="1931667" y="5379293"/>
            <a:ext cx="5280665" cy="6840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dirty="0"/>
              <a:t>Exemple : mariage le 10 janvier 2021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200" dirty="0">
                <a:sym typeface="Wingdings" panose="05000000000000000000" pitchFamily="2" charset="2"/>
              </a:rPr>
              <a:t>Déclaration fiscale « isolé » pour l’exercice d’imposition 2022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200" dirty="0">
                <a:sym typeface="Wingdings" panose="05000000000000000000" pitchFamily="2" charset="2"/>
              </a:rPr>
              <a:t>Déclaration fiscale « commune » pour l’exercice d’imposition 2023 </a:t>
            </a:r>
            <a:endParaRPr lang="fr-BE" sz="120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143907E-49B2-4381-82A8-CC93D00832BA}"/>
              </a:ext>
            </a:extLst>
          </p:cNvPr>
          <p:cNvSpPr/>
          <p:nvPr/>
        </p:nvSpPr>
        <p:spPr>
          <a:xfrm>
            <a:off x="1909603" y="3173141"/>
            <a:ext cx="5280665" cy="6840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dirty="0"/>
              <a:t>Exemple : revenus de l’année 2022 </a:t>
            </a:r>
            <a:r>
              <a:rPr lang="fr-BE" sz="1200" dirty="0">
                <a:sym typeface="Wingdings" panose="05000000000000000000" pitchFamily="2" charset="2"/>
              </a:rPr>
              <a:t> exercice d’imposition 2023</a:t>
            </a:r>
            <a:endParaRPr lang="fr-BE" sz="12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sz="1200" dirty="0">
                <a:sym typeface="Wingdings" panose="05000000000000000000" pitchFamily="2" charset="2"/>
              </a:rPr>
              <a:t>déclaration fiscale introduite en juin, juillet ou octobre 2023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169242760"/>
      </p:ext>
    </p:extLst>
  </p:cSld>
  <p:clrMapOvr>
    <a:masterClrMapping/>
  </p:clrMapOvr>
</p:sld>
</file>

<file path=ppt/theme/theme1.xml><?xml version="1.0" encoding="utf-8"?>
<a:theme xmlns:a="http://schemas.openxmlformats.org/drawingml/2006/main" name="1. Titre  et Chapitre">
  <a:themeElements>
    <a:clrScheme name="TETRA LA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7BBE"/>
      </a:accent1>
      <a:accent2>
        <a:srgbClr val="FAAF25"/>
      </a:accent2>
      <a:accent3>
        <a:srgbClr val="00A791"/>
      </a:accent3>
      <a:accent4>
        <a:srgbClr val="E8572F"/>
      </a:accent4>
      <a:accent5>
        <a:srgbClr val="8770B4"/>
      </a:accent5>
      <a:accent6>
        <a:srgbClr val="B5C583"/>
      </a:accent6>
      <a:hlink>
        <a:srgbClr val="1E7BBE"/>
      </a:hlink>
      <a:folHlink>
        <a:srgbClr val="1E7BBE"/>
      </a:folHlink>
    </a:clrScheme>
    <a:fontScheme name="TETRA L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E 17.07.2019" id="{1692BFC8-AAA3-4646-9E29-F5C6CA4F6F55}" vid="{14036F39-63F6-4B74-859A-F98AFE8774DD}"/>
    </a:ext>
  </a:extLst>
</a:theme>
</file>

<file path=ppt/theme/theme2.xml><?xml version="1.0" encoding="utf-8"?>
<a:theme xmlns:a="http://schemas.openxmlformats.org/drawingml/2006/main" name="2. Contenus et Plan de présentation">
  <a:themeElements>
    <a:clrScheme name="TETRA LA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7BBE"/>
      </a:accent1>
      <a:accent2>
        <a:srgbClr val="FAAF25"/>
      </a:accent2>
      <a:accent3>
        <a:srgbClr val="00A791"/>
      </a:accent3>
      <a:accent4>
        <a:srgbClr val="E8572F"/>
      </a:accent4>
      <a:accent5>
        <a:srgbClr val="8770B4"/>
      </a:accent5>
      <a:accent6>
        <a:srgbClr val="B5C583"/>
      </a:accent6>
      <a:hlink>
        <a:srgbClr val="1E7BBE"/>
      </a:hlink>
      <a:folHlink>
        <a:srgbClr val="1E7BBE"/>
      </a:folHlink>
    </a:clrScheme>
    <a:fontScheme name="TETRA L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FE 17.07.2019" id="{1692BFC8-AAA3-4646-9E29-F5C6CA4F6F55}" vid="{8C56948C-08C3-4B6F-8ABD-1C86C1D4335A}"/>
    </a:ext>
  </a:extLst>
</a:theme>
</file>

<file path=ppt/theme/theme3.xml><?xml version="1.0" encoding="utf-8"?>
<a:theme xmlns:a="http://schemas.openxmlformats.org/drawingml/2006/main" name="ECO Impression">
  <a:themeElements>
    <a:clrScheme name="TETRA LA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7BBE"/>
      </a:accent1>
      <a:accent2>
        <a:srgbClr val="FAAF25"/>
      </a:accent2>
      <a:accent3>
        <a:srgbClr val="00A791"/>
      </a:accent3>
      <a:accent4>
        <a:srgbClr val="E8572F"/>
      </a:accent4>
      <a:accent5>
        <a:srgbClr val="8770B4"/>
      </a:accent5>
      <a:accent6>
        <a:srgbClr val="B5C583"/>
      </a:accent6>
      <a:hlink>
        <a:srgbClr val="1E7BBE"/>
      </a:hlink>
      <a:folHlink>
        <a:srgbClr val="1E7BBE"/>
      </a:folHlink>
    </a:clrScheme>
    <a:fontScheme name="TETRA L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E 17.07.2019" id="{1692BFC8-AAA3-4646-9E29-F5C6CA4F6F55}" vid="{DC050673-A85A-4373-9094-546B9E4A98FA}"/>
    </a:ext>
  </a:extLst>
</a:theme>
</file>

<file path=ppt/theme/theme4.xml><?xml version="1.0" encoding="utf-8"?>
<a:theme xmlns:a="http://schemas.openxmlformats.org/drawingml/2006/main" name="1_1. Titre  et Chapitre">
  <a:themeElements>
    <a:clrScheme name="TETRA LA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7BBE"/>
      </a:accent1>
      <a:accent2>
        <a:srgbClr val="FAAF25"/>
      </a:accent2>
      <a:accent3>
        <a:srgbClr val="00A791"/>
      </a:accent3>
      <a:accent4>
        <a:srgbClr val="E8572F"/>
      </a:accent4>
      <a:accent5>
        <a:srgbClr val="8770B4"/>
      </a:accent5>
      <a:accent6>
        <a:srgbClr val="B5C583"/>
      </a:accent6>
      <a:hlink>
        <a:srgbClr val="1E7BBE"/>
      </a:hlink>
      <a:folHlink>
        <a:srgbClr val="1E7BBE"/>
      </a:folHlink>
    </a:clrScheme>
    <a:fontScheme name="TETRA L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06B1EAAD-1ADA-43B6-9602-6AFDB05B9010}" vid="{7ED5EF94-C8F4-49F8-ABCC-6CD31294ABC0}"/>
    </a:ext>
  </a:extLst>
</a:theme>
</file>

<file path=ppt/theme/theme5.xml><?xml version="1.0" encoding="utf-8"?>
<a:theme xmlns:a="http://schemas.openxmlformats.org/drawingml/2006/main" name="2_2. Contenus et Plan de présentation">
  <a:themeElements>
    <a:clrScheme name="TETRA LA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7BBE"/>
      </a:accent1>
      <a:accent2>
        <a:srgbClr val="FAAF25"/>
      </a:accent2>
      <a:accent3>
        <a:srgbClr val="00A791"/>
      </a:accent3>
      <a:accent4>
        <a:srgbClr val="E8572F"/>
      </a:accent4>
      <a:accent5>
        <a:srgbClr val="8770B4"/>
      </a:accent5>
      <a:accent6>
        <a:srgbClr val="B5C583"/>
      </a:accent6>
      <a:hlink>
        <a:srgbClr val="1E7BBE"/>
      </a:hlink>
      <a:folHlink>
        <a:srgbClr val="1E7BBE"/>
      </a:folHlink>
    </a:clrScheme>
    <a:fontScheme name="TETRA L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FE 17.07.2019" id="{1692BFC8-AAA3-4646-9E29-F5C6CA4F6F55}" vid="{8C56948C-08C3-4B6F-8ABD-1C86C1D4335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IFE 17 07 2019_01605640</Template>
  <TotalTime>0</TotalTime>
  <Words>2309</Words>
  <Application>Microsoft Office PowerPoint</Application>
  <PresentationFormat>Affichage à l'écran (4:3)</PresentationFormat>
  <Paragraphs>485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Open Sans</vt:lpstr>
      <vt:lpstr>Wingdings</vt:lpstr>
      <vt:lpstr>1. Titre  et Chapitre</vt:lpstr>
      <vt:lpstr>2. Contenus et Plan de présentation</vt:lpstr>
      <vt:lpstr>ECO Impression</vt:lpstr>
      <vt:lpstr>1_1. Titre  et Chapitre</vt:lpstr>
      <vt:lpstr>2_2. Contenus et Plan de présentation</vt:lpstr>
      <vt:lpstr>Fiscalité : et si ce n’était pas si compliqué ? </vt:lpstr>
      <vt:lpstr>Plan</vt:lpstr>
      <vt:lpstr>Présentation PowerPoint</vt:lpstr>
      <vt:lpstr>A. Fiscalité belge : principes fondamentaux</vt:lpstr>
      <vt:lpstr>A. Fiscalité belge : principes fondamentaux</vt:lpstr>
      <vt:lpstr>A. Fiscalité belge : principes fondamentaux</vt:lpstr>
      <vt:lpstr>A. Fiscalité belge : principes fondamentaux</vt:lpstr>
      <vt:lpstr>A. Fiscalité belge : principes fondamentaux</vt:lpstr>
      <vt:lpstr>A. Fiscalité belge : Revenus imposables</vt:lpstr>
      <vt:lpstr>B. Résidence fiscale en Belgique</vt:lpstr>
      <vt:lpstr>B. Résidence fiscale en Belgique</vt:lpstr>
      <vt:lpstr>B. Résidence fiscale en Belgique</vt:lpstr>
      <vt:lpstr>B. Résidence fiscale en Belgique</vt:lpstr>
      <vt:lpstr>C. IMPOSITION DES REVENUS du Fonctionnaire en Belgique</vt:lpstr>
      <vt:lpstr>C. IMPOSITION DES REVENUS du Fonctionnaire en Belgique</vt:lpstr>
      <vt:lpstr>C. IMPOSITION DES REVENUS du Fonctionnaire en Belgique</vt:lpstr>
      <vt:lpstr>D. IMPOSITION DES REVENUS du CONJOINT en Belgique</vt:lpstr>
      <vt:lpstr>D. IMPOSITION DES REVENUS du CONJOINT en Belgique</vt:lpstr>
      <vt:lpstr>E. Cas pratiques</vt:lpstr>
      <vt:lpstr>E. Cas pratiques</vt:lpstr>
      <vt:lpstr>E. Cas pratiques</vt:lpstr>
      <vt:lpstr>E. Cas pratiques</vt:lpstr>
      <vt:lpstr>E. Cas pratiques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2023-04-14T08:13:57Z</dcterms:created>
  <dcterms:modified xsi:type="dcterms:W3CDTF">2023-04-26T15:31:54Z</dcterms:modified>
</cp:coreProperties>
</file>