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6" r:id="rId1"/>
    <p:sldMasterId id="2147483668" r:id="rId2"/>
    <p:sldMasterId id="2147483689" r:id="rId3"/>
    <p:sldMasterId id="2147483697" r:id="rId4"/>
    <p:sldMasterId id="2147483701" r:id="rId5"/>
  </p:sldMasterIdLst>
  <p:notesMasterIdLst>
    <p:notesMasterId r:id="rId30"/>
  </p:notesMasterIdLst>
  <p:handoutMasterIdLst>
    <p:handoutMasterId r:id="rId31"/>
  </p:handoutMasterIdLst>
  <p:sldIdLst>
    <p:sldId id="296" r:id="rId6"/>
    <p:sldId id="295" r:id="rId7"/>
    <p:sldId id="1262" r:id="rId8"/>
    <p:sldId id="1263" r:id="rId9"/>
    <p:sldId id="302" r:id="rId10"/>
    <p:sldId id="304" r:id="rId11"/>
    <p:sldId id="1266" r:id="rId12"/>
    <p:sldId id="305" r:id="rId13"/>
    <p:sldId id="301" r:id="rId14"/>
    <p:sldId id="303"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871" r:id="rId29"/>
  </p:sldIdLst>
  <p:sldSz cx="9144000" cy="6858000" type="screen4x3"/>
  <p:notesSz cx="7104063"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91"/>
    <a:srgbClr val="88B6E0"/>
    <a:srgbClr val="A7BDE2"/>
    <a:srgbClr val="267BC0"/>
    <a:srgbClr val="9999FF"/>
    <a:srgbClr val="808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9" autoAdjust="0"/>
    <p:restoredTop sz="94798" autoAdjust="0"/>
  </p:normalViewPr>
  <p:slideViewPr>
    <p:cSldViewPr>
      <p:cViewPr varScale="1">
        <p:scale>
          <a:sx n="110" d="100"/>
          <a:sy n="110" d="100"/>
        </p:scale>
        <p:origin x="1566" y="108"/>
      </p:cViewPr>
      <p:guideLst/>
    </p:cSldViewPr>
  </p:slideViewPr>
  <p:notesTextViewPr>
    <p:cViewPr>
      <p:scale>
        <a:sx n="100" d="100"/>
        <a:sy n="100" d="100"/>
      </p:scale>
      <p:origin x="0" y="0"/>
    </p:cViewPr>
  </p:notesTextViewPr>
  <p:sorterViewPr>
    <p:cViewPr>
      <p:scale>
        <a:sx n="100" d="100"/>
        <a:sy n="100" d="100"/>
      </p:scale>
      <p:origin x="0" y="-4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3078844" cy="514045"/>
          </a:xfrm>
          <a:prstGeom prst="rect">
            <a:avLst/>
          </a:prstGeom>
        </p:spPr>
        <p:txBody>
          <a:bodyPr vert="horz" lIns="95527" tIns="47764" rIns="95527" bIns="47764" rtlCol="0"/>
          <a:lstStyle>
            <a:lvl1pPr algn="l">
              <a:defRPr sz="1300"/>
            </a:lvl1pPr>
          </a:lstStyle>
          <a:p>
            <a:endParaRPr lang="fr-BE"/>
          </a:p>
        </p:txBody>
      </p:sp>
      <p:sp>
        <p:nvSpPr>
          <p:cNvPr id="3" name="Espace réservé de la date 2"/>
          <p:cNvSpPr>
            <a:spLocks noGrp="1"/>
          </p:cNvSpPr>
          <p:nvPr>
            <p:ph type="dt" sz="quarter" idx="1"/>
          </p:nvPr>
        </p:nvSpPr>
        <p:spPr>
          <a:xfrm>
            <a:off x="4024083" y="2"/>
            <a:ext cx="3078844" cy="514045"/>
          </a:xfrm>
          <a:prstGeom prst="rect">
            <a:avLst/>
          </a:prstGeom>
        </p:spPr>
        <p:txBody>
          <a:bodyPr vert="horz" lIns="95527" tIns="47764" rIns="95527" bIns="47764" rtlCol="0"/>
          <a:lstStyle>
            <a:lvl1pPr algn="r">
              <a:defRPr sz="1300"/>
            </a:lvl1pPr>
          </a:lstStyle>
          <a:p>
            <a:fld id="{BB2B4B24-12D5-4592-9C97-089622D43FCD}" type="datetimeFigureOut">
              <a:rPr lang="fr-BE" smtClean="0"/>
              <a:t>26-04-23</a:t>
            </a:fld>
            <a:endParaRPr lang="fr-BE"/>
          </a:p>
        </p:txBody>
      </p:sp>
      <p:sp>
        <p:nvSpPr>
          <p:cNvPr id="4" name="Espace réservé du pied de page 3"/>
          <p:cNvSpPr>
            <a:spLocks noGrp="1"/>
          </p:cNvSpPr>
          <p:nvPr>
            <p:ph type="ftr" sz="quarter" idx="2"/>
          </p:nvPr>
        </p:nvSpPr>
        <p:spPr>
          <a:xfrm>
            <a:off x="0" y="9720569"/>
            <a:ext cx="3078844" cy="514045"/>
          </a:xfrm>
          <a:prstGeom prst="rect">
            <a:avLst/>
          </a:prstGeom>
        </p:spPr>
        <p:txBody>
          <a:bodyPr vert="horz" lIns="95527" tIns="47764" rIns="95527" bIns="47764" rtlCol="0" anchor="b"/>
          <a:lstStyle>
            <a:lvl1pPr algn="l">
              <a:defRPr sz="1300"/>
            </a:lvl1pPr>
          </a:lstStyle>
          <a:p>
            <a:endParaRPr lang="fr-BE"/>
          </a:p>
        </p:txBody>
      </p:sp>
      <p:sp>
        <p:nvSpPr>
          <p:cNvPr id="5" name="Espace réservé du numéro de diapositive 4"/>
          <p:cNvSpPr>
            <a:spLocks noGrp="1"/>
          </p:cNvSpPr>
          <p:nvPr>
            <p:ph type="sldNum" sz="quarter" idx="3"/>
          </p:nvPr>
        </p:nvSpPr>
        <p:spPr>
          <a:xfrm>
            <a:off x="4024083" y="9720569"/>
            <a:ext cx="3078844" cy="514045"/>
          </a:xfrm>
          <a:prstGeom prst="rect">
            <a:avLst/>
          </a:prstGeom>
        </p:spPr>
        <p:txBody>
          <a:bodyPr vert="horz" lIns="95527" tIns="47764" rIns="95527" bIns="47764" rtlCol="0" anchor="b"/>
          <a:lstStyle>
            <a:lvl1pPr algn="r">
              <a:defRPr sz="1300"/>
            </a:lvl1pPr>
          </a:lstStyle>
          <a:p>
            <a:fld id="{8A75A37B-ABC1-4335-AC36-0BE801CDBA0F}" type="slidenum">
              <a:rPr lang="fr-BE" smtClean="0"/>
              <a:t>‹N°›</a:t>
            </a:fld>
            <a:endParaRPr lang="fr-BE"/>
          </a:p>
        </p:txBody>
      </p:sp>
    </p:spTree>
    <p:extLst>
      <p:ext uri="{BB962C8B-B14F-4D97-AF65-F5344CB8AC3E}">
        <p14:creationId xmlns:p14="http://schemas.microsoft.com/office/powerpoint/2010/main" val="2937710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1730"/>
          </a:xfrm>
          <a:prstGeom prst="rect">
            <a:avLst/>
          </a:prstGeom>
        </p:spPr>
        <p:txBody>
          <a:bodyPr vert="horz" lIns="95527" tIns="47764" rIns="95527" bIns="47764" rtlCol="0"/>
          <a:lstStyle>
            <a:lvl1pPr algn="l">
              <a:defRPr sz="1300"/>
            </a:lvl1pPr>
          </a:lstStyle>
          <a:p>
            <a:endParaRPr lang="en-US"/>
          </a:p>
        </p:txBody>
      </p:sp>
      <p:sp>
        <p:nvSpPr>
          <p:cNvPr id="3" name="Espace réservé de la date 2"/>
          <p:cNvSpPr>
            <a:spLocks noGrp="1"/>
          </p:cNvSpPr>
          <p:nvPr>
            <p:ph type="dt" idx="1"/>
          </p:nvPr>
        </p:nvSpPr>
        <p:spPr>
          <a:xfrm>
            <a:off x="4024403" y="0"/>
            <a:ext cx="3078427" cy="511730"/>
          </a:xfrm>
          <a:prstGeom prst="rect">
            <a:avLst/>
          </a:prstGeom>
        </p:spPr>
        <p:txBody>
          <a:bodyPr vert="horz" lIns="95527" tIns="47764" rIns="95527" bIns="47764" rtlCol="0"/>
          <a:lstStyle>
            <a:lvl1pPr algn="r">
              <a:defRPr sz="1300"/>
            </a:lvl1pPr>
          </a:lstStyle>
          <a:p>
            <a:fld id="{23AFFA35-5FC0-864E-8460-2BF2DBD28514}" type="datetimeFigureOut">
              <a:rPr lang="fr-FR" smtClean="0"/>
              <a:t>26/04/2023</a:t>
            </a:fld>
            <a:endParaRPr lang="en-US"/>
          </a:p>
        </p:txBody>
      </p:sp>
      <p:sp>
        <p:nvSpPr>
          <p:cNvPr id="4" name="Espace réservé de l'image des diapositives 3"/>
          <p:cNvSpPr>
            <a:spLocks noGrp="1" noRot="1" noChangeAspect="1"/>
          </p:cNvSpPr>
          <p:nvPr>
            <p:ph type="sldImg" idx="2"/>
          </p:nvPr>
        </p:nvSpPr>
        <p:spPr>
          <a:xfrm>
            <a:off x="995363" y="768350"/>
            <a:ext cx="5113337" cy="3835400"/>
          </a:xfrm>
          <a:prstGeom prst="rect">
            <a:avLst/>
          </a:prstGeom>
          <a:noFill/>
          <a:ln w="12700">
            <a:solidFill>
              <a:prstClr val="black"/>
            </a:solidFill>
          </a:ln>
        </p:spPr>
        <p:txBody>
          <a:bodyPr vert="horz" lIns="95527" tIns="47764" rIns="95527" bIns="47764" rtlCol="0" anchor="ctr"/>
          <a:lstStyle/>
          <a:p>
            <a:endParaRPr lang="en-US"/>
          </a:p>
        </p:txBody>
      </p:sp>
      <p:sp>
        <p:nvSpPr>
          <p:cNvPr id="5" name="Espace réservé des commentaires 4"/>
          <p:cNvSpPr>
            <a:spLocks noGrp="1"/>
          </p:cNvSpPr>
          <p:nvPr>
            <p:ph type="body" sz="quarter" idx="3"/>
          </p:nvPr>
        </p:nvSpPr>
        <p:spPr>
          <a:xfrm>
            <a:off x="710407" y="4861441"/>
            <a:ext cx="5683250" cy="4605577"/>
          </a:xfrm>
          <a:prstGeom prst="rect">
            <a:avLst/>
          </a:prstGeom>
        </p:spPr>
        <p:txBody>
          <a:bodyPr vert="horz" lIns="95527" tIns="47764" rIns="95527" bIns="47764" rtlCol="0"/>
          <a:lstStyle/>
          <a:p>
            <a:pPr lvl="0"/>
            <a:r>
              <a:rPr lang="fr-FR"/>
              <a:t>Click to change the mask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6" name="Espace réservé du pied de page 5"/>
          <p:cNvSpPr>
            <a:spLocks noGrp="1"/>
          </p:cNvSpPr>
          <p:nvPr>
            <p:ph type="ftr" sz="quarter" idx="4"/>
          </p:nvPr>
        </p:nvSpPr>
        <p:spPr>
          <a:xfrm>
            <a:off x="0" y="9720515"/>
            <a:ext cx="3078427" cy="511730"/>
          </a:xfrm>
          <a:prstGeom prst="rect">
            <a:avLst/>
          </a:prstGeom>
        </p:spPr>
        <p:txBody>
          <a:bodyPr vert="horz" lIns="95527" tIns="47764" rIns="95527" bIns="47764" rtlCol="0" anchor="b"/>
          <a:lstStyle>
            <a:lvl1pPr algn="l">
              <a:defRPr sz="1300"/>
            </a:lvl1pPr>
          </a:lstStyle>
          <a:p>
            <a:endParaRPr lang="en-US"/>
          </a:p>
        </p:txBody>
      </p:sp>
      <p:sp>
        <p:nvSpPr>
          <p:cNvPr id="7" name="Espace réservé du numéro de diapositive 6"/>
          <p:cNvSpPr>
            <a:spLocks noGrp="1"/>
          </p:cNvSpPr>
          <p:nvPr>
            <p:ph type="sldNum" sz="quarter" idx="5"/>
          </p:nvPr>
        </p:nvSpPr>
        <p:spPr>
          <a:xfrm>
            <a:off x="4024403" y="9720515"/>
            <a:ext cx="3078427" cy="511730"/>
          </a:xfrm>
          <a:prstGeom prst="rect">
            <a:avLst/>
          </a:prstGeom>
        </p:spPr>
        <p:txBody>
          <a:bodyPr vert="horz" lIns="95527" tIns="47764" rIns="95527" bIns="47764" rtlCol="0" anchor="b"/>
          <a:lstStyle>
            <a:lvl1pPr algn="r">
              <a:defRPr sz="1300"/>
            </a:lvl1pPr>
          </a:lstStyle>
          <a:p>
            <a:fld id="{C4C01A78-90DD-8848-8EE7-5EDC05C8185B}" type="slidenum">
              <a:rPr lang="en-US" smtClean="0"/>
              <a:t>‹N°›</a:t>
            </a:fld>
            <a:endParaRPr lang="en-US"/>
          </a:p>
        </p:txBody>
      </p:sp>
    </p:spTree>
    <p:extLst>
      <p:ext uri="{BB962C8B-B14F-4D97-AF65-F5344CB8AC3E}">
        <p14:creationId xmlns:p14="http://schemas.microsoft.com/office/powerpoint/2010/main" val="3484464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du Colloque + avocat">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66800" y="1447800"/>
            <a:ext cx="7543800" cy="2125216"/>
          </a:xfrm>
          <a:prstGeom prst="rect">
            <a:avLst/>
          </a:prstGeom>
        </p:spPr>
        <p:txBody>
          <a:bodyPr anchor="b"/>
          <a:lstStyle>
            <a:lvl1pPr algn="l">
              <a:defRPr sz="2800"/>
            </a:lvl1pPr>
          </a:lstStyle>
          <a:p>
            <a:r>
              <a:rPr lang="fr-FR" dirty="0"/>
              <a:t>Ici le nom du colloque</a:t>
            </a:r>
            <a:endParaRPr lang="fr-BE" dirty="0"/>
          </a:p>
        </p:txBody>
      </p:sp>
      <p:sp>
        <p:nvSpPr>
          <p:cNvPr id="3" name="Sous-titre 2"/>
          <p:cNvSpPr>
            <a:spLocks noGrp="1"/>
          </p:cNvSpPr>
          <p:nvPr>
            <p:ph type="subTitle" idx="1" hasCustomPrompt="1"/>
          </p:nvPr>
        </p:nvSpPr>
        <p:spPr>
          <a:xfrm>
            <a:off x="1066800" y="3573016"/>
            <a:ext cx="7543800" cy="1435546"/>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Option, sous-titre du colloque</a:t>
            </a:r>
            <a:endParaRPr lang="fr-BE" dirty="0"/>
          </a:p>
        </p:txBody>
      </p:sp>
    </p:spTree>
    <p:extLst>
      <p:ext uri="{BB962C8B-B14F-4D97-AF65-F5344CB8AC3E}">
        <p14:creationId xmlns:p14="http://schemas.microsoft.com/office/powerpoint/2010/main" val="2518430888"/>
      </p:ext>
    </p:extLst>
  </p:cSld>
  <p:clrMapOvr>
    <a:masterClrMapping/>
  </p:clrMapOvr>
  <p:extLst>
    <p:ext uri="{DCECCB84-F9BA-43D5-87BE-67443E8EF086}">
      <p15:sldGuideLst xmlns:p15="http://schemas.microsoft.com/office/powerpoint/2012/main">
        <p15:guide id="1" pos="720" userDrawn="1">
          <p15:clr>
            <a:srgbClr val="FBAE40"/>
          </p15:clr>
        </p15:guide>
        <p15:guide id="2" pos="55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504000" y="943254"/>
            <a:ext cx="3780000" cy="914400"/>
          </a:xfrm>
          <a:prstGeom prst="rect">
            <a:avLst/>
          </a:prstGeo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504000" y="1916832"/>
            <a:ext cx="3780000" cy="4272831"/>
          </a:xfrm>
          <a:prstGeom prst="rect">
            <a:avLst/>
          </a:prstGeo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5" name="Espace réservé du texte 4"/>
          <p:cNvSpPr>
            <a:spLocks noGrp="1"/>
          </p:cNvSpPr>
          <p:nvPr>
            <p:ph type="body" sz="quarter" idx="3"/>
          </p:nvPr>
        </p:nvSpPr>
        <p:spPr>
          <a:xfrm>
            <a:off x="5048856" y="943253"/>
            <a:ext cx="3780000" cy="914401"/>
          </a:xfrm>
          <a:prstGeom prst="rect">
            <a:avLst/>
          </a:prstGeo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p:nvPr>
        </p:nvSpPr>
        <p:spPr>
          <a:xfrm>
            <a:off x="5048856" y="1916832"/>
            <a:ext cx="3780000" cy="4272831"/>
          </a:xfrm>
          <a:prstGeom prst="rect">
            <a:avLst/>
          </a:prstGeo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2" name="Espace réservé du pied de page 1">
            <a:extLst>
              <a:ext uri="{FF2B5EF4-FFF2-40B4-BE49-F238E27FC236}">
                <a16:creationId xmlns:a16="http://schemas.microsoft.com/office/drawing/2014/main" id="{B51F61EE-4673-4E4A-B045-651F014B2AC4}"/>
              </a:ext>
            </a:extLst>
          </p:cNvPr>
          <p:cNvSpPr>
            <a:spLocks noGrp="1"/>
          </p:cNvSpPr>
          <p:nvPr>
            <p:ph type="ftr" sz="quarter" idx="15"/>
          </p:nvPr>
        </p:nvSpPr>
        <p:spPr/>
        <p:txBody>
          <a:bodyPr/>
          <a:lstStyle/>
          <a:p>
            <a:r>
              <a:rPr lang="fr-FR" sz="800" dirty="0">
                <a:latin typeface="Arial Black" panose="020B0A04020102020204" pitchFamily="34" charset="0"/>
                <a:cs typeface="Arial" panose="020B0604020202020204" pitchFamily="34" charset="0"/>
              </a:rPr>
              <a:t>Conférence U4U - 21 avril 2023</a:t>
            </a:r>
            <a:endParaRPr lang="fr-BE" sz="800" dirty="0">
              <a:latin typeface="Arial"/>
              <a:cs typeface="Arial"/>
            </a:endParaRPr>
          </a:p>
        </p:txBody>
      </p:sp>
      <p:sp>
        <p:nvSpPr>
          <p:cNvPr id="7" name="Espace réservé du numéro de diapositive 6">
            <a:extLst>
              <a:ext uri="{FF2B5EF4-FFF2-40B4-BE49-F238E27FC236}">
                <a16:creationId xmlns:a16="http://schemas.microsoft.com/office/drawing/2014/main" id="{69B4A725-11E8-4057-AEF1-627A746E2396}"/>
              </a:ext>
            </a:extLst>
          </p:cNvPr>
          <p:cNvSpPr>
            <a:spLocks noGrp="1"/>
          </p:cNvSpPr>
          <p:nvPr>
            <p:ph type="sldNum" sz="quarter" idx="16"/>
          </p:nvPr>
        </p:nvSpPr>
        <p:spPr/>
        <p:txBody>
          <a:bodyPr/>
          <a:lstStyle/>
          <a:p>
            <a:fld id="{0CCC0F3D-6C85-4581-B708-13BD0E10D35E}" type="slidenum">
              <a:rPr lang="fr-BE" smtClean="0"/>
              <a:pPr/>
              <a:t>‹N°›</a:t>
            </a:fld>
            <a:endParaRPr lang="fr-BE" dirty="0"/>
          </a:p>
        </p:txBody>
      </p:sp>
      <p:sp>
        <p:nvSpPr>
          <p:cNvPr id="10" name="Espace réservé du texte 3">
            <a:extLst>
              <a:ext uri="{FF2B5EF4-FFF2-40B4-BE49-F238E27FC236}">
                <a16:creationId xmlns:a16="http://schemas.microsoft.com/office/drawing/2014/main" id="{C20BF62E-057A-4834-93FD-7DD8683F3CE3}"/>
              </a:ext>
            </a:extLst>
          </p:cNvPr>
          <p:cNvSpPr>
            <a:spLocks noGrp="1"/>
          </p:cNvSpPr>
          <p:nvPr>
            <p:ph type="body" sz="quarter" idx="17" hasCustomPrompt="1"/>
          </p:nvPr>
        </p:nvSpPr>
        <p:spPr>
          <a:xfrm>
            <a:off x="504000" y="41682"/>
            <a:ext cx="5040560" cy="504056"/>
          </a:xfrm>
          <a:prstGeom prst="rect">
            <a:avLst/>
          </a:prstGeom>
        </p:spPr>
        <p:txBody>
          <a:bodyPr bIns="36000" anchor="b"/>
          <a:lstStyle>
            <a:lvl1pPr marL="269875" indent="-269875" defTabSz="180975">
              <a:buFont typeface="+mj-lt"/>
              <a:buNone/>
              <a:tabLst/>
              <a:defRPr sz="900" cap="all" baseline="0">
                <a:solidFill>
                  <a:schemeClr val="bg1">
                    <a:lumMod val="50000"/>
                  </a:schemeClr>
                </a:solidFill>
                <a:latin typeface="+mj-lt"/>
              </a:defRPr>
            </a:lvl1pPr>
            <a:lvl2pPr marL="180975" indent="0" defTabSz="358775">
              <a:spcBef>
                <a:spcPts val="300"/>
              </a:spcBef>
              <a:spcAft>
                <a:spcPts val="0"/>
              </a:spcAft>
              <a:buFont typeface="+mj-lt"/>
              <a:buNone/>
              <a:tabLst/>
              <a:defRPr sz="1000" cap="all" baseline="0">
                <a:solidFill>
                  <a:schemeClr val="bg1">
                    <a:lumMod val="50000"/>
                  </a:schemeClr>
                </a:solidFill>
              </a:defRPr>
            </a:lvl2pPr>
          </a:lstStyle>
          <a:p>
            <a:pPr lvl="0"/>
            <a:r>
              <a:rPr lang="fr-FR" dirty="0"/>
              <a:t>I.    Rappel du nom du chapitre (Tabulation après le N°)</a:t>
            </a:r>
          </a:p>
        </p:txBody>
      </p:sp>
      <p:sp>
        <p:nvSpPr>
          <p:cNvPr id="12" name="Espace réservé du texte 3">
            <a:extLst>
              <a:ext uri="{FF2B5EF4-FFF2-40B4-BE49-F238E27FC236}">
                <a16:creationId xmlns:a16="http://schemas.microsoft.com/office/drawing/2014/main" id="{5691552F-3127-4CF2-B6C3-1C2AA96BBE07}"/>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tabLst/>
              <a:defRPr sz="900" b="0" cap="all" baseline="0">
                <a:solidFill>
                  <a:schemeClr val="bg1">
                    <a:lumMod val="50000"/>
                  </a:schemeClr>
                </a:solidFill>
                <a:latin typeface="+mn-lt"/>
              </a:defRPr>
            </a:lvl1pPr>
            <a:lvl2pPr marL="180975" indent="0" defTabSz="358775">
              <a:spcBef>
                <a:spcPts val="300"/>
              </a:spcBef>
              <a:spcAft>
                <a:spcPts val="0"/>
              </a:spcAft>
              <a:buFont typeface="+mj-lt"/>
              <a:buNone/>
              <a:tabLst/>
              <a:defRPr sz="1000" b="0" cap="all" baseline="0">
                <a:solidFill>
                  <a:schemeClr val="bg1">
                    <a:lumMod val="50000"/>
                  </a:schemeClr>
                </a:solidFill>
              </a:defRPr>
            </a:lvl2pPr>
          </a:lstStyle>
          <a:p>
            <a:pPr lvl="0"/>
            <a:r>
              <a:rPr lang="fr-FR" dirty="0"/>
              <a:t>A.  Rappel de la sous partie</a:t>
            </a:r>
          </a:p>
        </p:txBody>
      </p:sp>
    </p:spTree>
    <p:extLst>
      <p:ext uri="{BB962C8B-B14F-4D97-AF65-F5344CB8AC3E}">
        <p14:creationId xmlns:p14="http://schemas.microsoft.com/office/powerpoint/2010/main" val="428882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Espace réservé pour une image  2"/>
          <p:cNvSpPr>
            <a:spLocks noGrp="1"/>
          </p:cNvSpPr>
          <p:nvPr>
            <p:ph type="pic" sz="quarter" idx="15" hasCustomPrompt="1"/>
          </p:nvPr>
        </p:nvSpPr>
        <p:spPr>
          <a:xfrm>
            <a:off x="612000" y="1371600"/>
            <a:ext cx="8227200" cy="4191000"/>
          </a:xfrm>
          <a:prstGeom prst="rect">
            <a:avLst/>
          </a:prstGeom>
          <a:solidFill>
            <a:schemeClr val="accent1">
              <a:lumMod val="20000"/>
              <a:lumOff val="80000"/>
            </a:schemeClr>
          </a:solidFill>
        </p:spPr>
        <p:txBody>
          <a:bodyPr tIns="360000"/>
          <a:lstStyle>
            <a:lvl1pPr algn="ctr">
              <a:defRPr/>
            </a:lvl1pPr>
          </a:lstStyle>
          <a:p>
            <a:r>
              <a:rPr lang="fr-BE" dirty="0"/>
              <a:t>Cliquez sur l’icône pour insérer une image</a:t>
            </a:r>
          </a:p>
        </p:txBody>
      </p:sp>
      <p:sp>
        <p:nvSpPr>
          <p:cNvPr id="2" name="Espace réservé du pied de page 1">
            <a:extLst>
              <a:ext uri="{FF2B5EF4-FFF2-40B4-BE49-F238E27FC236}">
                <a16:creationId xmlns:a16="http://schemas.microsoft.com/office/drawing/2014/main" id="{D8C3B821-0649-4C78-8129-EE5F44F5F925}"/>
              </a:ext>
            </a:extLst>
          </p:cNvPr>
          <p:cNvSpPr>
            <a:spLocks noGrp="1"/>
          </p:cNvSpPr>
          <p:nvPr>
            <p:ph type="ftr" sz="quarter" idx="16"/>
          </p:nvPr>
        </p:nvSpPr>
        <p:spPr/>
        <p:txBody>
          <a:bodyPr/>
          <a:lstStyle/>
          <a:p>
            <a:r>
              <a:rPr lang="fr-FR" sz="800" dirty="0">
                <a:latin typeface="Arial Black" panose="020B0A04020102020204" pitchFamily="34" charset="0"/>
                <a:cs typeface="Arial" panose="020B0604020202020204" pitchFamily="34" charset="0"/>
              </a:rPr>
              <a:t>Conférence U4U - 21 avril 2023</a:t>
            </a:r>
            <a:endParaRPr lang="fr-BE" sz="800" dirty="0">
              <a:latin typeface="Arial"/>
              <a:cs typeface="Arial"/>
            </a:endParaRPr>
          </a:p>
        </p:txBody>
      </p:sp>
      <p:sp>
        <p:nvSpPr>
          <p:cNvPr id="6" name="Espace réservé du numéro de diapositive 5">
            <a:extLst>
              <a:ext uri="{FF2B5EF4-FFF2-40B4-BE49-F238E27FC236}">
                <a16:creationId xmlns:a16="http://schemas.microsoft.com/office/drawing/2014/main" id="{61072FF7-42E4-4CB1-9F80-8146F6CC14C9}"/>
              </a:ext>
            </a:extLst>
          </p:cNvPr>
          <p:cNvSpPr>
            <a:spLocks noGrp="1"/>
          </p:cNvSpPr>
          <p:nvPr>
            <p:ph type="sldNum" sz="quarter" idx="17"/>
          </p:nvPr>
        </p:nvSpPr>
        <p:spPr/>
        <p:txBody>
          <a:bodyPr/>
          <a:lstStyle/>
          <a:p>
            <a:fld id="{0CCC0F3D-6C85-4581-B708-13BD0E10D35E}" type="slidenum">
              <a:rPr lang="fr-BE" smtClean="0"/>
              <a:pPr/>
              <a:t>‹N°›</a:t>
            </a:fld>
            <a:endParaRPr lang="fr-BE" dirty="0"/>
          </a:p>
        </p:txBody>
      </p:sp>
      <p:sp>
        <p:nvSpPr>
          <p:cNvPr id="8" name="Espace réservé du texte 3">
            <a:extLst>
              <a:ext uri="{FF2B5EF4-FFF2-40B4-BE49-F238E27FC236}">
                <a16:creationId xmlns:a16="http://schemas.microsoft.com/office/drawing/2014/main" id="{21CCE2AC-12E5-463B-B3B7-A2A889C42E08}"/>
              </a:ext>
            </a:extLst>
          </p:cNvPr>
          <p:cNvSpPr>
            <a:spLocks noGrp="1"/>
          </p:cNvSpPr>
          <p:nvPr>
            <p:ph type="body" sz="quarter" idx="18" hasCustomPrompt="1"/>
          </p:nvPr>
        </p:nvSpPr>
        <p:spPr>
          <a:xfrm>
            <a:off x="504000" y="41682"/>
            <a:ext cx="5040560" cy="504056"/>
          </a:xfrm>
          <a:prstGeom prst="rect">
            <a:avLst/>
          </a:prstGeom>
        </p:spPr>
        <p:txBody>
          <a:bodyPr bIns="36000" anchor="b"/>
          <a:lstStyle>
            <a:lvl1pPr marL="269875" indent="-269875" defTabSz="180975">
              <a:buFont typeface="+mj-lt"/>
              <a:buNone/>
              <a:tabLst/>
              <a:defRPr sz="900" cap="all" baseline="0">
                <a:solidFill>
                  <a:schemeClr val="bg1">
                    <a:lumMod val="50000"/>
                  </a:schemeClr>
                </a:solidFill>
                <a:latin typeface="+mj-lt"/>
              </a:defRPr>
            </a:lvl1pPr>
            <a:lvl2pPr marL="180975" indent="0" defTabSz="358775">
              <a:spcBef>
                <a:spcPts val="300"/>
              </a:spcBef>
              <a:spcAft>
                <a:spcPts val="0"/>
              </a:spcAft>
              <a:buFont typeface="+mj-lt"/>
              <a:buNone/>
              <a:tabLst/>
              <a:defRPr sz="1000" cap="all" baseline="0">
                <a:solidFill>
                  <a:schemeClr val="bg1">
                    <a:lumMod val="50000"/>
                  </a:schemeClr>
                </a:solidFill>
              </a:defRPr>
            </a:lvl2pPr>
          </a:lstStyle>
          <a:p>
            <a:pPr lvl="0"/>
            <a:r>
              <a:rPr lang="fr-FR" dirty="0"/>
              <a:t>I.    Rappel du nom du chapitre (Tabulation après le N°)</a:t>
            </a:r>
          </a:p>
        </p:txBody>
      </p:sp>
      <p:sp>
        <p:nvSpPr>
          <p:cNvPr id="10" name="Espace réservé du texte 3">
            <a:extLst>
              <a:ext uri="{FF2B5EF4-FFF2-40B4-BE49-F238E27FC236}">
                <a16:creationId xmlns:a16="http://schemas.microsoft.com/office/drawing/2014/main" id="{E99026EB-DEF3-4729-8188-72A7AFEDB8A6}"/>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tabLst/>
              <a:defRPr sz="900" b="0" cap="all" baseline="0">
                <a:solidFill>
                  <a:schemeClr val="bg1">
                    <a:lumMod val="50000"/>
                  </a:schemeClr>
                </a:solidFill>
                <a:latin typeface="+mn-lt"/>
              </a:defRPr>
            </a:lvl1pPr>
            <a:lvl2pPr marL="180975" indent="0" defTabSz="358775">
              <a:spcBef>
                <a:spcPts val="300"/>
              </a:spcBef>
              <a:spcAft>
                <a:spcPts val="0"/>
              </a:spcAft>
              <a:buFont typeface="+mj-lt"/>
              <a:buNone/>
              <a:tabLst/>
              <a:defRPr sz="1000" b="0" cap="all" baseline="0">
                <a:solidFill>
                  <a:schemeClr val="bg1">
                    <a:lumMod val="50000"/>
                  </a:schemeClr>
                </a:solidFill>
              </a:defRPr>
            </a:lvl2pPr>
          </a:lstStyle>
          <a:p>
            <a:pPr lvl="0"/>
            <a:r>
              <a:rPr lang="fr-FR" dirty="0"/>
              <a:t>A.  Rappel de la sous partie</a:t>
            </a:r>
          </a:p>
        </p:txBody>
      </p:sp>
    </p:spTree>
    <p:extLst>
      <p:ext uri="{BB962C8B-B14F-4D97-AF65-F5344CB8AC3E}">
        <p14:creationId xmlns:p14="http://schemas.microsoft.com/office/powerpoint/2010/main" val="1403739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lein page">
    <p:spTree>
      <p:nvGrpSpPr>
        <p:cNvPr id="1" name=""/>
        <p:cNvGrpSpPr/>
        <p:nvPr/>
      </p:nvGrpSpPr>
      <p:grpSpPr>
        <a:xfrm>
          <a:off x="0" y="0"/>
          <a:ext cx="0" cy="0"/>
          <a:chOff x="0" y="0"/>
          <a:chExt cx="0" cy="0"/>
        </a:xfrm>
      </p:grpSpPr>
      <p:sp>
        <p:nvSpPr>
          <p:cNvPr id="3" name="Espace réservé pour une image  2"/>
          <p:cNvSpPr>
            <a:spLocks noGrp="1"/>
          </p:cNvSpPr>
          <p:nvPr>
            <p:ph type="pic" sz="quarter" idx="15" hasCustomPrompt="1"/>
          </p:nvPr>
        </p:nvSpPr>
        <p:spPr>
          <a:xfrm>
            <a:off x="285428" y="0"/>
            <a:ext cx="8858572" cy="6858000"/>
          </a:xfrm>
          <a:prstGeom prst="rect">
            <a:avLst/>
          </a:prstGeom>
          <a:solidFill>
            <a:schemeClr val="accent1">
              <a:lumMod val="20000"/>
              <a:lumOff val="80000"/>
            </a:schemeClr>
          </a:solidFill>
        </p:spPr>
        <p:txBody>
          <a:bodyPr tIns="1152000"/>
          <a:lstStyle>
            <a:lvl1pPr algn="ctr">
              <a:spcBef>
                <a:spcPts val="3000"/>
              </a:spcBef>
              <a:defRPr/>
            </a:lvl1pPr>
          </a:lstStyle>
          <a:p>
            <a:r>
              <a:rPr lang="fr-BE" dirty="0"/>
              <a:t>Cliquez sur l’icône pour insérer une image pleine page</a:t>
            </a:r>
          </a:p>
        </p:txBody>
      </p:sp>
      <p:sp>
        <p:nvSpPr>
          <p:cNvPr id="6" name="Espace réservé du numéro de diapositive 5">
            <a:extLst>
              <a:ext uri="{FF2B5EF4-FFF2-40B4-BE49-F238E27FC236}">
                <a16:creationId xmlns:a16="http://schemas.microsoft.com/office/drawing/2014/main" id="{61072FF7-42E4-4CB1-9F80-8146F6CC14C9}"/>
              </a:ext>
            </a:extLst>
          </p:cNvPr>
          <p:cNvSpPr>
            <a:spLocks noGrp="1"/>
          </p:cNvSpPr>
          <p:nvPr>
            <p:ph type="sldNum" sz="quarter" idx="17"/>
          </p:nvPr>
        </p:nvSpPr>
        <p:spPr/>
        <p:txBody>
          <a:bodyPr/>
          <a:lstStyle/>
          <a:p>
            <a:fld id="{0CCC0F3D-6C85-4581-B708-13BD0E10D35E}" type="slidenum">
              <a:rPr lang="fr-BE" smtClean="0"/>
              <a:pPr/>
              <a:t>‹N°›</a:t>
            </a:fld>
            <a:endParaRPr lang="fr-BE" dirty="0"/>
          </a:p>
        </p:txBody>
      </p:sp>
    </p:spTree>
    <p:extLst>
      <p:ext uri="{BB962C8B-B14F-4D97-AF65-F5344CB8AC3E}">
        <p14:creationId xmlns:p14="http://schemas.microsoft.com/office/powerpoint/2010/main" val="3137364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2F08D2F-DCDB-4FEF-B552-9456B0968877}"/>
              </a:ext>
            </a:extLst>
          </p:cNvPr>
          <p:cNvSpPr>
            <a:spLocks noGrp="1"/>
          </p:cNvSpPr>
          <p:nvPr>
            <p:ph type="ftr" sz="quarter" idx="15"/>
          </p:nvPr>
        </p:nvSpPr>
        <p:spPr/>
        <p:txBody>
          <a:bodyPr/>
          <a:lstStyle/>
          <a:p>
            <a:r>
              <a:rPr lang="fr-FR" sz="800" dirty="0">
                <a:latin typeface="Arial Black" panose="020B0A04020102020204" pitchFamily="34" charset="0"/>
                <a:cs typeface="Arial" panose="020B0604020202020204" pitchFamily="34" charset="0"/>
              </a:rPr>
              <a:t>Conférence U4U - 21 avril 2023</a:t>
            </a:r>
            <a:endParaRPr lang="fr-BE" sz="800" dirty="0">
              <a:latin typeface="Arial"/>
              <a:cs typeface="Arial"/>
            </a:endParaRPr>
          </a:p>
        </p:txBody>
      </p:sp>
      <p:sp>
        <p:nvSpPr>
          <p:cNvPr id="3" name="Espace réservé du numéro de diapositive 2">
            <a:extLst>
              <a:ext uri="{FF2B5EF4-FFF2-40B4-BE49-F238E27FC236}">
                <a16:creationId xmlns:a16="http://schemas.microsoft.com/office/drawing/2014/main" id="{9687A349-5C0B-4BBC-94CE-FC81220FB121}"/>
              </a:ext>
            </a:extLst>
          </p:cNvPr>
          <p:cNvSpPr>
            <a:spLocks noGrp="1"/>
          </p:cNvSpPr>
          <p:nvPr>
            <p:ph type="sldNum" sz="quarter" idx="16"/>
          </p:nvPr>
        </p:nvSpPr>
        <p:spPr/>
        <p:txBody>
          <a:bodyPr/>
          <a:lstStyle/>
          <a:p>
            <a:fld id="{0CCC0F3D-6C85-4581-B708-13BD0E10D35E}" type="slidenum">
              <a:rPr lang="fr-BE" smtClean="0"/>
              <a:pPr/>
              <a:t>‹N°›</a:t>
            </a:fld>
            <a:endParaRPr lang="fr-BE" dirty="0"/>
          </a:p>
        </p:txBody>
      </p:sp>
      <p:sp>
        <p:nvSpPr>
          <p:cNvPr id="6" name="Espace réservé du texte 3">
            <a:extLst>
              <a:ext uri="{FF2B5EF4-FFF2-40B4-BE49-F238E27FC236}">
                <a16:creationId xmlns:a16="http://schemas.microsoft.com/office/drawing/2014/main" id="{8E82EA48-7F8B-4495-AF44-AB49AD65FC02}"/>
              </a:ext>
            </a:extLst>
          </p:cNvPr>
          <p:cNvSpPr>
            <a:spLocks noGrp="1"/>
          </p:cNvSpPr>
          <p:nvPr>
            <p:ph type="body" sz="quarter" idx="17" hasCustomPrompt="1"/>
          </p:nvPr>
        </p:nvSpPr>
        <p:spPr>
          <a:xfrm>
            <a:off x="504000" y="41682"/>
            <a:ext cx="5040560" cy="504056"/>
          </a:xfrm>
          <a:prstGeom prst="rect">
            <a:avLst/>
          </a:prstGeom>
        </p:spPr>
        <p:txBody>
          <a:bodyPr bIns="36000" anchor="b"/>
          <a:lstStyle>
            <a:lvl1pPr marL="269875" indent="-269875" defTabSz="180975">
              <a:buFont typeface="+mj-lt"/>
              <a:buNone/>
              <a:tabLst/>
              <a:defRPr sz="900" cap="all" baseline="0">
                <a:solidFill>
                  <a:schemeClr val="bg1">
                    <a:lumMod val="50000"/>
                  </a:schemeClr>
                </a:solidFill>
                <a:latin typeface="+mj-lt"/>
              </a:defRPr>
            </a:lvl1pPr>
            <a:lvl2pPr marL="180975" indent="0" defTabSz="358775">
              <a:spcBef>
                <a:spcPts val="300"/>
              </a:spcBef>
              <a:spcAft>
                <a:spcPts val="0"/>
              </a:spcAft>
              <a:buFont typeface="+mj-lt"/>
              <a:buNone/>
              <a:tabLst/>
              <a:defRPr sz="1000" cap="all" baseline="0">
                <a:solidFill>
                  <a:schemeClr val="bg1">
                    <a:lumMod val="50000"/>
                  </a:schemeClr>
                </a:solidFill>
              </a:defRPr>
            </a:lvl2pPr>
          </a:lstStyle>
          <a:p>
            <a:pPr lvl="0"/>
            <a:r>
              <a:rPr lang="fr-FR" dirty="0"/>
              <a:t>I.    Rappel du nom du chapitre (Tabulation après le N°)</a:t>
            </a:r>
          </a:p>
        </p:txBody>
      </p:sp>
      <p:sp>
        <p:nvSpPr>
          <p:cNvPr id="8" name="Espace réservé du texte 3">
            <a:extLst>
              <a:ext uri="{FF2B5EF4-FFF2-40B4-BE49-F238E27FC236}">
                <a16:creationId xmlns:a16="http://schemas.microsoft.com/office/drawing/2014/main" id="{EB4CD158-A17D-40BE-A3BD-4F7F380AEC1F}"/>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tabLst/>
              <a:defRPr sz="900" b="0" cap="all" baseline="0">
                <a:solidFill>
                  <a:schemeClr val="bg1">
                    <a:lumMod val="50000"/>
                  </a:schemeClr>
                </a:solidFill>
                <a:latin typeface="+mn-lt"/>
              </a:defRPr>
            </a:lvl1pPr>
            <a:lvl2pPr marL="180975" indent="0" defTabSz="358775">
              <a:spcBef>
                <a:spcPts val="300"/>
              </a:spcBef>
              <a:spcAft>
                <a:spcPts val="0"/>
              </a:spcAft>
              <a:buFont typeface="+mj-lt"/>
              <a:buNone/>
              <a:tabLst/>
              <a:defRPr sz="1000" b="0" cap="all" baseline="0">
                <a:solidFill>
                  <a:schemeClr val="bg1">
                    <a:lumMod val="50000"/>
                  </a:schemeClr>
                </a:solidFill>
              </a:defRPr>
            </a:lvl2pPr>
          </a:lstStyle>
          <a:p>
            <a:pPr lvl="0"/>
            <a:r>
              <a:rPr lang="fr-FR" dirty="0"/>
              <a:t>A.  Rappel de la sous partie</a:t>
            </a:r>
          </a:p>
        </p:txBody>
      </p:sp>
    </p:spTree>
    <p:extLst>
      <p:ext uri="{BB962C8B-B14F-4D97-AF65-F5344CB8AC3E}">
        <p14:creationId xmlns:p14="http://schemas.microsoft.com/office/powerpoint/2010/main" val="543683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lan du chapitr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258CFD8-F505-49AC-BB5A-EAE067DF00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white">
          <a:xfrm>
            <a:off x="0" y="3048"/>
            <a:ext cx="9144000" cy="6851904"/>
          </a:xfrm>
          <a:prstGeom prst="rect">
            <a:avLst/>
          </a:prstGeom>
        </p:spPr>
      </p:pic>
      <p:sp>
        <p:nvSpPr>
          <p:cNvPr id="8" name="Espace réservé du texte 7">
            <a:extLst>
              <a:ext uri="{FF2B5EF4-FFF2-40B4-BE49-F238E27FC236}">
                <a16:creationId xmlns:a16="http://schemas.microsoft.com/office/drawing/2014/main" id="{EE038721-9369-4C84-95DF-946B4EE59EAD}"/>
              </a:ext>
            </a:extLst>
          </p:cNvPr>
          <p:cNvSpPr>
            <a:spLocks noGrp="1"/>
          </p:cNvSpPr>
          <p:nvPr>
            <p:ph type="body" sz="quarter" idx="10" hasCustomPrompt="1"/>
          </p:nvPr>
        </p:nvSpPr>
        <p:spPr>
          <a:xfrm>
            <a:off x="1081083" y="548680"/>
            <a:ext cx="7545760" cy="3024336"/>
          </a:xfrm>
          <a:prstGeom prst="rect">
            <a:avLst/>
          </a:prstGeom>
        </p:spPr>
        <p:txBody>
          <a:bodyPr anchor="b"/>
          <a:lstStyle>
            <a:lvl1pPr marL="627063" indent="-627063" defTabSz="358775">
              <a:spcAft>
                <a:spcPts val="1200"/>
              </a:spcAft>
              <a:buFont typeface="+mj-lt"/>
              <a:buNone/>
              <a:tabLst>
                <a:tab pos="627063" algn="l"/>
              </a:tabLst>
              <a:defRPr sz="2400" baseline="0">
                <a:latin typeface="Arial Black" panose="020B0A04020102020204" pitchFamily="34" charset="0"/>
              </a:defRPr>
            </a:lvl1pPr>
            <a:lvl2pPr marL="627062" indent="0" defTabSz="300038">
              <a:buFontTx/>
              <a:buNone/>
              <a:tabLst/>
              <a:defRPr sz="1500" cap="all" baseline="0">
                <a:solidFill>
                  <a:schemeClr val="accent1">
                    <a:lumMod val="40000"/>
                    <a:lumOff val="60000"/>
                  </a:schemeClr>
                </a:solidFill>
              </a:defRPr>
            </a:lvl2pPr>
          </a:lstStyle>
          <a:p>
            <a:pPr lvl="0"/>
            <a:r>
              <a:rPr lang="fr-FR" dirty="0"/>
              <a:t>IV.  ICI, N°. + TAB + nom du chapitre</a:t>
            </a:r>
          </a:p>
        </p:txBody>
      </p:sp>
      <p:sp>
        <p:nvSpPr>
          <p:cNvPr id="12" name="object 5">
            <a:extLst>
              <a:ext uri="{FF2B5EF4-FFF2-40B4-BE49-F238E27FC236}">
                <a16:creationId xmlns:a16="http://schemas.microsoft.com/office/drawing/2014/main" id="{197FE514-63EF-4E98-9C19-308EF20BEB21}"/>
              </a:ext>
            </a:extLst>
          </p:cNvPr>
          <p:cNvSpPr txBox="1"/>
          <p:nvPr userDrawn="1"/>
        </p:nvSpPr>
        <p:spPr>
          <a:xfrm>
            <a:off x="7409815" y="6517831"/>
            <a:ext cx="1438910" cy="111569"/>
          </a:xfrm>
          <a:prstGeom prst="rect">
            <a:avLst/>
          </a:prstGeom>
        </p:spPr>
        <p:txBody>
          <a:bodyPr vert="horz" wrap="square" lIns="0" tIns="3810" rIns="0" bIns="0" rtlCol="0">
            <a:spAutoFit/>
          </a:bodyPr>
          <a:lstStyle/>
          <a:p>
            <a:pPr marL="12700">
              <a:lnSpc>
                <a:spcPct val="100000"/>
              </a:lnSpc>
              <a:spcBef>
                <a:spcPts val="30"/>
              </a:spcBef>
            </a:pPr>
            <a:r>
              <a:rPr sz="700" dirty="0">
                <a:solidFill>
                  <a:srgbClr val="FFFFFF"/>
                </a:solidFill>
                <a:latin typeface="Arial"/>
                <a:cs typeface="Arial"/>
              </a:rPr>
              <a:t>W W </a:t>
            </a:r>
            <a:r>
              <a:rPr sz="700" spc="85" dirty="0">
                <a:solidFill>
                  <a:srgbClr val="FFFFFF"/>
                </a:solidFill>
                <a:latin typeface="Arial"/>
                <a:cs typeface="Arial"/>
              </a:rPr>
              <a:t>W. </a:t>
            </a:r>
            <a:r>
              <a:rPr sz="700" dirty="0">
                <a:solidFill>
                  <a:srgbClr val="FFFFFF"/>
                </a:solidFill>
                <a:latin typeface="Arial"/>
                <a:cs typeface="Arial"/>
              </a:rPr>
              <a:t>T E T R A L A </a:t>
            </a:r>
            <a:r>
              <a:rPr sz="700" spc="85" dirty="0">
                <a:solidFill>
                  <a:srgbClr val="FFFFFF"/>
                </a:solidFill>
                <a:latin typeface="Arial"/>
                <a:cs typeface="Arial"/>
              </a:rPr>
              <a:t>W. </a:t>
            </a:r>
            <a:r>
              <a:rPr sz="700" dirty="0">
                <a:solidFill>
                  <a:srgbClr val="FFFFFF"/>
                </a:solidFill>
                <a:latin typeface="Arial"/>
                <a:cs typeface="Arial"/>
              </a:rPr>
              <a:t>C O</a:t>
            </a:r>
            <a:r>
              <a:rPr sz="700" spc="100" dirty="0">
                <a:solidFill>
                  <a:srgbClr val="FFFFFF"/>
                </a:solidFill>
                <a:latin typeface="Arial"/>
                <a:cs typeface="Arial"/>
              </a:rPr>
              <a:t> </a:t>
            </a:r>
            <a:r>
              <a:rPr sz="700" dirty="0">
                <a:solidFill>
                  <a:srgbClr val="FFFFFF"/>
                </a:solidFill>
                <a:latin typeface="Arial"/>
                <a:cs typeface="Arial"/>
              </a:rPr>
              <a:t>M</a:t>
            </a:r>
          </a:p>
        </p:txBody>
      </p:sp>
      <p:sp>
        <p:nvSpPr>
          <p:cNvPr id="13" name="Espace réservé du pied de page 1">
            <a:extLst>
              <a:ext uri="{FF2B5EF4-FFF2-40B4-BE49-F238E27FC236}">
                <a16:creationId xmlns:a16="http://schemas.microsoft.com/office/drawing/2014/main" id="{9ED30CF5-6694-4AFE-ADC8-480B0AF9B1D2}"/>
              </a:ext>
            </a:extLst>
          </p:cNvPr>
          <p:cNvSpPr>
            <a:spLocks noGrp="1"/>
          </p:cNvSpPr>
          <p:nvPr>
            <p:ph type="ftr" sz="quarter" idx="3"/>
          </p:nvPr>
        </p:nvSpPr>
        <p:spPr>
          <a:xfrm>
            <a:off x="381000" y="6484620"/>
            <a:ext cx="6705600" cy="324000"/>
          </a:xfrm>
          <a:prstGeom prst="rect">
            <a:avLst/>
          </a:prstGeom>
        </p:spPr>
        <p:txBody>
          <a:bodyPr vert="horz" lIns="91440" tIns="45720" rIns="91440" bIns="45720" rtlCol="0" anchor="ctr"/>
          <a:lstStyle>
            <a:lvl1pPr algn="l">
              <a:defRPr sz="1200">
                <a:solidFill>
                  <a:schemeClr val="accent1">
                    <a:lumMod val="40000"/>
                    <a:lumOff val="60000"/>
                  </a:schemeClr>
                </a:solidFill>
              </a:defRPr>
            </a:lvl1pPr>
          </a:lstStyle>
          <a:p>
            <a:r>
              <a:rPr lang="fr-FR" sz="800" dirty="0">
                <a:latin typeface="Arial Black" panose="020B0A04020102020204" pitchFamily="34" charset="0"/>
                <a:cs typeface="Arial" panose="020B0604020202020204" pitchFamily="34" charset="0"/>
              </a:rPr>
              <a:t>Conférence U4U - 21 avril 2023</a:t>
            </a:r>
            <a:endParaRPr lang="fr-BE" sz="800" dirty="0">
              <a:cs typeface="Arial"/>
            </a:endParaRPr>
          </a:p>
        </p:txBody>
      </p:sp>
      <p:sp>
        <p:nvSpPr>
          <p:cNvPr id="14" name="Espace réservé du numéro de diapositive 2">
            <a:extLst>
              <a:ext uri="{FF2B5EF4-FFF2-40B4-BE49-F238E27FC236}">
                <a16:creationId xmlns:a16="http://schemas.microsoft.com/office/drawing/2014/main" id="{514F4E45-8641-44B5-B2CC-3A2921797B57}"/>
              </a:ext>
            </a:extLst>
          </p:cNvPr>
          <p:cNvSpPr>
            <a:spLocks noGrp="1"/>
          </p:cNvSpPr>
          <p:nvPr>
            <p:ph type="sldNum" sz="quarter" idx="4"/>
          </p:nvPr>
        </p:nvSpPr>
        <p:spPr>
          <a:xfrm>
            <a:off x="-762" y="6484620"/>
            <a:ext cx="288000" cy="324000"/>
          </a:xfrm>
          <a:prstGeom prst="rect">
            <a:avLst/>
          </a:prstGeom>
        </p:spPr>
        <p:txBody>
          <a:bodyPr vert="horz" lIns="0" tIns="45720" rIns="0" bIns="45720" rtlCol="0" anchor="ctr"/>
          <a:lstStyle>
            <a:lvl1pPr algn="ctr">
              <a:defRPr sz="800">
                <a:solidFill>
                  <a:schemeClr val="bg1"/>
                </a:solidFill>
                <a:latin typeface="Arial" panose="020B0604020202020204" pitchFamily="34" charset="0"/>
                <a:cs typeface="Arial" panose="020B0604020202020204" pitchFamily="34" charset="0"/>
              </a:defRPr>
            </a:lvl1pPr>
          </a:lstStyle>
          <a:p>
            <a:fld id="{0CCC0F3D-6C85-4581-B708-13BD0E10D35E}" type="slidenum">
              <a:rPr lang="fr-BE" smtClean="0"/>
              <a:pPr/>
              <a:t>‹N°›</a:t>
            </a:fld>
            <a:endParaRPr lang="fr-BE" dirty="0"/>
          </a:p>
        </p:txBody>
      </p:sp>
      <p:sp>
        <p:nvSpPr>
          <p:cNvPr id="9" name="Espace réservé du texte 7">
            <a:extLst>
              <a:ext uri="{FF2B5EF4-FFF2-40B4-BE49-F238E27FC236}">
                <a16:creationId xmlns:a16="http://schemas.microsoft.com/office/drawing/2014/main" id="{76DB1F5E-A6D2-4B90-985B-33886D0E19D9}"/>
              </a:ext>
            </a:extLst>
          </p:cNvPr>
          <p:cNvSpPr>
            <a:spLocks noGrp="1"/>
          </p:cNvSpPr>
          <p:nvPr>
            <p:ph type="body" sz="quarter" idx="11" hasCustomPrompt="1"/>
          </p:nvPr>
        </p:nvSpPr>
        <p:spPr>
          <a:xfrm>
            <a:off x="1073588" y="3645024"/>
            <a:ext cx="7545760" cy="2592288"/>
          </a:xfrm>
          <a:prstGeom prst="rect">
            <a:avLst/>
          </a:prstGeom>
        </p:spPr>
        <p:txBody>
          <a:bodyPr anchor="t">
            <a:normAutofit/>
          </a:bodyPr>
          <a:lstStyle>
            <a:lvl1pPr marL="987425" indent="-357188" defTabSz="330200">
              <a:spcBef>
                <a:spcPts val="600"/>
              </a:spcBef>
              <a:spcAft>
                <a:spcPts val="0"/>
              </a:spcAft>
              <a:buFont typeface="+mj-lt"/>
              <a:buAutoNum type="alphaUcPeriod"/>
              <a:tabLst/>
              <a:defRPr sz="1500" baseline="0">
                <a:solidFill>
                  <a:schemeClr val="accent1">
                    <a:lumMod val="40000"/>
                    <a:lumOff val="60000"/>
                  </a:schemeClr>
                </a:solidFill>
                <a:latin typeface="+mn-lt"/>
              </a:defRPr>
            </a:lvl1pPr>
            <a:lvl2pPr marL="627062" indent="0" defTabSz="300038">
              <a:buFontTx/>
              <a:buNone/>
              <a:tabLst/>
              <a:defRPr sz="1500" cap="all" baseline="0">
                <a:solidFill>
                  <a:schemeClr val="accent1">
                    <a:lumMod val="40000"/>
                    <a:lumOff val="60000"/>
                  </a:schemeClr>
                </a:solidFill>
              </a:defRPr>
            </a:lvl2pPr>
          </a:lstStyle>
          <a:p>
            <a:pPr lvl="0"/>
            <a:r>
              <a:rPr lang="fr-FR" dirty="0"/>
              <a:t>ici le nom des sous parties</a:t>
            </a:r>
          </a:p>
        </p:txBody>
      </p:sp>
    </p:spTree>
    <p:extLst>
      <p:ext uri="{BB962C8B-B14F-4D97-AF65-F5344CB8AC3E}">
        <p14:creationId xmlns:p14="http://schemas.microsoft.com/office/powerpoint/2010/main" val="3976743880"/>
      </p:ext>
    </p:extLst>
  </p:cSld>
  <p:clrMapOvr>
    <a:masterClrMapping/>
  </p:clrMapOvr>
  <p:extLst>
    <p:ext uri="{DCECCB84-F9BA-43D5-87BE-67443E8EF086}">
      <p15:sldGuideLst xmlns:p15="http://schemas.microsoft.com/office/powerpoint/2012/main">
        <p15:guide id="1" pos="720">
          <p15:clr>
            <a:srgbClr val="FBAE40"/>
          </p15:clr>
        </p15:guide>
        <p15:guide id="2" pos="55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re  du Colloque + avocat">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66800" y="1447800"/>
            <a:ext cx="7543800" cy="2125216"/>
          </a:xfrm>
          <a:prstGeom prst="rect">
            <a:avLst/>
          </a:prstGeom>
        </p:spPr>
        <p:txBody>
          <a:bodyPr anchor="b"/>
          <a:lstStyle>
            <a:lvl1pPr algn="l">
              <a:defRPr sz="2800">
                <a:solidFill>
                  <a:schemeClr val="accent1"/>
                </a:solidFill>
              </a:defRPr>
            </a:lvl1pPr>
          </a:lstStyle>
          <a:p>
            <a:r>
              <a:rPr lang="fr-FR" dirty="0"/>
              <a:t>Ici le nom du colloque</a:t>
            </a:r>
            <a:endParaRPr lang="fr-BE" dirty="0"/>
          </a:p>
        </p:txBody>
      </p:sp>
      <p:sp>
        <p:nvSpPr>
          <p:cNvPr id="3" name="Sous-titre 2"/>
          <p:cNvSpPr>
            <a:spLocks noGrp="1"/>
          </p:cNvSpPr>
          <p:nvPr>
            <p:ph type="subTitle" idx="1" hasCustomPrompt="1"/>
          </p:nvPr>
        </p:nvSpPr>
        <p:spPr>
          <a:xfrm>
            <a:off x="1066800" y="3573016"/>
            <a:ext cx="7543800" cy="1435546"/>
          </a:xfrm>
          <a:prstGeom prst="rect">
            <a:avLst/>
          </a:prstGeo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Option, sous-titre du colloque</a:t>
            </a:r>
            <a:endParaRPr lang="fr-BE" dirty="0"/>
          </a:p>
        </p:txBody>
      </p:sp>
    </p:spTree>
    <p:extLst>
      <p:ext uri="{BB962C8B-B14F-4D97-AF65-F5344CB8AC3E}">
        <p14:creationId xmlns:p14="http://schemas.microsoft.com/office/powerpoint/2010/main" val="108898515"/>
      </p:ext>
    </p:extLst>
  </p:cSld>
  <p:clrMapOvr>
    <a:masterClrMapping/>
  </p:clrMapOvr>
  <p:extLst>
    <p:ext uri="{DCECCB84-F9BA-43D5-87BE-67443E8EF086}">
      <p15:sldGuideLst xmlns:p15="http://schemas.microsoft.com/office/powerpoint/2012/main">
        <p15:guide id="1" pos="720">
          <p15:clr>
            <a:srgbClr val="FBAE40"/>
          </p15:clr>
        </p15:guide>
        <p15:guide id="2" pos="555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lan du chapitr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59D4FA-E402-4281-B25B-851F35F27612}"/>
              </a:ext>
            </a:extLst>
          </p:cNvPr>
          <p:cNvSpPr/>
          <p:nvPr userDrawn="1"/>
        </p:nvSpPr>
        <p:spPr bwMode="white">
          <a:xfrm>
            <a:off x="395536" y="5805264"/>
            <a:ext cx="8748464"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bject 5">
            <a:extLst>
              <a:ext uri="{FF2B5EF4-FFF2-40B4-BE49-F238E27FC236}">
                <a16:creationId xmlns:a16="http://schemas.microsoft.com/office/drawing/2014/main" id="{197FE514-63EF-4E98-9C19-308EF20BEB21}"/>
              </a:ext>
            </a:extLst>
          </p:cNvPr>
          <p:cNvSpPr txBox="1"/>
          <p:nvPr userDrawn="1"/>
        </p:nvSpPr>
        <p:spPr>
          <a:xfrm>
            <a:off x="7409815" y="6517831"/>
            <a:ext cx="1438910" cy="111569"/>
          </a:xfrm>
          <a:prstGeom prst="rect">
            <a:avLst/>
          </a:prstGeom>
        </p:spPr>
        <p:txBody>
          <a:bodyPr vert="horz" wrap="square" lIns="0" tIns="3810" rIns="0" bIns="0" rtlCol="0">
            <a:spAutoFit/>
          </a:bodyPr>
          <a:lstStyle/>
          <a:p>
            <a:pPr marL="12700">
              <a:lnSpc>
                <a:spcPct val="100000"/>
              </a:lnSpc>
              <a:spcBef>
                <a:spcPts val="30"/>
              </a:spcBef>
            </a:pPr>
            <a:r>
              <a:rPr sz="700" dirty="0">
                <a:solidFill>
                  <a:srgbClr val="FFFFFF"/>
                </a:solidFill>
                <a:latin typeface="Arial"/>
                <a:cs typeface="Arial"/>
              </a:rPr>
              <a:t>W W </a:t>
            </a:r>
            <a:r>
              <a:rPr sz="700" spc="85" dirty="0">
                <a:solidFill>
                  <a:srgbClr val="FFFFFF"/>
                </a:solidFill>
                <a:latin typeface="Arial"/>
                <a:cs typeface="Arial"/>
              </a:rPr>
              <a:t>W. </a:t>
            </a:r>
            <a:r>
              <a:rPr sz="700" dirty="0">
                <a:solidFill>
                  <a:srgbClr val="FFFFFF"/>
                </a:solidFill>
                <a:latin typeface="Arial"/>
                <a:cs typeface="Arial"/>
              </a:rPr>
              <a:t>T E T R A L A </a:t>
            </a:r>
            <a:r>
              <a:rPr sz="700" spc="85" dirty="0">
                <a:solidFill>
                  <a:srgbClr val="FFFFFF"/>
                </a:solidFill>
                <a:latin typeface="Arial"/>
                <a:cs typeface="Arial"/>
              </a:rPr>
              <a:t>W. </a:t>
            </a:r>
            <a:r>
              <a:rPr sz="700" dirty="0">
                <a:solidFill>
                  <a:srgbClr val="FFFFFF"/>
                </a:solidFill>
                <a:latin typeface="Arial"/>
                <a:cs typeface="Arial"/>
              </a:rPr>
              <a:t>C O</a:t>
            </a:r>
            <a:r>
              <a:rPr sz="700" spc="100" dirty="0">
                <a:solidFill>
                  <a:srgbClr val="FFFFFF"/>
                </a:solidFill>
                <a:latin typeface="Arial"/>
                <a:cs typeface="Arial"/>
              </a:rPr>
              <a:t> </a:t>
            </a:r>
            <a:r>
              <a:rPr sz="700" dirty="0">
                <a:solidFill>
                  <a:srgbClr val="FFFFFF"/>
                </a:solidFill>
                <a:latin typeface="Arial"/>
                <a:cs typeface="Arial"/>
              </a:rPr>
              <a:t>M</a:t>
            </a:r>
          </a:p>
        </p:txBody>
      </p:sp>
      <p:sp>
        <p:nvSpPr>
          <p:cNvPr id="13" name="Espace réservé du pied de page 1">
            <a:extLst>
              <a:ext uri="{FF2B5EF4-FFF2-40B4-BE49-F238E27FC236}">
                <a16:creationId xmlns:a16="http://schemas.microsoft.com/office/drawing/2014/main" id="{9ED30CF5-6694-4AFE-ADC8-480B0AF9B1D2}"/>
              </a:ext>
            </a:extLst>
          </p:cNvPr>
          <p:cNvSpPr>
            <a:spLocks noGrp="1"/>
          </p:cNvSpPr>
          <p:nvPr>
            <p:ph type="ftr" sz="quarter" idx="3"/>
          </p:nvPr>
        </p:nvSpPr>
        <p:spPr>
          <a:xfrm>
            <a:off x="381000" y="6484620"/>
            <a:ext cx="6705600" cy="324000"/>
          </a:xfrm>
          <a:prstGeom prst="rect">
            <a:avLst/>
          </a:prstGeom>
        </p:spPr>
        <p:txBody>
          <a:bodyPr vert="horz" lIns="91440" tIns="45720" rIns="91440" bIns="45720" rtlCol="0" anchor="ctr"/>
          <a:lstStyle>
            <a:lvl1pPr algn="l">
              <a:defRPr sz="1200">
                <a:solidFill>
                  <a:schemeClr val="accent1">
                    <a:lumMod val="40000"/>
                    <a:lumOff val="60000"/>
                  </a:schemeClr>
                </a:solidFill>
              </a:defRPr>
            </a:lvl1pPr>
          </a:lstStyle>
          <a:p>
            <a:r>
              <a:rPr lang="fr-FR" sz="800">
                <a:latin typeface="Arial Black" panose="020B0A04020102020204" pitchFamily="34" charset="0"/>
                <a:cs typeface="Arial" panose="020B0604020202020204" pitchFamily="34" charset="0"/>
              </a:rPr>
              <a:t>Conférence U4U - 18 avril 2023</a:t>
            </a:r>
            <a:endParaRPr lang="fr-BE" sz="800" dirty="0">
              <a:cs typeface="Arial"/>
            </a:endParaRPr>
          </a:p>
        </p:txBody>
      </p:sp>
      <p:sp>
        <p:nvSpPr>
          <p:cNvPr id="14" name="Espace réservé du numéro de diapositive 2">
            <a:extLst>
              <a:ext uri="{FF2B5EF4-FFF2-40B4-BE49-F238E27FC236}">
                <a16:creationId xmlns:a16="http://schemas.microsoft.com/office/drawing/2014/main" id="{514F4E45-8641-44B5-B2CC-3A2921797B57}"/>
              </a:ext>
            </a:extLst>
          </p:cNvPr>
          <p:cNvSpPr>
            <a:spLocks noGrp="1"/>
          </p:cNvSpPr>
          <p:nvPr>
            <p:ph type="sldNum" sz="quarter" idx="4"/>
          </p:nvPr>
        </p:nvSpPr>
        <p:spPr>
          <a:xfrm>
            <a:off x="-762" y="6484620"/>
            <a:ext cx="288000" cy="324000"/>
          </a:xfrm>
          <a:prstGeom prst="rect">
            <a:avLst/>
          </a:prstGeom>
        </p:spPr>
        <p:txBody>
          <a:bodyPr vert="horz" lIns="0" tIns="45720" rIns="0" bIns="45720" rtlCol="0" anchor="ctr"/>
          <a:lstStyle>
            <a:lvl1pPr algn="ctr">
              <a:defRPr sz="800">
                <a:solidFill>
                  <a:schemeClr val="bg1"/>
                </a:solidFill>
                <a:latin typeface="Arial" panose="020B0604020202020204" pitchFamily="34" charset="0"/>
                <a:cs typeface="Arial" panose="020B0604020202020204" pitchFamily="34" charset="0"/>
              </a:defRPr>
            </a:lvl1pPr>
          </a:lstStyle>
          <a:p>
            <a:fld id="{0CCC0F3D-6C85-4581-B708-13BD0E10D35E}" type="slidenum">
              <a:rPr lang="fr-BE" smtClean="0"/>
              <a:pPr/>
              <a:t>‹N°›</a:t>
            </a:fld>
            <a:endParaRPr lang="fr-BE" dirty="0"/>
          </a:p>
        </p:txBody>
      </p:sp>
      <p:sp>
        <p:nvSpPr>
          <p:cNvPr id="7" name="Espace réservé du texte 7">
            <a:extLst>
              <a:ext uri="{FF2B5EF4-FFF2-40B4-BE49-F238E27FC236}">
                <a16:creationId xmlns:a16="http://schemas.microsoft.com/office/drawing/2014/main" id="{1FDBCEF0-DA6F-4933-B5B0-23FC1F56D08F}"/>
              </a:ext>
            </a:extLst>
          </p:cNvPr>
          <p:cNvSpPr>
            <a:spLocks noGrp="1"/>
          </p:cNvSpPr>
          <p:nvPr>
            <p:ph type="body" sz="quarter" idx="10" hasCustomPrompt="1"/>
          </p:nvPr>
        </p:nvSpPr>
        <p:spPr>
          <a:xfrm>
            <a:off x="1081083" y="548680"/>
            <a:ext cx="7545760" cy="3024336"/>
          </a:xfrm>
          <a:prstGeom prst="rect">
            <a:avLst/>
          </a:prstGeom>
        </p:spPr>
        <p:txBody>
          <a:bodyPr anchor="b"/>
          <a:lstStyle>
            <a:lvl1pPr marL="627063" indent="-627063" defTabSz="358775">
              <a:spcAft>
                <a:spcPts val="1200"/>
              </a:spcAft>
              <a:buFont typeface="+mj-lt"/>
              <a:buNone/>
              <a:tabLst>
                <a:tab pos="627063" algn="l"/>
              </a:tabLst>
              <a:defRPr sz="2400" baseline="0">
                <a:solidFill>
                  <a:schemeClr val="accent1"/>
                </a:solidFill>
                <a:latin typeface="Arial Black" panose="020B0A04020102020204" pitchFamily="34" charset="0"/>
              </a:defRPr>
            </a:lvl1pPr>
            <a:lvl2pPr marL="627062" indent="0" defTabSz="300038">
              <a:buFontTx/>
              <a:buNone/>
              <a:tabLst/>
              <a:defRPr sz="1500" cap="all" baseline="0">
                <a:solidFill>
                  <a:schemeClr val="accent1">
                    <a:lumMod val="40000"/>
                    <a:lumOff val="60000"/>
                  </a:schemeClr>
                </a:solidFill>
              </a:defRPr>
            </a:lvl2pPr>
          </a:lstStyle>
          <a:p>
            <a:pPr lvl="0"/>
            <a:r>
              <a:rPr lang="fr-FR" dirty="0"/>
              <a:t>IV.  ICI, N°. + TAB + nom du chapitre</a:t>
            </a:r>
          </a:p>
        </p:txBody>
      </p:sp>
      <p:sp>
        <p:nvSpPr>
          <p:cNvPr id="9" name="Espace réservé du texte 7">
            <a:extLst>
              <a:ext uri="{FF2B5EF4-FFF2-40B4-BE49-F238E27FC236}">
                <a16:creationId xmlns:a16="http://schemas.microsoft.com/office/drawing/2014/main" id="{9F565DA7-9C70-4E73-9E00-5403FF7B8905}"/>
              </a:ext>
            </a:extLst>
          </p:cNvPr>
          <p:cNvSpPr>
            <a:spLocks noGrp="1"/>
          </p:cNvSpPr>
          <p:nvPr>
            <p:ph type="body" sz="quarter" idx="11" hasCustomPrompt="1"/>
          </p:nvPr>
        </p:nvSpPr>
        <p:spPr>
          <a:xfrm>
            <a:off x="1073588" y="3645024"/>
            <a:ext cx="7545760" cy="2592288"/>
          </a:xfrm>
          <a:prstGeom prst="rect">
            <a:avLst/>
          </a:prstGeom>
        </p:spPr>
        <p:txBody>
          <a:bodyPr anchor="t">
            <a:normAutofit/>
          </a:bodyPr>
          <a:lstStyle>
            <a:lvl1pPr marL="987425" indent="-357188" defTabSz="330200">
              <a:spcBef>
                <a:spcPts val="600"/>
              </a:spcBef>
              <a:spcAft>
                <a:spcPts val="0"/>
              </a:spcAft>
              <a:buFont typeface="+mj-lt"/>
              <a:buAutoNum type="alphaUcPeriod"/>
              <a:tabLst/>
              <a:defRPr sz="1500" baseline="0">
                <a:solidFill>
                  <a:schemeClr val="accent1">
                    <a:lumMod val="60000"/>
                    <a:lumOff val="40000"/>
                  </a:schemeClr>
                </a:solidFill>
                <a:latin typeface="+mn-lt"/>
              </a:defRPr>
            </a:lvl1pPr>
            <a:lvl2pPr marL="627062" indent="0" defTabSz="300038">
              <a:buFontTx/>
              <a:buNone/>
              <a:tabLst/>
              <a:defRPr sz="1500" cap="all" baseline="0">
                <a:solidFill>
                  <a:schemeClr val="accent1">
                    <a:lumMod val="40000"/>
                    <a:lumOff val="60000"/>
                  </a:schemeClr>
                </a:solidFill>
              </a:defRPr>
            </a:lvl2pPr>
          </a:lstStyle>
          <a:p>
            <a:pPr lvl="0"/>
            <a:r>
              <a:rPr lang="fr-FR" dirty="0"/>
              <a:t>ici le nom des sous parties</a:t>
            </a:r>
          </a:p>
        </p:txBody>
      </p:sp>
    </p:spTree>
    <p:extLst>
      <p:ext uri="{BB962C8B-B14F-4D97-AF65-F5344CB8AC3E}">
        <p14:creationId xmlns:p14="http://schemas.microsoft.com/office/powerpoint/2010/main" val="321363279"/>
      </p:ext>
    </p:extLst>
  </p:cSld>
  <p:clrMapOvr>
    <a:masterClrMapping/>
  </p:clrMapOvr>
  <p:extLst>
    <p:ext uri="{DCECCB84-F9BA-43D5-87BE-67443E8EF086}">
      <p15:sldGuideLst xmlns:p15="http://schemas.microsoft.com/office/powerpoint/2012/main">
        <p15:guide id="1" pos="720">
          <p15:clr>
            <a:srgbClr val="FBAE40"/>
          </p15:clr>
        </p15:guide>
        <p15:guide id="2" pos="555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FIN / Questions">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66800" y="2971800"/>
            <a:ext cx="7010400" cy="538163"/>
          </a:xfrm>
          <a:prstGeom prst="rect">
            <a:avLst/>
          </a:prstGeom>
        </p:spPr>
        <p:txBody>
          <a:bodyPr anchor="b"/>
          <a:lstStyle>
            <a:lvl1pPr algn="l">
              <a:defRPr sz="2800" baseline="0">
                <a:solidFill>
                  <a:schemeClr val="accent1"/>
                </a:solidFill>
              </a:defRPr>
            </a:lvl1pPr>
          </a:lstStyle>
          <a:p>
            <a:r>
              <a:rPr lang="fr-FR" dirty="0"/>
              <a:t>MERCI POUR VOTRE ATTENTION !</a:t>
            </a:r>
            <a:endParaRPr lang="fr-BE" dirty="0"/>
          </a:p>
        </p:txBody>
      </p:sp>
      <p:sp>
        <p:nvSpPr>
          <p:cNvPr id="3" name="Sous-titre 2"/>
          <p:cNvSpPr>
            <a:spLocks noGrp="1"/>
          </p:cNvSpPr>
          <p:nvPr>
            <p:ph type="subTitle" idx="1" hasCustomPrompt="1"/>
          </p:nvPr>
        </p:nvSpPr>
        <p:spPr>
          <a:xfrm>
            <a:off x="1066800" y="3429000"/>
            <a:ext cx="7033592" cy="436562"/>
          </a:xfrm>
          <a:prstGeom prst="rect">
            <a:avLst/>
          </a:prstGeo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Des Questions ?</a:t>
            </a:r>
            <a:endParaRPr lang="fr-BE" dirty="0"/>
          </a:p>
        </p:txBody>
      </p:sp>
    </p:spTree>
    <p:extLst>
      <p:ext uri="{BB962C8B-B14F-4D97-AF65-F5344CB8AC3E}">
        <p14:creationId xmlns:p14="http://schemas.microsoft.com/office/powerpoint/2010/main" val="1222478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re  du Colloque + avocat">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66800" y="1447800"/>
            <a:ext cx="7543800" cy="2125216"/>
          </a:xfrm>
          <a:prstGeom prst="rect">
            <a:avLst/>
          </a:prstGeom>
        </p:spPr>
        <p:txBody>
          <a:bodyPr anchor="b"/>
          <a:lstStyle>
            <a:lvl1pPr algn="l">
              <a:defRPr sz="2800"/>
            </a:lvl1pPr>
          </a:lstStyle>
          <a:p>
            <a:r>
              <a:rPr lang="fr-FR" dirty="0"/>
              <a:t>Ici le nom du colloque</a:t>
            </a:r>
            <a:endParaRPr lang="fr-BE" dirty="0"/>
          </a:p>
        </p:txBody>
      </p:sp>
      <p:sp>
        <p:nvSpPr>
          <p:cNvPr id="3" name="Sous-titre 2"/>
          <p:cNvSpPr>
            <a:spLocks noGrp="1"/>
          </p:cNvSpPr>
          <p:nvPr>
            <p:ph type="subTitle" idx="1" hasCustomPrompt="1"/>
          </p:nvPr>
        </p:nvSpPr>
        <p:spPr>
          <a:xfrm>
            <a:off x="1066800" y="3573016"/>
            <a:ext cx="7543800" cy="1435546"/>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Option, sous-titre du colloque</a:t>
            </a:r>
            <a:endParaRPr lang="fr-BE" dirty="0"/>
          </a:p>
        </p:txBody>
      </p:sp>
    </p:spTree>
    <p:extLst>
      <p:ext uri="{BB962C8B-B14F-4D97-AF65-F5344CB8AC3E}">
        <p14:creationId xmlns:p14="http://schemas.microsoft.com/office/powerpoint/2010/main" val="229367574"/>
      </p:ext>
    </p:extLst>
  </p:cSld>
  <p:clrMapOvr>
    <a:masterClrMapping/>
  </p:clrMapOvr>
  <p:extLst>
    <p:ext uri="{DCECCB84-F9BA-43D5-87BE-67443E8EF086}">
      <p15:sldGuideLst xmlns:p15="http://schemas.microsoft.com/office/powerpoint/2012/main">
        <p15:guide id="1" pos="720">
          <p15:clr>
            <a:srgbClr val="FBAE40"/>
          </p15:clr>
        </p15:guide>
        <p15:guide id="2" pos="555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lan du chapitr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258CFD8-F505-49AC-BB5A-EAE067DF00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white">
          <a:xfrm>
            <a:off x="0" y="3048"/>
            <a:ext cx="9144000" cy="6851904"/>
          </a:xfrm>
          <a:prstGeom prst="rect">
            <a:avLst/>
          </a:prstGeom>
        </p:spPr>
      </p:pic>
      <p:sp>
        <p:nvSpPr>
          <p:cNvPr id="8" name="Espace réservé du texte 7">
            <a:extLst>
              <a:ext uri="{FF2B5EF4-FFF2-40B4-BE49-F238E27FC236}">
                <a16:creationId xmlns:a16="http://schemas.microsoft.com/office/drawing/2014/main" id="{EE038721-9369-4C84-95DF-946B4EE59EAD}"/>
              </a:ext>
            </a:extLst>
          </p:cNvPr>
          <p:cNvSpPr>
            <a:spLocks noGrp="1"/>
          </p:cNvSpPr>
          <p:nvPr>
            <p:ph type="body" sz="quarter" idx="10" hasCustomPrompt="1"/>
          </p:nvPr>
        </p:nvSpPr>
        <p:spPr>
          <a:xfrm>
            <a:off x="1081083" y="548680"/>
            <a:ext cx="7545760" cy="3024336"/>
          </a:xfrm>
          <a:prstGeom prst="rect">
            <a:avLst/>
          </a:prstGeom>
        </p:spPr>
        <p:txBody>
          <a:bodyPr anchor="b"/>
          <a:lstStyle>
            <a:lvl1pPr marL="627063" indent="-627063" defTabSz="358775">
              <a:spcAft>
                <a:spcPts val="1200"/>
              </a:spcAft>
              <a:buFont typeface="+mj-lt"/>
              <a:buNone/>
              <a:tabLst>
                <a:tab pos="627063" algn="l"/>
              </a:tabLst>
              <a:defRPr sz="2400" baseline="0">
                <a:latin typeface="Arial Black" panose="020B0A04020102020204" pitchFamily="34" charset="0"/>
              </a:defRPr>
            </a:lvl1pPr>
            <a:lvl2pPr marL="627062" indent="0" defTabSz="300038">
              <a:buFontTx/>
              <a:buNone/>
              <a:tabLst/>
              <a:defRPr sz="1500" cap="all" baseline="0">
                <a:solidFill>
                  <a:schemeClr val="accent1">
                    <a:lumMod val="40000"/>
                    <a:lumOff val="60000"/>
                  </a:schemeClr>
                </a:solidFill>
              </a:defRPr>
            </a:lvl2pPr>
          </a:lstStyle>
          <a:p>
            <a:pPr lvl="0"/>
            <a:r>
              <a:rPr lang="fr-FR" dirty="0"/>
              <a:t>IV.  ICI, N°. + TAB + nom du chapitre</a:t>
            </a:r>
          </a:p>
        </p:txBody>
      </p:sp>
      <p:sp>
        <p:nvSpPr>
          <p:cNvPr id="12" name="object 5">
            <a:extLst>
              <a:ext uri="{FF2B5EF4-FFF2-40B4-BE49-F238E27FC236}">
                <a16:creationId xmlns:a16="http://schemas.microsoft.com/office/drawing/2014/main" id="{197FE514-63EF-4E98-9C19-308EF20BEB21}"/>
              </a:ext>
            </a:extLst>
          </p:cNvPr>
          <p:cNvSpPr txBox="1"/>
          <p:nvPr userDrawn="1"/>
        </p:nvSpPr>
        <p:spPr>
          <a:xfrm>
            <a:off x="7409815" y="6517831"/>
            <a:ext cx="1438910" cy="111569"/>
          </a:xfrm>
          <a:prstGeom prst="rect">
            <a:avLst/>
          </a:prstGeom>
        </p:spPr>
        <p:txBody>
          <a:bodyPr vert="horz" wrap="square" lIns="0" tIns="3810" rIns="0" bIns="0" rtlCol="0">
            <a:spAutoFit/>
          </a:bodyPr>
          <a:lstStyle/>
          <a:p>
            <a:pPr marL="12700" defTabSz="457200">
              <a:spcBef>
                <a:spcPts val="30"/>
              </a:spcBef>
            </a:pPr>
            <a:r>
              <a:rPr sz="700" dirty="0">
                <a:solidFill>
                  <a:srgbClr val="FFFFFF"/>
                </a:solidFill>
                <a:cs typeface="Arial"/>
              </a:rPr>
              <a:t>W W </a:t>
            </a:r>
            <a:r>
              <a:rPr sz="700" spc="85" dirty="0">
                <a:solidFill>
                  <a:srgbClr val="FFFFFF"/>
                </a:solidFill>
                <a:cs typeface="Arial"/>
              </a:rPr>
              <a:t>W. </a:t>
            </a:r>
            <a:r>
              <a:rPr sz="700" dirty="0">
                <a:solidFill>
                  <a:srgbClr val="FFFFFF"/>
                </a:solidFill>
                <a:cs typeface="Arial"/>
              </a:rPr>
              <a:t>T E T R A L A </a:t>
            </a:r>
            <a:r>
              <a:rPr sz="700" spc="85" dirty="0">
                <a:solidFill>
                  <a:srgbClr val="FFFFFF"/>
                </a:solidFill>
                <a:cs typeface="Arial"/>
              </a:rPr>
              <a:t>W. </a:t>
            </a:r>
            <a:r>
              <a:rPr sz="700" dirty="0">
                <a:solidFill>
                  <a:srgbClr val="FFFFFF"/>
                </a:solidFill>
                <a:cs typeface="Arial"/>
              </a:rPr>
              <a:t>C O</a:t>
            </a:r>
            <a:r>
              <a:rPr sz="700" spc="100" dirty="0">
                <a:solidFill>
                  <a:srgbClr val="FFFFFF"/>
                </a:solidFill>
                <a:cs typeface="Arial"/>
              </a:rPr>
              <a:t> </a:t>
            </a:r>
            <a:r>
              <a:rPr sz="700" dirty="0">
                <a:solidFill>
                  <a:srgbClr val="FFFFFF"/>
                </a:solidFill>
                <a:cs typeface="Arial"/>
              </a:rPr>
              <a:t>M</a:t>
            </a:r>
          </a:p>
        </p:txBody>
      </p:sp>
      <p:sp>
        <p:nvSpPr>
          <p:cNvPr id="13" name="Espace réservé du pied de page 1">
            <a:extLst>
              <a:ext uri="{FF2B5EF4-FFF2-40B4-BE49-F238E27FC236}">
                <a16:creationId xmlns:a16="http://schemas.microsoft.com/office/drawing/2014/main" id="{9ED30CF5-6694-4AFE-ADC8-480B0AF9B1D2}"/>
              </a:ext>
            </a:extLst>
          </p:cNvPr>
          <p:cNvSpPr>
            <a:spLocks noGrp="1"/>
          </p:cNvSpPr>
          <p:nvPr>
            <p:ph type="ftr" sz="quarter" idx="3"/>
          </p:nvPr>
        </p:nvSpPr>
        <p:spPr>
          <a:xfrm>
            <a:off x="381000" y="6484620"/>
            <a:ext cx="6705600" cy="324000"/>
          </a:xfrm>
          <a:prstGeom prst="rect">
            <a:avLst/>
          </a:prstGeom>
        </p:spPr>
        <p:txBody>
          <a:bodyPr vert="horz" lIns="91440" tIns="45720" rIns="91440" bIns="45720" rtlCol="0" anchor="ctr"/>
          <a:lstStyle>
            <a:lvl1pPr algn="l">
              <a:defRPr sz="1200">
                <a:solidFill>
                  <a:schemeClr val="accent1">
                    <a:lumMod val="40000"/>
                    <a:lumOff val="60000"/>
                  </a:schemeClr>
                </a:solidFill>
              </a:defRPr>
            </a:lvl1pPr>
          </a:lstStyle>
          <a:p>
            <a:pPr defTabSz="457200"/>
            <a:r>
              <a:rPr lang="fr-FR" sz="800">
                <a:solidFill>
                  <a:srgbClr val="1E7BBE">
                    <a:lumMod val="40000"/>
                    <a:lumOff val="60000"/>
                  </a:srgbClr>
                </a:solidFill>
                <a:latin typeface="Arial Black" panose="020B0A04020102020204" pitchFamily="34" charset="0"/>
                <a:cs typeface="Arial" panose="020B0604020202020204" pitchFamily="34" charset="0"/>
              </a:rPr>
              <a:t>Conférence U4U - 18 avril 2023</a:t>
            </a:r>
            <a:endParaRPr lang="fr-BE" sz="800" dirty="0">
              <a:solidFill>
                <a:srgbClr val="1E7BBE">
                  <a:lumMod val="40000"/>
                  <a:lumOff val="60000"/>
                </a:srgbClr>
              </a:solidFill>
              <a:cs typeface="Arial"/>
            </a:endParaRPr>
          </a:p>
        </p:txBody>
      </p:sp>
      <p:sp>
        <p:nvSpPr>
          <p:cNvPr id="14" name="Espace réservé du numéro de diapositive 2">
            <a:extLst>
              <a:ext uri="{FF2B5EF4-FFF2-40B4-BE49-F238E27FC236}">
                <a16:creationId xmlns:a16="http://schemas.microsoft.com/office/drawing/2014/main" id="{514F4E45-8641-44B5-B2CC-3A2921797B57}"/>
              </a:ext>
            </a:extLst>
          </p:cNvPr>
          <p:cNvSpPr>
            <a:spLocks noGrp="1"/>
          </p:cNvSpPr>
          <p:nvPr>
            <p:ph type="sldNum" sz="quarter" idx="4"/>
          </p:nvPr>
        </p:nvSpPr>
        <p:spPr>
          <a:xfrm>
            <a:off x="-762" y="6484620"/>
            <a:ext cx="288000" cy="324000"/>
          </a:xfrm>
          <a:prstGeom prst="rect">
            <a:avLst/>
          </a:prstGeom>
        </p:spPr>
        <p:txBody>
          <a:bodyPr vert="horz" lIns="0" tIns="45720" rIns="0" bIns="45720" rtlCol="0" anchor="ctr"/>
          <a:lstStyle>
            <a:lvl1pPr algn="ctr">
              <a:defRPr sz="800">
                <a:solidFill>
                  <a:schemeClr val="bg1"/>
                </a:solidFill>
                <a:latin typeface="Arial" panose="020B0604020202020204" pitchFamily="34" charset="0"/>
                <a:cs typeface="Arial" panose="020B0604020202020204" pitchFamily="34" charset="0"/>
              </a:defRPr>
            </a:lvl1pPr>
          </a:lstStyle>
          <a:p>
            <a:pPr defTabSz="457200"/>
            <a:fld id="{0CCC0F3D-6C85-4581-B708-13BD0E10D35E}" type="slidenum">
              <a:rPr lang="fr-BE" smtClean="0">
                <a:solidFill>
                  <a:prstClr val="white"/>
                </a:solidFill>
              </a:rPr>
              <a:pPr defTabSz="457200"/>
              <a:t>‹N°›</a:t>
            </a:fld>
            <a:endParaRPr lang="fr-BE" dirty="0">
              <a:solidFill>
                <a:prstClr val="white"/>
              </a:solidFill>
            </a:endParaRPr>
          </a:p>
        </p:txBody>
      </p:sp>
      <p:sp>
        <p:nvSpPr>
          <p:cNvPr id="9" name="Espace réservé du texte 7">
            <a:extLst>
              <a:ext uri="{FF2B5EF4-FFF2-40B4-BE49-F238E27FC236}">
                <a16:creationId xmlns:a16="http://schemas.microsoft.com/office/drawing/2014/main" id="{76DB1F5E-A6D2-4B90-985B-33886D0E19D9}"/>
              </a:ext>
            </a:extLst>
          </p:cNvPr>
          <p:cNvSpPr>
            <a:spLocks noGrp="1"/>
          </p:cNvSpPr>
          <p:nvPr>
            <p:ph type="body" sz="quarter" idx="11" hasCustomPrompt="1"/>
          </p:nvPr>
        </p:nvSpPr>
        <p:spPr>
          <a:xfrm>
            <a:off x="1073588" y="3645024"/>
            <a:ext cx="7545760" cy="2592288"/>
          </a:xfrm>
          <a:prstGeom prst="rect">
            <a:avLst/>
          </a:prstGeom>
        </p:spPr>
        <p:txBody>
          <a:bodyPr anchor="t">
            <a:normAutofit/>
          </a:bodyPr>
          <a:lstStyle>
            <a:lvl1pPr marL="987425" indent="-357188" defTabSz="330200">
              <a:spcBef>
                <a:spcPts val="600"/>
              </a:spcBef>
              <a:spcAft>
                <a:spcPts val="0"/>
              </a:spcAft>
              <a:buFont typeface="+mj-lt"/>
              <a:buAutoNum type="alphaUcPeriod"/>
              <a:tabLst/>
              <a:defRPr sz="1500" baseline="0">
                <a:solidFill>
                  <a:schemeClr val="accent1">
                    <a:lumMod val="40000"/>
                    <a:lumOff val="60000"/>
                  </a:schemeClr>
                </a:solidFill>
                <a:latin typeface="+mn-lt"/>
              </a:defRPr>
            </a:lvl1pPr>
            <a:lvl2pPr marL="627062" indent="0" defTabSz="300038">
              <a:buFontTx/>
              <a:buNone/>
              <a:tabLst/>
              <a:defRPr sz="1500" cap="all" baseline="0">
                <a:solidFill>
                  <a:schemeClr val="accent1">
                    <a:lumMod val="40000"/>
                    <a:lumOff val="60000"/>
                  </a:schemeClr>
                </a:solidFill>
              </a:defRPr>
            </a:lvl2pPr>
          </a:lstStyle>
          <a:p>
            <a:pPr lvl="0"/>
            <a:r>
              <a:rPr lang="fr-FR" dirty="0"/>
              <a:t>ici le nom des sous parties</a:t>
            </a:r>
          </a:p>
        </p:txBody>
      </p:sp>
    </p:spTree>
    <p:extLst>
      <p:ext uri="{BB962C8B-B14F-4D97-AF65-F5344CB8AC3E}">
        <p14:creationId xmlns:p14="http://schemas.microsoft.com/office/powerpoint/2010/main" val="1791351458"/>
      </p:ext>
    </p:extLst>
  </p:cSld>
  <p:clrMapOvr>
    <a:masterClrMapping/>
  </p:clrMapOvr>
  <p:extLst>
    <p:ext uri="{DCECCB84-F9BA-43D5-87BE-67443E8EF086}">
      <p15:sldGuideLst xmlns:p15="http://schemas.microsoft.com/office/powerpoint/2012/main">
        <p15:guide id="1" pos="720">
          <p15:clr>
            <a:srgbClr val="FBAE40"/>
          </p15:clr>
        </p15:guide>
        <p15:guide id="2" pos="55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n du chapitr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258CFD8-F505-49AC-BB5A-EAE067DF00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white">
          <a:xfrm>
            <a:off x="0" y="3048"/>
            <a:ext cx="9144000" cy="6851904"/>
          </a:xfrm>
          <a:prstGeom prst="rect">
            <a:avLst/>
          </a:prstGeom>
        </p:spPr>
      </p:pic>
      <p:sp>
        <p:nvSpPr>
          <p:cNvPr id="8" name="Espace réservé du texte 7">
            <a:extLst>
              <a:ext uri="{FF2B5EF4-FFF2-40B4-BE49-F238E27FC236}">
                <a16:creationId xmlns:a16="http://schemas.microsoft.com/office/drawing/2014/main" id="{EE038721-9369-4C84-95DF-946B4EE59EAD}"/>
              </a:ext>
            </a:extLst>
          </p:cNvPr>
          <p:cNvSpPr>
            <a:spLocks noGrp="1"/>
          </p:cNvSpPr>
          <p:nvPr>
            <p:ph type="body" sz="quarter" idx="10" hasCustomPrompt="1"/>
          </p:nvPr>
        </p:nvSpPr>
        <p:spPr>
          <a:xfrm>
            <a:off x="1081083" y="548680"/>
            <a:ext cx="7545760" cy="3024336"/>
          </a:xfrm>
          <a:prstGeom prst="rect">
            <a:avLst/>
          </a:prstGeom>
        </p:spPr>
        <p:txBody>
          <a:bodyPr anchor="b"/>
          <a:lstStyle>
            <a:lvl1pPr marL="627063" indent="-627063" defTabSz="358775">
              <a:spcAft>
                <a:spcPts val="1200"/>
              </a:spcAft>
              <a:buFont typeface="+mj-lt"/>
              <a:buNone/>
              <a:tabLst>
                <a:tab pos="627063" algn="l"/>
              </a:tabLst>
              <a:defRPr sz="2400" baseline="0">
                <a:latin typeface="Arial Black" panose="020B0A04020102020204" pitchFamily="34" charset="0"/>
              </a:defRPr>
            </a:lvl1pPr>
            <a:lvl2pPr marL="627062" indent="0" defTabSz="300038">
              <a:buFontTx/>
              <a:buNone/>
              <a:tabLst/>
              <a:defRPr sz="1500" cap="all" baseline="0">
                <a:solidFill>
                  <a:schemeClr val="accent1">
                    <a:lumMod val="40000"/>
                    <a:lumOff val="60000"/>
                  </a:schemeClr>
                </a:solidFill>
              </a:defRPr>
            </a:lvl2pPr>
          </a:lstStyle>
          <a:p>
            <a:pPr lvl="0"/>
            <a:r>
              <a:rPr lang="fr-FR" dirty="0"/>
              <a:t>IV.  ICI, N°. + TAB + nom du chapitre</a:t>
            </a:r>
          </a:p>
        </p:txBody>
      </p:sp>
      <p:sp>
        <p:nvSpPr>
          <p:cNvPr id="12" name="object 5">
            <a:extLst>
              <a:ext uri="{FF2B5EF4-FFF2-40B4-BE49-F238E27FC236}">
                <a16:creationId xmlns:a16="http://schemas.microsoft.com/office/drawing/2014/main" id="{197FE514-63EF-4E98-9C19-308EF20BEB21}"/>
              </a:ext>
            </a:extLst>
          </p:cNvPr>
          <p:cNvSpPr txBox="1"/>
          <p:nvPr userDrawn="1"/>
        </p:nvSpPr>
        <p:spPr>
          <a:xfrm>
            <a:off x="7409815" y="6517831"/>
            <a:ext cx="1438910" cy="111569"/>
          </a:xfrm>
          <a:prstGeom prst="rect">
            <a:avLst/>
          </a:prstGeom>
        </p:spPr>
        <p:txBody>
          <a:bodyPr vert="horz" wrap="square" lIns="0" tIns="3810" rIns="0" bIns="0" rtlCol="0">
            <a:spAutoFit/>
          </a:bodyPr>
          <a:lstStyle/>
          <a:p>
            <a:pPr marL="12700">
              <a:lnSpc>
                <a:spcPct val="100000"/>
              </a:lnSpc>
              <a:spcBef>
                <a:spcPts val="30"/>
              </a:spcBef>
            </a:pPr>
            <a:r>
              <a:rPr sz="700" dirty="0">
                <a:solidFill>
                  <a:srgbClr val="FFFFFF"/>
                </a:solidFill>
                <a:latin typeface="Arial"/>
                <a:cs typeface="Arial"/>
              </a:rPr>
              <a:t>W W </a:t>
            </a:r>
            <a:r>
              <a:rPr sz="700" spc="85" dirty="0">
                <a:solidFill>
                  <a:srgbClr val="FFFFFF"/>
                </a:solidFill>
                <a:latin typeface="Arial"/>
                <a:cs typeface="Arial"/>
              </a:rPr>
              <a:t>W. </a:t>
            </a:r>
            <a:r>
              <a:rPr sz="700" dirty="0">
                <a:solidFill>
                  <a:srgbClr val="FFFFFF"/>
                </a:solidFill>
                <a:latin typeface="Arial"/>
                <a:cs typeface="Arial"/>
              </a:rPr>
              <a:t>T E T R A L A </a:t>
            </a:r>
            <a:r>
              <a:rPr sz="700" spc="85" dirty="0">
                <a:solidFill>
                  <a:srgbClr val="FFFFFF"/>
                </a:solidFill>
                <a:latin typeface="Arial"/>
                <a:cs typeface="Arial"/>
              </a:rPr>
              <a:t>W. </a:t>
            </a:r>
            <a:r>
              <a:rPr sz="700" dirty="0">
                <a:solidFill>
                  <a:srgbClr val="FFFFFF"/>
                </a:solidFill>
                <a:latin typeface="Arial"/>
                <a:cs typeface="Arial"/>
              </a:rPr>
              <a:t>C O</a:t>
            </a:r>
            <a:r>
              <a:rPr sz="700" spc="100" dirty="0">
                <a:solidFill>
                  <a:srgbClr val="FFFFFF"/>
                </a:solidFill>
                <a:latin typeface="Arial"/>
                <a:cs typeface="Arial"/>
              </a:rPr>
              <a:t> </a:t>
            </a:r>
            <a:r>
              <a:rPr sz="700" dirty="0">
                <a:solidFill>
                  <a:srgbClr val="FFFFFF"/>
                </a:solidFill>
                <a:latin typeface="Arial"/>
                <a:cs typeface="Arial"/>
              </a:rPr>
              <a:t>M</a:t>
            </a:r>
          </a:p>
        </p:txBody>
      </p:sp>
      <p:sp>
        <p:nvSpPr>
          <p:cNvPr id="13" name="Espace réservé du pied de page 1">
            <a:extLst>
              <a:ext uri="{FF2B5EF4-FFF2-40B4-BE49-F238E27FC236}">
                <a16:creationId xmlns:a16="http://schemas.microsoft.com/office/drawing/2014/main" id="{9ED30CF5-6694-4AFE-ADC8-480B0AF9B1D2}"/>
              </a:ext>
            </a:extLst>
          </p:cNvPr>
          <p:cNvSpPr>
            <a:spLocks noGrp="1"/>
          </p:cNvSpPr>
          <p:nvPr>
            <p:ph type="ftr" sz="quarter" idx="3"/>
          </p:nvPr>
        </p:nvSpPr>
        <p:spPr>
          <a:xfrm>
            <a:off x="381000" y="6484620"/>
            <a:ext cx="6705600" cy="324000"/>
          </a:xfrm>
          <a:prstGeom prst="rect">
            <a:avLst/>
          </a:prstGeom>
        </p:spPr>
        <p:txBody>
          <a:bodyPr vert="horz" lIns="91440" tIns="45720" rIns="91440" bIns="45720" rtlCol="0" anchor="ctr"/>
          <a:lstStyle>
            <a:lvl1pPr algn="l">
              <a:defRPr sz="1200">
                <a:solidFill>
                  <a:schemeClr val="accent1">
                    <a:lumMod val="40000"/>
                    <a:lumOff val="60000"/>
                  </a:schemeClr>
                </a:solidFill>
              </a:defRPr>
            </a:lvl1pPr>
          </a:lstStyle>
          <a:p>
            <a:r>
              <a:rPr lang="fr-FR" sz="800">
                <a:latin typeface="Arial Black" panose="020B0A04020102020204" pitchFamily="34" charset="0"/>
                <a:cs typeface="Arial" panose="020B0604020202020204" pitchFamily="34" charset="0"/>
              </a:rPr>
              <a:t>Conférence U4U - 18 avril 2023</a:t>
            </a:r>
            <a:endParaRPr lang="fr-BE" sz="800" dirty="0">
              <a:cs typeface="Arial"/>
            </a:endParaRPr>
          </a:p>
        </p:txBody>
      </p:sp>
      <p:sp>
        <p:nvSpPr>
          <p:cNvPr id="14" name="Espace réservé du numéro de diapositive 2">
            <a:extLst>
              <a:ext uri="{FF2B5EF4-FFF2-40B4-BE49-F238E27FC236}">
                <a16:creationId xmlns:a16="http://schemas.microsoft.com/office/drawing/2014/main" id="{514F4E45-8641-44B5-B2CC-3A2921797B57}"/>
              </a:ext>
            </a:extLst>
          </p:cNvPr>
          <p:cNvSpPr>
            <a:spLocks noGrp="1"/>
          </p:cNvSpPr>
          <p:nvPr>
            <p:ph type="sldNum" sz="quarter" idx="4"/>
          </p:nvPr>
        </p:nvSpPr>
        <p:spPr>
          <a:xfrm>
            <a:off x="-762" y="6484620"/>
            <a:ext cx="288000" cy="324000"/>
          </a:xfrm>
          <a:prstGeom prst="rect">
            <a:avLst/>
          </a:prstGeom>
        </p:spPr>
        <p:txBody>
          <a:bodyPr vert="horz" lIns="0" tIns="45720" rIns="0" bIns="45720" rtlCol="0" anchor="ctr"/>
          <a:lstStyle>
            <a:lvl1pPr algn="ctr">
              <a:defRPr sz="800">
                <a:solidFill>
                  <a:schemeClr val="bg1"/>
                </a:solidFill>
                <a:latin typeface="Arial" panose="020B0604020202020204" pitchFamily="34" charset="0"/>
                <a:cs typeface="Arial" panose="020B0604020202020204" pitchFamily="34" charset="0"/>
              </a:defRPr>
            </a:lvl1pPr>
          </a:lstStyle>
          <a:p>
            <a:fld id="{0CCC0F3D-6C85-4581-B708-13BD0E10D35E}" type="slidenum">
              <a:rPr lang="fr-BE" smtClean="0"/>
              <a:pPr/>
              <a:t>‹N°›</a:t>
            </a:fld>
            <a:endParaRPr lang="fr-BE" dirty="0"/>
          </a:p>
        </p:txBody>
      </p:sp>
      <p:sp>
        <p:nvSpPr>
          <p:cNvPr id="9" name="Espace réservé du texte 7">
            <a:extLst>
              <a:ext uri="{FF2B5EF4-FFF2-40B4-BE49-F238E27FC236}">
                <a16:creationId xmlns:a16="http://schemas.microsoft.com/office/drawing/2014/main" id="{76DB1F5E-A6D2-4B90-985B-33886D0E19D9}"/>
              </a:ext>
            </a:extLst>
          </p:cNvPr>
          <p:cNvSpPr>
            <a:spLocks noGrp="1"/>
          </p:cNvSpPr>
          <p:nvPr>
            <p:ph type="body" sz="quarter" idx="11" hasCustomPrompt="1"/>
          </p:nvPr>
        </p:nvSpPr>
        <p:spPr>
          <a:xfrm>
            <a:off x="1073588" y="3645024"/>
            <a:ext cx="7545760" cy="2592288"/>
          </a:xfrm>
          <a:prstGeom prst="rect">
            <a:avLst/>
          </a:prstGeom>
        </p:spPr>
        <p:txBody>
          <a:bodyPr anchor="t">
            <a:normAutofit/>
          </a:bodyPr>
          <a:lstStyle>
            <a:lvl1pPr marL="987425" indent="-357188" defTabSz="330200">
              <a:spcBef>
                <a:spcPts val="600"/>
              </a:spcBef>
              <a:spcAft>
                <a:spcPts val="0"/>
              </a:spcAft>
              <a:buFont typeface="+mj-lt"/>
              <a:buAutoNum type="alphaUcPeriod"/>
              <a:tabLst/>
              <a:defRPr sz="1500" baseline="0">
                <a:solidFill>
                  <a:schemeClr val="accent1">
                    <a:lumMod val="40000"/>
                    <a:lumOff val="60000"/>
                  </a:schemeClr>
                </a:solidFill>
                <a:latin typeface="+mn-lt"/>
              </a:defRPr>
            </a:lvl1pPr>
            <a:lvl2pPr marL="627062" indent="0" defTabSz="300038">
              <a:buFontTx/>
              <a:buNone/>
              <a:tabLst/>
              <a:defRPr sz="1500" cap="all" baseline="0">
                <a:solidFill>
                  <a:schemeClr val="accent1">
                    <a:lumMod val="40000"/>
                    <a:lumOff val="60000"/>
                  </a:schemeClr>
                </a:solidFill>
              </a:defRPr>
            </a:lvl2pPr>
          </a:lstStyle>
          <a:p>
            <a:pPr lvl="0"/>
            <a:r>
              <a:rPr lang="fr-FR" dirty="0"/>
              <a:t>ici le nom des sous parties</a:t>
            </a:r>
          </a:p>
        </p:txBody>
      </p:sp>
    </p:spTree>
    <p:extLst>
      <p:ext uri="{BB962C8B-B14F-4D97-AF65-F5344CB8AC3E}">
        <p14:creationId xmlns:p14="http://schemas.microsoft.com/office/powerpoint/2010/main" val="4170092976"/>
      </p:ext>
    </p:extLst>
  </p:cSld>
  <p:clrMapOvr>
    <a:masterClrMapping/>
  </p:clrMapOvr>
  <p:extLst>
    <p:ext uri="{DCECCB84-F9BA-43D5-87BE-67443E8EF086}">
      <p15:sldGuideLst xmlns:p15="http://schemas.microsoft.com/office/powerpoint/2012/main">
        <p15:guide id="1" pos="720">
          <p15:clr>
            <a:srgbClr val="FBAE40"/>
          </p15:clr>
        </p15:guide>
        <p15:guide id="2" pos="555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FIN / Questions">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66800" y="2971800"/>
            <a:ext cx="7010400" cy="538163"/>
          </a:xfrm>
          <a:prstGeom prst="rect">
            <a:avLst/>
          </a:prstGeom>
        </p:spPr>
        <p:txBody>
          <a:bodyPr anchor="b"/>
          <a:lstStyle>
            <a:lvl1pPr algn="l">
              <a:defRPr sz="2800" baseline="0"/>
            </a:lvl1pPr>
          </a:lstStyle>
          <a:p>
            <a:r>
              <a:rPr lang="fr-FR" dirty="0"/>
              <a:t>MERCI POUR VOTRE ATTENTION !</a:t>
            </a:r>
            <a:endParaRPr lang="fr-BE" dirty="0"/>
          </a:p>
        </p:txBody>
      </p:sp>
      <p:sp>
        <p:nvSpPr>
          <p:cNvPr id="3" name="Sous-titre 2"/>
          <p:cNvSpPr>
            <a:spLocks noGrp="1"/>
          </p:cNvSpPr>
          <p:nvPr>
            <p:ph type="subTitle" idx="1" hasCustomPrompt="1"/>
          </p:nvPr>
        </p:nvSpPr>
        <p:spPr>
          <a:xfrm>
            <a:off x="1066800" y="3429000"/>
            <a:ext cx="7033592" cy="4365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Des Questions ?</a:t>
            </a:r>
            <a:endParaRPr lang="fr-BE" dirty="0"/>
          </a:p>
        </p:txBody>
      </p:sp>
    </p:spTree>
    <p:extLst>
      <p:ext uri="{BB962C8B-B14F-4D97-AF65-F5344CB8AC3E}">
        <p14:creationId xmlns:p14="http://schemas.microsoft.com/office/powerpoint/2010/main" val="3973205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lan géneral de la présentation (un seul niveau)">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504000" y="1143000"/>
            <a:ext cx="8335200" cy="477837"/>
          </a:xfrm>
          <a:prstGeom prst="rect">
            <a:avLst/>
          </a:prstGeom>
        </p:spPr>
        <p:txBody>
          <a:bodyPr anchor="b">
            <a:normAutofit/>
          </a:bodyPr>
          <a:lstStyle>
            <a:lvl1pPr marL="0" indent="0" algn="l">
              <a:buFont typeface="+mj-lt"/>
              <a:buNone/>
              <a:defRPr sz="2400">
                <a:solidFill>
                  <a:schemeClr val="accent1"/>
                </a:solidFill>
              </a:defRPr>
            </a:lvl1pPr>
          </a:lstStyle>
          <a:p>
            <a:r>
              <a:rPr lang="fr-FR" dirty="0"/>
              <a:t>PLAN</a:t>
            </a:r>
            <a:endParaRPr lang="fr-BE" dirty="0"/>
          </a:p>
        </p:txBody>
      </p:sp>
      <p:sp>
        <p:nvSpPr>
          <p:cNvPr id="3" name="Espace réservé du pied de page 2">
            <a:extLst>
              <a:ext uri="{FF2B5EF4-FFF2-40B4-BE49-F238E27FC236}">
                <a16:creationId xmlns:a16="http://schemas.microsoft.com/office/drawing/2014/main" id="{D862DB41-6702-4A82-8951-62B69523AC0E}"/>
              </a:ext>
            </a:extLst>
          </p:cNvPr>
          <p:cNvSpPr>
            <a:spLocks noGrp="1"/>
          </p:cNvSpPr>
          <p:nvPr>
            <p:ph type="ftr" sz="quarter" idx="10"/>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dirty="0">
              <a:latin typeface="Arial"/>
              <a:cs typeface="Arial"/>
            </a:endParaRPr>
          </a:p>
        </p:txBody>
      </p:sp>
      <p:sp>
        <p:nvSpPr>
          <p:cNvPr id="5" name="Espace réservé du numéro de diapositive 4">
            <a:extLst>
              <a:ext uri="{FF2B5EF4-FFF2-40B4-BE49-F238E27FC236}">
                <a16:creationId xmlns:a16="http://schemas.microsoft.com/office/drawing/2014/main" id="{3102131D-B45E-4B39-978F-953187B4B016}"/>
              </a:ext>
            </a:extLst>
          </p:cNvPr>
          <p:cNvSpPr>
            <a:spLocks noGrp="1"/>
          </p:cNvSpPr>
          <p:nvPr>
            <p:ph type="sldNum" sz="quarter" idx="11"/>
          </p:nvPr>
        </p:nvSpPr>
        <p:spPr/>
        <p:txBody>
          <a:bodyPr/>
          <a:lstStyle/>
          <a:p>
            <a:fld id="{0CCC0F3D-6C85-4581-B708-13BD0E10D35E}" type="slidenum">
              <a:rPr lang="fr-BE" smtClean="0"/>
              <a:pPr/>
              <a:t>‹N°›</a:t>
            </a:fld>
            <a:endParaRPr lang="fr-BE" dirty="0"/>
          </a:p>
        </p:txBody>
      </p:sp>
      <p:sp>
        <p:nvSpPr>
          <p:cNvPr id="6" name="Espace réservé du texte 7">
            <a:extLst>
              <a:ext uri="{FF2B5EF4-FFF2-40B4-BE49-F238E27FC236}">
                <a16:creationId xmlns:a16="http://schemas.microsoft.com/office/drawing/2014/main" id="{757EEB06-FCF2-451E-BE12-44B98597A03A}"/>
              </a:ext>
            </a:extLst>
          </p:cNvPr>
          <p:cNvSpPr>
            <a:spLocks noGrp="1"/>
          </p:cNvSpPr>
          <p:nvPr>
            <p:ph type="body" sz="quarter" idx="12" hasCustomPrompt="1"/>
          </p:nvPr>
        </p:nvSpPr>
        <p:spPr>
          <a:xfrm>
            <a:off x="504000" y="1844824"/>
            <a:ext cx="8335200" cy="4320480"/>
          </a:xfrm>
          <a:prstGeom prst="rect">
            <a:avLst/>
          </a:prstGeom>
        </p:spPr>
        <p:txBody>
          <a:bodyPr anchor="ctr"/>
          <a:lstStyle>
            <a:lvl1pPr marL="628650" indent="-628650">
              <a:spcAft>
                <a:spcPts val="1200"/>
              </a:spcAft>
              <a:buFont typeface="+mj-lt"/>
              <a:buAutoNum type="romanUcPeriod"/>
              <a:defRPr sz="2400" baseline="0">
                <a:solidFill>
                  <a:schemeClr val="accent1"/>
                </a:solidFill>
                <a:latin typeface="Arial Black" panose="020B0A04020102020204" pitchFamily="34" charset="0"/>
              </a:defRPr>
            </a:lvl1pPr>
            <a:lvl2pPr marL="800100" indent="-342900">
              <a:buFont typeface="+mj-lt"/>
              <a:buAutoNum type="alphaUcPeriod"/>
              <a:defRPr sz="1500" cap="all" baseline="0">
                <a:solidFill>
                  <a:schemeClr val="accent1">
                    <a:lumMod val="60000"/>
                    <a:lumOff val="40000"/>
                  </a:schemeClr>
                </a:solidFill>
              </a:defRPr>
            </a:lvl2pPr>
          </a:lstStyle>
          <a:p>
            <a:pPr lvl="0"/>
            <a:r>
              <a:rPr lang="fr-FR" dirty="0"/>
              <a:t>ici les titres des chapitres Deuxième niveau</a:t>
            </a:r>
          </a:p>
        </p:txBody>
      </p:sp>
    </p:spTree>
    <p:extLst>
      <p:ext uri="{BB962C8B-B14F-4D97-AF65-F5344CB8AC3E}">
        <p14:creationId xmlns:p14="http://schemas.microsoft.com/office/powerpoint/2010/main" val="1792122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sous partie +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00" y="2276872"/>
            <a:ext cx="8332446" cy="396044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Espace réservé du pied de page 9">
            <a:extLst>
              <a:ext uri="{FF2B5EF4-FFF2-40B4-BE49-F238E27FC236}">
                <a16:creationId xmlns:a16="http://schemas.microsoft.com/office/drawing/2014/main" id="{F72EA64F-61D2-4696-8CF9-FEA4E4885AF0}"/>
              </a:ext>
            </a:extLst>
          </p:cNvPr>
          <p:cNvSpPr>
            <a:spLocks noGrp="1"/>
          </p:cNvSpPr>
          <p:nvPr>
            <p:ph type="ftr" sz="quarter" idx="20"/>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dirty="0">
              <a:latin typeface="Arial"/>
              <a:cs typeface="Arial"/>
            </a:endParaRPr>
          </a:p>
        </p:txBody>
      </p:sp>
      <p:sp>
        <p:nvSpPr>
          <p:cNvPr id="11" name="Espace réservé du numéro de diapositive 10">
            <a:extLst>
              <a:ext uri="{FF2B5EF4-FFF2-40B4-BE49-F238E27FC236}">
                <a16:creationId xmlns:a16="http://schemas.microsoft.com/office/drawing/2014/main" id="{73C24F0C-97A9-42A2-9F3F-ECD29A3FA6A2}"/>
              </a:ext>
            </a:extLst>
          </p:cNvPr>
          <p:cNvSpPr>
            <a:spLocks noGrp="1"/>
          </p:cNvSpPr>
          <p:nvPr>
            <p:ph type="sldNum" sz="quarter" idx="21"/>
          </p:nvPr>
        </p:nvSpPr>
        <p:spPr/>
        <p:txBody>
          <a:bodyPr/>
          <a:lstStyle/>
          <a:p>
            <a:fld id="{0CCC0F3D-6C85-4581-B708-13BD0E10D35E}" type="slidenum">
              <a:rPr lang="fr-BE" smtClean="0"/>
              <a:pPr/>
              <a:t>‹N°›</a:t>
            </a:fld>
            <a:endParaRPr lang="fr-BE" dirty="0"/>
          </a:p>
        </p:txBody>
      </p:sp>
      <p:sp>
        <p:nvSpPr>
          <p:cNvPr id="14" name="Titre 1">
            <a:extLst>
              <a:ext uri="{FF2B5EF4-FFF2-40B4-BE49-F238E27FC236}">
                <a16:creationId xmlns:a16="http://schemas.microsoft.com/office/drawing/2014/main" id="{AA40101F-E445-4416-B76B-B3AA80DBB8D2}"/>
              </a:ext>
            </a:extLst>
          </p:cNvPr>
          <p:cNvSpPr>
            <a:spLocks noGrp="1"/>
          </p:cNvSpPr>
          <p:nvPr>
            <p:ph type="ctrTitle" hasCustomPrompt="1"/>
          </p:nvPr>
        </p:nvSpPr>
        <p:spPr bwMode="auto">
          <a:xfrm>
            <a:off x="611188" y="1066800"/>
            <a:ext cx="8228012" cy="914400"/>
          </a:xfrm>
          <a:prstGeom prst="rect">
            <a:avLst/>
          </a:prstGeom>
          <a:blipFill dpi="0" rotWithShape="1">
            <a:blip r:embed="rId2"/>
            <a:srcRect/>
            <a:tile tx="0" ty="0" sx="100000" sy="100000" flip="none" algn="tl"/>
          </a:blipFill>
        </p:spPr>
        <p:txBody>
          <a:bodyPr lIns="432000" anchor="ctr" anchorCtr="0">
            <a:normAutofit/>
          </a:bodyPr>
          <a:lstStyle>
            <a:lvl1pPr marL="0" indent="0" algn="l" defTabSz="361950">
              <a:buFont typeface="+mj-lt"/>
              <a:buNone/>
              <a:defRPr sz="1500" b="0" cap="all" baseline="0">
                <a:solidFill>
                  <a:schemeClr val="bg1"/>
                </a:solidFill>
                <a:latin typeface="+mn-lt"/>
                <a:cs typeface="Arial" panose="020B0604020202020204" pitchFamily="34" charset="0"/>
              </a:defRPr>
            </a:lvl1pPr>
          </a:lstStyle>
          <a:p>
            <a:r>
              <a:rPr lang="fr-BE" dirty="0"/>
              <a:t>A.	Titre de l a sous partie</a:t>
            </a:r>
          </a:p>
        </p:txBody>
      </p:sp>
      <p:sp>
        <p:nvSpPr>
          <p:cNvPr id="15" name="Espace réservé du texte 3">
            <a:extLst>
              <a:ext uri="{FF2B5EF4-FFF2-40B4-BE49-F238E27FC236}">
                <a16:creationId xmlns:a16="http://schemas.microsoft.com/office/drawing/2014/main" id="{C3F80A87-E8EF-40E0-92F1-13823B061F8E}"/>
              </a:ext>
            </a:extLst>
          </p:cNvPr>
          <p:cNvSpPr>
            <a:spLocks noGrp="1"/>
          </p:cNvSpPr>
          <p:nvPr>
            <p:ph type="body" sz="quarter" idx="17" hasCustomPrompt="1"/>
          </p:nvPr>
        </p:nvSpPr>
        <p:spPr>
          <a:xfrm>
            <a:off x="504000" y="41682"/>
            <a:ext cx="5040560" cy="504056"/>
          </a:xfrm>
          <a:prstGeom prst="rect">
            <a:avLst/>
          </a:prstGeom>
        </p:spPr>
        <p:txBody>
          <a:bodyPr bIns="36000" anchor="b">
            <a:normAutofit/>
          </a:bodyPr>
          <a:lstStyle>
            <a:lvl1pPr marL="269875" indent="-269875" defTabSz="179388">
              <a:buFont typeface="+mj-lt"/>
              <a:buNone/>
              <a:tabLst/>
              <a:defRPr sz="900" cap="all" baseline="0">
                <a:solidFill>
                  <a:schemeClr val="bg1">
                    <a:lumMod val="50000"/>
                  </a:schemeClr>
                </a:solidFill>
                <a:latin typeface="+mj-lt"/>
              </a:defRPr>
            </a:lvl1pPr>
            <a:lvl2pPr marL="180975" indent="0" defTabSz="358775">
              <a:spcBef>
                <a:spcPts val="300"/>
              </a:spcBef>
              <a:spcAft>
                <a:spcPts val="0"/>
              </a:spcAft>
              <a:buFont typeface="+mj-lt"/>
              <a:buNone/>
              <a:tabLst/>
              <a:defRPr sz="1000" cap="all" baseline="0">
                <a:solidFill>
                  <a:schemeClr val="bg1">
                    <a:lumMod val="50000"/>
                  </a:schemeClr>
                </a:solidFill>
              </a:defRPr>
            </a:lvl2pPr>
          </a:lstStyle>
          <a:p>
            <a:pPr lvl="0"/>
            <a:r>
              <a:rPr lang="fr-FR" dirty="0"/>
              <a:t>I.    Rappel du nom du chapitre (Tabulation après le N°)</a:t>
            </a:r>
          </a:p>
        </p:txBody>
      </p:sp>
    </p:spTree>
    <p:extLst>
      <p:ext uri="{BB962C8B-B14F-4D97-AF65-F5344CB8AC3E}">
        <p14:creationId xmlns:p14="http://schemas.microsoft.com/office/powerpoint/2010/main" val="715974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00" y="1556792"/>
            <a:ext cx="8332446" cy="468052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Espace réservé du texte 3">
            <a:extLst>
              <a:ext uri="{FF2B5EF4-FFF2-40B4-BE49-F238E27FC236}">
                <a16:creationId xmlns:a16="http://schemas.microsoft.com/office/drawing/2014/main" id="{E8411D06-6750-457C-8055-DE18EFE57781}"/>
              </a:ext>
            </a:extLst>
          </p:cNvPr>
          <p:cNvSpPr>
            <a:spLocks noGrp="1"/>
          </p:cNvSpPr>
          <p:nvPr>
            <p:ph type="body" sz="quarter" idx="17" hasCustomPrompt="1"/>
          </p:nvPr>
        </p:nvSpPr>
        <p:spPr>
          <a:xfrm>
            <a:off x="504000" y="41682"/>
            <a:ext cx="5040560" cy="504056"/>
          </a:xfrm>
          <a:prstGeom prst="rect">
            <a:avLst/>
          </a:prstGeom>
        </p:spPr>
        <p:txBody>
          <a:bodyPr bIns="36000" anchor="b">
            <a:normAutofit/>
          </a:bodyPr>
          <a:lstStyle>
            <a:lvl1pPr marL="269875" indent="-269875" defTabSz="180975">
              <a:buFont typeface="+mj-lt"/>
              <a:buNone/>
              <a:tabLst/>
              <a:defRPr sz="900" cap="all" baseline="0">
                <a:solidFill>
                  <a:schemeClr val="bg1">
                    <a:lumMod val="50000"/>
                  </a:schemeClr>
                </a:solidFill>
                <a:latin typeface="+mj-lt"/>
              </a:defRPr>
            </a:lvl1pPr>
            <a:lvl2pPr marL="180975" indent="0" defTabSz="358775">
              <a:spcBef>
                <a:spcPts val="300"/>
              </a:spcBef>
              <a:spcAft>
                <a:spcPts val="0"/>
              </a:spcAft>
              <a:buFont typeface="+mj-lt"/>
              <a:buNone/>
              <a:tabLst/>
              <a:defRPr sz="1000" cap="all" baseline="0">
                <a:solidFill>
                  <a:schemeClr val="bg1">
                    <a:lumMod val="50000"/>
                  </a:schemeClr>
                </a:solidFill>
              </a:defRPr>
            </a:lvl2pPr>
          </a:lstStyle>
          <a:p>
            <a:pPr lvl="0"/>
            <a:r>
              <a:rPr lang="fr-FR" dirty="0"/>
              <a:t>I.    Rappel du nom du chapitre (Tabulation après le N°)</a:t>
            </a:r>
          </a:p>
        </p:txBody>
      </p:sp>
      <p:sp>
        <p:nvSpPr>
          <p:cNvPr id="9" name="Espace réservé du texte 3">
            <a:extLst>
              <a:ext uri="{FF2B5EF4-FFF2-40B4-BE49-F238E27FC236}">
                <a16:creationId xmlns:a16="http://schemas.microsoft.com/office/drawing/2014/main" id="{A1E8D77C-9B13-40C0-8FE4-6691F6ABF1BE}"/>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tabLst/>
              <a:defRPr sz="900" b="0" cap="all" baseline="0">
                <a:solidFill>
                  <a:schemeClr val="bg1">
                    <a:lumMod val="50000"/>
                  </a:schemeClr>
                </a:solidFill>
                <a:latin typeface="+mn-lt"/>
              </a:defRPr>
            </a:lvl1pPr>
            <a:lvl2pPr marL="180975" indent="0" defTabSz="358775">
              <a:spcBef>
                <a:spcPts val="300"/>
              </a:spcBef>
              <a:spcAft>
                <a:spcPts val="0"/>
              </a:spcAft>
              <a:buFont typeface="+mj-lt"/>
              <a:buNone/>
              <a:tabLst/>
              <a:defRPr sz="1000" b="0" cap="all" baseline="0">
                <a:solidFill>
                  <a:schemeClr val="bg1">
                    <a:lumMod val="50000"/>
                  </a:schemeClr>
                </a:solidFill>
              </a:defRPr>
            </a:lvl2pPr>
          </a:lstStyle>
          <a:p>
            <a:pPr lvl="0"/>
            <a:r>
              <a:rPr lang="fr-FR" dirty="0"/>
              <a:t>A.  Rappel de la sous partie</a:t>
            </a:r>
          </a:p>
        </p:txBody>
      </p:sp>
      <p:sp>
        <p:nvSpPr>
          <p:cNvPr id="10" name="Espace réservé du pied de page 9">
            <a:extLst>
              <a:ext uri="{FF2B5EF4-FFF2-40B4-BE49-F238E27FC236}">
                <a16:creationId xmlns:a16="http://schemas.microsoft.com/office/drawing/2014/main" id="{F72EA64F-61D2-4696-8CF9-FEA4E4885AF0}"/>
              </a:ext>
            </a:extLst>
          </p:cNvPr>
          <p:cNvSpPr>
            <a:spLocks noGrp="1"/>
          </p:cNvSpPr>
          <p:nvPr>
            <p:ph type="ftr" sz="quarter" idx="20"/>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dirty="0">
              <a:latin typeface="Arial"/>
              <a:cs typeface="Arial"/>
            </a:endParaRPr>
          </a:p>
        </p:txBody>
      </p:sp>
      <p:sp>
        <p:nvSpPr>
          <p:cNvPr id="11" name="Espace réservé du numéro de diapositive 10">
            <a:extLst>
              <a:ext uri="{FF2B5EF4-FFF2-40B4-BE49-F238E27FC236}">
                <a16:creationId xmlns:a16="http://schemas.microsoft.com/office/drawing/2014/main" id="{73C24F0C-97A9-42A2-9F3F-ECD29A3FA6A2}"/>
              </a:ext>
            </a:extLst>
          </p:cNvPr>
          <p:cNvSpPr>
            <a:spLocks noGrp="1"/>
          </p:cNvSpPr>
          <p:nvPr>
            <p:ph type="sldNum" sz="quarter" idx="21"/>
          </p:nvPr>
        </p:nvSpPr>
        <p:spPr/>
        <p:txBody>
          <a:bodyPr/>
          <a:lstStyle/>
          <a:p>
            <a:fld id="{0CCC0F3D-6C85-4581-B708-13BD0E10D35E}" type="slidenum">
              <a:rPr lang="fr-BE" smtClean="0"/>
              <a:pPr/>
              <a:t>‹N°›</a:t>
            </a:fld>
            <a:endParaRPr lang="fr-BE" dirty="0"/>
          </a:p>
        </p:txBody>
      </p:sp>
    </p:spTree>
    <p:extLst>
      <p:ext uri="{BB962C8B-B14F-4D97-AF65-F5344CB8AC3E}">
        <p14:creationId xmlns:p14="http://schemas.microsoft.com/office/powerpoint/2010/main" val="2890754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7FEC8028-CF9C-4A84-B018-B2A24FA4B4A7}"/>
              </a:ext>
            </a:extLst>
          </p:cNvPr>
          <p:cNvSpPr>
            <a:spLocks noGrp="1"/>
          </p:cNvSpPr>
          <p:nvPr>
            <p:ph type="ftr" sz="quarter" idx="15"/>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dirty="0">
              <a:latin typeface="Arial"/>
              <a:cs typeface="Arial"/>
            </a:endParaRPr>
          </a:p>
        </p:txBody>
      </p:sp>
      <p:sp>
        <p:nvSpPr>
          <p:cNvPr id="6" name="Espace réservé du numéro de diapositive 5">
            <a:extLst>
              <a:ext uri="{FF2B5EF4-FFF2-40B4-BE49-F238E27FC236}">
                <a16:creationId xmlns:a16="http://schemas.microsoft.com/office/drawing/2014/main" id="{6120435B-07F7-4028-8A7D-08372CF6EA60}"/>
              </a:ext>
            </a:extLst>
          </p:cNvPr>
          <p:cNvSpPr>
            <a:spLocks noGrp="1"/>
          </p:cNvSpPr>
          <p:nvPr>
            <p:ph type="sldNum" sz="quarter" idx="16"/>
          </p:nvPr>
        </p:nvSpPr>
        <p:spPr/>
        <p:txBody>
          <a:bodyPr/>
          <a:lstStyle/>
          <a:p>
            <a:fld id="{0CCC0F3D-6C85-4581-B708-13BD0E10D35E}" type="slidenum">
              <a:rPr lang="fr-BE" smtClean="0"/>
              <a:pPr/>
              <a:t>‹N°›</a:t>
            </a:fld>
            <a:endParaRPr lang="fr-BE" dirty="0"/>
          </a:p>
        </p:txBody>
      </p:sp>
      <p:sp>
        <p:nvSpPr>
          <p:cNvPr id="11" name="Espace réservé du contenu 10">
            <a:extLst>
              <a:ext uri="{FF2B5EF4-FFF2-40B4-BE49-F238E27FC236}">
                <a16:creationId xmlns:a16="http://schemas.microsoft.com/office/drawing/2014/main" id="{DADB0548-0579-4702-A0B3-8DAAF49468DD}"/>
              </a:ext>
            </a:extLst>
          </p:cNvPr>
          <p:cNvSpPr>
            <a:spLocks noGrp="1"/>
          </p:cNvSpPr>
          <p:nvPr>
            <p:ph sz="quarter" idx="18" hasCustomPrompt="1"/>
          </p:nvPr>
        </p:nvSpPr>
        <p:spPr>
          <a:xfrm>
            <a:off x="504000" y="1557338"/>
            <a:ext cx="8335200" cy="4679974"/>
          </a:xfrm>
        </p:spPr>
        <p:txBody>
          <a:bodyPr anchor="ctr"/>
          <a:lstStyle>
            <a:lvl1pPr>
              <a:defRPr sz="2400" b="0" i="1"/>
            </a:lvl1pPr>
            <a:lvl2pPr marL="4124325" indent="0">
              <a:spcBef>
                <a:spcPts val="1200"/>
              </a:spcBef>
              <a:buNone/>
              <a:defRPr b="1">
                <a:solidFill>
                  <a:schemeClr val="accent1"/>
                </a:solidFill>
              </a:defRPr>
            </a:lvl2pPr>
            <a:lvl3pPr marL="4124325" indent="0">
              <a:spcBef>
                <a:spcPts val="0"/>
              </a:spcBef>
              <a:buNone/>
              <a:defRPr sz="1400" i="1">
                <a:solidFill>
                  <a:schemeClr val="accent1"/>
                </a:solidFill>
              </a:defRPr>
            </a:lvl3pPr>
          </a:lstStyle>
          <a:p>
            <a:pPr lvl="0"/>
            <a:r>
              <a:rPr lang="fr-FR" dirty="0"/>
              <a:t>« Cliquez pour insérer la citation »</a:t>
            </a:r>
          </a:p>
          <a:p>
            <a:pPr lvl="1"/>
            <a:r>
              <a:rPr lang="fr-FR" dirty="0"/>
              <a:t>Nom prénom</a:t>
            </a:r>
          </a:p>
          <a:p>
            <a:pPr lvl="2"/>
            <a:r>
              <a:rPr lang="fr-FR" dirty="0"/>
              <a:t>Fonction</a:t>
            </a:r>
          </a:p>
        </p:txBody>
      </p:sp>
      <p:sp>
        <p:nvSpPr>
          <p:cNvPr id="7" name="Espace réservé du texte 3">
            <a:extLst>
              <a:ext uri="{FF2B5EF4-FFF2-40B4-BE49-F238E27FC236}">
                <a16:creationId xmlns:a16="http://schemas.microsoft.com/office/drawing/2014/main" id="{D18C4276-0115-4FF1-A4B1-1840F5C492D7}"/>
              </a:ext>
            </a:extLst>
          </p:cNvPr>
          <p:cNvSpPr>
            <a:spLocks noGrp="1"/>
          </p:cNvSpPr>
          <p:nvPr>
            <p:ph type="body" sz="quarter" idx="17" hasCustomPrompt="1"/>
          </p:nvPr>
        </p:nvSpPr>
        <p:spPr>
          <a:xfrm>
            <a:off x="504000" y="41682"/>
            <a:ext cx="5040560" cy="504056"/>
          </a:xfrm>
          <a:prstGeom prst="rect">
            <a:avLst/>
          </a:prstGeom>
        </p:spPr>
        <p:txBody>
          <a:bodyPr bIns="36000" anchor="b"/>
          <a:lstStyle>
            <a:lvl1pPr marL="269875" indent="-269875" defTabSz="180975">
              <a:buFont typeface="+mj-lt"/>
              <a:buNone/>
              <a:tabLst/>
              <a:defRPr sz="900" cap="all" baseline="0">
                <a:solidFill>
                  <a:schemeClr val="bg1">
                    <a:lumMod val="50000"/>
                  </a:schemeClr>
                </a:solidFill>
                <a:latin typeface="+mj-lt"/>
              </a:defRPr>
            </a:lvl1pPr>
            <a:lvl2pPr marL="180975" indent="0" defTabSz="358775">
              <a:spcBef>
                <a:spcPts val="300"/>
              </a:spcBef>
              <a:spcAft>
                <a:spcPts val="0"/>
              </a:spcAft>
              <a:buFont typeface="+mj-lt"/>
              <a:buNone/>
              <a:tabLst/>
              <a:defRPr sz="1000" cap="all" baseline="0">
                <a:solidFill>
                  <a:schemeClr val="bg1">
                    <a:lumMod val="50000"/>
                  </a:schemeClr>
                </a:solidFill>
              </a:defRPr>
            </a:lvl2pPr>
          </a:lstStyle>
          <a:p>
            <a:pPr lvl="0"/>
            <a:r>
              <a:rPr lang="fr-FR" dirty="0"/>
              <a:t>I.    Rappel du nom du chapitre (Tabulation après le N°)</a:t>
            </a:r>
          </a:p>
        </p:txBody>
      </p:sp>
      <p:sp>
        <p:nvSpPr>
          <p:cNvPr id="10" name="Espace réservé du texte 3">
            <a:extLst>
              <a:ext uri="{FF2B5EF4-FFF2-40B4-BE49-F238E27FC236}">
                <a16:creationId xmlns:a16="http://schemas.microsoft.com/office/drawing/2014/main" id="{B48C59C8-0C6C-4822-A344-F47BB59FB253}"/>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tabLst/>
              <a:defRPr sz="900" b="0" cap="all" baseline="0">
                <a:solidFill>
                  <a:schemeClr val="bg1">
                    <a:lumMod val="50000"/>
                  </a:schemeClr>
                </a:solidFill>
                <a:latin typeface="+mn-lt"/>
              </a:defRPr>
            </a:lvl1pPr>
            <a:lvl2pPr marL="180975" indent="0" defTabSz="358775">
              <a:spcBef>
                <a:spcPts val="300"/>
              </a:spcBef>
              <a:spcAft>
                <a:spcPts val="0"/>
              </a:spcAft>
              <a:buFont typeface="+mj-lt"/>
              <a:buNone/>
              <a:tabLst/>
              <a:defRPr sz="1000" b="0" cap="all" baseline="0">
                <a:solidFill>
                  <a:schemeClr val="bg1">
                    <a:lumMod val="50000"/>
                  </a:schemeClr>
                </a:solidFill>
              </a:defRPr>
            </a:lvl2pPr>
          </a:lstStyle>
          <a:p>
            <a:pPr lvl="0"/>
            <a:r>
              <a:rPr lang="fr-FR" dirty="0"/>
              <a:t>A.  Rappel de la sous partie</a:t>
            </a:r>
          </a:p>
        </p:txBody>
      </p:sp>
    </p:spTree>
    <p:extLst>
      <p:ext uri="{BB962C8B-B14F-4D97-AF65-F5344CB8AC3E}">
        <p14:creationId xmlns:p14="http://schemas.microsoft.com/office/powerpoint/2010/main" val="4066542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ccroche">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7FEC8028-CF9C-4A84-B018-B2A24FA4B4A7}"/>
              </a:ext>
            </a:extLst>
          </p:cNvPr>
          <p:cNvSpPr>
            <a:spLocks noGrp="1"/>
          </p:cNvSpPr>
          <p:nvPr>
            <p:ph type="ftr" sz="quarter" idx="15"/>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dirty="0">
              <a:latin typeface="Arial"/>
              <a:cs typeface="Arial"/>
            </a:endParaRPr>
          </a:p>
        </p:txBody>
      </p:sp>
      <p:sp>
        <p:nvSpPr>
          <p:cNvPr id="6" name="Espace réservé du numéro de diapositive 5">
            <a:extLst>
              <a:ext uri="{FF2B5EF4-FFF2-40B4-BE49-F238E27FC236}">
                <a16:creationId xmlns:a16="http://schemas.microsoft.com/office/drawing/2014/main" id="{6120435B-07F7-4028-8A7D-08372CF6EA60}"/>
              </a:ext>
            </a:extLst>
          </p:cNvPr>
          <p:cNvSpPr>
            <a:spLocks noGrp="1"/>
          </p:cNvSpPr>
          <p:nvPr>
            <p:ph type="sldNum" sz="quarter" idx="16"/>
          </p:nvPr>
        </p:nvSpPr>
        <p:spPr/>
        <p:txBody>
          <a:bodyPr/>
          <a:lstStyle/>
          <a:p>
            <a:fld id="{0CCC0F3D-6C85-4581-B708-13BD0E10D35E}" type="slidenum">
              <a:rPr lang="fr-BE" smtClean="0"/>
              <a:pPr/>
              <a:t>‹N°›</a:t>
            </a:fld>
            <a:endParaRPr lang="fr-BE" dirty="0"/>
          </a:p>
        </p:txBody>
      </p:sp>
      <p:sp>
        <p:nvSpPr>
          <p:cNvPr id="11" name="Espace réservé du contenu 10">
            <a:extLst>
              <a:ext uri="{FF2B5EF4-FFF2-40B4-BE49-F238E27FC236}">
                <a16:creationId xmlns:a16="http://schemas.microsoft.com/office/drawing/2014/main" id="{DADB0548-0579-4702-A0B3-8DAAF49468DD}"/>
              </a:ext>
            </a:extLst>
          </p:cNvPr>
          <p:cNvSpPr>
            <a:spLocks noGrp="1"/>
          </p:cNvSpPr>
          <p:nvPr>
            <p:ph sz="quarter" idx="18" hasCustomPrompt="1"/>
          </p:nvPr>
        </p:nvSpPr>
        <p:spPr>
          <a:xfrm>
            <a:off x="504000" y="1557338"/>
            <a:ext cx="8335200" cy="4103910"/>
          </a:xfrm>
        </p:spPr>
        <p:txBody>
          <a:bodyPr anchor="ctr"/>
          <a:lstStyle>
            <a:lvl1pPr>
              <a:defRPr sz="2400" b="1"/>
            </a:lvl1pPr>
            <a:lvl2pPr marL="0" indent="0">
              <a:buNone/>
              <a:defRPr sz="1800"/>
            </a:lvl2pPr>
          </a:lstStyle>
          <a:p>
            <a:pPr lvl="0"/>
            <a:r>
              <a:rPr lang="fr-FR" dirty="0"/>
              <a:t>Cliquez pour insérer une accroche</a:t>
            </a:r>
          </a:p>
          <a:p>
            <a:pPr lvl="1"/>
            <a:r>
              <a:rPr lang="fr-FR" dirty="0"/>
              <a:t>Deuxième niveau</a:t>
            </a:r>
          </a:p>
        </p:txBody>
      </p:sp>
      <p:sp>
        <p:nvSpPr>
          <p:cNvPr id="8" name="Espace réservé du texte 3">
            <a:extLst>
              <a:ext uri="{FF2B5EF4-FFF2-40B4-BE49-F238E27FC236}">
                <a16:creationId xmlns:a16="http://schemas.microsoft.com/office/drawing/2014/main" id="{EB5F2036-C022-49A7-B9D3-9CC67283639C}"/>
              </a:ext>
            </a:extLst>
          </p:cNvPr>
          <p:cNvSpPr>
            <a:spLocks noGrp="1"/>
          </p:cNvSpPr>
          <p:nvPr>
            <p:ph type="body" sz="quarter" idx="17" hasCustomPrompt="1"/>
          </p:nvPr>
        </p:nvSpPr>
        <p:spPr>
          <a:xfrm>
            <a:off x="504000" y="41682"/>
            <a:ext cx="5040560" cy="504056"/>
          </a:xfrm>
          <a:prstGeom prst="rect">
            <a:avLst/>
          </a:prstGeom>
        </p:spPr>
        <p:txBody>
          <a:bodyPr bIns="36000" anchor="b"/>
          <a:lstStyle>
            <a:lvl1pPr marL="269875" indent="-269875" defTabSz="180975">
              <a:buFont typeface="+mj-lt"/>
              <a:buNone/>
              <a:tabLst/>
              <a:defRPr sz="900" cap="all" baseline="0">
                <a:solidFill>
                  <a:schemeClr val="bg1">
                    <a:lumMod val="50000"/>
                  </a:schemeClr>
                </a:solidFill>
                <a:latin typeface="+mj-lt"/>
              </a:defRPr>
            </a:lvl1pPr>
            <a:lvl2pPr marL="180975" indent="0" defTabSz="358775">
              <a:spcBef>
                <a:spcPts val="300"/>
              </a:spcBef>
              <a:spcAft>
                <a:spcPts val="0"/>
              </a:spcAft>
              <a:buFont typeface="+mj-lt"/>
              <a:buNone/>
              <a:tabLst/>
              <a:defRPr sz="1000" cap="all" baseline="0">
                <a:solidFill>
                  <a:schemeClr val="bg1">
                    <a:lumMod val="50000"/>
                  </a:schemeClr>
                </a:solidFill>
              </a:defRPr>
            </a:lvl2pPr>
          </a:lstStyle>
          <a:p>
            <a:pPr lvl="0"/>
            <a:r>
              <a:rPr lang="fr-FR" dirty="0"/>
              <a:t>I.    Rappel du nom du chapitre (Tabulation après le N°)</a:t>
            </a:r>
          </a:p>
        </p:txBody>
      </p:sp>
      <p:sp>
        <p:nvSpPr>
          <p:cNvPr id="9" name="Espace réservé du texte 3">
            <a:extLst>
              <a:ext uri="{FF2B5EF4-FFF2-40B4-BE49-F238E27FC236}">
                <a16:creationId xmlns:a16="http://schemas.microsoft.com/office/drawing/2014/main" id="{AAFA52C6-B86B-4E41-96E6-BF2F606044E2}"/>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tabLst/>
              <a:defRPr sz="900" b="0" cap="all" baseline="0">
                <a:solidFill>
                  <a:schemeClr val="bg1">
                    <a:lumMod val="50000"/>
                  </a:schemeClr>
                </a:solidFill>
                <a:latin typeface="+mn-lt"/>
              </a:defRPr>
            </a:lvl1pPr>
            <a:lvl2pPr marL="180975" indent="0" defTabSz="358775">
              <a:spcBef>
                <a:spcPts val="300"/>
              </a:spcBef>
              <a:spcAft>
                <a:spcPts val="0"/>
              </a:spcAft>
              <a:buFont typeface="+mj-lt"/>
              <a:buNone/>
              <a:tabLst/>
              <a:defRPr sz="1000" b="0" cap="all" baseline="0">
                <a:solidFill>
                  <a:schemeClr val="bg1">
                    <a:lumMod val="50000"/>
                  </a:schemeClr>
                </a:solidFill>
              </a:defRPr>
            </a:lvl2pPr>
          </a:lstStyle>
          <a:p>
            <a:pPr lvl="0"/>
            <a:r>
              <a:rPr lang="fr-FR" dirty="0"/>
              <a:t>A.  Rappel de la sous partie</a:t>
            </a:r>
          </a:p>
        </p:txBody>
      </p:sp>
    </p:spTree>
    <p:extLst>
      <p:ext uri="{BB962C8B-B14F-4D97-AF65-F5344CB8AC3E}">
        <p14:creationId xmlns:p14="http://schemas.microsoft.com/office/powerpoint/2010/main" val="31321371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74E791F-872C-49F2-9EC1-87769F07985F}"/>
              </a:ext>
            </a:extLst>
          </p:cNvPr>
          <p:cNvSpPr>
            <a:spLocks noGrp="1"/>
          </p:cNvSpPr>
          <p:nvPr>
            <p:ph type="ftr" sz="quarter" idx="15"/>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dirty="0">
              <a:latin typeface="Arial"/>
              <a:cs typeface="Arial"/>
            </a:endParaRPr>
          </a:p>
        </p:txBody>
      </p:sp>
      <p:sp>
        <p:nvSpPr>
          <p:cNvPr id="5" name="Espace réservé du numéro de diapositive 4">
            <a:extLst>
              <a:ext uri="{FF2B5EF4-FFF2-40B4-BE49-F238E27FC236}">
                <a16:creationId xmlns:a16="http://schemas.microsoft.com/office/drawing/2014/main" id="{E02B8443-B4AC-45EA-8144-EC9956E8363E}"/>
              </a:ext>
            </a:extLst>
          </p:cNvPr>
          <p:cNvSpPr>
            <a:spLocks noGrp="1"/>
          </p:cNvSpPr>
          <p:nvPr>
            <p:ph type="sldNum" sz="quarter" idx="16"/>
          </p:nvPr>
        </p:nvSpPr>
        <p:spPr/>
        <p:txBody>
          <a:bodyPr/>
          <a:lstStyle/>
          <a:p>
            <a:fld id="{0CCC0F3D-6C85-4581-B708-13BD0E10D35E}" type="slidenum">
              <a:rPr lang="fr-BE" smtClean="0"/>
              <a:pPr/>
              <a:t>‹N°›</a:t>
            </a:fld>
            <a:endParaRPr lang="fr-BE" dirty="0"/>
          </a:p>
        </p:txBody>
      </p:sp>
      <p:sp>
        <p:nvSpPr>
          <p:cNvPr id="7" name="Espace réservé du contenu 6">
            <a:extLst>
              <a:ext uri="{FF2B5EF4-FFF2-40B4-BE49-F238E27FC236}">
                <a16:creationId xmlns:a16="http://schemas.microsoft.com/office/drawing/2014/main" id="{1B90BC4B-A087-4820-8B47-970EB3183BA2}"/>
              </a:ext>
            </a:extLst>
          </p:cNvPr>
          <p:cNvSpPr>
            <a:spLocks noGrp="1"/>
          </p:cNvSpPr>
          <p:nvPr>
            <p:ph sz="quarter" idx="18"/>
          </p:nvPr>
        </p:nvSpPr>
        <p:spPr>
          <a:xfrm>
            <a:off x="504000" y="1556792"/>
            <a:ext cx="3744000" cy="460905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contenu 6">
            <a:extLst>
              <a:ext uri="{FF2B5EF4-FFF2-40B4-BE49-F238E27FC236}">
                <a16:creationId xmlns:a16="http://schemas.microsoft.com/office/drawing/2014/main" id="{2E0F85D6-5D06-409E-88A8-1E453CB846F3}"/>
              </a:ext>
            </a:extLst>
          </p:cNvPr>
          <p:cNvSpPr>
            <a:spLocks noGrp="1"/>
          </p:cNvSpPr>
          <p:nvPr>
            <p:ph sz="quarter" idx="19"/>
          </p:nvPr>
        </p:nvSpPr>
        <p:spPr>
          <a:xfrm>
            <a:off x="5095200" y="1556792"/>
            <a:ext cx="3744000" cy="460905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exte 3">
            <a:extLst>
              <a:ext uri="{FF2B5EF4-FFF2-40B4-BE49-F238E27FC236}">
                <a16:creationId xmlns:a16="http://schemas.microsoft.com/office/drawing/2014/main" id="{C19BB98D-7A23-4FCE-A066-E6CB1854FC38}"/>
              </a:ext>
            </a:extLst>
          </p:cNvPr>
          <p:cNvSpPr>
            <a:spLocks noGrp="1"/>
          </p:cNvSpPr>
          <p:nvPr>
            <p:ph type="body" sz="quarter" idx="17" hasCustomPrompt="1"/>
          </p:nvPr>
        </p:nvSpPr>
        <p:spPr>
          <a:xfrm>
            <a:off x="504000" y="41682"/>
            <a:ext cx="5040560" cy="504056"/>
          </a:xfrm>
          <a:prstGeom prst="rect">
            <a:avLst/>
          </a:prstGeom>
        </p:spPr>
        <p:txBody>
          <a:bodyPr bIns="36000" anchor="b"/>
          <a:lstStyle>
            <a:lvl1pPr marL="269875" indent="-269875" defTabSz="180975">
              <a:buFont typeface="+mj-lt"/>
              <a:buNone/>
              <a:tabLst/>
              <a:defRPr sz="900" cap="all" baseline="0">
                <a:solidFill>
                  <a:schemeClr val="bg1">
                    <a:lumMod val="50000"/>
                  </a:schemeClr>
                </a:solidFill>
                <a:latin typeface="+mj-lt"/>
              </a:defRPr>
            </a:lvl1pPr>
            <a:lvl2pPr marL="180975" indent="0" defTabSz="358775">
              <a:spcBef>
                <a:spcPts val="300"/>
              </a:spcBef>
              <a:spcAft>
                <a:spcPts val="0"/>
              </a:spcAft>
              <a:buFont typeface="+mj-lt"/>
              <a:buNone/>
              <a:tabLst/>
              <a:defRPr sz="1000" cap="all" baseline="0">
                <a:solidFill>
                  <a:schemeClr val="bg1">
                    <a:lumMod val="50000"/>
                  </a:schemeClr>
                </a:solidFill>
              </a:defRPr>
            </a:lvl2pPr>
          </a:lstStyle>
          <a:p>
            <a:pPr lvl="0"/>
            <a:r>
              <a:rPr lang="fr-FR" dirty="0"/>
              <a:t>I.    Rappel du nom du chapitre (Tabulation après le N°)</a:t>
            </a:r>
          </a:p>
        </p:txBody>
      </p:sp>
      <p:sp>
        <p:nvSpPr>
          <p:cNvPr id="10" name="Espace réservé du texte 3">
            <a:extLst>
              <a:ext uri="{FF2B5EF4-FFF2-40B4-BE49-F238E27FC236}">
                <a16:creationId xmlns:a16="http://schemas.microsoft.com/office/drawing/2014/main" id="{25222106-F748-48A5-8B95-471D037907E9}"/>
              </a:ext>
            </a:extLst>
          </p:cNvPr>
          <p:cNvSpPr>
            <a:spLocks noGrp="1"/>
          </p:cNvSpPr>
          <p:nvPr>
            <p:ph type="body" sz="quarter" idx="20" hasCustomPrompt="1"/>
          </p:nvPr>
        </p:nvSpPr>
        <p:spPr>
          <a:xfrm>
            <a:off x="504000" y="548680"/>
            <a:ext cx="5040560" cy="504056"/>
          </a:xfrm>
          <a:prstGeom prst="rect">
            <a:avLst/>
          </a:prstGeom>
        </p:spPr>
        <p:txBody>
          <a:bodyPr lIns="324000" tIns="18000">
            <a:normAutofit/>
          </a:bodyPr>
          <a:lstStyle>
            <a:lvl1pPr marL="0" indent="0" defTabSz="180975">
              <a:buFont typeface="+mj-lt"/>
              <a:buNone/>
              <a:tabLst/>
              <a:defRPr sz="900" b="0" cap="all" baseline="0">
                <a:solidFill>
                  <a:schemeClr val="bg1">
                    <a:lumMod val="50000"/>
                  </a:schemeClr>
                </a:solidFill>
                <a:latin typeface="+mn-lt"/>
              </a:defRPr>
            </a:lvl1pPr>
            <a:lvl2pPr marL="180975" indent="0" defTabSz="358775">
              <a:spcBef>
                <a:spcPts val="300"/>
              </a:spcBef>
              <a:spcAft>
                <a:spcPts val="0"/>
              </a:spcAft>
              <a:buFont typeface="+mj-lt"/>
              <a:buNone/>
              <a:tabLst/>
              <a:defRPr sz="1000" b="0" cap="all" baseline="0">
                <a:solidFill>
                  <a:schemeClr val="bg1">
                    <a:lumMod val="50000"/>
                  </a:schemeClr>
                </a:solidFill>
              </a:defRPr>
            </a:lvl2pPr>
          </a:lstStyle>
          <a:p>
            <a:pPr lvl="0"/>
            <a:r>
              <a:rPr lang="fr-FR" dirty="0"/>
              <a:t>A.  Rappel de la sous partie</a:t>
            </a:r>
          </a:p>
        </p:txBody>
      </p:sp>
    </p:spTree>
    <p:extLst>
      <p:ext uri="{BB962C8B-B14F-4D97-AF65-F5344CB8AC3E}">
        <p14:creationId xmlns:p14="http://schemas.microsoft.com/office/powerpoint/2010/main" val="3837228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504000" y="943254"/>
            <a:ext cx="3780000" cy="914400"/>
          </a:xfrm>
          <a:prstGeom prst="rect">
            <a:avLst/>
          </a:prstGeo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504000" y="1916832"/>
            <a:ext cx="3780000" cy="4272831"/>
          </a:xfrm>
          <a:prstGeom prst="rect">
            <a:avLst/>
          </a:prstGeo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5" name="Espace réservé du texte 4"/>
          <p:cNvSpPr>
            <a:spLocks noGrp="1"/>
          </p:cNvSpPr>
          <p:nvPr>
            <p:ph type="body" sz="quarter" idx="3"/>
          </p:nvPr>
        </p:nvSpPr>
        <p:spPr>
          <a:xfrm>
            <a:off x="5048856" y="943253"/>
            <a:ext cx="3780000" cy="914401"/>
          </a:xfrm>
          <a:prstGeom prst="rect">
            <a:avLst/>
          </a:prstGeo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6" name="Espace réservé du contenu 5"/>
          <p:cNvSpPr>
            <a:spLocks noGrp="1"/>
          </p:cNvSpPr>
          <p:nvPr>
            <p:ph sz="quarter" idx="4"/>
          </p:nvPr>
        </p:nvSpPr>
        <p:spPr>
          <a:xfrm>
            <a:off x="5048856" y="1916832"/>
            <a:ext cx="3780000" cy="4272831"/>
          </a:xfrm>
          <a:prstGeom prst="rect">
            <a:avLst/>
          </a:prstGeo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2" name="Espace réservé du pied de page 1">
            <a:extLst>
              <a:ext uri="{FF2B5EF4-FFF2-40B4-BE49-F238E27FC236}">
                <a16:creationId xmlns:a16="http://schemas.microsoft.com/office/drawing/2014/main" id="{B51F61EE-4673-4E4A-B045-651F014B2AC4}"/>
              </a:ext>
            </a:extLst>
          </p:cNvPr>
          <p:cNvSpPr>
            <a:spLocks noGrp="1"/>
          </p:cNvSpPr>
          <p:nvPr>
            <p:ph type="ftr" sz="quarter" idx="15"/>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dirty="0">
              <a:latin typeface="Arial"/>
              <a:cs typeface="Arial"/>
            </a:endParaRPr>
          </a:p>
        </p:txBody>
      </p:sp>
      <p:sp>
        <p:nvSpPr>
          <p:cNvPr id="7" name="Espace réservé du numéro de diapositive 6">
            <a:extLst>
              <a:ext uri="{FF2B5EF4-FFF2-40B4-BE49-F238E27FC236}">
                <a16:creationId xmlns:a16="http://schemas.microsoft.com/office/drawing/2014/main" id="{69B4A725-11E8-4057-AEF1-627A746E2396}"/>
              </a:ext>
            </a:extLst>
          </p:cNvPr>
          <p:cNvSpPr>
            <a:spLocks noGrp="1"/>
          </p:cNvSpPr>
          <p:nvPr>
            <p:ph type="sldNum" sz="quarter" idx="16"/>
          </p:nvPr>
        </p:nvSpPr>
        <p:spPr/>
        <p:txBody>
          <a:bodyPr/>
          <a:lstStyle/>
          <a:p>
            <a:fld id="{0CCC0F3D-6C85-4581-B708-13BD0E10D35E}" type="slidenum">
              <a:rPr lang="fr-BE" smtClean="0"/>
              <a:pPr/>
              <a:t>‹N°›</a:t>
            </a:fld>
            <a:endParaRPr lang="fr-BE" dirty="0"/>
          </a:p>
        </p:txBody>
      </p:sp>
      <p:sp>
        <p:nvSpPr>
          <p:cNvPr id="10" name="Espace réservé du texte 3">
            <a:extLst>
              <a:ext uri="{FF2B5EF4-FFF2-40B4-BE49-F238E27FC236}">
                <a16:creationId xmlns:a16="http://schemas.microsoft.com/office/drawing/2014/main" id="{C20BF62E-057A-4834-93FD-7DD8683F3CE3}"/>
              </a:ext>
            </a:extLst>
          </p:cNvPr>
          <p:cNvSpPr>
            <a:spLocks noGrp="1"/>
          </p:cNvSpPr>
          <p:nvPr>
            <p:ph type="body" sz="quarter" idx="17" hasCustomPrompt="1"/>
          </p:nvPr>
        </p:nvSpPr>
        <p:spPr>
          <a:xfrm>
            <a:off x="504000" y="41682"/>
            <a:ext cx="5040560" cy="504056"/>
          </a:xfrm>
          <a:prstGeom prst="rect">
            <a:avLst/>
          </a:prstGeom>
        </p:spPr>
        <p:txBody>
          <a:bodyPr bIns="36000" anchor="b"/>
          <a:lstStyle>
            <a:lvl1pPr marL="269875" indent="-269875" defTabSz="180975">
              <a:buFont typeface="+mj-lt"/>
              <a:buNone/>
              <a:tabLst/>
              <a:defRPr sz="900" cap="all" baseline="0">
                <a:solidFill>
                  <a:schemeClr val="bg1">
                    <a:lumMod val="50000"/>
                  </a:schemeClr>
                </a:solidFill>
                <a:latin typeface="+mj-lt"/>
              </a:defRPr>
            </a:lvl1pPr>
            <a:lvl2pPr marL="180975" indent="0" defTabSz="358775">
              <a:spcBef>
                <a:spcPts val="300"/>
              </a:spcBef>
              <a:spcAft>
                <a:spcPts val="0"/>
              </a:spcAft>
              <a:buFont typeface="+mj-lt"/>
              <a:buNone/>
              <a:tabLst/>
              <a:defRPr sz="1000" cap="all" baseline="0">
                <a:solidFill>
                  <a:schemeClr val="bg1">
                    <a:lumMod val="50000"/>
                  </a:schemeClr>
                </a:solidFill>
              </a:defRPr>
            </a:lvl2pPr>
          </a:lstStyle>
          <a:p>
            <a:pPr lvl="0"/>
            <a:r>
              <a:rPr lang="fr-FR" dirty="0"/>
              <a:t>I.    Rappel du nom du chapitre (Tabulation après le N°)</a:t>
            </a:r>
          </a:p>
        </p:txBody>
      </p:sp>
      <p:sp>
        <p:nvSpPr>
          <p:cNvPr id="12" name="Espace réservé du texte 3">
            <a:extLst>
              <a:ext uri="{FF2B5EF4-FFF2-40B4-BE49-F238E27FC236}">
                <a16:creationId xmlns:a16="http://schemas.microsoft.com/office/drawing/2014/main" id="{5691552F-3127-4CF2-B6C3-1C2AA96BBE07}"/>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tabLst/>
              <a:defRPr sz="900" b="0" cap="all" baseline="0">
                <a:solidFill>
                  <a:schemeClr val="bg1">
                    <a:lumMod val="50000"/>
                  </a:schemeClr>
                </a:solidFill>
                <a:latin typeface="+mn-lt"/>
              </a:defRPr>
            </a:lvl1pPr>
            <a:lvl2pPr marL="180975" indent="0" defTabSz="358775">
              <a:spcBef>
                <a:spcPts val="300"/>
              </a:spcBef>
              <a:spcAft>
                <a:spcPts val="0"/>
              </a:spcAft>
              <a:buFont typeface="+mj-lt"/>
              <a:buNone/>
              <a:tabLst/>
              <a:defRPr sz="1000" b="0" cap="all" baseline="0">
                <a:solidFill>
                  <a:schemeClr val="bg1">
                    <a:lumMod val="50000"/>
                  </a:schemeClr>
                </a:solidFill>
              </a:defRPr>
            </a:lvl2pPr>
          </a:lstStyle>
          <a:p>
            <a:pPr lvl="0"/>
            <a:r>
              <a:rPr lang="fr-FR" dirty="0"/>
              <a:t>A.  Rappel de la sous partie</a:t>
            </a:r>
          </a:p>
        </p:txBody>
      </p:sp>
    </p:spTree>
    <p:extLst>
      <p:ext uri="{BB962C8B-B14F-4D97-AF65-F5344CB8AC3E}">
        <p14:creationId xmlns:p14="http://schemas.microsoft.com/office/powerpoint/2010/main" val="1312368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Espace réservé pour une image  2"/>
          <p:cNvSpPr>
            <a:spLocks noGrp="1"/>
          </p:cNvSpPr>
          <p:nvPr>
            <p:ph type="pic" sz="quarter" idx="15" hasCustomPrompt="1"/>
          </p:nvPr>
        </p:nvSpPr>
        <p:spPr>
          <a:xfrm>
            <a:off x="612000" y="1371600"/>
            <a:ext cx="8227200" cy="4191000"/>
          </a:xfrm>
          <a:prstGeom prst="rect">
            <a:avLst/>
          </a:prstGeom>
          <a:solidFill>
            <a:schemeClr val="accent1">
              <a:lumMod val="20000"/>
              <a:lumOff val="80000"/>
            </a:schemeClr>
          </a:solidFill>
        </p:spPr>
        <p:txBody>
          <a:bodyPr tIns="360000"/>
          <a:lstStyle>
            <a:lvl1pPr algn="ctr">
              <a:defRPr/>
            </a:lvl1pPr>
          </a:lstStyle>
          <a:p>
            <a:r>
              <a:rPr lang="fr-BE" dirty="0"/>
              <a:t>Cliquez sur l’icône pour insérer une image</a:t>
            </a:r>
          </a:p>
        </p:txBody>
      </p:sp>
      <p:sp>
        <p:nvSpPr>
          <p:cNvPr id="2" name="Espace réservé du pied de page 1">
            <a:extLst>
              <a:ext uri="{FF2B5EF4-FFF2-40B4-BE49-F238E27FC236}">
                <a16:creationId xmlns:a16="http://schemas.microsoft.com/office/drawing/2014/main" id="{D8C3B821-0649-4C78-8129-EE5F44F5F925}"/>
              </a:ext>
            </a:extLst>
          </p:cNvPr>
          <p:cNvSpPr>
            <a:spLocks noGrp="1"/>
          </p:cNvSpPr>
          <p:nvPr>
            <p:ph type="ftr" sz="quarter" idx="16"/>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dirty="0">
              <a:latin typeface="Arial"/>
              <a:cs typeface="Arial"/>
            </a:endParaRPr>
          </a:p>
        </p:txBody>
      </p:sp>
      <p:sp>
        <p:nvSpPr>
          <p:cNvPr id="6" name="Espace réservé du numéro de diapositive 5">
            <a:extLst>
              <a:ext uri="{FF2B5EF4-FFF2-40B4-BE49-F238E27FC236}">
                <a16:creationId xmlns:a16="http://schemas.microsoft.com/office/drawing/2014/main" id="{61072FF7-42E4-4CB1-9F80-8146F6CC14C9}"/>
              </a:ext>
            </a:extLst>
          </p:cNvPr>
          <p:cNvSpPr>
            <a:spLocks noGrp="1"/>
          </p:cNvSpPr>
          <p:nvPr>
            <p:ph type="sldNum" sz="quarter" idx="17"/>
          </p:nvPr>
        </p:nvSpPr>
        <p:spPr/>
        <p:txBody>
          <a:bodyPr/>
          <a:lstStyle/>
          <a:p>
            <a:fld id="{0CCC0F3D-6C85-4581-B708-13BD0E10D35E}" type="slidenum">
              <a:rPr lang="fr-BE" smtClean="0"/>
              <a:pPr/>
              <a:t>‹N°›</a:t>
            </a:fld>
            <a:endParaRPr lang="fr-BE" dirty="0"/>
          </a:p>
        </p:txBody>
      </p:sp>
      <p:sp>
        <p:nvSpPr>
          <p:cNvPr id="8" name="Espace réservé du texte 3">
            <a:extLst>
              <a:ext uri="{FF2B5EF4-FFF2-40B4-BE49-F238E27FC236}">
                <a16:creationId xmlns:a16="http://schemas.microsoft.com/office/drawing/2014/main" id="{21CCE2AC-12E5-463B-B3B7-A2A889C42E08}"/>
              </a:ext>
            </a:extLst>
          </p:cNvPr>
          <p:cNvSpPr>
            <a:spLocks noGrp="1"/>
          </p:cNvSpPr>
          <p:nvPr>
            <p:ph type="body" sz="quarter" idx="18" hasCustomPrompt="1"/>
          </p:nvPr>
        </p:nvSpPr>
        <p:spPr>
          <a:xfrm>
            <a:off x="504000" y="41682"/>
            <a:ext cx="5040560" cy="504056"/>
          </a:xfrm>
          <a:prstGeom prst="rect">
            <a:avLst/>
          </a:prstGeom>
        </p:spPr>
        <p:txBody>
          <a:bodyPr bIns="36000" anchor="b"/>
          <a:lstStyle>
            <a:lvl1pPr marL="269875" indent="-269875" defTabSz="180975">
              <a:buFont typeface="+mj-lt"/>
              <a:buNone/>
              <a:tabLst/>
              <a:defRPr sz="900" cap="all" baseline="0">
                <a:solidFill>
                  <a:schemeClr val="bg1">
                    <a:lumMod val="50000"/>
                  </a:schemeClr>
                </a:solidFill>
                <a:latin typeface="+mj-lt"/>
              </a:defRPr>
            </a:lvl1pPr>
            <a:lvl2pPr marL="180975" indent="0" defTabSz="358775">
              <a:spcBef>
                <a:spcPts val="300"/>
              </a:spcBef>
              <a:spcAft>
                <a:spcPts val="0"/>
              </a:spcAft>
              <a:buFont typeface="+mj-lt"/>
              <a:buNone/>
              <a:tabLst/>
              <a:defRPr sz="1000" cap="all" baseline="0">
                <a:solidFill>
                  <a:schemeClr val="bg1">
                    <a:lumMod val="50000"/>
                  </a:schemeClr>
                </a:solidFill>
              </a:defRPr>
            </a:lvl2pPr>
          </a:lstStyle>
          <a:p>
            <a:pPr lvl="0"/>
            <a:r>
              <a:rPr lang="fr-FR" dirty="0"/>
              <a:t>I.    Rappel du nom du chapitre (Tabulation après le N°)</a:t>
            </a:r>
          </a:p>
        </p:txBody>
      </p:sp>
      <p:sp>
        <p:nvSpPr>
          <p:cNvPr id="10" name="Espace réservé du texte 3">
            <a:extLst>
              <a:ext uri="{FF2B5EF4-FFF2-40B4-BE49-F238E27FC236}">
                <a16:creationId xmlns:a16="http://schemas.microsoft.com/office/drawing/2014/main" id="{E99026EB-DEF3-4729-8188-72A7AFEDB8A6}"/>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tabLst/>
              <a:defRPr sz="900" b="0" cap="all" baseline="0">
                <a:solidFill>
                  <a:schemeClr val="bg1">
                    <a:lumMod val="50000"/>
                  </a:schemeClr>
                </a:solidFill>
                <a:latin typeface="+mn-lt"/>
              </a:defRPr>
            </a:lvl1pPr>
            <a:lvl2pPr marL="180975" indent="0" defTabSz="358775">
              <a:spcBef>
                <a:spcPts val="300"/>
              </a:spcBef>
              <a:spcAft>
                <a:spcPts val="0"/>
              </a:spcAft>
              <a:buFont typeface="+mj-lt"/>
              <a:buNone/>
              <a:tabLst/>
              <a:defRPr sz="1000" b="0" cap="all" baseline="0">
                <a:solidFill>
                  <a:schemeClr val="bg1">
                    <a:lumMod val="50000"/>
                  </a:schemeClr>
                </a:solidFill>
              </a:defRPr>
            </a:lvl2pPr>
          </a:lstStyle>
          <a:p>
            <a:pPr lvl="0"/>
            <a:r>
              <a:rPr lang="fr-FR" dirty="0"/>
              <a:t>A.  Rappel de la sous partie</a:t>
            </a:r>
          </a:p>
        </p:txBody>
      </p:sp>
    </p:spTree>
    <p:extLst>
      <p:ext uri="{BB962C8B-B14F-4D97-AF65-F5344CB8AC3E}">
        <p14:creationId xmlns:p14="http://schemas.microsoft.com/office/powerpoint/2010/main" val="2216023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plein page">
    <p:spTree>
      <p:nvGrpSpPr>
        <p:cNvPr id="1" name=""/>
        <p:cNvGrpSpPr/>
        <p:nvPr/>
      </p:nvGrpSpPr>
      <p:grpSpPr>
        <a:xfrm>
          <a:off x="0" y="0"/>
          <a:ext cx="0" cy="0"/>
          <a:chOff x="0" y="0"/>
          <a:chExt cx="0" cy="0"/>
        </a:xfrm>
      </p:grpSpPr>
      <p:sp>
        <p:nvSpPr>
          <p:cNvPr id="3" name="Espace réservé pour une image  2"/>
          <p:cNvSpPr>
            <a:spLocks noGrp="1"/>
          </p:cNvSpPr>
          <p:nvPr>
            <p:ph type="pic" sz="quarter" idx="15" hasCustomPrompt="1"/>
          </p:nvPr>
        </p:nvSpPr>
        <p:spPr>
          <a:xfrm>
            <a:off x="285428" y="0"/>
            <a:ext cx="8858572" cy="6858000"/>
          </a:xfrm>
          <a:prstGeom prst="rect">
            <a:avLst/>
          </a:prstGeom>
          <a:solidFill>
            <a:schemeClr val="accent1">
              <a:lumMod val="20000"/>
              <a:lumOff val="80000"/>
            </a:schemeClr>
          </a:solidFill>
        </p:spPr>
        <p:txBody>
          <a:bodyPr tIns="1152000"/>
          <a:lstStyle>
            <a:lvl1pPr algn="ctr">
              <a:spcBef>
                <a:spcPts val="3000"/>
              </a:spcBef>
              <a:defRPr/>
            </a:lvl1pPr>
          </a:lstStyle>
          <a:p>
            <a:r>
              <a:rPr lang="fr-BE" dirty="0"/>
              <a:t>Cliquez sur l’icône pour insérer une image pleine page</a:t>
            </a:r>
          </a:p>
        </p:txBody>
      </p:sp>
      <p:sp>
        <p:nvSpPr>
          <p:cNvPr id="6" name="Espace réservé du numéro de diapositive 5">
            <a:extLst>
              <a:ext uri="{FF2B5EF4-FFF2-40B4-BE49-F238E27FC236}">
                <a16:creationId xmlns:a16="http://schemas.microsoft.com/office/drawing/2014/main" id="{61072FF7-42E4-4CB1-9F80-8146F6CC14C9}"/>
              </a:ext>
            </a:extLst>
          </p:cNvPr>
          <p:cNvSpPr>
            <a:spLocks noGrp="1"/>
          </p:cNvSpPr>
          <p:nvPr>
            <p:ph type="sldNum" sz="quarter" idx="17"/>
          </p:nvPr>
        </p:nvSpPr>
        <p:spPr/>
        <p:txBody>
          <a:bodyPr/>
          <a:lstStyle/>
          <a:p>
            <a:fld id="{0CCC0F3D-6C85-4581-B708-13BD0E10D35E}" type="slidenum">
              <a:rPr lang="fr-BE" smtClean="0"/>
              <a:pPr/>
              <a:t>‹N°›</a:t>
            </a:fld>
            <a:endParaRPr lang="fr-BE" dirty="0"/>
          </a:p>
        </p:txBody>
      </p:sp>
    </p:spTree>
    <p:extLst>
      <p:ext uri="{BB962C8B-B14F-4D97-AF65-F5344CB8AC3E}">
        <p14:creationId xmlns:p14="http://schemas.microsoft.com/office/powerpoint/2010/main" val="3480759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FIN / Questions">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66800" y="2971800"/>
            <a:ext cx="7010400" cy="538163"/>
          </a:xfrm>
          <a:prstGeom prst="rect">
            <a:avLst/>
          </a:prstGeom>
        </p:spPr>
        <p:txBody>
          <a:bodyPr anchor="b"/>
          <a:lstStyle>
            <a:lvl1pPr algn="l">
              <a:defRPr sz="2800" baseline="0"/>
            </a:lvl1pPr>
          </a:lstStyle>
          <a:p>
            <a:r>
              <a:rPr lang="fr-FR" dirty="0"/>
              <a:t>MERCI POUR VOTRE ATTENTION !</a:t>
            </a:r>
            <a:endParaRPr lang="fr-BE" dirty="0"/>
          </a:p>
        </p:txBody>
      </p:sp>
      <p:sp>
        <p:nvSpPr>
          <p:cNvPr id="3" name="Sous-titre 2"/>
          <p:cNvSpPr>
            <a:spLocks noGrp="1"/>
          </p:cNvSpPr>
          <p:nvPr>
            <p:ph type="subTitle" idx="1" hasCustomPrompt="1"/>
          </p:nvPr>
        </p:nvSpPr>
        <p:spPr>
          <a:xfrm>
            <a:off x="1066800" y="3429000"/>
            <a:ext cx="7033592" cy="4365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Des Questions ?</a:t>
            </a:r>
            <a:endParaRPr lang="fr-BE" dirty="0"/>
          </a:p>
        </p:txBody>
      </p:sp>
    </p:spTree>
    <p:extLst>
      <p:ext uri="{BB962C8B-B14F-4D97-AF65-F5344CB8AC3E}">
        <p14:creationId xmlns:p14="http://schemas.microsoft.com/office/powerpoint/2010/main" val="526255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02F08D2F-DCDB-4FEF-B552-9456B0968877}"/>
              </a:ext>
            </a:extLst>
          </p:cNvPr>
          <p:cNvSpPr>
            <a:spLocks noGrp="1"/>
          </p:cNvSpPr>
          <p:nvPr>
            <p:ph type="ftr" sz="quarter" idx="15"/>
          </p:nvPr>
        </p:nvSpPr>
        <p:spPr/>
        <p:txBody>
          <a:bodyPr/>
          <a:lstStyle/>
          <a:p>
            <a:r>
              <a:rPr lang="fr-FR" sz="800">
                <a:latin typeface="Arial Black" panose="020B0A04020102020204" pitchFamily="34" charset="0"/>
                <a:cs typeface="Arial" panose="020B0604020202020204" pitchFamily="34" charset="0"/>
              </a:rPr>
              <a:t>Conférence U4U - 18 avril 2023</a:t>
            </a:r>
            <a:endParaRPr lang="fr-BE" sz="800" dirty="0">
              <a:latin typeface="Arial"/>
              <a:cs typeface="Arial"/>
            </a:endParaRPr>
          </a:p>
        </p:txBody>
      </p:sp>
      <p:sp>
        <p:nvSpPr>
          <p:cNvPr id="3" name="Espace réservé du numéro de diapositive 2">
            <a:extLst>
              <a:ext uri="{FF2B5EF4-FFF2-40B4-BE49-F238E27FC236}">
                <a16:creationId xmlns:a16="http://schemas.microsoft.com/office/drawing/2014/main" id="{9687A349-5C0B-4BBC-94CE-FC81220FB121}"/>
              </a:ext>
            </a:extLst>
          </p:cNvPr>
          <p:cNvSpPr>
            <a:spLocks noGrp="1"/>
          </p:cNvSpPr>
          <p:nvPr>
            <p:ph type="sldNum" sz="quarter" idx="16"/>
          </p:nvPr>
        </p:nvSpPr>
        <p:spPr/>
        <p:txBody>
          <a:bodyPr/>
          <a:lstStyle/>
          <a:p>
            <a:fld id="{0CCC0F3D-6C85-4581-B708-13BD0E10D35E}" type="slidenum">
              <a:rPr lang="fr-BE" smtClean="0"/>
              <a:pPr/>
              <a:t>‹N°›</a:t>
            </a:fld>
            <a:endParaRPr lang="fr-BE" dirty="0"/>
          </a:p>
        </p:txBody>
      </p:sp>
      <p:sp>
        <p:nvSpPr>
          <p:cNvPr id="6" name="Espace réservé du texte 3">
            <a:extLst>
              <a:ext uri="{FF2B5EF4-FFF2-40B4-BE49-F238E27FC236}">
                <a16:creationId xmlns:a16="http://schemas.microsoft.com/office/drawing/2014/main" id="{8E82EA48-7F8B-4495-AF44-AB49AD65FC02}"/>
              </a:ext>
            </a:extLst>
          </p:cNvPr>
          <p:cNvSpPr>
            <a:spLocks noGrp="1"/>
          </p:cNvSpPr>
          <p:nvPr>
            <p:ph type="body" sz="quarter" idx="17" hasCustomPrompt="1"/>
          </p:nvPr>
        </p:nvSpPr>
        <p:spPr>
          <a:xfrm>
            <a:off x="504000" y="41682"/>
            <a:ext cx="5040560" cy="504056"/>
          </a:xfrm>
          <a:prstGeom prst="rect">
            <a:avLst/>
          </a:prstGeom>
        </p:spPr>
        <p:txBody>
          <a:bodyPr bIns="36000" anchor="b"/>
          <a:lstStyle>
            <a:lvl1pPr marL="269875" indent="-269875" defTabSz="180975">
              <a:buFont typeface="+mj-lt"/>
              <a:buNone/>
              <a:tabLst/>
              <a:defRPr sz="900" cap="all" baseline="0">
                <a:solidFill>
                  <a:schemeClr val="bg1">
                    <a:lumMod val="50000"/>
                  </a:schemeClr>
                </a:solidFill>
                <a:latin typeface="+mj-lt"/>
              </a:defRPr>
            </a:lvl1pPr>
            <a:lvl2pPr marL="180975" indent="0" defTabSz="358775">
              <a:spcBef>
                <a:spcPts val="300"/>
              </a:spcBef>
              <a:spcAft>
                <a:spcPts val="0"/>
              </a:spcAft>
              <a:buFont typeface="+mj-lt"/>
              <a:buNone/>
              <a:tabLst/>
              <a:defRPr sz="1000" cap="all" baseline="0">
                <a:solidFill>
                  <a:schemeClr val="bg1">
                    <a:lumMod val="50000"/>
                  </a:schemeClr>
                </a:solidFill>
              </a:defRPr>
            </a:lvl2pPr>
          </a:lstStyle>
          <a:p>
            <a:pPr lvl="0"/>
            <a:r>
              <a:rPr lang="fr-FR" dirty="0"/>
              <a:t>I.    Rappel du nom du chapitre (Tabulation après le N°)</a:t>
            </a:r>
          </a:p>
        </p:txBody>
      </p:sp>
      <p:sp>
        <p:nvSpPr>
          <p:cNvPr id="8" name="Espace réservé du texte 3">
            <a:extLst>
              <a:ext uri="{FF2B5EF4-FFF2-40B4-BE49-F238E27FC236}">
                <a16:creationId xmlns:a16="http://schemas.microsoft.com/office/drawing/2014/main" id="{EB4CD158-A17D-40BE-A3BD-4F7F380AEC1F}"/>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tabLst/>
              <a:defRPr sz="900" b="0" cap="all" baseline="0">
                <a:solidFill>
                  <a:schemeClr val="bg1">
                    <a:lumMod val="50000"/>
                  </a:schemeClr>
                </a:solidFill>
                <a:latin typeface="+mn-lt"/>
              </a:defRPr>
            </a:lvl1pPr>
            <a:lvl2pPr marL="180975" indent="0" defTabSz="358775">
              <a:spcBef>
                <a:spcPts val="300"/>
              </a:spcBef>
              <a:spcAft>
                <a:spcPts val="0"/>
              </a:spcAft>
              <a:buFont typeface="+mj-lt"/>
              <a:buNone/>
              <a:tabLst/>
              <a:defRPr sz="1000" b="0" cap="all" baseline="0">
                <a:solidFill>
                  <a:schemeClr val="bg1">
                    <a:lumMod val="50000"/>
                  </a:schemeClr>
                </a:solidFill>
              </a:defRPr>
            </a:lvl2pPr>
          </a:lstStyle>
          <a:p>
            <a:pPr lvl="0"/>
            <a:r>
              <a:rPr lang="fr-FR" dirty="0"/>
              <a:t>A.  Rappel de la sous partie</a:t>
            </a:r>
          </a:p>
        </p:txBody>
      </p:sp>
    </p:spTree>
    <p:extLst>
      <p:ext uri="{BB962C8B-B14F-4D97-AF65-F5344CB8AC3E}">
        <p14:creationId xmlns:p14="http://schemas.microsoft.com/office/powerpoint/2010/main" val="31783850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lan du chapitr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9258CFD8-F505-49AC-BB5A-EAE067DF00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white">
          <a:xfrm>
            <a:off x="0" y="3048"/>
            <a:ext cx="9144000" cy="6851904"/>
          </a:xfrm>
          <a:prstGeom prst="rect">
            <a:avLst/>
          </a:prstGeom>
        </p:spPr>
      </p:pic>
      <p:sp>
        <p:nvSpPr>
          <p:cNvPr id="8" name="Espace réservé du texte 7">
            <a:extLst>
              <a:ext uri="{FF2B5EF4-FFF2-40B4-BE49-F238E27FC236}">
                <a16:creationId xmlns:a16="http://schemas.microsoft.com/office/drawing/2014/main" id="{EE038721-9369-4C84-95DF-946B4EE59EAD}"/>
              </a:ext>
            </a:extLst>
          </p:cNvPr>
          <p:cNvSpPr>
            <a:spLocks noGrp="1"/>
          </p:cNvSpPr>
          <p:nvPr>
            <p:ph type="body" sz="quarter" idx="10" hasCustomPrompt="1"/>
          </p:nvPr>
        </p:nvSpPr>
        <p:spPr>
          <a:xfrm>
            <a:off x="1081083" y="548680"/>
            <a:ext cx="7545760" cy="3024336"/>
          </a:xfrm>
          <a:prstGeom prst="rect">
            <a:avLst/>
          </a:prstGeom>
        </p:spPr>
        <p:txBody>
          <a:bodyPr anchor="b"/>
          <a:lstStyle>
            <a:lvl1pPr marL="627063" indent="-627063" defTabSz="358775">
              <a:spcAft>
                <a:spcPts val="1200"/>
              </a:spcAft>
              <a:buFont typeface="+mj-lt"/>
              <a:buNone/>
              <a:tabLst>
                <a:tab pos="627063" algn="l"/>
              </a:tabLst>
              <a:defRPr sz="2400" baseline="0">
                <a:latin typeface="Arial Black" panose="020B0A04020102020204" pitchFamily="34" charset="0"/>
              </a:defRPr>
            </a:lvl1pPr>
            <a:lvl2pPr marL="627062" indent="0" defTabSz="300038">
              <a:buFontTx/>
              <a:buNone/>
              <a:tabLst/>
              <a:defRPr sz="1500" cap="all" baseline="0">
                <a:solidFill>
                  <a:schemeClr val="accent1">
                    <a:lumMod val="40000"/>
                    <a:lumOff val="60000"/>
                  </a:schemeClr>
                </a:solidFill>
              </a:defRPr>
            </a:lvl2pPr>
          </a:lstStyle>
          <a:p>
            <a:pPr lvl="0"/>
            <a:r>
              <a:rPr lang="fr-FR" dirty="0"/>
              <a:t>IV.  ICI, N°. + TAB + nom du chapitre</a:t>
            </a:r>
          </a:p>
        </p:txBody>
      </p:sp>
      <p:sp>
        <p:nvSpPr>
          <p:cNvPr id="12" name="object 5">
            <a:extLst>
              <a:ext uri="{FF2B5EF4-FFF2-40B4-BE49-F238E27FC236}">
                <a16:creationId xmlns:a16="http://schemas.microsoft.com/office/drawing/2014/main" id="{197FE514-63EF-4E98-9C19-308EF20BEB21}"/>
              </a:ext>
            </a:extLst>
          </p:cNvPr>
          <p:cNvSpPr txBox="1"/>
          <p:nvPr userDrawn="1"/>
        </p:nvSpPr>
        <p:spPr>
          <a:xfrm>
            <a:off x="7409815" y="6517831"/>
            <a:ext cx="1438910" cy="111569"/>
          </a:xfrm>
          <a:prstGeom prst="rect">
            <a:avLst/>
          </a:prstGeom>
        </p:spPr>
        <p:txBody>
          <a:bodyPr vert="horz" wrap="square" lIns="0" tIns="3810" rIns="0" bIns="0" rtlCol="0">
            <a:spAutoFit/>
          </a:bodyPr>
          <a:lstStyle/>
          <a:p>
            <a:pPr marL="12700">
              <a:lnSpc>
                <a:spcPct val="100000"/>
              </a:lnSpc>
              <a:spcBef>
                <a:spcPts val="30"/>
              </a:spcBef>
            </a:pPr>
            <a:r>
              <a:rPr sz="700" dirty="0">
                <a:solidFill>
                  <a:srgbClr val="FFFFFF"/>
                </a:solidFill>
                <a:latin typeface="Arial"/>
                <a:cs typeface="Arial"/>
              </a:rPr>
              <a:t>W W </a:t>
            </a:r>
            <a:r>
              <a:rPr sz="700" spc="85" dirty="0">
                <a:solidFill>
                  <a:srgbClr val="FFFFFF"/>
                </a:solidFill>
                <a:latin typeface="Arial"/>
                <a:cs typeface="Arial"/>
              </a:rPr>
              <a:t>W. </a:t>
            </a:r>
            <a:r>
              <a:rPr sz="700" dirty="0">
                <a:solidFill>
                  <a:srgbClr val="FFFFFF"/>
                </a:solidFill>
                <a:latin typeface="Arial"/>
                <a:cs typeface="Arial"/>
              </a:rPr>
              <a:t>T E T R A L A </a:t>
            </a:r>
            <a:r>
              <a:rPr sz="700" spc="85" dirty="0">
                <a:solidFill>
                  <a:srgbClr val="FFFFFF"/>
                </a:solidFill>
                <a:latin typeface="Arial"/>
                <a:cs typeface="Arial"/>
              </a:rPr>
              <a:t>W. </a:t>
            </a:r>
            <a:r>
              <a:rPr sz="700" dirty="0">
                <a:solidFill>
                  <a:srgbClr val="FFFFFF"/>
                </a:solidFill>
                <a:latin typeface="Arial"/>
                <a:cs typeface="Arial"/>
              </a:rPr>
              <a:t>C O</a:t>
            </a:r>
            <a:r>
              <a:rPr sz="700" spc="100" dirty="0">
                <a:solidFill>
                  <a:srgbClr val="FFFFFF"/>
                </a:solidFill>
                <a:latin typeface="Arial"/>
                <a:cs typeface="Arial"/>
              </a:rPr>
              <a:t> </a:t>
            </a:r>
            <a:r>
              <a:rPr sz="700" dirty="0">
                <a:solidFill>
                  <a:srgbClr val="FFFFFF"/>
                </a:solidFill>
                <a:latin typeface="Arial"/>
                <a:cs typeface="Arial"/>
              </a:rPr>
              <a:t>M</a:t>
            </a:r>
          </a:p>
        </p:txBody>
      </p:sp>
      <p:sp>
        <p:nvSpPr>
          <p:cNvPr id="13" name="Espace réservé du pied de page 1">
            <a:extLst>
              <a:ext uri="{FF2B5EF4-FFF2-40B4-BE49-F238E27FC236}">
                <a16:creationId xmlns:a16="http://schemas.microsoft.com/office/drawing/2014/main" id="{9ED30CF5-6694-4AFE-ADC8-480B0AF9B1D2}"/>
              </a:ext>
            </a:extLst>
          </p:cNvPr>
          <p:cNvSpPr>
            <a:spLocks noGrp="1"/>
          </p:cNvSpPr>
          <p:nvPr>
            <p:ph type="ftr" sz="quarter" idx="3"/>
          </p:nvPr>
        </p:nvSpPr>
        <p:spPr>
          <a:xfrm>
            <a:off x="381000" y="6484620"/>
            <a:ext cx="6705600" cy="324000"/>
          </a:xfrm>
          <a:prstGeom prst="rect">
            <a:avLst/>
          </a:prstGeom>
        </p:spPr>
        <p:txBody>
          <a:bodyPr vert="horz" lIns="91440" tIns="45720" rIns="91440" bIns="45720" rtlCol="0" anchor="ctr"/>
          <a:lstStyle>
            <a:lvl1pPr algn="l">
              <a:defRPr sz="1200">
                <a:solidFill>
                  <a:schemeClr val="accent1">
                    <a:lumMod val="40000"/>
                    <a:lumOff val="60000"/>
                  </a:schemeClr>
                </a:solidFill>
              </a:defRPr>
            </a:lvl1pPr>
          </a:lstStyle>
          <a:p>
            <a:r>
              <a:rPr lang="fr-FR" sz="800">
                <a:latin typeface="Arial Black" panose="020B0A04020102020204" pitchFamily="34" charset="0"/>
                <a:cs typeface="Arial" panose="020B0604020202020204" pitchFamily="34" charset="0"/>
              </a:rPr>
              <a:t>Conférence U4U - 18 avril 2023</a:t>
            </a:r>
            <a:endParaRPr lang="fr-BE" sz="800" dirty="0">
              <a:cs typeface="Arial"/>
            </a:endParaRPr>
          </a:p>
        </p:txBody>
      </p:sp>
      <p:sp>
        <p:nvSpPr>
          <p:cNvPr id="14" name="Espace réservé du numéro de diapositive 2">
            <a:extLst>
              <a:ext uri="{FF2B5EF4-FFF2-40B4-BE49-F238E27FC236}">
                <a16:creationId xmlns:a16="http://schemas.microsoft.com/office/drawing/2014/main" id="{514F4E45-8641-44B5-B2CC-3A2921797B57}"/>
              </a:ext>
            </a:extLst>
          </p:cNvPr>
          <p:cNvSpPr>
            <a:spLocks noGrp="1"/>
          </p:cNvSpPr>
          <p:nvPr>
            <p:ph type="sldNum" sz="quarter" idx="4"/>
          </p:nvPr>
        </p:nvSpPr>
        <p:spPr>
          <a:xfrm>
            <a:off x="-762" y="6484620"/>
            <a:ext cx="288000" cy="324000"/>
          </a:xfrm>
          <a:prstGeom prst="rect">
            <a:avLst/>
          </a:prstGeom>
        </p:spPr>
        <p:txBody>
          <a:bodyPr vert="horz" lIns="0" tIns="45720" rIns="0" bIns="45720" rtlCol="0" anchor="ctr"/>
          <a:lstStyle>
            <a:lvl1pPr algn="ctr">
              <a:defRPr sz="800">
                <a:solidFill>
                  <a:schemeClr val="bg1"/>
                </a:solidFill>
                <a:latin typeface="Arial" panose="020B0604020202020204" pitchFamily="34" charset="0"/>
                <a:cs typeface="Arial" panose="020B0604020202020204" pitchFamily="34" charset="0"/>
              </a:defRPr>
            </a:lvl1pPr>
          </a:lstStyle>
          <a:p>
            <a:fld id="{0CCC0F3D-6C85-4581-B708-13BD0E10D35E}" type="slidenum">
              <a:rPr lang="fr-BE" smtClean="0"/>
              <a:pPr/>
              <a:t>‹N°›</a:t>
            </a:fld>
            <a:endParaRPr lang="fr-BE" dirty="0"/>
          </a:p>
        </p:txBody>
      </p:sp>
      <p:sp>
        <p:nvSpPr>
          <p:cNvPr id="9" name="Espace réservé du texte 7">
            <a:extLst>
              <a:ext uri="{FF2B5EF4-FFF2-40B4-BE49-F238E27FC236}">
                <a16:creationId xmlns:a16="http://schemas.microsoft.com/office/drawing/2014/main" id="{76DB1F5E-A6D2-4B90-985B-33886D0E19D9}"/>
              </a:ext>
            </a:extLst>
          </p:cNvPr>
          <p:cNvSpPr>
            <a:spLocks noGrp="1"/>
          </p:cNvSpPr>
          <p:nvPr>
            <p:ph type="body" sz="quarter" idx="11" hasCustomPrompt="1"/>
          </p:nvPr>
        </p:nvSpPr>
        <p:spPr>
          <a:xfrm>
            <a:off x="1073588" y="3645024"/>
            <a:ext cx="7545760" cy="2592288"/>
          </a:xfrm>
          <a:prstGeom prst="rect">
            <a:avLst/>
          </a:prstGeom>
        </p:spPr>
        <p:txBody>
          <a:bodyPr anchor="t">
            <a:normAutofit/>
          </a:bodyPr>
          <a:lstStyle>
            <a:lvl1pPr marL="987425" indent="-357188" defTabSz="330200">
              <a:spcBef>
                <a:spcPts val="600"/>
              </a:spcBef>
              <a:spcAft>
                <a:spcPts val="0"/>
              </a:spcAft>
              <a:buFont typeface="+mj-lt"/>
              <a:buAutoNum type="alphaUcPeriod"/>
              <a:tabLst/>
              <a:defRPr sz="1500" baseline="0">
                <a:solidFill>
                  <a:schemeClr val="accent1">
                    <a:lumMod val="40000"/>
                    <a:lumOff val="60000"/>
                  </a:schemeClr>
                </a:solidFill>
                <a:latin typeface="+mn-lt"/>
              </a:defRPr>
            </a:lvl1pPr>
            <a:lvl2pPr marL="627062" indent="0" defTabSz="300038">
              <a:buFontTx/>
              <a:buNone/>
              <a:tabLst/>
              <a:defRPr sz="1500" cap="all" baseline="0">
                <a:solidFill>
                  <a:schemeClr val="accent1">
                    <a:lumMod val="40000"/>
                    <a:lumOff val="60000"/>
                  </a:schemeClr>
                </a:solidFill>
              </a:defRPr>
            </a:lvl2pPr>
          </a:lstStyle>
          <a:p>
            <a:pPr lvl="0"/>
            <a:r>
              <a:rPr lang="fr-FR" dirty="0"/>
              <a:t>ici le nom des sous parties</a:t>
            </a:r>
          </a:p>
        </p:txBody>
      </p:sp>
    </p:spTree>
    <p:extLst>
      <p:ext uri="{BB962C8B-B14F-4D97-AF65-F5344CB8AC3E}">
        <p14:creationId xmlns:p14="http://schemas.microsoft.com/office/powerpoint/2010/main" val="4172053517"/>
      </p:ext>
    </p:extLst>
  </p:cSld>
  <p:clrMapOvr>
    <a:masterClrMapping/>
  </p:clrMapOvr>
  <p:extLst>
    <p:ext uri="{DCECCB84-F9BA-43D5-87BE-67443E8EF086}">
      <p15:sldGuideLst xmlns:p15="http://schemas.microsoft.com/office/powerpoint/2012/main">
        <p15:guide id="1" pos="720">
          <p15:clr>
            <a:srgbClr val="FBAE40"/>
          </p15:clr>
        </p15:guide>
        <p15:guide id="2" pos="55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 géneral de la présentation (un seul niveau)">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504000" y="1143000"/>
            <a:ext cx="8335200" cy="477837"/>
          </a:xfrm>
          <a:prstGeom prst="rect">
            <a:avLst/>
          </a:prstGeom>
        </p:spPr>
        <p:txBody>
          <a:bodyPr anchor="b">
            <a:normAutofit/>
          </a:bodyPr>
          <a:lstStyle>
            <a:lvl1pPr marL="0" indent="0" algn="l">
              <a:buFont typeface="+mj-lt"/>
              <a:buNone/>
              <a:defRPr sz="2400">
                <a:solidFill>
                  <a:schemeClr val="accent1"/>
                </a:solidFill>
              </a:defRPr>
            </a:lvl1pPr>
          </a:lstStyle>
          <a:p>
            <a:r>
              <a:rPr lang="fr-FR" dirty="0"/>
              <a:t>PLAN</a:t>
            </a:r>
            <a:endParaRPr lang="fr-BE" dirty="0"/>
          </a:p>
        </p:txBody>
      </p:sp>
      <p:sp>
        <p:nvSpPr>
          <p:cNvPr id="3" name="Espace réservé du pied de page 2">
            <a:extLst>
              <a:ext uri="{FF2B5EF4-FFF2-40B4-BE49-F238E27FC236}">
                <a16:creationId xmlns:a16="http://schemas.microsoft.com/office/drawing/2014/main" id="{D862DB41-6702-4A82-8951-62B69523AC0E}"/>
              </a:ext>
            </a:extLst>
          </p:cNvPr>
          <p:cNvSpPr>
            <a:spLocks noGrp="1"/>
          </p:cNvSpPr>
          <p:nvPr>
            <p:ph type="ftr" sz="quarter" idx="10"/>
          </p:nvPr>
        </p:nvSpPr>
        <p:spPr/>
        <p:txBody>
          <a:bodyPr/>
          <a:lstStyle/>
          <a:p>
            <a:r>
              <a:rPr lang="fr-FR" sz="800" dirty="0">
                <a:latin typeface="Arial Black" panose="020B0A04020102020204" pitchFamily="34" charset="0"/>
                <a:cs typeface="Arial" panose="020B0604020202020204" pitchFamily="34" charset="0"/>
              </a:rPr>
              <a:t>Conférence U4U - 21 avril 2023</a:t>
            </a:r>
            <a:endParaRPr lang="fr-BE" sz="800" dirty="0">
              <a:latin typeface="Arial"/>
              <a:cs typeface="Arial"/>
            </a:endParaRPr>
          </a:p>
        </p:txBody>
      </p:sp>
      <p:sp>
        <p:nvSpPr>
          <p:cNvPr id="5" name="Espace réservé du numéro de diapositive 4">
            <a:extLst>
              <a:ext uri="{FF2B5EF4-FFF2-40B4-BE49-F238E27FC236}">
                <a16:creationId xmlns:a16="http://schemas.microsoft.com/office/drawing/2014/main" id="{3102131D-B45E-4B39-978F-953187B4B016}"/>
              </a:ext>
            </a:extLst>
          </p:cNvPr>
          <p:cNvSpPr>
            <a:spLocks noGrp="1"/>
          </p:cNvSpPr>
          <p:nvPr>
            <p:ph type="sldNum" sz="quarter" idx="11"/>
          </p:nvPr>
        </p:nvSpPr>
        <p:spPr/>
        <p:txBody>
          <a:bodyPr/>
          <a:lstStyle/>
          <a:p>
            <a:fld id="{0CCC0F3D-6C85-4581-B708-13BD0E10D35E}" type="slidenum">
              <a:rPr lang="fr-BE" smtClean="0"/>
              <a:pPr/>
              <a:t>‹N°›</a:t>
            </a:fld>
            <a:endParaRPr lang="fr-BE" dirty="0"/>
          </a:p>
        </p:txBody>
      </p:sp>
      <p:sp>
        <p:nvSpPr>
          <p:cNvPr id="6" name="Espace réservé du texte 7">
            <a:extLst>
              <a:ext uri="{FF2B5EF4-FFF2-40B4-BE49-F238E27FC236}">
                <a16:creationId xmlns:a16="http://schemas.microsoft.com/office/drawing/2014/main" id="{757EEB06-FCF2-451E-BE12-44B98597A03A}"/>
              </a:ext>
            </a:extLst>
          </p:cNvPr>
          <p:cNvSpPr>
            <a:spLocks noGrp="1"/>
          </p:cNvSpPr>
          <p:nvPr>
            <p:ph type="body" sz="quarter" idx="12" hasCustomPrompt="1"/>
          </p:nvPr>
        </p:nvSpPr>
        <p:spPr>
          <a:xfrm>
            <a:off x="504000" y="1844824"/>
            <a:ext cx="8335200" cy="4320480"/>
          </a:xfrm>
          <a:prstGeom prst="rect">
            <a:avLst/>
          </a:prstGeom>
        </p:spPr>
        <p:txBody>
          <a:bodyPr anchor="ctr"/>
          <a:lstStyle>
            <a:lvl1pPr marL="628650" indent="-628650">
              <a:spcAft>
                <a:spcPts val="1200"/>
              </a:spcAft>
              <a:buFont typeface="+mj-lt"/>
              <a:buAutoNum type="romanUcPeriod"/>
              <a:defRPr sz="2400" baseline="0">
                <a:solidFill>
                  <a:schemeClr val="accent1"/>
                </a:solidFill>
                <a:latin typeface="Arial Black" panose="020B0A04020102020204" pitchFamily="34" charset="0"/>
              </a:defRPr>
            </a:lvl1pPr>
            <a:lvl2pPr marL="800100" indent="-342900">
              <a:buFont typeface="+mj-lt"/>
              <a:buAutoNum type="alphaUcPeriod"/>
              <a:defRPr sz="1500" cap="all" baseline="0">
                <a:solidFill>
                  <a:schemeClr val="accent1">
                    <a:lumMod val="60000"/>
                    <a:lumOff val="40000"/>
                  </a:schemeClr>
                </a:solidFill>
              </a:defRPr>
            </a:lvl2pPr>
          </a:lstStyle>
          <a:p>
            <a:pPr lvl="0"/>
            <a:r>
              <a:rPr lang="fr-FR" dirty="0"/>
              <a:t>ici les titres des chapitres Deuxième niveau</a:t>
            </a:r>
          </a:p>
        </p:txBody>
      </p:sp>
    </p:spTree>
    <p:extLst>
      <p:ext uri="{BB962C8B-B14F-4D97-AF65-F5344CB8AC3E}">
        <p14:creationId xmlns:p14="http://schemas.microsoft.com/office/powerpoint/2010/main" val="114451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sous partie +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00" y="2276872"/>
            <a:ext cx="8332446" cy="396044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Espace réservé du pied de page 9">
            <a:extLst>
              <a:ext uri="{FF2B5EF4-FFF2-40B4-BE49-F238E27FC236}">
                <a16:creationId xmlns:a16="http://schemas.microsoft.com/office/drawing/2014/main" id="{F72EA64F-61D2-4696-8CF9-FEA4E4885AF0}"/>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Conférence U4U - 21 avril 2023</a:t>
            </a:r>
            <a:endParaRPr lang="fr-BE" sz="800" dirty="0">
              <a:latin typeface="Arial"/>
              <a:cs typeface="Arial"/>
            </a:endParaRPr>
          </a:p>
        </p:txBody>
      </p:sp>
      <p:sp>
        <p:nvSpPr>
          <p:cNvPr id="11" name="Espace réservé du numéro de diapositive 10">
            <a:extLst>
              <a:ext uri="{FF2B5EF4-FFF2-40B4-BE49-F238E27FC236}">
                <a16:creationId xmlns:a16="http://schemas.microsoft.com/office/drawing/2014/main" id="{73C24F0C-97A9-42A2-9F3F-ECD29A3FA6A2}"/>
              </a:ext>
            </a:extLst>
          </p:cNvPr>
          <p:cNvSpPr>
            <a:spLocks noGrp="1"/>
          </p:cNvSpPr>
          <p:nvPr>
            <p:ph type="sldNum" sz="quarter" idx="21"/>
          </p:nvPr>
        </p:nvSpPr>
        <p:spPr/>
        <p:txBody>
          <a:bodyPr/>
          <a:lstStyle/>
          <a:p>
            <a:fld id="{0CCC0F3D-6C85-4581-B708-13BD0E10D35E}" type="slidenum">
              <a:rPr lang="fr-BE" smtClean="0"/>
              <a:pPr/>
              <a:t>‹N°›</a:t>
            </a:fld>
            <a:endParaRPr lang="fr-BE" dirty="0"/>
          </a:p>
        </p:txBody>
      </p:sp>
      <p:sp>
        <p:nvSpPr>
          <p:cNvPr id="14" name="Titre 1">
            <a:extLst>
              <a:ext uri="{FF2B5EF4-FFF2-40B4-BE49-F238E27FC236}">
                <a16:creationId xmlns:a16="http://schemas.microsoft.com/office/drawing/2014/main" id="{AA40101F-E445-4416-B76B-B3AA80DBB8D2}"/>
              </a:ext>
            </a:extLst>
          </p:cNvPr>
          <p:cNvSpPr>
            <a:spLocks noGrp="1"/>
          </p:cNvSpPr>
          <p:nvPr>
            <p:ph type="ctrTitle" hasCustomPrompt="1"/>
          </p:nvPr>
        </p:nvSpPr>
        <p:spPr bwMode="auto">
          <a:xfrm>
            <a:off x="611188" y="1066800"/>
            <a:ext cx="8228012" cy="914400"/>
          </a:xfrm>
          <a:prstGeom prst="rect">
            <a:avLst/>
          </a:prstGeom>
          <a:blipFill dpi="0" rotWithShape="1">
            <a:blip r:embed="rId2"/>
            <a:srcRect/>
            <a:tile tx="0" ty="0" sx="100000" sy="100000" flip="none" algn="tl"/>
          </a:blipFill>
        </p:spPr>
        <p:txBody>
          <a:bodyPr lIns="432000" anchor="ctr" anchorCtr="0">
            <a:normAutofit/>
          </a:bodyPr>
          <a:lstStyle>
            <a:lvl1pPr marL="0" indent="0" algn="l" defTabSz="361950">
              <a:buFont typeface="+mj-lt"/>
              <a:buNone/>
              <a:defRPr sz="1500" b="0" cap="all" baseline="0">
                <a:solidFill>
                  <a:schemeClr val="bg1"/>
                </a:solidFill>
                <a:latin typeface="+mn-lt"/>
                <a:cs typeface="Arial" panose="020B0604020202020204" pitchFamily="34" charset="0"/>
              </a:defRPr>
            </a:lvl1pPr>
          </a:lstStyle>
          <a:p>
            <a:r>
              <a:rPr lang="fr-BE" dirty="0"/>
              <a:t>A.	Titre de l a sous partie</a:t>
            </a:r>
          </a:p>
        </p:txBody>
      </p:sp>
      <p:sp>
        <p:nvSpPr>
          <p:cNvPr id="15" name="Espace réservé du texte 3">
            <a:extLst>
              <a:ext uri="{FF2B5EF4-FFF2-40B4-BE49-F238E27FC236}">
                <a16:creationId xmlns:a16="http://schemas.microsoft.com/office/drawing/2014/main" id="{C3F80A87-E8EF-40E0-92F1-13823B061F8E}"/>
              </a:ext>
            </a:extLst>
          </p:cNvPr>
          <p:cNvSpPr>
            <a:spLocks noGrp="1"/>
          </p:cNvSpPr>
          <p:nvPr>
            <p:ph type="body" sz="quarter" idx="17" hasCustomPrompt="1"/>
          </p:nvPr>
        </p:nvSpPr>
        <p:spPr>
          <a:xfrm>
            <a:off x="504000" y="41682"/>
            <a:ext cx="5040560" cy="504056"/>
          </a:xfrm>
          <a:prstGeom prst="rect">
            <a:avLst/>
          </a:prstGeom>
        </p:spPr>
        <p:txBody>
          <a:bodyPr bIns="36000" anchor="b">
            <a:normAutofit/>
          </a:bodyPr>
          <a:lstStyle>
            <a:lvl1pPr marL="269875" indent="-269875" defTabSz="179388">
              <a:buFont typeface="+mj-lt"/>
              <a:buNone/>
              <a:tabLst/>
              <a:defRPr sz="900" cap="all" baseline="0">
                <a:solidFill>
                  <a:schemeClr val="bg1">
                    <a:lumMod val="50000"/>
                  </a:schemeClr>
                </a:solidFill>
                <a:latin typeface="+mj-lt"/>
              </a:defRPr>
            </a:lvl1pPr>
            <a:lvl2pPr marL="180975" indent="0" defTabSz="358775">
              <a:spcBef>
                <a:spcPts val="300"/>
              </a:spcBef>
              <a:spcAft>
                <a:spcPts val="0"/>
              </a:spcAft>
              <a:buFont typeface="+mj-lt"/>
              <a:buNone/>
              <a:tabLst/>
              <a:defRPr sz="1000" cap="all" baseline="0">
                <a:solidFill>
                  <a:schemeClr val="bg1">
                    <a:lumMod val="50000"/>
                  </a:schemeClr>
                </a:solidFill>
              </a:defRPr>
            </a:lvl2pPr>
          </a:lstStyle>
          <a:p>
            <a:pPr lvl="0"/>
            <a:r>
              <a:rPr lang="fr-FR" dirty="0"/>
              <a:t>I.    Rappel du nom du chapitre (Tabulation après le N°)</a:t>
            </a:r>
          </a:p>
        </p:txBody>
      </p:sp>
    </p:spTree>
    <p:extLst>
      <p:ext uri="{BB962C8B-B14F-4D97-AF65-F5344CB8AC3E}">
        <p14:creationId xmlns:p14="http://schemas.microsoft.com/office/powerpoint/2010/main" val="70604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000" y="1556792"/>
            <a:ext cx="8332446" cy="468052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Espace réservé du texte 3">
            <a:extLst>
              <a:ext uri="{FF2B5EF4-FFF2-40B4-BE49-F238E27FC236}">
                <a16:creationId xmlns:a16="http://schemas.microsoft.com/office/drawing/2014/main" id="{E8411D06-6750-457C-8055-DE18EFE57781}"/>
              </a:ext>
            </a:extLst>
          </p:cNvPr>
          <p:cNvSpPr>
            <a:spLocks noGrp="1"/>
          </p:cNvSpPr>
          <p:nvPr>
            <p:ph type="body" sz="quarter" idx="17" hasCustomPrompt="1"/>
          </p:nvPr>
        </p:nvSpPr>
        <p:spPr>
          <a:xfrm>
            <a:off x="504000" y="41682"/>
            <a:ext cx="5040560" cy="504056"/>
          </a:xfrm>
          <a:prstGeom prst="rect">
            <a:avLst/>
          </a:prstGeom>
        </p:spPr>
        <p:txBody>
          <a:bodyPr bIns="36000" anchor="b">
            <a:normAutofit/>
          </a:bodyPr>
          <a:lstStyle>
            <a:lvl1pPr marL="269875" indent="-269875" defTabSz="180975">
              <a:buFont typeface="+mj-lt"/>
              <a:buNone/>
              <a:tabLst/>
              <a:defRPr sz="900" cap="all" baseline="0">
                <a:solidFill>
                  <a:schemeClr val="bg1">
                    <a:lumMod val="50000"/>
                  </a:schemeClr>
                </a:solidFill>
                <a:latin typeface="+mj-lt"/>
              </a:defRPr>
            </a:lvl1pPr>
            <a:lvl2pPr marL="180975" indent="0" defTabSz="358775">
              <a:spcBef>
                <a:spcPts val="300"/>
              </a:spcBef>
              <a:spcAft>
                <a:spcPts val="0"/>
              </a:spcAft>
              <a:buFont typeface="+mj-lt"/>
              <a:buNone/>
              <a:tabLst/>
              <a:defRPr sz="1000" cap="all" baseline="0">
                <a:solidFill>
                  <a:schemeClr val="bg1">
                    <a:lumMod val="50000"/>
                  </a:schemeClr>
                </a:solidFill>
              </a:defRPr>
            </a:lvl2pPr>
          </a:lstStyle>
          <a:p>
            <a:pPr lvl="0"/>
            <a:r>
              <a:rPr lang="fr-FR" dirty="0"/>
              <a:t>I.    Rappel du nom du chapitre (Tabulation après le N°)</a:t>
            </a:r>
          </a:p>
        </p:txBody>
      </p:sp>
      <p:sp>
        <p:nvSpPr>
          <p:cNvPr id="9" name="Espace réservé du texte 3">
            <a:extLst>
              <a:ext uri="{FF2B5EF4-FFF2-40B4-BE49-F238E27FC236}">
                <a16:creationId xmlns:a16="http://schemas.microsoft.com/office/drawing/2014/main" id="{A1E8D77C-9B13-40C0-8FE4-6691F6ABF1BE}"/>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tabLst/>
              <a:defRPr sz="900" b="0" cap="all" baseline="0">
                <a:solidFill>
                  <a:schemeClr val="bg1">
                    <a:lumMod val="50000"/>
                  </a:schemeClr>
                </a:solidFill>
                <a:latin typeface="+mn-lt"/>
              </a:defRPr>
            </a:lvl1pPr>
            <a:lvl2pPr marL="180975" indent="0" defTabSz="358775">
              <a:spcBef>
                <a:spcPts val="300"/>
              </a:spcBef>
              <a:spcAft>
                <a:spcPts val="0"/>
              </a:spcAft>
              <a:buFont typeface="+mj-lt"/>
              <a:buNone/>
              <a:tabLst/>
              <a:defRPr sz="1000" b="0" cap="all" baseline="0">
                <a:solidFill>
                  <a:schemeClr val="bg1">
                    <a:lumMod val="50000"/>
                  </a:schemeClr>
                </a:solidFill>
              </a:defRPr>
            </a:lvl2pPr>
          </a:lstStyle>
          <a:p>
            <a:pPr lvl="0"/>
            <a:r>
              <a:rPr lang="fr-FR" dirty="0"/>
              <a:t>A.  Rappel de la sous partie</a:t>
            </a:r>
          </a:p>
        </p:txBody>
      </p:sp>
      <p:sp>
        <p:nvSpPr>
          <p:cNvPr id="10" name="Espace réservé du pied de page 9">
            <a:extLst>
              <a:ext uri="{FF2B5EF4-FFF2-40B4-BE49-F238E27FC236}">
                <a16:creationId xmlns:a16="http://schemas.microsoft.com/office/drawing/2014/main" id="{F72EA64F-61D2-4696-8CF9-FEA4E4885AF0}"/>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Conférence U4U - 21 avril 2023</a:t>
            </a:r>
            <a:endParaRPr lang="fr-BE" sz="800" dirty="0">
              <a:latin typeface="Arial"/>
              <a:cs typeface="Arial"/>
            </a:endParaRPr>
          </a:p>
        </p:txBody>
      </p:sp>
      <p:sp>
        <p:nvSpPr>
          <p:cNvPr id="11" name="Espace réservé du numéro de diapositive 10">
            <a:extLst>
              <a:ext uri="{FF2B5EF4-FFF2-40B4-BE49-F238E27FC236}">
                <a16:creationId xmlns:a16="http://schemas.microsoft.com/office/drawing/2014/main" id="{73C24F0C-97A9-42A2-9F3F-ECD29A3FA6A2}"/>
              </a:ext>
            </a:extLst>
          </p:cNvPr>
          <p:cNvSpPr>
            <a:spLocks noGrp="1"/>
          </p:cNvSpPr>
          <p:nvPr>
            <p:ph type="sldNum" sz="quarter" idx="21"/>
          </p:nvPr>
        </p:nvSpPr>
        <p:spPr/>
        <p:txBody>
          <a:bodyPr/>
          <a:lstStyle/>
          <a:p>
            <a:fld id="{0CCC0F3D-6C85-4581-B708-13BD0E10D35E}" type="slidenum">
              <a:rPr lang="fr-BE" smtClean="0"/>
              <a:pPr/>
              <a:t>‹N°›</a:t>
            </a:fld>
            <a:endParaRPr lang="fr-BE" dirty="0"/>
          </a:p>
        </p:txBody>
      </p:sp>
    </p:spTree>
    <p:extLst>
      <p:ext uri="{BB962C8B-B14F-4D97-AF65-F5344CB8AC3E}">
        <p14:creationId xmlns:p14="http://schemas.microsoft.com/office/powerpoint/2010/main" val="1807363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7FEC8028-CF9C-4A84-B018-B2A24FA4B4A7}"/>
              </a:ext>
            </a:extLst>
          </p:cNvPr>
          <p:cNvSpPr>
            <a:spLocks noGrp="1"/>
          </p:cNvSpPr>
          <p:nvPr>
            <p:ph type="ftr" sz="quarter" idx="15"/>
          </p:nvPr>
        </p:nvSpPr>
        <p:spPr/>
        <p:txBody>
          <a:bodyPr/>
          <a:lstStyle/>
          <a:p>
            <a:r>
              <a:rPr lang="fr-FR" sz="800" dirty="0">
                <a:latin typeface="Arial Black" panose="020B0A04020102020204" pitchFamily="34" charset="0"/>
                <a:cs typeface="Arial" panose="020B0604020202020204" pitchFamily="34" charset="0"/>
              </a:rPr>
              <a:t>Conférence U4U - 21 avril 2023</a:t>
            </a:r>
            <a:endParaRPr lang="fr-BE" sz="800" dirty="0">
              <a:latin typeface="Arial"/>
              <a:cs typeface="Arial"/>
            </a:endParaRPr>
          </a:p>
        </p:txBody>
      </p:sp>
      <p:sp>
        <p:nvSpPr>
          <p:cNvPr id="6" name="Espace réservé du numéro de diapositive 5">
            <a:extLst>
              <a:ext uri="{FF2B5EF4-FFF2-40B4-BE49-F238E27FC236}">
                <a16:creationId xmlns:a16="http://schemas.microsoft.com/office/drawing/2014/main" id="{6120435B-07F7-4028-8A7D-08372CF6EA60}"/>
              </a:ext>
            </a:extLst>
          </p:cNvPr>
          <p:cNvSpPr>
            <a:spLocks noGrp="1"/>
          </p:cNvSpPr>
          <p:nvPr>
            <p:ph type="sldNum" sz="quarter" idx="16"/>
          </p:nvPr>
        </p:nvSpPr>
        <p:spPr/>
        <p:txBody>
          <a:bodyPr/>
          <a:lstStyle/>
          <a:p>
            <a:fld id="{0CCC0F3D-6C85-4581-B708-13BD0E10D35E}" type="slidenum">
              <a:rPr lang="fr-BE" smtClean="0"/>
              <a:pPr/>
              <a:t>‹N°›</a:t>
            </a:fld>
            <a:endParaRPr lang="fr-BE" dirty="0"/>
          </a:p>
        </p:txBody>
      </p:sp>
      <p:sp>
        <p:nvSpPr>
          <p:cNvPr id="11" name="Espace réservé du contenu 10">
            <a:extLst>
              <a:ext uri="{FF2B5EF4-FFF2-40B4-BE49-F238E27FC236}">
                <a16:creationId xmlns:a16="http://schemas.microsoft.com/office/drawing/2014/main" id="{DADB0548-0579-4702-A0B3-8DAAF49468DD}"/>
              </a:ext>
            </a:extLst>
          </p:cNvPr>
          <p:cNvSpPr>
            <a:spLocks noGrp="1"/>
          </p:cNvSpPr>
          <p:nvPr>
            <p:ph sz="quarter" idx="18" hasCustomPrompt="1"/>
          </p:nvPr>
        </p:nvSpPr>
        <p:spPr>
          <a:xfrm>
            <a:off x="504000" y="1557338"/>
            <a:ext cx="8335200" cy="4679974"/>
          </a:xfrm>
        </p:spPr>
        <p:txBody>
          <a:bodyPr anchor="ctr"/>
          <a:lstStyle>
            <a:lvl1pPr>
              <a:defRPr sz="2400" b="0" i="1"/>
            </a:lvl1pPr>
            <a:lvl2pPr marL="4124325" indent="0">
              <a:spcBef>
                <a:spcPts val="1200"/>
              </a:spcBef>
              <a:buNone/>
              <a:defRPr b="1">
                <a:solidFill>
                  <a:schemeClr val="accent1"/>
                </a:solidFill>
              </a:defRPr>
            </a:lvl2pPr>
            <a:lvl3pPr marL="4124325" indent="0">
              <a:spcBef>
                <a:spcPts val="0"/>
              </a:spcBef>
              <a:buNone/>
              <a:defRPr sz="1400" i="1">
                <a:solidFill>
                  <a:schemeClr val="accent1"/>
                </a:solidFill>
              </a:defRPr>
            </a:lvl3pPr>
          </a:lstStyle>
          <a:p>
            <a:pPr lvl="0"/>
            <a:r>
              <a:rPr lang="fr-FR" dirty="0"/>
              <a:t>« Cliquez pour insérer la citation »</a:t>
            </a:r>
          </a:p>
          <a:p>
            <a:pPr lvl="1"/>
            <a:r>
              <a:rPr lang="fr-FR" dirty="0"/>
              <a:t>Nom prénom</a:t>
            </a:r>
          </a:p>
          <a:p>
            <a:pPr lvl="2"/>
            <a:r>
              <a:rPr lang="fr-FR" dirty="0"/>
              <a:t>Fonction</a:t>
            </a:r>
          </a:p>
        </p:txBody>
      </p:sp>
      <p:sp>
        <p:nvSpPr>
          <p:cNvPr id="7" name="Espace réservé du texte 3">
            <a:extLst>
              <a:ext uri="{FF2B5EF4-FFF2-40B4-BE49-F238E27FC236}">
                <a16:creationId xmlns:a16="http://schemas.microsoft.com/office/drawing/2014/main" id="{D18C4276-0115-4FF1-A4B1-1840F5C492D7}"/>
              </a:ext>
            </a:extLst>
          </p:cNvPr>
          <p:cNvSpPr>
            <a:spLocks noGrp="1"/>
          </p:cNvSpPr>
          <p:nvPr>
            <p:ph type="body" sz="quarter" idx="17" hasCustomPrompt="1"/>
          </p:nvPr>
        </p:nvSpPr>
        <p:spPr>
          <a:xfrm>
            <a:off x="504000" y="41682"/>
            <a:ext cx="5040560" cy="504056"/>
          </a:xfrm>
          <a:prstGeom prst="rect">
            <a:avLst/>
          </a:prstGeom>
        </p:spPr>
        <p:txBody>
          <a:bodyPr bIns="36000" anchor="b"/>
          <a:lstStyle>
            <a:lvl1pPr marL="269875" indent="-269875" defTabSz="180975">
              <a:buFont typeface="+mj-lt"/>
              <a:buNone/>
              <a:tabLst/>
              <a:defRPr sz="900" cap="all" baseline="0">
                <a:solidFill>
                  <a:schemeClr val="bg1">
                    <a:lumMod val="50000"/>
                  </a:schemeClr>
                </a:solidFill>
                <a:latin typeface="+mj-lt"/>
              </a:defRPr>
            </a:lvl1pPr>
            <a:lvl2pPr marL="180975" indent="0" defTabSz="358775">
              <a:spcBef>
                <a:spcPts val="300"/>
              </a:spcBef>
              <a:spcAft>
                <a:spcPts val="0"/>
              </a:spcAft>
              <a:buFont typeface="+mj-lt"/>
              <a:buNone/>
              <a:tabLst/>
              <a:defRPr sz="1000" cap="all" baseline="0">
                <a:solidFill>
                  <a:schemeClr val="bg1">
                    <a:lumMod val="50000"/>
                  </a:schemeClr>
                </a:solidFill>
              </a:defRPr>
            </a:lvl2pPr>
          </a:lstStyle>
          <a:p>
            <a:pPr lvl="0"/>
            <a:r>
              <a:rPr lang="fr-FR" dirty="0"/>
              <a:t>I.    Rappel du nom du chapitre (Tabulation après le N°)</a:t>
            </a:r>
          </a:p>
        </p:txBody>
      </p:sp>
      <p:sp>
        <p:nvSpPr>
          <p:cNvPr id="10" name="Espace réservé du texte 3">
            <a:extLst>
              <a:ext uri="{FF2B5EF4-FFF2-40B4-BE49-F238E27FC236}">
                <a16:creationId xmlns:a16="http://schemas.microsoft.com/office/drawing/2014/main" id="{B48C59C8-0C6C-4822-A344-F47BB59FB253}"/>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tabLst/>
              <a:defRPr sz="900" b="0" cap="all" baseline="0">
                <a:solidFill>
                  <a:schemeClr val="bg1">
                    <a:lumMod val="50000"/>
                  </a:schemeClr>
                </a:solidFill>
                <a:latin typeface="+mn-lt"/>
              </a:defRPr>
            </a:lvl1pPr>
            <a:lvl2pPr marL="180975" indent="0" defTabSz="358775">
              <a:spcBef>
                <a:spcPts val="300"/>
              </a:spcBef>
              <a:spcAft>
                <a:spcPts val="0"/>
              </a:spcAft>
              <a:buFont typeface="+mj-lt"/>
              <a:buNone/>
              <a:tabLst/>
              <a:defRPr sz="1000" b="0" cap="all" baseline="0">
                <a:solidFill>
                  <a:schemeClr val="bg1">
                    <a:lumMod val="50000"/>
                  </a:schemeClr>
                </a:solidFill>
              </a:defRPr>
            </a:lvl2pPr>
          </a:lstStyle>
          <a:p>
            <a:pPr lvl="0"/>
            <a:r>
              <a:rPr lang="fr-FR" dirty="0"/>
              <a:t>A.  Rappel de la sous partie</a:t>
            </a:r>
          </a:p>
        </p:txBody>
      </p:sp>
    </p:spTree>
    <p:extLst>
      <p:ext uri="{BB962C8B-B14F-4D97-AF65-F5344CB8AC3E}">
        <p14:creationId xmlns:p14="http://schemas.microsoft.com/office/powerpoint/2010/main" val="298370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croche">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7FEC8028-CF9C-4A84-B018-B2A24FA4B4A7}"/>
              </a:ext>
            </a:extLst>
          </p:cNvPr>
          <p:cNvSpPr>
            <a:spLocks noGrp="1"/>
          </p:cNvSpPr>
          <p:nvPr>
            <p:ph type="ftr" sz="quarter" idx="15"/>
          </p:nvPr>
        </p:nvSpPr>
        <p:spPr/>
        <p:txBody>
          <a:bodyPr/>
          <a:lstStyle/>
          <a:p>
            <a:r>
              <a:rPr lang="fr-FR" sz="800" dirty="0">
                <a:latin typeface="Arial Black" panose="020B0A04020102020204" pitchFamily="34" charset="0"/>
                <a:cs typeface="Arial" panose="020B0604020202020204" pitchFamily="34" charset="0"/>
              </a:rPr>
              <a:t>Conférence U4U - 21 avril 2023</a:t>
            </a:r>
            <a:endParaRPr lang="fr-BE" sz="800" dirty="0">
              <a:latin typeface="Arial"/>
              <a:cs typeface="Arial"/>
            </a:endParaRPr>
          </a:p>
        </p:txBody>
      </p:sp>
      <p:sp>
        <p:nvSpPr>
          <p:cNvPr id="6" name="Espace réservé du numéro de diapositive 5">
            <a:extLst>
              <a:ext uri="{FF2B5EF4-FFF2-40B4-BE49-F238E27FC236}">
                <a16:creationId xmlns:a16="http://schemas.microsoft.com/office/drawing/2014/main" id="{6120435B-07F7-4028-8A7D-08372CF6EA60}"/>
              </a:ext>
            </a:extLst>
          </p:cNvPr>
          <p:cNvSpPr>
            <a:spLocks noGrp="1"/>
          </p:cNvSpPr>
          <p:nvPr>
            <p:ph type="sldNum" sz="quarter" idx="16"/>
          </p:nvPr>
        </p:nvSpPr>
        <p:spPr/>
        <p:txBody>
          <a:bodyPr/>
          <a:lstStyle/>
          <a:p>
            <a:fld id="{0CCC0F3D-6C85-4581-B708-13BD0E10D35E}" type="slidenum">
              <a:rPr lang="fr-BE" smtClean="0"/>
              <a:pPr/>
              <a:t>‹N°›</a:t>
            </a:fld>
            <a:endParaRPr lang="fr-BE" dirty="0"/>
          </a:p>
        </p:txBody>
      </p:sp>
      <p:sp>
        <p:nvSpPr>
          <p:cNvPr id="11" name="Espace réservé du contenu 10">
            <a:extLst>
              <a:ext uri="{FF2B5EF4-FFF2-40B4-BE49-F238E27FC236}">
                <a16:creationId xmlns:a16="http://schemas.microsoft.com/office/drawing/2014/main" id="{DADB0548-0579-4702-A0B3-8DAAF49468DD}"/>
              </a:ext>
            </a:extLst>
          </p:cNvPr>
          <p:cNvSpPr>
            <a:spLocks noGrp="1"/>
          </p:cNvSpPr>
          <p:nvPr>
            <p:ph sz="quarter" idx="18" hasCustomPrompt="1"/>
          </p:nvPr>
        </p:nvSpPr>
        <p:spPr>
          <a:xfrm>
            <a:off x="504000" y="1557338"/>
            <a:ext cx="8335200" cy="4103910"/>
          </a:xfrm>
        </p:spPr>
        <p:txBody>
          <a:bodyPr anchor="ctr"/>
          <a:lstStyle>
            <a:lvl1pPr>
              <a:defRPr sz="2400" b="1"/>
            </a:lvl1pPr>
            <a:lvl2pPr marL="0" indent="0">
              <a:buNone/>
              <a:defRPr sz="1800"/>
            </a:lvl2pPr>
          </a:lstStyle>
          <a:p>
            <a:pPr lvl="0"/>
            <a:r>
              <a:rPr lang="fr-FR" dirty="0"/>
              <a:t>Cliquez pour insérer une accroche</a:t>
            </a:r>
          </a:p>
          <a:p>
            <a:pPr lvl="1"/>
            <a:r>
              <a:rPr lang="fr-FR" dirty="0"/>
              <a:t>Deuxième niveau</a:t>
            </a:r>
          </a:p>
        </p:txBody>
      </p:sp>
      <p:sp>
        <p:nvSpPr>
          <p:cNvPr id="8" name="Espace réservé du texte 3">
            <a:extLst>
              <a:ext uri="{FF2B5EF4-FFF2-40B4-BE49-F238E27FC236}">
                <a16:creationId xmlns:a16="http://schemas.microsoft.com/office/drawing/2014/main" id="{EB5F2036-C022-49A7-B9D3-9CC67283639C}"/>
              </a:ext>
            </a:extLst>
          </p:cNvPr>
          <p:cNvSpPr>
            <a:spLocks noGrp="1"/>
          </p:cNvSpPr>
          <p:nvPr>
            <p:ph type="body" sz="quarter" idx="17" hasCustomPrompt="1"/>
          </p:nvPr>
        </p:nvSpPr>
        <p:spPr>
          <a:xfrm>
            <a:off x="504000" y="41682"/>
            <a:ext cx="5040560" cy="504056"/>
          </a:xfrm>
          <a:prstGeom prst="rect">
            <a:avLst/>
          </a:prstGeom>
        </p:spPr>
        <p:txBody>
          <a:bodyPr bIns="36000" anchor="b"/>
          <a:lstStyle>
            <a:lvl1pPr marL="269875" indent="-269875" defTabSz="180975">
              <a:buFont typeface="+mj-lt"/>
              <a:buNone/>
              <a:tabLst/>
              <a:defRPr sz="900" cap="all" baseline="0">
                <a:solidFill>
                  <a:schemeClr val="bg1">
                    <a:lumMod val="50000"/>
                  </a:schemeClr>
                </a:solidFill>
                <a:latin typeface="+mj-lt"/>
              </a:defRPr>
            </a:lvl1pPr>
            <a:lvl2pPr marL="180975" indent="0" defTabSz="358775">
              <a:spcBef>
                <a:spcPts val="300"/>
              </a:spcBef>
              <a:spcAft>
                <a:spcPts val="0"/>
              </a:spcAft>
              <a:buFont typeface="+mj-lt"/>
              <a:buNone/>
              <a:tabLst/>
              <a:defRPr sz="1000" cap="all" baseline="0">
                <a:solidFill>
                  <a:schemeClr val="bg1">
                    <a:lumMod val="50000"/>
                  </a:schemeClr>
                </a:solidFill>
              </a:defRPr>
            </a:lvl2pPr>
          </a:lstStyle>
          <a:p>
            <a:pPr lvl="0"/>
            <a:r>
              <a:rPr lang="fr-FR" dirty="0"/>
              <a:t>I.    Rappel du nom du chapitre (Tabulation après le N°)</a:t>
            </a:r>
          </a:p>
        </p:txBody>
      </p:sp>
      <p:sp>
        <p:nvSpPr>
          <p:cNvPr id="9" name="Espace réservé du texte 3">
            <a:extLst>
              <a:ext uri="{FF2B5EF4-FFF2-40B4-BE49-F238E27FC236}">
                <a16:creationId xmlns:a16="http://schemas.microsoft.com/office/drawing/2014/main" id="{AAFA52C6-B86B-4E41-96E6-BF2F606044E2}"/>
              </a:ext>
            </a:extLst>
          </p:cNvPr>
          <p:cNvSpPr>
            <a:spLocks noGrp="1"/>
          </p:cNvSpPr>
          <p:nvPr>
            <p:ph type="body" sz="quarter" idx="19" hasCustomPrompt="1"/>
          </p:nvPr>
        </p:nvSpPr>
        <p:spPr>
          <a:xfrm>
            <a:off x="504000" y="548680"/>
            <a:ext cx="5040560" cy="504056"/>
          </a:xfrm>
          <a:prstGeom prst="rect">
            <a:avLst/>
          </a:prstGeom>
        </p:spPr>
        <p:txBody>
          <a:bodyPr lIns="324000" tIns="18000">
            <a:normAutofit/>
          </a:bodyPr>
          <a:lstStyle>
            <a:lvl1pPr marL="0" indent="0" defTabSz="180975">
              <a:buFont typeface="+mj-lt"/>
              <a:buNone/>
              <a:tabLst/>
              <a:defRPr sz="900" b="0" cap="all" baseline="0">
                <a:solidFill>
                  <a:schemeClr val="bg1">
                    <a:lumMod val="50000"/>
                  </a:schemeClr>
                </a:solidFill>
                <a:latin typeface="+mn-lt"/>
              </a:defRPr>
            </a:lvl1pPr>
            <a:lvl2pPr marL="180975" indent="0" defTabSz="358775">
              <a:spcBef>
                <a:spcPts val="300"/>
              </a:spcBef>
              <a:spcAft>
                <a:spcPts val="0"/>
              </a:spcAft>
              <a:buFont typeface="+mj-lt"/>
              <a:buNone/>
              <a:tabLst/>
              <a:defRPr sz="1000" b="0" cap="all" baseline="0">
                <a:solidFill>
                  <a:schemeClr val="bg1">
                    <a:lumMod val="50000"/>
                  </a:schemeClr>
                </a:solidFill>
              </a:defRPr>
            </a:lvl2pPr>
          </a:lstStyle>
          <a:p>
            <a:pPr lvl="0"/>
            <a:r>
              <a:rPr lang="fr-FR" dirty="0"/>
              <a:t>A.  Rappel de la sous partie</a:t>
            </a:r>
          </a:p>
        </p:txBody>
      </p:sp>
    </p:spTree>
    <p:extLst>
      <p:ext uri="{BB962C8B-B14F-4D97-AF65-F5344CB8AC3E}">
        <p14:creationId xmlns:p14="http://schemas.microsoft.com/office/powerpoint/2010/main" val="152267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774E791F-872C-49F2-9EC1-87769F07985F}"/>
              </a:ext>
            </a:extLst>
          </p:cNvPr>
          <p:cNvSpPr>
            <a:spLocks noGrp="1"/>
          </p:cNvSpPr>
          <p:nvPr>
            <p:ph type="ftr" sz="quarter" idx="15"/>
          </p:nvPr>
        </p:nvSpPr>
        <p:spPr/>
        <p:txBody>
          <a:bodyPr/>
          <a:lstStyle/>
          <a:p>
            <a:r>
              <a:rPr lang="fr-FR" sz="800" dirty="0">
                <a:latin typeface="Arial Black" panose="020B0A04020102020204" pitchFamily="34" charset="0"/>
                <a:cs typeface="Arial" panose="020B0604020202020204" pitchFamily="34" charset="0"/>
              </a:rPr>
              <a:t>Conférence U4U - 21 avril 2023</a:t>
            </a:r>
            <a:endParaRPr lang="fr-BE" sz="800" dirty="0">
              <a:latin typeface="Arial"/>
              <a:cs typeface="Arial"/>
            </a:endParaRPr>
          </a:p>
        </p:txBody>
      </p:sp>
      <p:sp>
        <p:nvSpPr>
          <p:cNvPr id="5" name="Espace réservé du numéro de diapositive 4">
            <a:extLst>
              <a:ext uri="{FF2B5EF4-FFF2-40B4-BE49-F238E27FC236}">
                <a16:creationId xmlns:a16="http://schemas.microsoft.com/office/drawing/2014/main" id="{E02B8443-B4AC-45EA-8144-EC9956E8363E}"/>
              </a:ext>
            </a:extLst>
          </p:cNvPr>
          <p:cNvSpPr>
            <a:spLocks noGrp="1"/>
          </p:cNvSpPr>
          <p:nvPr>
            <p:ph type="sldNum" sz="quarter" idx="16"/>
          </p:nvPr>
        </p:nvSpPr>
        <p:spPr/>
        <p:txBody>
          <a:bodyPr/>
          <a:lstStyle/>
          <a:p>
            <a:fld id="{0CCC0F3D-6C85-4581-B708-13BD0E10D35E}" type="slidenum">
              <a:rPr lang="fr-BE" smtClean="0"/>
              <a:pPr/>
              <a:t>‹N°›</a:t>
            </a:fld>
            <a:endParaRPr lang="fr-BE" dirty="0"/>
          </a:p>
        </p:txBody>
      </p:sp>
      <p:sp>
        <p:nvSpPr>
          <p:cNvPr id="7" name="Espace réservé du contenu 6">
            <a:extLst>
              <a:ext uri="{FF2B5EF4-FFF2-40B4-BE49-F238E27FC236}">
                <a16:creationId xmlns:a16="http://schemas.microsoft.com/office/drawing/2014/main" id="{1B90BC4B-A087-4820-8B47-970EB3183BA2}"/>
              </a:ext>
            </a:extLst>
          </p:cNvPr>
          <p:cNvSpPr>
            <a:spLocks noGrp="1"/>
          </p:cNvSpPr>
          <p:nvPr>
            <p:ph sz="quarter" idx="18"/>
          </p:nvPr>
        </p:nvSpPr>
        <p:spPr>
          <a:xfrm>
            <a:off x="504000" y="1556792"/>
            <a:ext cx="3744000" cy="460905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contenu 6">
            <a:extLst>
              <a:ext uri="{FF2B5EF4-FFF2-40B4-BE49-F238E27FC236}">
                <a16:creationId xmlns:a16="http://schemas.microsoft.com/office/drawing/2014/main" id="{2E0F85D6-5D06-409E-88A8-1E453CB846F3}"/>
              </a:ext>
            </a:extLst>
          </p:cNvPr>
          <p:cNvSpPr>
            <a:spLocks noGrp="1"/>
          </p:cNvSpPr>
          <p:nvPr>
            <p:ph sz="quarter" idx="19"/>
          </p:nvPr>
        </p:nvSpPr>
        <p:spPr>
          <a:xfrm>
            <a:off x="5095200" y="1556792"/>
            <a:ext cx="3744000" cy="460905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u texte 3">
            <a:extLst>
              <a:ext uri="{FF2B5EF4-FFF2-40B4-BE49-F238E27FC236}">
                <a16:creationId xmlns:a16="http://schemas.microsoft.com/office/drawing/2014/main" id="{C19BB98D-7A23-4FCE-A066-E6CB1854FC38}"/>
              </a:ext>
            </a:extLst>
          </p:cNvPr>
          <p:cNvSpPr>
            <a:spLocks noGrp="1"/>
          </p:cNvSpPr>
          <p:nvPr>
            <p:ph type="body" sz="quarter" idx="17" hasCustomPrompt="1"/>
          </p:nvPr>
        </p:nvSpPr>
        <p:spPr>
          <a:xfrm>
            <a:off x="504000" y="41682"/>
            <a:ext cx="5040560" cy="504056"/>
          </a:xfrm>
          <a:prstGeom prst="rect">
            <a:avLst/>
          </a:prstGeom>
        </p:spPr>
        <p:txBody>
          <a:bodyPr bIns="36000" anchor="b"/>
          <a:lstStyle>
            <a:lvl1pPr marL="269875" indent="-269875" defTabSz="180975">
              <a:buFont typeface="+mj-lt"/>
              <a:buNone/>
              <a:tabLst/>
              <a:defRPr sz="900" cap="all" baseline="0">
                <a:solidFill>
                  <a:schemeClr val="bg1">
                    <a:lumMod val="50000"/>
                  </a:schemeClr>
                </a:solidFill>
                <a:latin typeface="+mj-lt"/>
              </a:defRPr>
            </a:lvl1pPr>
            <a:lvl2pPr marL="180975" indent="0" defTabSz="358775">
              <a:spcBef>
                <a:spcPts val="300"/>
              </a:spcBef>
              <a:spcAft>
                <a:spcPts val="0"/>
              </a:spcAft>
              <a:buFont typeface="+mj-lt"/>
              <a:buNone/>
              <a:tabLst/>
              <a:defRPr sz="1000" cap="all" baseline="0">
                <a:solidFill>
                  <a:schemeClr val="bg1">
                    <a:lumMod val="50000"/>
                  </a:schemeClr>
                </a:solidFill>
              </a:defRPr>
            </a:lvl2pPr>
          </a:lstStyle>
          <a:p>
            <a:pPr lvl="0"/>
            <a:r>
              <a:rPr lang="fr-FR" dirty="0"/>
              <a:t>I.    Rappel du nom du chapitre (Tabulation après le N°)</a:t>
            </a:r>
          </a:p>
        </p:txBody>
      </p:sp>
      <p:sp>
        <p:nvSpPr>
          <p:cNvPr id="10" name="Espace réservé du texte 3">
            <a:extLst>
              <a:ext uri="{FF2B5EF4-FFF2-40B4-BE49-F238E27FC236}">
                <a16:creationId xmlns:a16="http://schemas.microsoft.com/office/drawing/2014/main" id="{25222106-F748-48A5-8B95-471D037907E9}"/>
              </a:ext>
            </a:extLst>
          </p:cNvPr>
          <p:cNvSpPr>
            <a:spLocks noGrp="1"/>
          </p:cNvSpPr>
          <p:nvPr>
            <p:ph type="body" sz="quarter" idx="20" hasCustomPrompt="1"/>
          </p:nvPr>
        </p:nvSpPr>
        <p:spPr>
          <a:xfrm>
            <a:off x="504000" y="548680"/>
            <a:ext cx="5040560" cy="504056"/>
          </a:xfrm>
          <a:prstGeom prst="rect">
            <a:avLst/>
          </a:prstGeom>
        </p:spPr>
        <p:txBody>
          <a:bodyPr lIns="324000" tIns="18000">
            <a:normAutofit/>
          </a:bodyPr>
          <a:lstStyle>
            <a:lvl1pPr marL="0" indent="0" defTabSz="180975">
              <a:buFont typeface="+mj-lt"/>
              <a:buNone/>
              <a:tabLst/>
              <a:defRPr sz="900" b="0" cap="all" baseline="0">
                <a:solidFill>
                  <a:schemeClr val="bg1">
                    <a:lumMod val="50000"/>
                  </a:schemeClr>
                </a:solidFill>
                <a:latin typeface="+mn-lt"/>
              </a:defRPr>
            </a:lvl1pPr>
            <a:lvl2pPr marL="180975" indent="0" defTabSz="358775">
              <a:spcBef>
                <a:spcPts val="300"/>
              </a:spcBef>
              <a:spcAft>
                <a:spcPts val="0"/>
              </a:spcAft>
              <a:buFont typeface="+mj-lt"/>
              <a:buNone/>
              <a:tabLst/>
              <a:defRPr sz="1000" b="0" cap="all" baseline="0">
                <a:solidFill>
                  <a:schemeClr val="bg1">
                    <a:lumMod val="50000"/>
                  </a:schemeClr>
                </a:solidFill>
              </a:defRPr>
            </a:lvl2pPr>
          </a:lstStyle>
          <a:p>
            <a:pPr lvl="0"/>
            <a:r>
              <a:rPr lang="fr-FR" dirty="0"/>
              <a:t>A.  Rappel de la sous partie</a:t>
            </a:r>
          </a:p>
        </p:txBody>
      </p:sp>
    </p:spTree>
    <p:extLst>
      <p:ext uri="{BB962C8B-B14F-4D97-AF65-F5344CB8AC3E}">
        <p14:creationId xmlns:p14="http://schemas.microsoft.com/office/powerpoint/2010/main" val="35501735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5.emf"/><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5.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5.emf"/><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E0DFB50-95D5-4C8F-9BAB-4E648F837B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
        <p:nvSpPr>
          <p:cNvPr id="14" name="object 5"/>
          <p:cNvSpPr txBox="1"/>
          <p:nvPr userDrawn="1"/>
        </p:nvSpPr>
        <p:spPr>
          <a:xfrm>
            <a:off x="7409815" y="6517831"/>
            <a:ext cx="1438910" cy="111569"/>
          </a:xfrm>
          <a:prstGeom prst="rect">
            <a:avLst/>
          </a:prstGeom>
        </p:spPr>
        <p:txBody>
          <a:bodyPr vert="horz" wrap="square" lIns="0" tIns="3810" rIns="0" bIns="0" rtlCol="0">
            <a:spAutoFit/>
          </a:bodyPr>
          <a:lstStyle/>
          <a:p>
            <a:pPr marL="12700">
              <a:lnSpc>
                <a:spcPct val="100000"/>
              </a:lnSpc>
              <a:spcBef>
                <a:spcPts val="30"/>
              </a:spcBef>
            </a:pPr>
            <a:r>
              <a:rPr sz="700" dirty="0">
                <a:solidFill>
                  <a:srgbClr val="FFFFFF"/>
                </a:solidFill>
                <a:latin typeface="Arial"/>
                <a:cs typeface="Arial"/>
              </a:rPr>
              <a:t>W W </a:t>
            </a:r>
            <a:r>
              <a:rPr sz="700" spc="85" dirty="0">
                <a:solidFill>
                  <a:srgbClr val="FFFFFF"/>
                </a:solidFill>
                <a:latin typeface="Arial"/>
                <a:cs typeface="Arial"/>
              </a:rPr>
              <a:t>W. </a:t>
            </a:r>
            <a:r>
              <a:rPr sz="700" dirty="0">
                <a:solidFill>
                  <a:srgbClr val="FFFFFF"/>
                </a:solidFill>
                <a:latin typeface="Arial"/>
                <a:cs typeface="Arial"/>
              </a:rPr>
              <a:t>T E T R A L A </a:t>
            </a:r>
            <a:r>
              <a:rPr sz="700" spc="85" dirty="0">
                <a:solidFill>
                  <a:srgbClr val="FFFFFF"/>
                </a:solidFill>
                <a:latin typeface="Arial"/>
                <a:cs typeface="Arial"/>
              </a:rPr>
              <a:t>W. </a:t>
            </a:r>
            <a:r>
              <a:rPr sz="700" dirty="0">
                <a:solidFill>
                  <a:srgbClr val="FFFFFF"/>
                </a:solidFill>
                <a:latin typeface="Arial"/>
                <a:cs typeface="Arial"/>
              </a:rPr>
              <a:t>C O M</a:t>
            </a:r>
          </a:p>
        </p:txBody>
      </p:sp>
      <p:pic>
        <p:nvPicPr>
          <p:cNvPr id="7" name="Image 6">
            <a:extLst>
              <a:ext uri="{FF2B5EF4-FFF2-40B4-BE49-F238E27FC236}">
                <a16:creationId xmlns:a16="http://schemas.microsoft.com/office/drawing/2014/main" id="{67CC12AB-DED2-4706-B219-DF9CD45ADF6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invGray">
          <a:xfrm>
            <a:off x="6093619" y="278609"/>
            <a:ext cx="2844000" cy="361723"/>
          </a:xfrm>
          <a:prstGeom prst="rect">
            <a:avLst/>
          </a:prstGeom>
        </p:spPr>
      </p:pic>
      <p:sp>
        <p:nvSpPr>
          <p:cNvPr id="8" name="object 7">
            <a:extLst>
              <a:ext uri="{FF2B5EF4-FFF2-40B4-BE49-F238E27FC236}">
                <a16:creationId xmlns:a16="http://schemas.microsoft.com/office/drawing/2014/main" id="{C1250552-55E0-4343-9157-D8DEE5DDB417}"/>
              </a:ext>
            </a:extLst>
          </p:cNvPr>
          <p:cNvSpPr txBox="1"/>
          <p:nvPr userDrawn="1"/>
        </p:nvSpPr>
        <p:spPr>
          <a:xfrm>
            <a:off x="1143000" y="5984222"/>
            <a:ext cx="5329300" cy="628955"/>
          </a:xfrm>
          <a:prstGeom prst="rect">
            <a:avLst/>
          </a:prstGeom>
        </p:spPr>
        <p:txBody>
          <a:bodyPr vert="horz" wrap="square" lIns="0" tIns="12700" rIns="0" bIns="0" rtlCol="0" anchor="b">
            <a:spAutoFit/>
          </a:bodyPr>
          <a:lstStyle/>
          <a:p>
            <a:pPr marL="12700" marR="0" lvl="0" indent="0" algn="l" defTabSz="457200" rtl="0" eaLnBrk="1" fontAlgn="auto" latinLnBrk="0" hangingPunct="1">
              <a:lnSpc>
                <a:spcPts val="1190"/>
              </a:lnSpc>
              <a:spcBef>
                <a:spcPts val="100"/>
              </a:spcBef>
              <a:spcAft>
                <a:spcPts val="0"/>
              </a:spcAft>
              <a:buClrTx/>
              <a:buSzTx/>
              <a:buFontTx/>
              <a:buNone/>
              <a:tabLst/>
              <a:defRPr/>
            </a:pPr>
            <a:r>
              <a:rPr lang="fr-BE" sz="900" dirty="0">
                <a:solidFill>
                  <a:srgbClr val="FFFFFF"/>
                </a:solidFill>
                <a:latin typeface="Arial Black"/>
                <a:cs typeface="Arial Black"/>
              </a:rPr>
              <a:t>JEROME NOEL </a:t>
            </a:r>
            <a:r>
              <a:rPr lang="fr-BE" sz="900" dirty="0">
                <a:solidFill>
                  <a:srgbClr val="FFFFFF"/>
                </a:solidFill>
                <a:latin typeface="Arial"/>
                <a:cs typeface="Arial"/>
              </a:rPr>
              <a:t>/ </a:t>
            </a:r>
            <a:r>
              <a:rPr lang="fr-BE" sz="900" spc="-55" dirty="0">
                <a:solidFill>
                  <a:srgbClr val="FFFFFF"/>
                </a:solidFill>
                <a:latin typeface="Arial"/>
                <a:cs typeface="Arial"/>
              </a:rPr>
              <a:t>LAWYER</a:t>
            </a:r>
            <a:br>
              <a:rPr lang="fr-BE" sz="900" spc="5" dirty="0">
                <a:solidFill>
                  <a:srgbClr val="FFFFFF"/>
                </a:solidFill>
                <a:latin typeface="Arial"/>
                <a:cs typeface="Arial"/>
              </a:rPr>
            </a:br>
            <a:r>
              <a:rPr lang="fr-BE" sz="900" spc="5" dirty="0">
                <a:solidFill>
                  <a:srgbClr val="FFFFFF"/>
                </a:solidFill>
                <a:latin typeface="Arial"/>
                <a:cs typeface="Arial"/>
                <a:sym typeface="Wingdings" panose="05000000000000000000" pitchFamily="2" charset="2"/>
              </a:rPr>
              <a:t>Avenue Louise 240/3 - 1050 Brussels</a:t>
            </a:r>
            <a:br>
              <a:rPr lang="fr-BE" sz="900" spc="5" dirty="0">
                <a:solidFill>
                  <a:srgbClr val="FFFFFF"/>
                </a:solidFill>
                <a:latin typeface="Arial"/>
                <a:cs typeface="Arial"/>
                <a:sym typeface="Wingdings" panose="05000000000000000000" pitchFamily="2" charset="2"/>
              </a:rPr>
            </a:br>
            <a:r>
              <a:rPr lang="fr-BE" sz="900" spc="5" dirty="0">
                <a:solidFill>
                  <a:srgbClr val="FFFFFF"/>
                </a:solidFill>
                <a:latin typeface="Arial"/>
                <a:cs typeface="Arial"/>
                <a:sym typeface="Wingdings" panose="05000000000000000000" pitchFamily="2" charset="2"/>
              </a:rPr>
              <a:t>jn@tetralaw.com -  02 535 73 28</a:t>
            </a:r>
            <a:endParaRPr lang="fr-BE" sz="900" spc="5" baseline="0" dirty="0">
              <a:solidFill>
                <a:srgbClr val="FFFFFF"/>
              </a:solidFill>
              <a:latin typeface="Arial"/>
              <a:cs typeface="Arial"/>
              <a:sym typeface="Wingdings" panose="05000000000000000000" pitchFamily="2" charset="2"/>
            </a:endParaRPr>
          </a:p>
          <a:p>
            <a:pPr marL="12700" marR="0" lvl="0" indent="0" algn="l" defTabSz="457200" rtl="0" eaLnBrk="1" fontAlgn="auto" latinLnBrk="0" hangingPunct="1">
              <a:lnSpc>
                <a:spcPts val="1190"/>
              </a:lnSpc>
              <a:spcBef>
                <a:spcPts val="100"/>
              </a:spcBef>
              <a:spcAft>
                <a:spcPts val="0"/>
              </a:spcAft>
              <a:buClrTx/>
              <a:buSzTx/>
              <a:buFontTx/>
              <a:buNone/>
              <a:tabLst/>
              <a:defRPr/>
            </a:pPr>
            <a:endParaRPr lang="fr-BE" sz="900" spc="5" dirty="0">
              <a:solidFill>
                <a:srgbClr val="FFFFFF"/>
              </a:solidFill>
              <a:latin typeface="Arial"/>
              <a:cs typeface="Arial"/>
              <a:sym typeface="Wingdings" panose="05000000000000000000" pitchFamily="2" charset="2"/>
            </a:endParaRPr>
          </a:p>
        </p:txBody>
      </p:sp>
    </p:spTree>
    <p:extLst>
      <p:ext uri="{BB962C8B-B14F-4D97-AF65-F5344CB8AC3E}">
        <p14:creationId xmlns:p14="http://schemas.microsoft.com/office/powerpoint/2010/main" val="2446865057"/>
      </p:ext>
    </p:extLst>
  </p:cSld>
  <p:clrMap bg1="lt1" tx1="dk1" bg2="lt2" tx2="dk2" accent1="accent1" accent2="accent2" accent3="accent3" accent4="accent4" accent5="accent5" accent6="accent6" hlink="hlink" folHlink="folHlink"/>
  <p:sldLayoutIdLst>
    <p:sldLayoutId id="2147483667" r:id="rId1"/>
    <p:sldLayoutId id="2147483683" r:id="rId2"/>
    <p:sldLayoutId id="2147483685" r:id="rId3"/>
  </p:sldLayoutIdLst>
  <p:hf hdr="0" dt="0"/>
  <p:txStyles>
    <p:titleStyle>
      <a:lvl1pPr algn="l" defTabSz="914400" rtl="0" eaLnBrk="1" latinLnBrk="0" hangingPunct="1">
        <a:lnSpc>
          <a:spcPct val="90000"/>
        </a:lnSpc>
        <a:spcBef>
          <a:spcPct val="0"/>
        </a:spcBef>
        <a:buNone/>
        <a:defRPr sz="2800" kern="1200" cap="all" baseline="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000" b="0" kern="1200" cap="all" baseline="0">
          <a:solidFill>
            <a:schemeClr val="bg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hidden">
          <a:xfrm>
            <a:off x="-762" y="0"/>
            <a:ext cx="286512" cy="6858000"/>
          </a:xfrm>
          <a:prstGeom prst="rect">
            <a:avLst/>
          </a:prstGeom>
        </p:spPr>
      </p:pic>
      <p:sp>
        <p:nvSpPr>
          <p:cNvPr id="2" name="Espace réservé du pied de page 1"/>
          <p:cNvSpPr>
            <a:spLocks noGrp="1"/>
          </p:cNvSpPr>
          <p:nvPr>
            <p:ph type="ftr" sz="quarter" idx="3"/>
          </p:nvPr>
        </p:nvSpPr>
        <p:spPr>
          <a:xfrm>
            <a:off x="504000" y="6484620"/>
            <a:ext cx="6705600" cy="32400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z="800">
                <a:latin typeface="Arial Black" panose="020B0A04020102020204" pitchFamily="34" charset="0"/>
                <a:cs typeface="Arial" panose="020B0604020202020204" pitchFamily="34" charset="0"/>
              </a:rPr>
              <a:t>U4U Conference - April 18, 2023</a:t>
            </a:r>
            <a:endParaRPr lang="fr-BE" sz="800" dirty="0">
              <a:latin typeface="Arial"/>
              <a:cs typeface="Arial"/>
            </a:endParaRPr>
          </a:p>
        </p:txBody>
      </p:sp>
      <p:sp>
        <p:nvSpPr>
          <p:cNvPr id="3" name="Espace réservé du numéro de diapositive 2"/>
          <p:cNvSpPr>
            <a:spLocks noGrp="1"/>
          </p:cNvSpPr>
          <p:nvPr>
            <p:ph type="sldNum" sz="quarter" idx="4"/>
          </p:nvPr>
        </p:nvSpPr>
        <p:spPr>
          <a:xfrm>
            <a:off x="-762" y="6484620"/>
            <a:ext cx="288000" cy="324000"/>
          </a:xfrm>
          <a:prstGeom prst="rect">
            <a:avLst/>
          </a:prstGeom>
        </p:spPr>
        <p:txBody>
          <a:bodyPr vert="horz" lIns="0" tIns="45720" rIns="0" bIns="45720" rtlCol="0" anchor="ctr"/>
          <a:lstStyle>
            <a:lvl1pPr algn="ctr">
              <a:defRPr sz="800">
                <a:solidFill>
                  <a:schemeClr val="bg1"/>
                </a:solidFill>
                <a:latin typeface="Arial" panose="020B0604020202020204" pitchFamily="34" charset="0"/>
                <a:cs typeface="Arial" panose="020B0604020202020204" pitchFamily="34" charset="0"/>
              </a:defRPr>
            </a:lvl1pPr>
          </a:lstStyle>
          <a:p>
            <a:fld id="{0CCC0F3D-6C85-4581-B708-13BD0E10D35E}" type="slidenum">
              <a:rPr lang="fr-BE" smtClean="0"/>
              <a:t>‹N°›</a:t>
            </a:fld>
            <a:endParaRPr lang="fr-BE" dirty="0"/>
          </a:p>
        </p:txBody>
      </p:sp>
      <p:pic>
        <p:nvPicPr>
          <p:cNvPr id="5" name="Image 4">
            <a:extLst>
              <a:ext uri="{FF2B5EF4-FFF2-40B4-BE49-F238E27FC236}">
                <a16:creationId xmlns:a16="http://schemas.microsoft.com/office/drawing/2014/main" id="{B53545E5-0054-46BB-9F0B-268BB36088C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439150" y="6181725"/>
            <a:ext cx="427069" cy="515652"/>
          </a:xfrm>
          <a:prstGeom prst="rect">
            <a:avLst/>
          </a:prstGeom>
        </p:spPr>
      </p:pic>
      <p:pic>
        <p:nvPicPr>
          <p:cNvPr id="13" name="Image 12">
            <a:extLst>
              <a:ext uri="{FF2B5EF4-FFF2-40B4-BE49-F238E27FC236}">
                <a16:creationId xmlns:a16="http://schemas.microsoft.com/office/drawing/2014/main" id="{19654E6D-F693-43F8-9C5E-F2A2A8AED40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bwMode="invGray">
          <a:xfrm>
            <a:off x="6093619" y="278609"/>
            <a:ext cx="2844000" cy="361724"/>
          </a:xfrm>
          <a:prstGeom prst="rect">
            <a:avLst/>
          </a:prstGeom>
        </p:spPr>
      </p:pic>
      <p:sp>
        <p:nvSpPr>
          <p:cNvPr id="4" name="Espace réservé du texte 3">
            <a:extLst>
              <a:ext uri="{FF2B5EF4-FFF2-40B4-BE49-F238E27FC236}">
                <a16:creationId xmlns:a16="http://schemas.microsoft.com/office/drawing/2014/main" id="{BE1F2C6F-2DA4-4D2D-839E-657EF9BADD55}"/>
              </a:ext>
            </a:extLst>
          </p:cNvPr>
          <p:cNvSpPr>
            <a:spLocks noGrp="1"/>
          </p:cNvSpPr>
          <p:nvPr>
            <p:ph type="body" idx="1"/>
          </p:nvPr>
        </p:nvSpPr>
        <p:spPr>
          <a:xfrm>
            <a:off x="504000" y="1556792"/>
            <a:ext cx="8332446" cy="4620171"/>
          </a:xfrm>
          <a:prstGeom prst="rect">
            <a:avLst/>
          </a:prstGeom>
        </p:spPr>
        <p:txBody>
          <a:bodyPr vert="horz" lIns="91440" tIns="45720" rIns="91440" bIns="45720" rtlCol="0">
            <a:normAutofit/>
          </a:bodyPr>
          <a:lstStyle/>
          <a:p>
            <a:pPr lvl="0"/>
            <a:r>
              <a:rPr lang="fr-FR" dirty="0"/>
              <a:t>Modify the mask text styles</a:t>
            </a:r>
          </a:p>
          <a:p>
            <a:pPr lvl="1"/>
            <a:r>
              <a:rPr lang="fr-FR" dirty="0"/>
              <a:t>Second level</a:t>
            </a:r>
          </a:p>
          <a:p>
            <a:pPr lvl="2"/>
            <a:r>
              <a:rPr lang="fr-FR" dirty="0"/>
              <a:t>Third level</a:t>
            </a:r>
          </a:p>
          <a:p>
            <a:pPr lvl="3"/>
            <a:r>
              <a:rPr lang="fr-FR" dirty="0"/>
              <a:t>Fourth level</a:t>
            </a:r>
          </a:p>
          <a:p>
            <a:pPr lvl="4"/>
            <a:r>
              <a:rPr lang="fr-FR" dirty="0"/>
              <a:t>Fifth level</a:t>
            </a:r>
          </a:p>
        </p:txBody>
      </p:sp>
    </p:spTree>
    <p:extLst>
      <p:ext uri="{BB962C8B-B14F-4D97-AF65-F5344CB8AC3E}">
        <p14:creationId xmlns:p14="http://schemas.microsoft.com/office/powerpoint/2010/main" val="303239098"/>
      </p:ext>
    </p:extLst>
  </p:cSld>
  <p:clrMap bg1="lt1" tx1="dk1" bg2="lt2" tx2="dk2" accent1="accent1" accent2="accent2" accent3="accent3" accent4="accent4" accent5="accent5" accent6="accent6" hlink="hlink" folHlink="folHlink"/>
  <p:sldLayoutIdLst>
    <p:sldLayoutId id="2147483682" r:id="rId1"/>
    <p:sldLayoutId id="2147483693" r:id="rId2"/>
    <p:sldLayoutId id="2147483694" r:id="rId3"/>
    <p:sldLayoutId id="2147483687" r:id="rId4"/>
    <p:sldLayoutId id="2147483686" r:id="rId5"/>
    <p:sldLayoutId id="2147483676" r:id="rId6"/>
    <p:sldLayoutId id="2147483677" r:id="rId7"/>
    <p:sldLayoutId id="2147483678" r:id="rId8"/>
    <p:sldLayoutId id="2147483688" r:id="rId9"/>
    <p:sldLayoutId id="2147483679" r:id="rId10"/>
    <p:sldLayoutId id="2147483695" r:id="rId11"/>
  </p:sldLayoutIdLst>
  <p:hf hdr="0" dt="0"/>
  <p:txStyles>
    <p:titleStyle>
      <a:lvl1pPr algn="l" defTabSz="914400" rtl="0" eaLnBrk="1" latinLnBrk="0" hangingPunct="1">
        <a:lnSpc>
          <a:spcPct val="90000"/>
        </a:lnSpc>
        <a:spcBef>
          <a:spcPct val="0"/>
        </a:spcBef>
        <a:buNone/>
        <a:defRPr sz="2400" kern="1200" cap="all" baseline="0">
          <a:solidFill>
            <a:srgbClr val="267BC0"/>
          </a:solidFill>
          <a:latin typeface="Arial Black" panose="020B0A04020102020204" pitchFamily="34" charset="0"/>
          <a:ea typeface="+mj-ea"/>
          <a:cs typeface="+mj-cs"/>
        </a:defRPr>
      </a:lvl1pPr>
    </p:titleStyle>
    <p:bodyStyle>
      <a:lvl1pPr marL="0" indent="0" algn="l" defTabSz="361950" rtl="0" eaLnBrk="1" latinLnBrk="0" hangingPunct="1">
        <a:lnSpc>
          <a:spcPct val="90000"/>
        </a:lnSpc>
        <a:spcBef>
          <a:spcPts val="1000"/>
        </a:spcBef>
        <a:buFont typeface="+mj-lt"/>
        <a:buNone/>
        <a:tabLst>
          <a:tab pos="361950" algn="l"/>
        </a:tabLst>
        <a:defRPr sz="1600" b="0" kern="1200" cap="none" baseline="0">
          <a:solidFill>
            <a:schemeClr val="tx1"/>
          </a:solidFill>
          <a:latin typeface="+mn-lt"/>
          <a:ea typeface="+mn-ea"/>
          <a:cs typeface="Arial" panose="020B0604020202020204" pitchFamily="34" charset="0"/>
        </a:defRPr>
      </a:lvl1pPr>
      <a:lvl2pPr marL="542925" indent="-180975" algn="l" defTabSz="914400" rtl="0" eaLnBrk="1" latinLnBrk="0" hangingPunct="1">
        <a:lnSpc>
          <a:spcPct val="90000"/>
        </a:lnSpc>
        <a:spcBef>
          <a:spcPts val="500"/>
        </a:spcBef>
        <a:buSzPct val="80000"/>
        <a:buFont typeface="Arial" panose="020B0604020202020204" pitchFamily="34" charset="0"/>
        <a:buChar char="●"/>
        <a:tabLst>
          <a:tab pos="542925" algn="l"/>
        </a:tabLst>
        <a:defRPr sz="1500" kern="1200">
          <a:solidFill>
            <a:schemeClr val="tx1"/>
          </a:solidFill>
          <a:latin typeface="+mn-lt"/>
          <a:ea typeface="+mn-ea"/>
          <a:cs typeface="+mn-cs"/>
        </a:defRPr>
      </a:lvl2pPr>
      <a:lvl3pPr marL="714375" indent="-171450" algn="l" defTabSz="914400" rtl="0" eaLnBrk="1" latinLnBrk="0" hangingPunct="1">
        <a:lnSpc>
          <a:spcPct val="90000"/>
        </a:lnSpc>
        <a:spcBef>
          <a:spcPts val="500"/>
        </a:spcBef>
        <a:buSzPct val="80000"/>
        <a:buFont typeface="Arial" panose="020B0604020202020204" pitchFamily="34" charset="0"/>
        <a:buChar char="●"/>
        <a:tabLst>
          <a:tab pos="714375" algn="l"/>
        </a:tabLst>
        <a:defRPr sz="1500" kern="1200">
          <a:solidFill>
            <a:schemeClr val="tx1"/>
          </a:solidFill>
          <a:latin typeface="+mn-lt"/>
          <a:ea typeface="+mn-ea"/>
          <a:cs typeface="+mn-cs"/>
        </a:defRPr>
      </a:lvl3pPr>
      <a:lvl4pPr marL="990600" indent="-276225" algn="l" defTabSz="914400" rtl="0" eaLnBrk="1" latinLnBrk="0" hangingPunct="1">
        <a:lnSpc>
          <a:spcPct val="90000"/>
        </a:lnSpc>
        <a:spcBef>
          <a:spcPts val="500"/>
        </a:spcBef>
        <a:buSzPct val="80000"/>
        <a:buFont typeface="Arial" panose="020B0604020202020204" pitchFamily="34" charset="0"/>
        <a:buChar char="●"/>
        <a:defRPr sz="1500" kern="1200">
          <a:solidFill>
            <a:schemeClr val="tx1"/>
          </a:solidFill>
          <a:latin typeface="+mn-lt"/>
          <a:ea typeface="+mn-ea"/>
          <a:cs typeface="+mn-cs"/>
        </a:defRPr>
      </a:lvl4pPr>
      <a:lvl5pPr marL="1257300" indent="-266700" algn="l" defTabSz="914400" rtl="0" eaLnBrk="1" latinLnBrk="0" hangingPunct="1">
        <a:lnSpc>
          <a:spcPct val="90000"/>
        </a:lnSpc>
        <a:spcBef>
          <a:spcPts val="500"/>
        </a:spcBef>
        <a:buSzPct val="80000"/>
        <a:buFont typeface="Arial" panose="020B0604020202020204" pitchFamily="34" charset="0"/>
        <a:buChar char="●"/>
        <a:tabLst>
          <a:tab pos="1257300" algn="l"/>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568" userDrawn="1">
          <p15:clr>
            <a:srgbClr val="F26B43"/>
          </p15:clr>
        </p15:guide>
        <p15:guide id="3" pos="38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object 5"/>
          <p:cNvSpPr txBox="1"/>
          <p:nvPr userDrawn="1"/>
        </p:nvSpPr>
        <p:spPr>
          <a:xfrm>
            <a:off x="7409815" y="6517831"/>
            <a:ext cx="1438910" cy="111569"/>
          </a:xfrm>
          <a:prstGeom prst="rect">
            <a:avLst/>
          </a:prstGeom>
        </p:spPr>
        <p:txBody>
          <a:bodyPr vert="horz" wrap="square" lIns="0" tIns="3810" rIns="0" bIns="0" rtlCol="0">
            <a:spAutoFit/>
          </a:bodyPr>
          <a:lstStyle/>
          <a:p>
            <a:pPr marL="12700">
              <a:lnSpc>
                <a:spcPct val="100000"/>
              </a:lnSpc>
              <a:spcBef>
                <a:spcPts val="30"/>
              </a:spcBef>
            </a:pPr>
            <a:r>
              <a:rPr sz="700" dirty="0">
                <a:solidFill>
                  <a:schemeClr val="accent1"/>
                </a:solidFill>
                <a:latin typeface="Arial"/>
                <a:cs typeface="Arial"/>
              </a:rPr>
              <a:t>W W </a:t>
            </a:r>
            <a:r>
              <a:rPr sz="700" spc="85" dirty="0">
                <a:solidFill>
                  <a:schemeClr val="accent1"/>
                </a:solidFill>
                <a:latin typeface="Arial"/>
                <a:cs typeface="Arial"/>
              </a:rPr>
              <a:t>W. </a:t>
            </a:r>
            <a:r>
              <a:rPr sz="700" dirty="0">
                <a:solidFill>
                  <a:schemeClr val="accent1"/>
                </a:solidFill>
                <a:latin typeface="Arial"/>
                <a:cs typeface="Arial"/>
              </a:rPr>
              <a:t>T E T R A L A </a:t>
            </a:r>
            <a:r>
              <a:rPr sz="700" spc="85" dirty="0">
                <a:solidFill>
                  <a:schemeClr val="accent1"/>
                </a:solidFill>
                <a:latin typeface="Arial"/>
                <a:cs typeface="Arial"/>
              </a:rPr>
              <a:t>W. </a:t>
            </a:r>
            <a:r>
              <a:rPr sz="700" dirty="0">
                <a:solidFill>
                  <a:schemeClr val="accent1"/>
                </a:solidFill>
                <a:latin typeface="Arial"/>
                <a:cs typeface="Arial"/>
              </a:rPr>
              <a:t>C O M</a:t>
            </a:r>
          </a:p>
        </p:txBody>
      </p:sp>
      <p:sp>
        <p:nvSpPr>
          <p:cNvPr id="8" name="object 7">
            <a:extLst>
              <a:ext uri="{FF2B5EF4-FFF2-40B4-BE49-F238E27FC236}">
                <a16:creationId xmlns:a16="http://schemas.microsoft.com/office/drawing/2014/main" id="{C1250552-55E0-4343-9157-D8DEE5DDB417}"/>
              </a:ext>
            </a:extLst>
          </p:cNvPr>
          <p:cNvSpPr txBox="1"/>
          <p:nvPr userDrawn="1"/>
        </p:nvSpPr>
        <p:spPr>
          <a:xfrm>
            <a:off x="1143000" y="5956151"/>
            <a:ext cx="5329300" cy="641201"/>
          </a:xfrm>
          <a:prstGeom prst="rect">
            <a:avLst/>
          </a:prstGeom>
        </p:spPr>
        <p:txBody>
          <a:bodyPr vert="horz" wrap="square" lIns="0" tIns="12700" rIns="0" bIns="0" rtlCol="0">
            <a:spAutoFit/>
          </a:bodyPr>
          <a:lstStyle/>
          <a:p>
            <a:pPr marL="12700">
              <a:lnSpc>
                <a:spcPts val="1190"/>
              </a:lnSpc>
              <a:spcBef>
                <a:spcPts val="100"/>
              </a:spcBef>
            </a:pPr>
            <a:r>
              <a:rPr lang="fr-BE" sz="1000" dirty="0">
                <a:solidFill>
                  <a:schemeClr val="accent1"/>
                </a:solidFill>
                <a:latin typeface="Arial Black"/>
                <a:cs typeface="Arial Black"/>
              </a:rPr>
              <a:t>RENAUD THONET </a:t>
            </a:r>
            <a:r>
              <a:rPr sz="1000" dirty="0">
                <a:solidFill>
                  <a:schemeClr val="accent1"/>
                </a:solidFill>
                <a:latin typeface="Arial"/>
                <a:cs typeface="Arial"/>
              </a:rPr>
              <a:t>/ </a:t>
            </a:r>
            <a:r>
              <a:rPr sz="1000" spc="-55" dirty="0">
                <a:solidFill>
                  <a:schemeClr val="accent1"/>
                </a:solidFill>
                <a:latin typeface="Arial"/>
                <a:cs typeface="Arial"/>
              </a:rPr>
              <a:t>LAWYER</a:t>
            </a:r>
            <a:endParaRPr lang="fr-BE" sz="1000" spc="-55" dirty="0">
              <a:solidFill>
                <a:schemeClr val="accent1"/>
              </a:solidFill>
              <a:latin typeface="Arial"/>
              <a:cs typeface="Arial"/>
            </a:endParaRPr>
          </a:p>
          <a:p>
            <a:pPr marL="12700">
              <a:lnSpc>
                <a:spcPts val="1190"/>
              </a:lnSpc>
              <a:spcBef>
                <a:spcPts val="100"/>
              </a:spcBef>
            </a:pPr>
            <a:r>
              <a:rPr lang="fr-BE" sz="900" spc="5" dirty="0">
                <a:solidFill>
                  <a:schemeClr val="accent1"/>
                </a:solidFill>
                <a:latin typeface="Arial"/>
                <a:cs typeface="Arial"/>
              </a:rPr>
              <a:t>Assistant </a:t>
            </a:r>
            <a:r>
              <a:rPr lang="fr-BE" sz="900" spc="5" baseline="0" dirty="0">
                <a:solidFill>
                  <a:schemeClr val="accent1"/>
                </a:solidFill>
                <a:latin typeface="Arial"/>
                <a:cs typeface="Arial"/>
              </a:rPr>
              <a:t>in tax law at the Université Libre de Bruxelles</a:t>
            </a:r>
            <a:br>
              <a:rPr lang="fr-BE" sz="900" spc="5" dirty="0">
                <a:solidFill>
                  <a:schemeClr val="accent1"/>
                </a:solidFill>
                <a:latin typeface="Arial"/>
                <a:cs typeface="Arial"/>
              </a:rPr>
            </a:br>
            <a:r>
              <a:rPr lang="fr-BE" sz="900" spc="5" dirty="0">
                <a:solidFill>
                  <a:schemeClr val="accent1"/>
                </a:solidFill>
                <a:latin typeface="Arial"/>
                <a:cs typeface="Arial"/>
                <a:sym typeface="Wingdings" panose="05000000000000000000" pitchFamily="2" charset="2"/>
              </a:rPr>
              <a:t>Avenue Louise 240/3 - 1050 Brussels</a:t>
            </a:r>
            <a:br>
              <a:rPr lang="fr-BE" sz="900" spc="5" dirty="0">
                <a:solidFill>
                  <a:schemeClr val="accent1"/>
                </a:solidFill>
                <a:latin typeface="Arial"/>
                <a:cs typeface="Arial"/>
                <a:sym typeface="Wingdings" panose="05000000000000000000" pitchFamily="2" charset="2"/>
              </a:rPr>
            </a:br>
            <a:r>
              <a:rPr lang="fr-BE" sz="900" spc="5" dirty="0">
                <a:solidFill>
                  <a:schemeClr val="accent1"/>
                </a:solidFill>
                <a:latin typeface="Arial"/>
                <a:cs typeface="Arial"/>
                <a:sym typeface="Wingdings" panose="05000000000000000000" pitchFamily="2" charset="2"/>
              </a:rPr>
              <a:t> rt@tetralaw.com -  02 535 73 28</a:t>
            </a:r>
          </a:p>
        </p:txBody>
      </p:sp>
      <p:pic>
        <p:nvPicPr>
          <p:cNvPr id="6" name="Image 5">
            <a:extLst>
              <a:ext uri="{FF2B5EF4-FFF2-40B4-BE49-F238E27FC236}">
                <a16:creationId xmlns:a16="http://schemas.microsoft.com/office/drawing/2014/main" id="{0FD2011B-0F35-4778-93C3-069E62DF9D6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invGray">
          <a:xfrm>
            <a:off x="6093619" y="278609"/>
            <a:ext cx="2844000" cy="361724"/>
          </a:xfrm>
          <a:prstGeom prst="rect">
            <a:avLst/>
          </a:prstGeom>
        </p:spPr>
      </p:pic>
      <p:pic>
        <p:nvPicPr>
          <p:cNvPr id="9" name="Image 8">
            <a:extLst>
              <a:ext uri="{FF2B5EF4-FFF2-40B4-BE49-F238E27FC236}">
                <a16:creationId xmlns:a16="http://schemas.microsoft.com/office/drawing/2014/main" id="{FC63269A-AAC5-43AB-A5D5-E9C481E67E5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hidden">
          <a:xfrm>
            <a:off x="-762" y="0"/>
            <a:ext cx="286512" cy="6858000"/>
          </a:xfrm>
          <a:prstGeom prst="rect">
            <a:avLst/>
          </a:prstGeom>
        </p:spPr>
      </p:pic>
    </p:spTree>
    <p:extLst>
      <p:ext uri="{BB962C8B-B14F-4D97-AF65-F5344CB8AC3E}">
        <p14:creationId xmlns:p14="http://schemas.microsoft.com/office/powerpoint/2010/main" val="35699621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hdr="0" dt="0"/>
  <p:txStyles>
    <p:titleStyle>
      <a:lvl1pPr algn="l" defTabSz="914400" rtl="0" eaLnBrk="1" latinLnBrk="0" hangingPunct="1">
        <a:lnSpc>
          <a:spcPct val="90000"/>
        </a:lnSpc>
        <a:spcBef>
          <a:spcPct val="0"/>
        </a:spcBef>
        <a:buNone/>
        <a:defRPr sz="2800" kern="1200" cap="all" baseline="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000" b="0" kern="1200" cap="all" baseline="0">
          <a:solidFill>
            <a:schemeClr val="bg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E0DFB50-95D5-4C8F-9BAB-4E648F837B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hidden">
          <a:xfrm>
            <a:off x="0" y="0"/>
            <a:ext cx="9144000" cy="6858000"/>
          </a:xfrm>
          <a:prstGeom prst="rect">
            <a:avLst/>
          </a:prstGeom>
        </p:spPr>
      </p:pic>
      <p:sp>
        <p:nvSpPr>
          <p:cNvPr id="14" name="object 5"/>
          <p:cNvSpPr txBox="1"/>
          <p:nvPr userDrawn="1"/>
        </p:nvSpPr>
        <p:spPr>
          <a:xfrm>
            <a:off x="7409815" y="6517831"/>
            <a:ext cx="1438910" cy="111569"/>
          </a:xfrm>
          <a:prstGeom prst="rect">
            <a:avLst/>
          </a:prstGeom>
        </p:spPr>
        <p:txBody>
          <a:bodyPr vert="horz" wrap="square" lIns="0" tIns="3810" rIns="0" bIns="0" rtlCol="0">
            <a:spAutoFit/>
          </a:bodyPr>
          <a:lstStyle/>
          <a:p>
            <a:pPr marL="12700" defTabSz="457200">
              <a:spcBef>
                <a:spcPts val="30"/>
              </a:spcBef>
            </a:pPr>
            <a:r>
              <a:rPr sz="700" dirty="0">
                <a:solidFill>
                  <a:srgbClr val="FFFFFF"/>
                </a:solidFill>
                <a:cs typeface="Arial"/>
              </a:rPr>
              <a:t>W W </a:t>
            </a:r>
            <a:r>
              <a:rPr sz="700" spc="85" dirty="0">
                <a:solidFill>
                  <a:srgbClr val="FFFFFF"/>
                </a:solidFill>
                <a:cs typeface="Arial"/>
              </a:rPr>
              <a:t>W. </a:t>
            </a:r>
            <a:r>
              <a:rPr sz="700" dirty="0">
                <a:solidFill>
                  <a:srgbClr val="FFFFFF"/>
                </a:solidFill>
                <a:cs typeface="Arial"/>
              </a:rPr>
              <a:t>T E T R A L A </a:t>
            </a:r>
            <a:r>
              <a:rPr sz="700" spc="85" dirty="0">
                <a:solidFill>
                  <a:srgbClr val="FFFFFF"/>
                </a:solidFill>
                <a:cs typeface="Arial"/>
              </a:rPr>
              <a:t>W. </a:t>
            </a:r>
            <a:r>
              <a:rPr sz="700" dirty="0">
                <a:solidFill>
                  <a:srgbClr val="FFFFFF"/>
                </a:solidFill>
                <a:cs typeface="Arial"/>
              </a:rPr>
              <a:t>C O M</a:t>
            </a:r>
          </a:p>
        </p:txBody>
      </p:sp>
      <p:pic>
        <p:nvPicPr>
          <p:cNvPr id="7" name="Image 6">
            <a:extLst>
              <a:ext uri="{FF2B5EF4-FFF2-40B4-BE49-F238E27FC236}">
                <a16:creationId xmlns:a16="http://schemas.microsoft.com/office/drawing/2014/main" id="{67CC12AB-DED2-4706-B219-DF9CD45ADF6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invGray">
          <a:xfrm>
            <a:off x="6093619" y="278609"/>
            <a:ext cx="2844000" cy="361723"/>
          </a:xfrm>
          <a:prstGeom prst="rect">
            <a:avLst/>
          </a:prstGeom>
        </p:spPr>
      </p:pic>
      <p:sp>
        <p:nvSpPr>
          <p:cNvPr id="8" name="object 7">
            <a:extLst>
              <a:ext uri="{FF2B5EF4-FFF2-40B4-BE49-F238E27FC236}">
                <a16:creationId xmlns:a16="http://schemas.microsoft.com/office/drawing/2014/main" id="{C1250552-55E0-4343-9157-D8DEE5DDB417}"/>
              </a:ext>
            </a:extLst>
          </p:cNvPr>
          <p:cNvSpPr txBox="1"/>
          <p:nvPr userDrawn="1"/>
        </p:nvSpPr>
        <p:spPr>
          <a:xfrm>
            <a:off x="1143000" y="5805264"/>
            <a:ext cx="5329300" cy="807913"/>
          </a:xfrm>
          <a:prstGeom prst="rect">
            <a:avLst/>
          </a:prstGeom>
        </p:spPr>
        <p:txBody>
          <a:bodyPr vert="horz" wrap="square" lIns="0" tIns="12700" rIns="0" bIns="0" rtlCol="0" anchor="b">
            <a:spAutoFit/>
          </a:bodyPr>
          <a:lstStyle/>
          <a:p>
            <a:pPr marL="12700" defTabSz="457200">
              <a:lnSpc>
                <a:spcPts val="1190"/>
              </a:lnSpc>
              <a:spcBef>
                <a:spcPts val="100"/>
              </a:spcBef>
            </a:pPr>
            <a:r>
              <a:rPr sz="1000" dirty="0">
                <a:solidFill>
                  <a:srgbClr val="FFFFFF"/>
                </a:solidFill>
                <a:latin typeface="Arial Black"/>
                <a:cs typeface="Arial Black"/>
              </a:rPr>
              <a:t>SABRINA </a:t>
            </a:r>
            <a:r>
              <a:rPr sz="1000" dirty="0" err="1">
                <a:solidFill>
                  <a:srgbClr val="FFFFFF"/>
                </a:solidFill>
                <a:latin typeface="Arial Black"/>
                <a:cs typeface="Arial Black"/>
              </a:rPr>
              <a:t>SCARNÀ </a:t>
            </a:r>
            <a:r>
              <a:rPr sz="1000" dirty="0">
                <a:solidFill>
                  <a:srgbClr val="FFFFFF"/>
                </a:solidFill>
                <a:cs typeface="Arial"/>
              </a:rPr>
              <a:t>/ </a:t>
            </a:r>
            <a:r>
              <a:rPr sz="1000" spc="-55" dirty="0">
                <a:solidFill>
                  <a:srgbClr val="FFFFFF"/>
                </a:solidFill>
                <a:cs typeface="Arial"/>
              </a:rPr>
              <a:t>LAWYER</a:t>
            </a:r>
            <a:endParaRPr lang="fr-BE" sz="1000" spc="-55" dirty="0">
              <a:solidFill>
                <a:srgbClr val="FFFFFF"/>
              </a:solidFill>
              <a:cs typeface="Arial"/>
            </a:endParaRPr>
          </a:p>
          <a:p>
            <a:pPr marL="12700" defTabSz="457200">
              <a:lnSpc>
                <a:spcPts val="1190"/>
              </a:lnSpc>
              <a:spcBef>
                <a:spcPts val="100"/>
              </a:spcBef>
            </a:pPr>
            <a:r>
              <a:rPr lang="fr-FR" sz="900" dirty="0">
                <a:solidFill>
                  <a:srgbClr val="FFFFFF"/>
                </a:solidFill>
                <a:cs typeface="Arial"/>
              </a:rPr>
              <a:t>Lecturer </a:t>
            </a:r>
            <a:r>
              <a:rPr sz="900" dirty="0">
                <a:solidFill>
                  <a:srgbClr val="FFFFFF"/>
                </a:solidFill>
                <a:cs typeface="Arial"/>
              </a:rPr>
              <a:t>at the </a:t>
            </a:r>
            <a:r>
              <a:rPr sz="900" spc="-5" dirty="0">
                <a:solidFill>
                  <a:srgbClr val="FFFFFF"/>
                </a:solidFill>
                <a:cs typeface="Arial"/>
              </a:rPr>
              <a:t>Solvay </a:t>
            </a:r>
            <a:r>
              <a:rPr sz="900" dirty="0">
                <a:solidFill>
                  <a:srgbClr val="FFFFFF"/>
                </a:solidFill>
                <a:cs typeface="Arial"/>
              </a:rPr>
              <a:t>Brussels School of Economics and Management, </a:t>
            </a:r>
            <a:r>
              <a:rPr sz="900" spc="5" dirty="0" err="1">
                <a:solidFill>
                  <a:srgbClr val="FFFFFF"/>
                </a:solidFill>
                <a:cs typeface="Arial"/>
              </a:rPr>
              <a:t>ULB</a:t>
            </a:r>
            <a:br>
              <a:rPr lang="fr-BE" sz="900" spc="5" dirty="0">
                <a:solidFill>
                  <a:srgbClr val="FFFFFF"/>
                </a:solidFill>
                <a:cs typeface="Arial"/>
              </a:rPr>
            </a:br>
            <a:r>
              <a:rPr lang="fr-BE" sz="900" spc="5" dirty="0">
                <a:solidFill>
                  <a:srgbClr val="FFFFFF"/>
                </a:solidFill>
                <a:cs typeface="Arial"/>
              </a:rPr>
              <a:t>Lecturer at the inter-university training in criminal business law (UCL, ULB and </a:t>
            </a:r>
            <a:r>
              <a:rPr lang="fr-BE" sz="900" spc="5" dirty="0" err="1">
                <a:solidFill>
                  <a:srgbClr val="FFFFFF"/>
                </a:solidFill>
                <a:cs typeface="Arial"/>
              </a:rPr>
              <a:t>ULiège</a:t>
            </a:r>
            <a:r>
              <a:rPr lang="fr-BE" sz="900" spc="5" dirty="0">
                <a:solidFill>
                  <a:srgbClr val="FFFFFF"/>
                </a:solidFill>
                <a:cs typeface="Arial"/>
              </a:rPr>
              <a:t>)</a:t>
            </a:r>
            <a:br>
              <a:rPr lang="fr-BE" sz="900" spc="5" dirty="0">
                <a:solidFill>
                  <a:srgbClr val="FFFFFF"/>
                </a:solidFill>
                <a:cs typeface="Arial"/>
              </a:rPr>
            </a:br>
            <a:r>
              <a:rPr lang="fr-BE" sz="900" spc="5" dirty="0">
                <a:solidFill>
                  <a:srgbClr val="FFFFFF"/>
                </a:solidFill>
                <a:cs typeface="Arial"/>
                <a:sym typeface="Wingdings" panose="05000000000000000000" pitchFamily="2" charset="2"/>
              </a:rPr>
              <a:t>Avenue Louise 240/3 - 1050 Brussels</a:t>
            </a:r>
            <a:br>
              <a:rPr lang="fr-BE" sz="900" spc="5" dirty="0">
                <a:solidFill>
                  <a:srgbClr val="FFFFFF"/>
                </a:solidFill>
                <a:cs typeface="Arial"/>
                <a:sym typeface="Wingdings" panose="05000000000000000000" pitchFamily="2" charset="2"/>
              </a:rPr>
            </a:br>
            <a:r>
              <a:rPr lang="fr-BE" sz="900" spc="5" dirty="0">
                <a:solidFill>
                  <a:srgbClr val="FFFFFF"/>
                </a:solidFill>
                <a:cs typeface="Arial"/>
                <a:sym typeface="Wingdings" panose="05000000000000000000" pitchFamily="2" charset="2"/>
              </a:rPr>
              <a:t> ss@tetralaw.com -  02 535 73 28</a:t>
            </a:r>
          </a:p>
        </p:txBody>
      </p:sp>
    </p:spTree>
    <p:extLst>
      <p:ext uri="{BB962C8B-B14F-4D97-AF65-F5344CB8AC3E}">
        <p14:creationId xmlns:p14="http://schemas.microsoft.com/office/powerpoint/2010/main" val="415024009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dt="0"/>
  <p:txStyles>
    <p:titleStyle>
      <a:lvl1pPr algn="l" defTabSz="914400" rtl="0" eaLnBrk="1" latinLnBrk="0" hangingPunct="1">
        <a:lnSpc>
          <a:spcPct val="90000"/>
        </a:lnSpc>
        <a:spcBef>
          <a:spcPct val="0"/>
        </a:spcBef>
        <a:buNone/>
        <a:defRPr sz="2800" kern="1200" cap="all" baseline="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000" b="0" kern="1200" cap="all" baseline="0">
          <a:solidFill>
            <a:schemeClr val="bg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hidden">
          <a:xfrm>
            <a:off x="-762" y="0"/>
            <a:ext cx="286512" cy="6858000"/>
          </a:xfrm>
          <a:prstGeom prst="rect">
            <a:avLst/>
          </a:prstGeom>
        </p:spPr>
      </p:pic>
      <p:sp>
        <p:nvSpPr>
          <p:cNvPr id="2" name="Espace réservé du pied de page 1"/>
          <p:cNvSpPr>
            <a:spLocks noGrp="1"/>
          </p:cNvSpPr>
          <p:nvPr>
            <p:ph type="ftr" sz="quarter" idx="3"/>
          </p:nvPr>
        </p:nvSpPr>
        <p:spPr>
          <a:xfrm>
            <a:off x="504000" y="6484620"/>
            <a:ext cx="6705600" cy="324000"/>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z="800">
                <a:latin typeface="Arial Black" panose="020B0A04020102020204" pitchFamily="34" charset="0"/>
                <a:cs typeface="Arial" panose="020B0604020202020204" pitchFamily="34" charset="0"/>
              </a:rPr>
              <a:t>U4U Conference - April 18, 2023</a:t>
            </a:r>
            <a:endParaRPr lang="fr-BE" sz="800" dirty="0">
              <a:latin typeface="Arial"/>
              <a:cs typeface="Arial"/>
            </a:endParaRPr>
          </a:p>
        </p:txBody>
      </p:sp>
      <p:sp>
        <p:nvSpPr>
          <p:cNvPr id="3" name="Espace réservé du numéro de diapositive 2"/>
          <p:cNvSpPr>
            <a:spLocks noGrp="1"/>
          </p:cNvSpPr>
          <p:nvPr>
            <p:ph type="sldNum" sz="quarter" idx="4"/>
          </p:nvPr>
        </p:nvSpPr>
        <p:spPr>
          <a:xfrm>
            <a:off x="-762" y="6484620"/>
            <a:ext cx="288000" cy="324000"/>
          </a:xfrm>
          <a:prstGeom prst="rect">
            <a:avLst/>
          </a:prstGeom>
        </p:spPr>
        <p:txBody>
          <a:bodyPr vert="horz" lIns="0" tIns="45720" rIns="0" bIns="45720" rtlCol="0" anchor="ctr"/>
          <a:lstStyle>
            <a:lvl1pPr algn="ctr">
              <a:defRPr sz="800">
                <a:solidFill>
                  <a:schemeClr val="bg1"/>
                </a:solidFill>
                <a:latin typeface="Arial" panose="020B0604020202020204" pitchFamily="34" charset="0"/>
                <a:cs typeface="Arial" panose="020B0604020202020204" pitchFamily="34" charset="0"/>
              </a:defRPr>
            </a:lvl1pPr>
          </a:lstStyle>
          <a:p>
            <a:fld id="{0CCC0F3D-6C85-4581-B708-13BD0E10D35E}" type="slidenum">
              <a:rPr lang="fr-BE" smtClean="0"/>
              <a:t>‹N°›</a:t>
            </a:fld>
            <a:endParaRPr lang="fr-BE" dirty="0"/>
          </a:p>
        </p:txBody>
      </p:sp>
      <p:pic>
        <p:nvPicPr>
          <p:cNvPr id="5" name="Image 4">
            <a:extLst>
              <a:ext uri="{FF2B5EF4-FFF2-40B4-BE49-F238E27FC236}">
                <a16:creationId xmlns:a16="http://schemas.microsoft.com/office/drawing/2014/main" id="{B53545E5-0054-46BB-9F0B-268BB36088C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439150" y="6181725"/>
            <a:ext cx="427069" cy="515652"/>
          </a:xfrm>
          <a:prstGeom prst="rect">
            <a:avLst/>
          </a:prstGeom>
        </p:spPr>
      </p:pic>
      <p:pic>
        <p:nvPicPr>
          <p:cNvPr id="13" name="Image 12">
            <a:extLst>
              <a:ext uri="{FF2B5EF4-FFF2-40B4-BE49-F238E27FC236}">
                <a16:creationId xmlns:a16="http://schemas.microsoft.com/office/drawing/2014/main" id="{19654E6D-F693-43F8-9C5E-F2A2A8AED40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bwMode="invGray">
          <a:xfrm>
            <a:off x="6093619" y="278609"/>
            <a:ext cx="2844000" cy="361724"/>
          </a:xfrm>
          <a:prstGeom prst="rect">
            <a:avLst/>
          </a:prstGeom>
        </p:spPr>
      </p:pic>
      <p:sp>
        <p:nvSpPr>
          <p:cNvPr id="4" name="Espace réservé du texte 3">
            <a:extLst>
              <a:ext uri="{FF2B5EF4-FFF2-40B4-BE49-F238E27FC236}">
                <a16:creationId xmlns:a16="http://schemas.microsoft.com/office/drawing/2014/main" id="{BE1F2C6F-2DA4-4D2D-839E-657EF9BADD55}"/>
              </a:ext>
            </a:extLst>
          </p:cNvPr>
          <p:cNvSpPr>
            <a:spLocks noGrp="1"/>
          </p:cNvSpPr>
          <p:nvPr>
            <p:ph type="body" idx="1"/>
          </p:nvPr>
        </p:nvSpPr>
        <p:spPr>
          <a:xfrm>
            <a:off x="504000" y="1556792"/>
            <a:ext cx="8332446" cy="4620171"/>
          </a:xfrm>
          <a:prstGeom prst="rect">
            <a:avLst/>
          </a:prstGeom>
        </p:spPr>
        <p:txBody>
          <a:bodyPr vert="horz" lIns="91440" tIns="45720" rIns="91440" bIns="45720" rtlCol="0">
            <a:normAutofit/>
          </a:bodyPr>
          <a:lstStyle/>
          <a:p>
            <a:pPr lvl="0"/>
            <a:r>
              <a:rPr lang="fr-FR" dirty="0"/>
              <a:t>Modify the mask text styles</a:t>
            </a:r>
          </a:p>
          <a:p>
            <a:pPr lvl="1"/>
            <a:r>
              <a:rPr lang="fr-FR" dirty="0"/>
              <a:t>Second level</a:t>
            </a:r>
          </a:p>
          <a:p>
            <a:pPr lvl="2"/>
            <a:r>
              <a:rPr lang="fr-FR" dirty="0"/>
              <a:t>Third level</a:t>
            </a:r>
          </a:p>
          <a:p>
            <a:pPr lvl="3"/>
            <a:r>
              <a:rPr lang="fr-FR" dirty="0"/>
              <a:t>Fourth level</a:t>
            </a:r>
          </a:p>
          <a:p>
            <a:pPr lvl="4"/>
            <a:r>
              <a:rPr lang="fr-FR" dirty="0"/>
              <a:t>Fifth level</a:t>
            </a:r>
          </a:p>
        </p:txBody>
      </p:sp>
    </p:spTree>
    <p:extLst>
      <p:ext uri="{BB962C8B-B14F-4D97-AF65-F5344CB8AC3E}">
        <p14:creationId xmlns:p14="http://schemas.microsoft.com/office/powerpoint/2010/main" val="1622969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dt="0"/>
  <p:txStyles>
    <p:titleStyle>
      <a:lvl1pPr algn="l" defTabSz="914400" rtl="0" eaLnBrk="1" latinLnBrk="0" hangingPunct="1">
        <a:lnSpc>
          <a:spcPct val="90000"/>
        </a:lnSpc>
        <a:spcBef>
          <a:spcPct val="0"/>
        </a:spcBef>
        <a:buNone/>
        <a:defRPr sz="2400" kern="1200" cap="all" baseline="0">
          <a:solidFill>
            <a:srgbClr val="267BC0"/>
          </a:solidFill>
          <a:latin typeface="Arial Black" panose="020B0A04020102020204" pitchFamily="34" charset="0"/>
          <a:ea typeface="+mj-ea"/>
          <a:cs typeface="+mj-cs"/>
        </a:defRPr>
      </a:lvl1pPr>
    </p:titleStyle>
    <p:bodyStyle>
      <a:lvl1pPr marL="0" indent="0" algn="l" defTabSz="361950" rtl="0" eaLnBrk="1" latinLnBrk="0" hangingPunct="1">
        <a:lnSpc>
          <a:spcPct val="90000"/>
        </a:lnSpc>
        <a:spcBef>
          <a:spcPts val="1000"/>
        </a:spcBef>
        <a:buFont typeface="+mj-lt"/>
        <a:buNone/>
        <a:tabLst>
          <a:tab pos="361950" algn="l"/>
        </a:tabLst>
        <a:defRPr sz="1600" b="0" kern="1200" cap="none" baseline="0">
          <a:solidFill>
            <a:schemeClr val="tx1"/>
          </a:solidFill>
          <a:latin typeface="+mn-lt"/>
          <a:ea typeface="+mn-ea"/>
          <a:cs typeface="Arial" panose="020B0604020202020204" pitchFamily="34" charset="0"/>
        </a:defRPr>
      </a:lvl1pPr>
      <a:lvl2pPr marL="542925" indent="-180975" algn="l" defTabSz="914400" rtl="0" eaLnBrk="1" latinLnBrk="0" hangingPunct="1">
        <a:lnSpc>
          <a:spcPct val="90000"/>
        </a:lnSpc>
        <a:spcBef>
          <a:spcPts val="500"/>
        </a:spcBef>
        <a:buSzPct val="80000"/>
        <a:buFont typeface="Arial" panose="020B0604020202020204" pitchFamily="34" charset="0"/>
        <a:buChar char="●"/>
        <a:tabLst>
          <a:tab pos="542925" algn="l"/>
        </a:tabLst>
        <a:defRPr sz="1500" kern="1200">
          <a:solidFill>
            <a:schemeClr val="tx1"/>
          </a:solidFill>
          <a:latin typeface="+mn-lt"/>
          <a:ea typeface="+mn-ea"/>
          <a:cs typeface="+mn-cs"/>
        </a:defRPr>
      </a:lvl2pPr>
      <a:lvl3pPr marL="714375" indent="-171450" algn="l" defTabSz="914400" rtl="0" eaLnBrk="1" latinLnBrk="0" hangingPunct="1">
        <a:lnSpc>
          <a:spcPct val="90000"/>
        </a:lnSpc>
        <a:spcBef>
          <a:spcPts val="500"/>
        </a:spcBef>
        <a:buSzPct val="80000"/>
        <a:buFont typeface="Arial" panose="020B0604020202020204" pitchFamily="34" charset="0"/>
        <a:buChar char="●"/>
        <a:tabLst>
          <a:tab pos="714375" algn="l"/>
        </a:tabLst>
        <a:defRPr sz="1500" kern="1200">
          <a:solidFill>
            <a:schemeClr val="tx1"/>
          </a:solidFill>
          <a:latin typeface="+mn-lt"/>
          <a:ea typeface="+mn-ea"/>
          <a:cs typeface="+mn-cs"/>
        </a:defRPr>
      </a:lvl3pPr>
      <a:lvl4pPr marL="990600" indent="-276225" algn="l" defTabSz="914400" rtl="0" eaLnBrk="1" latinLnBrk="0" hangingPunct="1">
        <a:lnSpc>
          <a:spcPct val="90000"/>
        </a:lnSpc>
        <a:spcBef>
          <a:spcPts val="500"/>
        </a:spcBef>
        <a:buSzPct val="80000"/>
        <a:buFont typeface="Arial" panose="020B0604020202020204" pitchFamily="34" charset="0"/>
        <a:buChar char="●"/>
        <a:defRPr sz="1500" kern="1200">
          <a:solidFill>
            <a:schemeClr val="tx1"/>
          </a:solidFill>
          <a:latin typeface="+mn-lt"/>
          <a:ea typeface="+mn-ea"/>
          <a:cs typeface="+mn-cs"/>
        </a:defRPr>
      </a:lvl4pPr>
      <a:lvl5pPr marL="1257300" indent="-266700" algn="l" defTabSz="914400" rtl="0" eaLnBrk="1" latinLnBrk="0" hangingPunct="1">
        <a:lnSpc>
          <a:spcPct val="90000"/>
        </a:lnSpc>
        <a:spcBef>
          <a:spcPts val="500"/>
        </a:spcBef>
        <a:buSzPct val="80000"/>
        <a:buFont typeface="Arial" panose="020B0604020202020204" pitchFamily="34" charset="0"/>
        <a:buChar char="●"/>
        <a:tabLst>
          <a:tab pos="1257300" algn="l"/>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568">
          <p15:clr>
            <a:srgbClr val="F26B43"/>
          </p15:clr>
        </p15:guide>
        <p15:guide id="3" pos="38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fr/vectors/inscrivez-vous-triangle-attention-36070/"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0D28C5E-1657-4A22-828C-77A4E3527F83}"/>
              </a:ext>
            </a:extLst>
          </p:cNvPr>
          <p:cNvSpPr>
            <a:spLocks noGrp="1"/>
          </p:cNvSpPr>
          <p:nvPr>
            <p:ph type="ctrTitle"/>
          </p:nvPr>
        </p:nvSpPr>
        <p:spPr/>
        <p:txBody>
          <a:bodyPr/>
          <a:lstStyle/>
          <a:p>
            <a:r>
              <a:rPr lang="fr-FR" dirty="0"/>
              <a:t>Taxation: what if it wasn't so complicated? </a:t>
            </a:r>
          </a:p>
        </p:txBody>
      </p:sp>
      <p:sp>
        <p:nvSpPr>
          <p:cNvPr id="5" name="Sous-titre 2">
            <a:extLst>
              <a:ext uri="{FF2B5EF4-FFF2-40B4-BE49-F238E27FC236}">
                <a16:creationId xmlns:a16="http://schemas.microsoft.com/office/drawing/2014/main" id="{9B8AE48F-AE15-4CCE-A759-F5032470EC0E}"/>
              </a:ext>
            </a:extLst>
          </p:cNvPr>
          <p:cNvSpPr>
            <a:spLocks noGrp="1"/>
          </p:cNvSpPr>
          <p:nvPr>
            <p:ph type="subTitle" idx="1"/>
          </p:nvPr>
        </p:nvSpPr>
        <p:spPr/>
        <p:txBody>
          <a:bodyPr/>
          <a:lstStyle/>
          <a:p>
            <a:r>
              <a:rPr lang="en-US" dirty="0"/>
              <a:t>U4U </a:t>
            </a:r>
            <a:r>
              <a:rPr lang="en-US" dirty="0" err="1"/>
              <a:t>Conference</a:t>
            </a:r>
          </a:p>
          <a:p>
            <a:r>
              <a:rPr lang="en-US" dirty="0"/>
              <a:t>April 21, 2023</a:t>
            </a:r>
          </a:p>
        </p:txBody>
      </p:sp>
    </p:spTree>
    <p:extLst>
      <p:ext uri="{BB962C8B-B14F-4D97-AF65-F5344CB8AC3E}">
        <p14:creationId xmlns:p14="http://schemas.microsoft.com/office/powerpoint/2010/main" val="3305655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3960440"/>
          </a:xfrm>
        </p:spPr>
        <p:txBody>
          <a:bodyPr>
            <a:normAutofit/>
          </a:bodyPr>
          <a:lstStyle/>
          <a:p>
            <a:pPr marL="342900" indent="-342900">
              <a:buAutoNum type="arabicPeriod"/>
            </a:pPr>
            <a:r>
              <a:rPr lang="fr-BE" b="1" u="sng" dirty="0"/>
              <a:t>Basic </a:t>
            </a:r>
            <a:r>
              <a:rPr lang="fr-BE" b="1" u="sng" dirty="0" err="1"/>
              <a:t>rule</a:t>
            </a:r>
            <a:endParaRPr lang="fr-BE" b="1" u="sng" dirty="0"/>
          </a:p>
          <a:p>
            <a:endParaRPr lang="fr-BE" b="1" u="sng" dirty="0"/>
          </a:p>
          <a:p>
            <a:pPr marL="285750" indent="-285750">
              <a:buFont typeface="Wingdings" panose="05000000000000000000" pitchFamily="2" charset="2"/>
              <a:buChar char="à"/>
            </a:pPr>
            <a:r>
              <a:rPr lang="fr-BE" dirty="0">
                <a:sym typeface="Wingdings" panose="05000000000000000000" pitchFamily="2" charset="2"/>
              </a:rPr>
              <a:t>Persons subject to the PPI = </a:t>
            </a:r>
            <a:r>
              <a:rPr lang="fr-BE" b="1" i="1" dirty="0" err="1">
                <a:sym typeface="Wingdings" panose="05000000000000000000" pitchFamily="2" charset="2"/>
              </a:rPr>
              <a:t>resident</a:t>
            </a:r>
            <a:r>
              <a:rPr lang="fr-BE" b="1" i="1" dirty="0">
                <a:sym typeface="Wingdings" panose="05000000000000000000" pitchFamily="2" charset="2"/>
              </a:rPr>
              <a:t> on </a:t>
            </a:r>
            <a:r>
              <a:rPr lang="fr-BE" b="1" i="1" dirty="0" err="1">
                <a:sym typeface="Wingdings" panose="05000000000000000000" pitchFamily="2" charset="2"/>
              </a:rPr>
              <a:t>Belgian</a:t>
            </a:r>
            <a:r>
              <a:rPr lang="fr-BE" b="1" i="1" dirty="0">
                <a:sym typeface="Wingdings" panose="05000000000000000000" pitchFamily="2" charset="2"/>
              </a:rPr>
              <a:t> </a:t>
            </a:r>
            <a:r>
              <a:rPr lang="fr-BE" b="1" i="1" dirty="0" err="1">
                <a:sym typeface="Wingdings" panose="05000000000000000000" pitchFamily="2" charset="2"/>
              </a:rPr>
              <a:t>soil</a:t>
            </a:r>
            <a:endParaRPr lang="fr-BE" b="1" i="1" dirty="0">
              <a:sym typeface="Wingdings" panose="05000000000000000000" pitchFamily="2" charset="2"/>
            </a:endParaRPr>
          </a:p>
          <a:p>
            <a:r>
              <a:rPr lang="fr-BE" dirty="0">
                <a:sym typeface="Wingdings" panose="05000000000000000000" pitchFamily="2" charset="2"/>
              </a:rPr>
              <a:t>= persons domiciled in Belgium </a:t>
            </a:r>
          </a:p>
          <a:p>
            <a:r>
              <a:rPr lang="fr-BE" dirty="0">
                <a:sym typeface="Wingdings" panose="05000000000000000000" pitchFamily="2" charset="2"/>
              </a:rPr>
              <a:t>= persons who have the seat of their wealth in Belgium</a:t>
            </a:r>
            <a:endParaRPr lang="fr-BE" dirty="0"/>
          </a:p>
          <a:p>
            <a:endParaRPr lang="fr-BE" dirty="0"/>
          </a:p>
          <a:p>
            <a:pPr marL="342900" indent="-342900">
              <a:buAutoNum type="arabicPeriod"/>
            </a:pPr>
            <a:endParaRPr lang="fr-BE" b="1" u="sng" dirty="0"/>
          </a:p>
          <a:p>
            <a:pPr marL="342900" indent="-342900">
              <a:buAutoNum type="arabicPeriod"/>
            </a:pPr>
            <a:endParaRPr lang="fr-BE" b="1" u="sng" dirty="0"/>
          </a:p>
          <a:p>
            <a:pPr marL="342900" indent="-342900">
              <a:buAutoNum type="arabicPeriod"/>
            </a:pPr>
            <a:endParaRPr lang="fr-BE" b="1" u="sng" dirty="0"/>
          </a:p>
          <a:p>
            <a:pPr marL="342900" indent="-342900">
              <a:buAutoNum type="arabicPeriod"/>
            </a:pPr>
            <a:endParaRPr lang="fr-BE" b="1" u="sng" dirty="0"/>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10</a:t>
            </a:fld>
            <a:endParaRPr lang="fr-BE" dirty="0"/>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dirty="0"/>
              <a:t>B. </a:t>
            </a:r>
            <a:r>
              <a:rPr lang="en-US" dirty="0" err="1"/>
              <a:t>Tax residence in </a:t>
            </a:r>
            <a:r>
              <a:rPr lang="en-US" dirty="0"/>
              <a:t>Belgium</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dirty="0" err="1"/>
              <a:t>i</a:t>
            </a:r>
            <a:r>
              <a:rPr lang="en-US" dirty="0"/>
              <a:t>. Income </a:t>
            </a:r>
            <a:r>
              <a:rPr lang="en-US" dirty="0" err="1"/>
              <a:t>taxes </a:t>
            </a:r>
          </a:p>
        </p:txBody>
      </p:sp>
      <p:grpSp>
        <p:nvGrpSpPr>
          <p:cNvPr id="18" name="Group 90">
            <a:extLst>
              <a:ext uri="{FF2B5EF4-FFF2-40B4-BE49-F238E27FC236}">
                <a16:creationId xmlns:a16="http://schemas.microsoft.com/office/drawing/2014/main" id="{DCD6B94C-8A90-421A-B272-1FEFA87D2521}"/>
              </a:ext>
            </a:extLst>
          </p:cNvPr>
          <p:cNvGrpSpPr>
            <a:grpSpLocks noChangeAspect="1"/>
          </p:cNvGrpSpPr>
          <p:nvPr/>
        </p:nvGrpSpPr>
        <p:grpSpPr bwMode="auto">
          <a:xfrm>
            <a:off x="6372200" y="2924944"/>
            <a:ext cx="745576" cy="816571"/>
            <a:chOff x="1415" y="554"/>
            <a:chExt cx="2930" cy="3209"/>
          </a:xfrm>
          <a:solidFill>
            <a:schemeClr val="accent1"/>
          </a:solidFill>
        </p:grpSpPr>
        <p:sp>
          <p:nvSpPr>
            <p:cNvPr id="19" name="Freeform 91">
              <a:extLst>
                <a:ext uri="{FF2B5EF4-FFF2-40B4-BE49-F238E27FC236}">
                  <a16:creationId xmlns:a16="http://schemas.microsoft.com/office/drawing/2014/main" id="{05031938-40F0-4949-AEAD-3BA2999730AC}"/>
                </a:ext>
              </a:extLst>
            </p:cNvPr>
            <p:cNvSpPr>
              <a:spLocks/>
            </p:cNvSpPr>
            <p:nvPr/>
          </p:nvSpPr>
          <p:spPr bwMode="auto">
            <a:xfrm>
              <a:off x="1415" y="1562"/>
              <a:ext cx="2930" cy="366"/>
            </a:xfrm>
            <a:custGeom>
              <a:avLst/>
              <a:gdLst>
                <a:gd name="T0" fmla="*/ 116 w 1434"/>
                <a:gd name="T1" fmla="*/ 179 h 179"/>
                <a:gd name="T2" fmla="*/ 1318 w 1434"/>
                <a:gd name="T3" fmla="*/ 179 h 179"/>
                <a:gd name="T4" fmla="*/ 1318 w 1434"/>
                <a:gd name="T5" fmla="*/ 0 h 179"/>
                <a:gd name="T6" fmla="*/ 116 w 1434"/>
                <a:gd name="T7" fmla="*/ 0 h 179"/>
                <a:gd name="T8" fmla="*/ 116 w 1434"/>
                <a:gd name="T9" fmla="*/ 179 h 179"/>
              </a:gdLst>
              <a:ahLst/>
              <a:cxnLst>
                <a:cxn ang="0">
                  <a:pos x="T0" y="T1"/>
                </a:cxn>
                <a:cxn ang="0">
                  <a:pos x="T2" y="T3"/>
                </a:cxn>
                <a:cxn ang="0">
                  <a:pos x="T4" y="T5"/>
                </a:cxn>
                <a:cxn ang="0">
                  <a:pos x="T6" y="T7"/>
                </a:cxn>
                <a:cxn ang="0">
                  <a:pos x="T8" y="T9"/>
                </a:cxn>
              </a:cxnLst>
              <a:rect l="0" t="0" r="r" b="b"/>
              <a:pathLst>
                <a:path w="1434" h="179">
                  <a:moveTo>
                    <a:pt x="116" y="179"/>
                  </a:moveTo>
                  <a:cubicBezTo>
                    <a:pt x="517" y="179"/>
                    <a:pt x="917" y="179"/>
                    <a:pt x="1318" y="179"/>
                  </a:cubicBezTo>
                  <a:cubicBezTo>
                    <a:pt x="1434" y="179"/>
                    <a:pt x="1434" y="0"/>
                    <a:pt x="1318" y="0"/>
                  </a:cubicBezTo>
                  <a:cubicBezTo>
                    <a:pt x="917" y="0"/>
                    <a:pt x="517" y="0"/>
                    <a:pt x="116" y="0"/>
                  </a:cubicBezTo>
                  <a:cubicBezTo>
                    <a:pt x="0" y="0"/>
                    <a:pt x="0" y="179"/>
                    <a:pt x="116"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92">
              <a:extLst>
                <a:ext uri="{FF2B5EF4-FFF2-40B4-BE49-F238E27FC236}">
                  <a16:creationId xmlns:a16="http://schemas.microsoft.com/office/drawing/2014/main" id="{F9E15211-A4E0-44DC-BE65-073040BBABBF}"/>
                </a:ext>
              </a:extLst>
            </p:cNvPr>
            <p:cNvSpPr>
              <a:spLocks/>
            </p:cNvSpPr>
            <p:nvPr/>
          </p:nvSpPr>
          <p:spPr bwMode="auto">
            <a:xfrm>
              <a:off x="1415" y="2292"/>
              <a:ext cx="2930" cy="366"/>
            </a:xfrm>
            <a:custGeom>
              <a:avLst/>
              <a:gdLst>
                <a:gd name="T0" fmla="*/ 116 w 1434"/>
                <a:gd name="T1" fmla="*/ 179 h 179"/>
                <a:gd name="T2" fmla="*/ 1318 w 1434"/>
                <a:gd name="T3" fmla="*/ 179 h 179"/>
                <a:gd name="T4" fmla="*/ 1318 w 1434"/>
                <a:gd name="T5" fmla="*/ 0 h 179"/>
                <a:gd name="T6" fmla="*/ 116 w 1434"/>
                <a:gd name="T7" fmla="*/ 0 h 179"/>
                <a:gd name="T8" fmla="*/ 116 w 1434"/>
                <a:gd name="T9" fmla="*/ 179 h 179"/>
              </a:gdLst>
              <a:ahLst/>
              <a:cxnLst>
                <a:cxn ang="0">
                  <a:pos x="T0" y="T1"/>
                </a:cxn>
                <a:cxn ang="0">
                  <a:pos x="T2" y="T3"/>
                </a:cxn>
                <a:cxn ang="0">
                  <a:pos x="T4" y="T5"/>
                </a:cxn>
                <a:cxn ang="0">
                  <a:pos x="T6" y="T7"/>
                </a:cxn>
                <a:cxn ang="0">
                  <a:pos x="T8" y="T9"/>
                </a:cxn>
              </a:cxnLst>
              <a:rect l="0" t="0" r="r" b="b"/>
              <a:pathLst>
                <a:path w="1434" h="179">
                  <a:moveTo>
                    <a:pt x="116" y="179"/>
                  </a:moveTo>
                  <a:cubicBezTo>
                    <a:pt x="517" y="179"/>
                    <a:pt x="917" y="179"/>
                    <a:pt x="1318" y="179"/>
                  </a:cubicBezTo>
                  <a:cubicBezTo>
                    <a:pt x="1434" y="179"/>
                    <a:pt x="1434" y="0"/>
                    <a:pt x="1318" y="0"/>
                  </a:cubicBezTo>
                  <a:cubicBezTo>
                    <a:pt x="917" y="0"/>
                    <a:pt x="517" y="0"/>
                    <a:pt x="116" y="0"/>
                  </a:cubicBezTo>
                  <a:cubicBezTo>
                    <a:pt x="0" y="0"/>
                    <a:pt x="0" y="179"/>
                    <a:pt x="116" y="1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93">
              <a:extLst>
                <a:ext uri="{FF2B5EF4-FFF2-40B4-BE49-F238E27FC236}">
                  <a16:creationId xmlns:a16="http://schemas.microsoft.com/office/drawing/2014/main" id="{BE70690C-BADA-4CD6-84FE-F48A9325B3CB}"/>
                </a:ext>
              </a:extLst>
            </p:cNvPr>
            <p:cNvSpPr>
              <a:spLocks/>
            </p:cNvSpPr>
            <p:nvPr/>
          </p:nvSpPr>
          <p:spPr bwMode="auto">
            <a:xfrm>
              <a:off x="1864" y="554"/>
              <a:ext cx="2024" cy="3209"/>
            </a:xfrm>
            <a:custGeom>
              <a:avLst/>
              <a:gdLst>
                <a:gd name="T0" fmla="*/ 779 w 990"/>
                <a:gd name="T1" fmla="*/ 100 h 1569"/>
                <a:gd name="T2" fmla="*/ 57 w 990"/>
                <a:gd name="T3" fmla="*/ 1378 h 1569"/>
                <a:gd name="T4" fmla="*/ 211 w 990"/>
                <a:gd name="T5" fmla="*/ 1468 h 1569"/>
                <a:gd name="T6" fmla="*/ 933 w 990"/>
                <a:gd name="T7" fmla="*/ 191 h 1569"/>
                <a:gd name="T8" fmla="*/ 779 w 990"/>
                <a:gd name="T9" fmla="*/ 100 h 1569"/>
              </a:gdLst>
              <a:ahLst/>
              <a:cxnLst>
                <a:cxn ang="0">
                  <a:pos x="T0" y="T1"/>
                </a:cxn>
                <a:cxn ang="0">
                  <a:pos x="T2" y="T3"/>
                </a:cxn>
                <a:cxn ang="0">
                  <a:pos x="T4" y="T5"/>
                </a:cxn>
                <a:cxn ang="0">
                  <a:pos x="T6" y="T7"/>
                </a:cxn>
                <a:cxn ang="0">
                  <a:pos x="T8" y="T9"/>
                </a:cxn>
              </a:cxnLst>
              <a:rect l="0" t="0" r="r" b="b"/>
              <a:pathLst>
                <a:path w="990" h="1569">
                  <a:moveTo>
                    <a:pt x="779" y="100"/>
                  </a:moveTo>
                  <a:cubicBezTo>
                    <a:pt x="538" y="526"/>
                    <a:pt x="298" y="952"/>
                    <a:pt x="57" y="1378"/>
                  </a:cubicBezTo>
                  <a:cubicBezTo>
                    <a:pt x="0" y="1479"/>
                    <a:pt x="154" y="1569"/>
                    <a:pt x="211" y="1468"/>
                  </a:cubicBezTo>
                  <a:cubicBezTo>
                    <a:pt x="452" y="1042"/>
                    <a:pt x="693" y="617"/>
                    <a:pt x="933" y="191"/>
                  </a:cubicBezTo>
                  <a:cubicBezTo>
                    <a:pt x="990" y="90"/>
                    <a:pt x="836" y="0"/>
                    <a:pt x="779"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2" name="ZoneTexte 21">
            <a:extLst>
              <a:ext uri="{FF2B5EF4-FFF2-40B4-BE49-F238E27FC236}">
                <a16:creationId xmlns:a16="http://schemas.microsoft.com/office/drawing/2014/main" id="{8D3F5B65-7150-421F-AB68-45BF9343CC41}"/>
              </a:ext>
            </a:extLst>
          </p:cNvPr>
          <p:cNvSpPr txBox="1"/>
          <p:nvPr/>
        </p:nvSpPr>
        <p:spPr>
          <a:xfrm>
            <a:off x="7383750" y="3139459"/>
            <a:ext cx="1386880" cy="338554"/>
          </a:xfrm>
          <a:prstGeom prst="rect">
            <a:avLst/>
          </a:prstGeom>
          <a:noFill/>
        </p:spPr>
        <p:txBody>
          <a:bodyPr wrap="square" rtlCol="0">
            <a:spAutoFit/>
          </a:bodyPr>
          <a:lstStyle/>
          <a:p>
            <a:pPr algn="l"/>
            <a:r>
              <a:rPr lang="fr-FR" sz="1600" dirty="0"/>
              <a:t>Nationality</a:t>
            </a:r>
            <a:endParaRPr lang="fr-BE" sz="1600" dirty="0" err="1"/>
          </a:p>
        </p:txBody>
      </p:sp>
      <p:sp>
        <p:nvSpPr>
          <p:cNvPr id="23" name="Accolade fermante 22">
            <a:extLst>
              <a:ext uri="{FF2B5EF4-FFF2-40B4-BE49-F238E27FC236}">
                <a16:creationId xmlns:a16="http://schemas.microsoft.com/office/drawing/2014/main" id="{B4CD3AA3-E121-48CB-A38F-25738734A8ED}"/>
              </a:ext>
            </a:extLst>
          </p:cNvPr>
          <p:cNvSpPr/>
          <p:nvPr/>
        </p:nvSpPr>
        <p:spPr>
          <a:xfrm rot="5400000">
            <a:off x="3311860" y="1328408"/>
            <a:ext cx="216024" cy="532859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25" name="Rectangle 24">
            <a:extLst>
              <a:ext uri="{FF2B5EF4-FFF2-40B4-BE49-F238E27FC236}">
                <a16:creationId xmlns:a16="http://schemas.microsoft.com/office/drawing/2014/main" id="{750C5C26-8219-4B1D-A47E-276922DC1C2A}"/>
              </a:ext>
            </a:extLst>
          </p:cNvPr>
          <p:cNvSpPr/>
          <p:nvPr/>
        </p:nvSpPr>
        <p:spPr>
          <a:xfrm>
            <a:off x="1259632" y="4240012"/>
            <a:ext cx="4824536" cy="1181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i="1" dirty="0"/>
              <a:t>Factual elements + 2 presumptions :</a:t>
            </a:r>
          </a:p>
          <a:p>
            <a:pPr algn="ctr"/>
            <a:r>
              <a:rPr lang="fr-FR" sz="1400" b="1" i="1" dirty="0"/>
              <a:t> </a:t>
            </a:r>
          </a:p>
          <a:p>
            <a:pPr marL="285750" indent="-285750" algn="l">
              <a:buFontTx/>
              <a:buChar char="-"/>
            </a:pPr>
            <a:r>
              <a:rPr lang="en-US" sz="1400" dirty="0"/>
              <a:t>Registration in the population registers</a:t>
            </a:r>
            <a:r>
              <a:rPr lang="fr-FR" sz="1400" dirty="0"/>
              <a:t> (rebuttable) </a:t>
            </a:r>
          </a:p>
          <a:p>
            <a:pPr marL="285750" indent="-285750" algn="l">
              <a:buFontTx/>
              <a:buChar char="-"/>
            </a:pPr>
            <a:r>
              <a:rPr lang="fr-FR" sz="1400" dirty="0"/>
              <a:t>Family situation : household in Belgium (irrefutable)</a:t>
            </a:r>
            <a:endParaRPr lang="fr-BE" sz="1400" dirty="0" err="1"/>
          </a:p>
        </p:txBody>
      </p:sp>
    </p:spTree>
    <p:extLst>
      <p:ext uri="{BB962C8B-B14F-4D97-AF65-F5344CB8AC3E}">
        <p14:creationId xmlns:p14="http://schemas.microsoft.com/office/powerpoint/2010/main" val="1425322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fontScale="77500" lnSpcReduction="20000"/>
          </a:bodyPr>
          <a:lstStyle/>
          <a:p>
            <a:r>
              <a:rPr lang="fr-BE" b="1" dirty="0"/>
              <a:t>2. </a:t>
            </a:r>
            <a:r>
              <a:rPr lang="fr-BE" b="1" u="sng" dirty="0"/>
              <a:t>Exception </a:t>
            </a:r>
            <a:r>
              <a:rPr lang="fr-BE" dirty="0">
                <a:sym typeface="Wingdings" panose="05000000000000000000" pitchFamily="2" charset="2"/>
              </a:rPr>
              <a:t> </a:t>
            </a:r>
            <a:r>
              <a:rPr lang="fr-BE" i="1" dirty="0">
                <a:sym typeface="Wingdings" panose="05000000000000000000" pitchFamily="2" charset="2"/>
              </a:rPr>
              <a:t>Protocol on Privileges and Immunities of the European Union (PPI) </a:t>
            </a:r>
            <a:endParaRPr lang="fr-BE" i="1" dirty="0"/>
          </a:p>
          <a:p>
            <a:endParaRPr lang="fr-BE" b="1" u="sng" dirty="0"/>
          </a:p>
          <a:p>
            <a:pPr marL="285750" indent="-285750">
              <a:buFont typeface="Wingdings" panose="05000000000000000000" pitchFamily="2" charset="2"/>
              <a:buChar char="à"/>
            </a:pPr>
            <a:r>
              <a:rPr lang="fr-BE" dirty="0">
                <a:sym typeface="Wingdings" panose="05000000000000000000" pitchFamily="2" charset="2"/>
              </a:rPr>
              <a:t>European </a:t>
            </a:r>
            <a:r>
              <a:rPr lang="fr-BE" dirty="0" err="1">
                <a:sym typeface="Wingdings" panose="05000000000000000000" pitchFamily="2" charset="2"/>
              </a:rPr>
              <a:t>officials</a:t>
            </a:r>
            <a:r>
              <a:rPr lang="fr-BE" dirty="0">
                <a:sym typeface="Wingdings" panose="05000000000000000000" pitchFamily="2" charset="2"/>
              </a:rPr>
              <a:t> (civil servants, agent, etc.) </a:t>
            </a:r>
            <a:r>
              <a:rPr lang="fr-BE" dirty="0" err="1">
                <a:sym typeface="Wingdings" panose="05000000000000000000" pitchFamily="2" charset="2"/>
              </a:rPr>
              <a:t>shall</a:t>
            </a:r>
            <a:r>
              <a:rPr lang="fr-BE" dirty="0">
                <a:sym typeface="Wingdings" panose="05000000000000000000" pitchFamily="2" charset="2"/>
              </a:rPr>
              <a:t> retain their residence in the Member State in which they were established </a:t>
            </a:r>
            <a:r>
              <a:rPr lang="fr-BE" b="1" dirty="0">
                <a:sym typeface="Wingdings" panose="05000000000000000000" pitchFamily="2" charset="2"/>
              </a:rPr>
              <a:t>before taking </a:t>
            </a:r>
            <a:r>
              <a:rPr lang="fr-BE" dirty="0">
                <a:sym typeface="Wingdings" panose="05000000000000000000" pitchFamily="2" charset="2"/>
              </a:rPr>
              <a:t>up their </a:t>
            </a:r>
            <a:r>
              <a:rPr lang="fr-BE" dirty="0" err="1">
                <a:sym typeface="Wingdings" panose="05000000000000000000" pitchFamily="2" charset="2"/>
              </a:rPr>
              <a:t>duties</a:t>
            </a:r>
            <a:r>
              <a:rPr lang="fr-BE" dirty="0">
                <a:sym typeface="Wingdings" panose="05000000000000000000" pitchFamily="2" charset="2"/>
              </a:rPr>
              <a:t> for EU</a:t>
            </a:r>
          </a:p>
          <a:p>
            <a:endParaRPr lang="fr-BE" dirty="0">
              <a:sym typeface="Wingdings" panose="05000000000000000000" pitchFamily="2" charset="2"/>
            </a:endParaRPr>
          </a:p>
          <a:p>
            <a:endParaRPr lang="fr-BE" dirty="0">
              <a:sym typeface="Wingdings" panose="05000000000000000000" pitchFamily="2" charset="2"/>
            </a:endParaRPr>
          </a:p>
          <a:p>
            <a:r>
              <a:rPr lang="fr-BE" dirty="0">
                <a:sym typeface="Wingdings" panose="05000000000000000000" pitchFamily="2" charset="2"/>
              </a:rPr>
              <a:t>Condition: (i) installation from another MS in Belgium (ii) </a:t>
            </a:r>
            <a:r>
              <a:rPr lang="fr-BE" i="1" u="sng" dirty="0">
                <a:sym typeface="Wingdings" panose="05000000000000000000" pitchFamily="2" charset="2"/>
              </a:rPr>
              <a:t>only </a:t>
            </a:r>
            <a:r>
              <a:rPr lang="fr-FR" dirty="0"/>
              <a:t>because of the exercise of </a:t>
            </a:r>
            <a:r>
              <a:rPr lang="fr-FR" dirty="0" err="1"/>
              <a:t>his</a:t>
            </a:r>
            <a:r>
              <a:rPr lang="fr-FR" dirty="0"/>
              <a:t>/</a:t>
            </a:r>
            <a:r>
              <a:rPr lang="fr-FR" dirty="0" err="1"/>
              <a:t>her</a:t>
            </a:r>
            <a:r>
              <a:rPr lang="fr-FR" dirty="0"/>
              <a:t> </a:t>
            </a:r>
            <a:r>
              <a:rPr lang="fr-FR" dirty="0" err="1"/>
              <a:t>functions</a:t>
            </a:r>
            <a:r>
              <a:rPr lang="fr-FR" dirty="0"/>
              <a:t> for the EU</a:t>
            </a:r>
          </a:p>
          <a:p>
            <a:pPr marL="285750" indent="-285750">
              <a:buFont typeface="Wingdings" panose="05000000000000000000" pitchFamily="2" charset="2"/>
              <a:buChar char="ü"/>
            </a:pPr>
            <a:r>
              <a:rPr lang="fr-FR" sz="1500" i="1" dirty="0"/>
              <a:t>if installed at the same time as or after the commitment by the European Communities</a:t>
            </a:r>
            <a:endParaRPr lang="fr-FR" sz="1500" dirty="0"/>
          </a:p>
          <a:p>
            <a:endParaRPr lang="fr-BE" dirty="0"/>
          </a:p>
          <a:p>
            <a:pPr marL="285750" indent="-285750">
              <a:buFont typeface="Wingdings" panose="05000000000000000000" pitchFamily="2" charset="2"/>
              <a:buChar char="à"/>
            </a:pPr>
            <a:r>
              <a:rPr lang="fr-BE" dirty="0">
                <a:sym typeface="Wingdings" panose="05000000000000000000" pitchFamily="2" charset="2"/>
              </a:rPr>
              <a:t>Fiction of non-</a:t>
            </a:r>
            <a:r>
              <a:rPr lang="fr-BE" dirty="0" err="1">
                <a:sym typeface="Wingdings" panose="05000000000000000000" pitchFamily="2" charset="2"/>
              </a:rPr>
              <a:t>residency</a:t>
            </a:r>
            <a:r>
              <a:rPr lang="fr-BE" dirty="0">
                <a:sym typeface="Wingdings" panose="05000000000000000000" pitchFamily="2" charset="2"/>
              </a:rPr>
              <a:t> in Belgium</a:t>
            </a:r>
          </a:p>
          <a:p>
            <a:r>
              <a:rPr lang="fr-BE" dirty="0">
                <a:sym typeface="Wingdings" panose="05000000000000000000" pitchFamily="2" charset="2"/>
              </a:rPr>
              <a:t>   </a:t>
            </a:r>
            <a:r>
              <a:rPr lang="fr-BE" b="1" dirty="0" err="1">
                <a:sym typeface="Wingdings" panose="05000000000000000000" pitchFamily="2" charset="2"/>
              </a:rPr>
              <a:t>Only</a:t>
            </a:r>
            <a:r>
              <a:rPr lang="fr-BE" b="1" dirty="0">
                <a:sym typeface="Wingdings" panose="05000000000000000000" pitchFamily="2" charset="2"/>
              </a:rPr>
              <a:t> for the application </a:t>
            </a:r>
            <a:r>
              <a:rPr lang="fr-BE" dirty="0">
                <a:sym typeface="Wingdings" panose="05000000000000000000" pitchFamily="2" charset="2"/>
              </a:rPr>
              <a:t>: </a:t>
            </a:r>
          </a:p>
          <a:p>
            <a:pPr marL="285750" indent="-285750">
              <a:buFontTx/>
              <a:buChar char="-"/>
            </a:pPr>
            <a:r>
              <a:rPr lang="fr-BE" dirty="0">
                <a:sym typeface="Wingdings" panose="05000000000000000000" pitchFamily="2" charset="2"/>
              </a:rPr>
              <a:t>Income taxes (professional, real estate, movable property, miscellaneous) </a:t>
            </a:r>
          </a:p>
          <a:p>
            <a:pPr marL="285750" indent="-285750">
              <a:buFontTx/>
              <a:buChar char="-"/>
            </a:pPr>
            <a:r>
              <a:rPr lang="fr-BE" dirty="0">
                <a:sym typeface="Wingdings" panose="05000000000000000000" pitchFamily="2" charset="2"/>
              </a:rPr>
              <a:t>Inheritance tax</a:t>
            </a:r>
          </a:p>
          <a:p>
            <a:pPr marL="285750" indent="-285750">
              <a:buFontTx/>
              <a:buChar char="-"/>
            </a:pPr>
            <a:r>
              <a:rPr lang="fr-BE" dirty="0" err="1">
                <a:sym typeface="Wingdings" panose="05000000000000000000" pitchFamily="2" charset="2"/>
              </a:rPr>
              <a:t>DTTs</a:t>
            </a:r>
            <a:endParaRPr lang="fr-BE" dirty="0">
              <a:sym typeface="Wingdings" panose="05000000000000000000" pitchFamily="2" charset="2"/>
            </a:endParaRPr>
          </a:p>
          <a:p>
            <a:endParaRPr lang="fr-BE" dirty="0">
              <a:sym typeface="Wingdings" panose="05000000000000000000" pitchFamily="2" charset="2"/>
            </a:endParaRPr>
          </a:p>
          <a:p>
            <a:r>
              <a:rPr lang="fr-BE" dirty="0">
                <a:sym typeface="Wingdings" panose="05000000000000000000" pitchFamily="2" charset="2"/>
              </a:rPr>
              <a:t> Fiction : « Art. 13 </a:t>
            </a:r>
            <a:r>
              <a:rPr lang="fr-BE" dirty="0" err="1">
                <a:sym typeface="Wingdings" panose="05000000000000000000" pitchFamily="2" charset="2"/>
              </a:rPr>
              <a:t>certificate</a:t>
            </a:r>
            <a:r>
              <a:rPr lang="fr-BE" dirty="0">
                <a:sym typeface="Wingdings" panose="05000000000000000000" pitchFamily="2" charset="2"/>
              </a:rPr>
              <a:t>"</a:t>
            </a:r>
            <a:endParaRPr lang="fr-BE" dirty="0"/>
          </a:p>
          <a:p>
            <a:pPr marL="342900" indent="-342900">
              <a:buAutoNum type="arabicPeriod"/>
            </a:pPr>
            <a:endParaRPr lang="fr-BE" b="1" u="sng" dirty="0"/>
          </a:p>
          <a:p>
            <a:pPr marL="342900" indent="-342900">
              <a:buAutoNum type="arabicPeriod"/>
            </a:pPr>
            <a:endParaRPr lang="fr-BE" b="1" u="sng" dirty="0"/>
          </a:p>
          <a:p>
            <a:pPr marL="342900" indent="-342900">
              <a:buAutoNum type="arabicPeriod"/>
            </a:pPr>
            <a:endParaRPr lang="fr-BE" b="1" u="sng" dirty="0"/>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11</a:t>
            </a:fld>
            <a:endParaRPr lang="fr-BE" dirty="0"/>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dirty="0"/>
              <a:t>B. </a:t>
            </a:r>
            <a:r>
              <a:rPr lang="en-US" dirty="0" err="1"/>
              <a:t>Tax residence in </a:t>
            </a:r>
            <a:r>
              <a:rPr lang="en-US" dirty="0"/>
              <a:t>Belgium</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dirty="0" err="1"/>
              <a:t>i</a:t>
            </a:r>
            <a:r>
              <a:rPr lang="en-US" dirty="0"/>
              <a:t>. Income </a:t>
            </a:r>
            <a:r>
              <a:rPr lang="en-US" dirty="0" err="1"/>
              <a:t>taxes </a:t>
            </a:r>
          </a:p>
        </p:txBody>
      </p:sp>
      <p:sp>
        <p:nvSpPr>
          <p:cNvPr id="16" name="Rectangle : coins arrondis 15">
            <a:extLst>
              <a:ext uri="{FF2B5EF4-FFF2-40B4-BE49-F238E27FC236}">
                <a16:creationId xmlns:a16="http://schemas.microsoft.com/office/drawing/2014/main" id="{2001123B-5C7B-4360-88D9-B2F5764AB7C7}"/>
              </a:ext>
            </a:extLst>
          </p:cNvPr>
          <p:cNvSpPr/>
          <p:nvPr/>
        </p:nvSpPr>
        <p:spPr>
          <a:xfrm>
            <a:off x="2195736" y="3068960"/>
            <a:ext cx="4536504" cy="3600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It is not a choice! (CJCE, 17/06/1993)</a:t>
            </a:r>
            <a:endParaRPr lang="fr-BE" sz="1400" dirty="0">
              <a:solidFill>
                <a:schemeClr val="bg1"/>
              </a:solidFill>
            </a:endParaRPr>
          </a:p>
        </p:txBody>
      </p:sp>
      <p:sp>
        <p:nvSpPr>
          <p:cNvPr id="17" name="Rectangle : coins arrondis 16">
            <a:extLst>
              <a:ext uri="{FF2B5EF4-FFF2-40B4-BE49-F238E27FC236}">
                <a16:creationId xmlns:a16="http://schemas.microsoft.com/office/drawing/2014/main" id="{4820144F-2FC5-49BB-B8C1-F1CA33BF76AB}"/>
              </a:ext>
            </a:extLst>
          </p:cNvPr>
          <p:cNvSpPr/>
          <p:nvPr/>
        </p:nvSpPr>
        <p:spPr>
          <a:xfrm>
            <a:off x="2195736" y="5373216"/>
            <a:ext cx="4536504" cy="3453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Other taxes apply according to their own regime</a:t>
            </a:r>
            <a:endParaRPr lang="fr-BE" sz="1200" dirty="0">
              <a:solidFill>
                <a:schemeClr val="bg1"/>
              </a:solidFill>
            </a:endParaRPr>
          </a:p>
        </p:txBody>
      </p:sp>
    </p:spTree>
    <p:extLst>
      <p:ext uri="{BB962C8B-B14F-4D97-AF65-F5344CB8AC3E}">
        <p14:creationId xmlns:p14="http://schemas.microsoft.com/office/powerpoint/2010/main" val="357645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a:bodyPr>
          <a:lstStyle/>
          <a:p>
            <a:r>
              <a:rPr lang="fr-BE" b="1" dirty="0"/>
              <a:t>2. </a:t>
            </a:r>
            <a:r>
              <a:rPr lang="fr-BE" b="1" u="sng" dirty="0"/>
              <a:t>Exception </a:t>
            </a:r>
            <a:r>
              <a:rPr lang="fr-BE" dirty="0">
                <a:sym typeface="Wingdings" panose="05000000000000000000" pitchFamily="2" charset="2"/>
              </a:rPr>
              <a:t> </a:t>
            </a:r>
            <a:r>
              <a:rPr lang="fr-BE" i="1" dirty="0">
                <a:sym typeface="Wingdings" panose="05000000000000000000" pitchFamily="2" charset="2"/>
              </a:rPr>
              <a:t>Protocol on Privileges and Immunities of the European Union (PPI) </a:t>
            </a:r>
            <a:endParaRPr lang="fr-BE" i="1" dirty="0"/>
          </a:p>
          <a:p>
            <a:endParaRPr lang="fr-BE" b="1" u="sng" dirty="0"/>
          </a:p>
          <a:p>
            <a:r>
              <a:rPr lang="fr-BE" dirty="0">
                <a:sym typeface="Wingdings" panose="05000000000000000000" pitchFamily="2" charset="2"/>
              </a:rPr>
              <a:t> Fiction applicable </a:t>
            </a:r>
            <a:r>
              <a:rPr lang="fr-BE" b="1" dirty="0">
                <a:sym typeface="Wingdings" panose="05000000000000000000" pitchFamily="2" charset="2"/>
              </a:rPr>
              <a:t>to spouse if: </a:t>
            </a:r>
            <a:r>
              <a:rPr lang="fr-BE" dirty="0">
                <a:sym typeface="Wingdings" panose="05000000000000000000" pitchFamily="2" charset="2"/>
              </a:rPr>
              <a:t> </a:t>
            </a:r>
          </a:p>
          <a:p>
            <a:pPr marL="285750" indent="-285750">
              <a:buFontTx/>
              <a:buChar char="-"/>
            </a:pPr>
            <a:r>
              <a:rPr lang="fr-BE" dirty="0">
                <a:sym typeface="Wingdings" panose="05000000000000000000" pitchFamily="2" charset="2"/>
              </a:rPr>
              <a:t>Marriage before </a:t>
            </a:r>
            <a:r>
              <a:rPr lang="fr-BE" dirty="0" err="1">
                <a:sym typeface="Wingdings" panose="05000000000000000000" pitchFamily="2" charset="2"/>
              </a:rPr>
              <a:t>entering</a:t>
            </a:r>
            <a:r>
              <a:rPr lang="fr-BE" dirty="0">
                <a:sym typeface="Wingdings" panose="05000000000000000000" pitchFamily="2" charset="2"/>
              </a:rPr>
              <a:t> in </a:t>
            </a:r>
            <a:r>
              <a:rPr lang="fr-BE" dirty="0" err="1">
                <a:sym typeface="Wingdings" panose="05000000000000000000" pitchFamily="2" charset="2"/>
              </a:rPr>
              <a:t>function</a:t>
            </a:r>
            <a:r>
              <a:rPr lang="fr-BE" dirty="0">
                <a:sym typeface="Wingdings" panose="05000000000000000000" pitchFamily="2" charset="2"/>
              </a:rPr>
              <a:t> in Belgium </a:t>
            </a:r>
          </a:p>
          <a:p>
            <a:pPr marL="285750" indent="-285750">
              <a:buFontTx/>
              <a:buChar char="-"/>
            </a:pPr>
            <a:r>
              <a:rPr lang="fr-BE" dirty="0">
                <a:sym typeface="Wingdings" panose="05000000000000000000" pitchFamily="2" charset="2"/>
              </a:rPr>
              <a:t>Spouse has no professional activity of his or her own</a:t>
            </a:r>
          </a:p>
          <a:p>
            <a:endParaRPr lang="fr-BE" dirty="0">
              <a:sym typeface="Wingdings" panose="05000000000000000000" pitchFamily="2" charset="2"/>
            </a:endParaRPr>
          </a:p>
          <a:p>
            <a:endParaRPr lang="fr-BE" dirty="0">
              <a:sym typeface="Wingdings" panose="05000000000000000000" pitchFamily="2" charset="2"/>
            </a:endParaRPr>
          </a:p>
          <a:p>
            <a:r>
              <a:rPr lang="fr-BE" dirty="0">
                <a:sym typeface="Wingdings" panose="05000000000000000000" pitchFamily="2" charset="2"/>
              </a:rPr>
              <a:t> Fiction applicable </a:t>
            </a:r>
            <a:r>
              <a:rPr lang="fr-BE" b="1" dirty="0">
                <a:sym typeface="Wingdings" panose="05000000000000000000" pitchFamily="2" charset="2"/>
              </a:rPr>
              <a:t>to children if</a:t>
            </a:r>
            <a:r>
              <a:rPr lang="fr-BE" dirty="0">
                <a:sym typeface="Wingdings" panose="05000000000000000000" pitchFamily="2" charset="2"/>
              </a:rPr>
              <a:t>: </a:t>
            </a:r>
            <a:endParaRPr lang="fr-BE" b="1" u="sng" dirty="0"/>
          </a:p>
          <a:p>
            <a:pPr marL="285750" indent="-285750">
              <a:buFontTx/>
              <a:buChar char="-"/>
            </a:pPr>
            <a:r>
              <a:rPr lang="fr-BE" dirty="0"/>
              <a:t>Born </a:t>
            </a:r>
            <a:r>
              <a:rPr lang="fr-BE" dirty="0" err="1"/>
              <a:t>before</a:t>
            </a:r>
            <a:r>
              <a:rPr lang="fr-BE" dirty="0"/>
              <a:t> </a:t>
            </a:r>
            <a:r>
              <a:rPr lang="fr-BE" dirty="0" err="1">
                <a:sym typeface="Wingdings" panose="05000000000000000000" pitchFamily="2" charset="2"/>
              </a:rPr>
              <a:t>entering</a:t>
            </a:r>
            <a:r>
              <a:rPr lang="fr-BE" dirty="0">
                <a:sym typeface="Wingdings" panose="05000000000000000000" pitchFamily="2" charset="2"/>
              </a:rPr>
              <a:t> in </a:t>
            </a:r>
            <a:r>
              <a:rPr lang="fr-BE" dirty="0" err="1">
                <a:sym typeface="Wingdings" panose="05000000000000000000" pitchFamily="2" charset="2"/>
              </a:rPr>
              <a:t>function</a:t>
            </a:r>
            <a:r>
              <a:rPr lang="fr-BE" dirty="0">
                <a:sym typeface="Wingdings" panose="05000000000000000000" pitchFamily="2" charset="2"/>
              </a:rPr>
              <a:t> in Belgium </a:t>
            </a:r>
          </a:p>
          <a:p>
            <a:pPr marL="285750" indent="-285750">
              <a:buFontTx/>
              <a:buChar char="-"/>
            </a:pPr>
            <a:r>
              <a:rPr lang="fr-BE" dirty="0" err="1"/>
              <a:t>Dependent</a:t>
            </a:r>
            <a:r>
              <a:rPr lang="fr-BE" dirty="0"/>
              <a:t> and in the custody of the EU </a:t>
            </a:r>
            <a:r>
              <a:rPr lang="fr-BE" dirty="0" err="1"/>
              <a:t>worker</a:t>
            </a:r>
            <a:r>
              <a:rPr lang="fr-BE" dirty="0"/>
              <a:t> </a:t>
            </a:r>
          </a:p>
          <a:p>
            <a:pPr marL="342900" indent="-342900">
              <a:buAutoNum type="arabicPeriod"/>
            </a:pPr>
            <a:endParaRPr lang="fr-BE" b="1" u="sng" dirty="0"/>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12</a:t>
            </a:fld>
            <a:endParaRPr lang="fr-BE" dirty="0"/>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dirty="0"/>
              <a:t>B. </a:t>
            </a:r>
            <a:r>
              <a:rPr lang="en-US" dirty="0" err="1"/>
              <a:t>Tax residence in </a:t>
            </a:r>
            <a:r>
              <a:rPr lang="en-US" dirty="0"/>
              <a:t>Belgium</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dirty="0" err="1"/>
              <a:t>i</a:t>
            </a:r>
            <a:r>
              <a:rPr lang="en-US" dirty="0"/>
              <a:t>. Income </a:t>
            </a:r>
            <a:r>
              <a:rPr lang="en-US" dirty="0" err="1"/>
              <a:t>taxes </a:t>
            </a:r>
          </a:p>
        </p:txBody>
      </p:sp>
      <p:sp>
        <p:nvSpPr>
          <p:cNvPr id="7" name="Accolade fermante 6">
            <a:extLst>
              <a:ext uri="{FF2B5EF4-FFF2-40B4-BE49-F238E27FC236}">
                <a16:creationId xmlns:a16="http://schemas.microsoft.com/office/drawing/2014/main" id="{394A597C-42F4-419B-B49A-31ED6ED57A6C}"/>
              </a:ext>
            </a:extLst>
          </p:cNvPr>
          <p:cNvSpPr/>
          <p:nvPr/>
        </p:nvSpPr>
        <p:spPr>
          <a:xfrm>
            <a:off x="6000120" y="3102272"/>
            <a:ext cx="144016" cy="64807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9" name="Rectangle 8">
            <a:extLst>
              <a:ext uri="{FF2B5EF4-FFF2-40B4-BE49-F238E27FC236}">
                <a16:creationId xmlns:a16="http://schemas.microsoft.com/office/drawing/2014/main" id="{CE6B10D3-C8BE-46CB-92F9-5C6795D07759}"/>
              </a:ext>
            </a:extLst>
          </p:cNvPr>
          <p:cNvSpPr/>
          <p:nvPr/>
        </p:nvSpPr>
        <p:spPr>
          <a:xfrm>
            <a:off x="6300192" y="3104964"/>
            <a:ext cx="2448272" cy="648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If not met: </a:t>
            </a:r>
            <a:r>
              <a:rPr lang="fr-FR" sz="1400" dirty="0" err="1">
                <a:solidFill>
                  <a:schemeClr val="bg1"/>
                </a:solidFill>
              </a:rPr>
              <a:t>spouse’s</a:t>
            </a:r>
            <a:r>
              <a:rPr lang="fr-FR" sz="1400" dirty="0">
                <a:solidFill>
                  <a:schemeClr val="bg1"/>
                </a:solidFill>
              </a:rPr>
              <a:t> </a:t>
            </a:r>
            <a:r>
              <a:rPr lang="fr-FR" sz="1400" dirty="0" err="1">
                <a:solidFill>
                  <a:schemeClr val="bg1"/>
                </a:solidFill>
              </a:rPr>
              <a:t>residency</a:t>
            </a:r>
            <a:r>
              <a:rPr lang="fr-FR" sz="1400" dirty="0">
                <a:solidFill>
                  <a:schemeClr val="bg1"/>
                </a:solidFill>
              </a:rPr>
              <a:t> must </a:t>
            </a:r>
            <a:r>
              <a:rPr lang="fr-FR" sz="1400" dirty="0" err="1">
                <a:solidFill>
                  <a:schemeClr val="bg1"/>
                </a:solidFill>
              </a:rPr>
              <a:t>be</a:t>
            </a:r>
            <a:r>
              <a:rPr lang="fr-FR" sz="1400" dirty="0">
                <a:solidFill>
                  <a:schemeClr val="bg1"/>
                </a:solidFill>
              </a:rPr>
              <a:t> </a:t>
            </a:r>
            <a:r>
              <a:rPr lang="fr-FR" sz="1400" dirty="0" err="1">
                <a:solidFill>
                  <a:schemeClr val="bg1"/>
                </a:solidFill>
              </a:rPr>
              <a:t>analysed</a:t>
            </a:r>
            <a:r>
              <a:rPr lang="fr-FR" sz="1400" dirty="0">
                <a:solidFill>
                  <a:schemeClr val="bg1"/>
                </a:solidFill>
              </a:rPr>
              <a:t> </a:t>
            </a:r>
            <a:r>
              <a:rPr lang="fr-FR" sz="1400" dirty="0" err="1">
                <a:solidFill>
                  <a:schemeClr val="bg1"/>
                </a:solidFill>
              </a:rPr>
              <a:t>separately</a:t>
            </a:r>
            <a:r>
              <a:rPr lang="fr-FR" sz="1400" dirty="0">
                <a:solidFill>
                  <a:schemeClr val="bg1"/>
                </a:solidFill>
              </a:rPr>
              <a:t>  </a:t>
            </a:r>
            <a:endParaRPr lang="fr-BE" sz="1400" dirty="0">
              <a:solidFill>
                <a:schemeClr val="bg1"/>
              </a:solidFill>
            </a:endParaRPr>
          </a:p>
        </p:txBody>
      </p:sp>
    </p:spTree>
    <p:extLst>
      <p:ext uri="{BB962C8B-B14F-4D97-AF65-F5344CB8AC3E}">
        <p14:creationId xmlns:p14="http://schemas.microsoft.com/office/powerpoint/2010/main" val="329084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a:bodyPr>
          <a:lstStyle/>
          <a:p>
            <a:r>
              <a:rPr lang="fr-BE" b="1" u="sng" dirty="0"/>
              <a:t>3. End of the exception </a:t>
            </a:r>
            <a:r>
              <a:rPr lang="fr-BE" dirty="0">
                <a:sym typeface="Wingdings" panose="05000000000000000000" pitchFamily="2" charset="2"/>
              </a:rPr>
              <a:t> </a:t>
            </a:r>
            <a:r>
              <a:rPr lang="fr-BE" i="1" dirty="0">
                <a:sym typeface="Wingdings" panose="05000000000000000000" pitchFamily="2" charset="2"/>
              </a:rPr>
              <a:t>Protocol on Privileges and Immunities of the European Union (PPI) </a:t>
            </a:r>
            <a:endParaRPr lang="fr-BE" i="1" dirty="0"/>
          </a:p>
          <a:p>
            <a:endParaRPr lang="fr-BE" b="1" u="sng" dirty="0"/>
          </a:p>
          <a:p>
            <a:r>
              <a:rPr lang="fr-BE" dirty="0">
                <a:sym typeface="Wingdings" panose="05000000000000000000" pitchFamily="2" charset="2"/>
              </a:rPr>
              <a:t> Upon retirement </a:t>
            </a:r>
          </a:p>
          <a:p>
            <a:r>
              <a:rPr lang="fr-BE" dirty="0">
                <a:sym typeface="Wingdings" panose="05000000000000000000" pitchFamily="2" charset="2"/>
              </a:rPr>
              <a:t>= the EU civil servant becomes a resident of the state where he/she actually resides (domicile or seat of wealth)</a:t>
            </a:r>
          </a:p>
          <a:p>
            <a:endParaRPr lang="fr-BE" dirty="0">
              <a:sym typeface="Wingdings" panose="05000000000000000000" pitchFamily="2" charset="2"/>
            </a:endParaRPr>
          </a:p>
          <a:p>
            <a:endParaRPr lang="fr-BE" b="1" u="sng" dirty="0"/>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13</a:t>
            </a:fld>
            <a:endParaRPr lang="fr-BE" dirty="0"/>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dirty="0"/>
              <a:t>B. </a:t>
            </a:r>
            <a:r>
              <a:rPr lang="en-US" dirty="0" err="1"/>
              <a:t>Tax residence in </a:t>
            </a:r>
            <a:r>
              <a:rPr lang="en-US" dirty="0"/>
              <a:t>Belgium</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dirty="0" err="1"/>
              <a:t>i</a:t>
            </a:r>
            <a:r>
              <a:rPr lang="en-US" dirty="0"/>
              <a:t>. Income </a:t>
            </a:r>
            <a:r>
              <a:rPr lang="en-US" dirty="0" err="1"/>
              <a:t>taxes </a:t>
            </a:r>
          </a:p>
        </p:txBody>
      </p:sp>
    </p:spTree>
    <p:extLst>
      <p:ext uri="{BB962C8B-B14F-4D97-AF65-F5344CB8AC3E}">
        <p14:creationId xmlns:p14="http://schemas.microsoft.com/office/powerpoint/2010/main" val="1634925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a:bodyPr>
          <a:lstStyle/>
          <a:p>
            <a:pPr marL="342900" indent="-342900">
              <a:buAutoNum type="arabicPeriod"/>
            </a:pPr>
            <a:r>
              <a:rPr lang="fr-BE" b="1" u="sng" dirty="0">
                <a:sym typeface="Wingdings" panose="05000000000000000000" pitchFamily="2" charset="2"/>
              </a:rPr>
              <a:t>Principle of the PPI: tax exemption of certain income</a:t>
            </a:r>
          </a:p>
          <a:p>
            <a:pPr marL="342900" indent="-342900">
              <a:buAutoNum type="arabicPeriod"/>
            </a:pPr>
            <a:endParaRPr lang="fr-BE" b="1" u="sng" dirty="0">
              <a:sym typeface="Wingdings" panose="05000000000000000000" pitchFamily="2" charset="2"/>
            </a:endParaRPr>
          </a:p>
          <a:p>
            <a:r>
              <a:rPr lang="fr-BE" b="1" u="sng" dirty="0">
                <a:sym typeface="Wingdings" panose="05000000000000000000" pitchFamily="2" charset="2"/>
              </a:rPr>
              <a:t>Article 12 PPI: </a:t>
            </a:r>
          </a:p>
          <a:p>
            <a:pPr algn="just"/>
            <a:r>
              <a:rPr lang="fr-FR" i="1" dirty="0"/>
              <a:t>"</a:t>
            </a:r>
            <a:r>
              <a:rPr lang="en-US" i="1" dirty="0"/>
              <a:t>Officials and other servants of the Union shall be liable to a tax for the benefit of the Union on salaries, wages and emoluments paid to them by the Union, in accordance with the conditions and procedure laid down by the European Parliament and the Council, acting by means of regulations in accordance with the ordinary legislative procedure and after consultation of the institutions concerned.</a:t>
            </a:r>
          </a:p>
          <a:p>
            <a:pPr algn="just"/>
            <a:r>
              <a:rPr lang="en-US" i="1" dirty="0"/>
              <a:t>They shall be exempt from national taxes on salaries, wages and emoluments paid by the Union”</a:t>
            </a:r>
          </a:p>
          <a:p>
            <a:endParaRPr lang="fr-FR" b="1" i="1" u="sng" dirty="0">
              <a:sym typeface="Wingdings" panose="05000000000000000000" pitchFamily="2" charset="2"/>
            </a:endParaRPr>
          </a:p>
          <a:p>
            <a:pPr marL="285750" indent="-285750">
              <a:buFont typeface="Wingdings" panose="05000000000000000000" pitchFamily="2" charset="2"/>
              <a:buChar char="à"/>
            </a:pPr>
            <a:r>
              <a:rPr lang="fr-FR" b="1" dirty="0">
                <a:sym typeface="Wingdings" panose="05000000000000000000" pitchFamily="2" charset="2"/>
              </a:rPr>
              <a:t>NO REPORTING REQUIREMENT </a:t>
            </a:r>
            <a:r>
              <a:rPr lang="fr-FR" b="1" u="sng" dirty="0">
                <a:sym typeface="Wingdings" panose="05000000000000000000" pitchFamily="2" charset="2"/>
              </a:rPr>
              <a:t>for this income </a:t>
            </a:r>
          </a:p>
          <a:p>
            <a:r>
              <a:rPr lang="fr-BE" i="1" dirty="0">
                <a:sym typeface="Wingdings" panose="05000000000000000000" pitchFamily="2" charset="2"/>
              </a:rPr>
              <a:t>/!\ obligation to file a tax return?</a:t>
            </a:r>
          </a:p>
          <a:p>
            <a:endParaRPr lang="fr-BE" dirty="0">
              <a:sym typeface="Wingdings" panose="05000000000000000000" pitchFamily="2" charset="2"/>
            </a:endParaRPr>
          </a:p>
          <a:p>
            <a:endParaRPr lang="fr-BE" b="1" u="sng" dirty="0"/>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14</a:t>
            </a:fld>
            <a:endParaRPr lang="fr-BE" dirty="0"/>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dirty="0"/>
              <a:t>C. INCOME TAXATION of the EU civil servant in Belgium</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dirty="0" err="1"/>
              <a:t>i</a:t>
            </a:r>
            <a:r>
              <a:rPr lang="en-US" dirty="0"/>
              <a:t>. Income </a:t>
            </a:r>
            <a:r>
              <a:rPr lang="en-US" dirty="0" err="1"/>
              <a:t>taxes </a:t>
            </a:r>
          </a:p>
        </p:txBody>
      </p:sp>
    </p:spTree>
    <p:extLst>
      <p:ext uri="{BB962C8B-B14F-4D97-AF65-F5344CB8AC3E}">
        <p14:creationId xmlns:p14="http://schemas.microsoft.com/office/powerpoint/2010/main" val="1647377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rganigramme : Alternative 13">
            <a:extLst>
              <a:ext uri="{FF2B5EF4-FFF2-40B4-BE49-F238E27FC236}">
                <a16:creationId xmlns:a16="http://schemas.microsoft.com/office/drawing/2014/main" id="{2233726A-4525-4971-8644-1756743D3CC4}"/>
              </a:ext>
            </a:extLst>
          </p:cNvPr>
          <p:cNvSpPr/>
          <p:nvPr/>
        </p:nvSpPr>
        <p:spPr>
          <a:xfrm>
            <a:off x="7585977" y="2099076"/>
            <a:ext cx="1464979" cy="623718"/>
          </a:xfrm>
          <a:prstGeom prst="flowChartAlternate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What about in the state of residence? </a:t>
            </a:r>
            <a:endParaRPr lang="fr-BE" sz="1400" dirty="0">
              <a:solidFill>
                <a:schemeClr val="bg1"/>
              </a:solidFill>
            </a:endParaRPr>
          </a:p>
        </p:txBody>
      </p:sp>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a:bodyPr>
          <a:lstStyle/>
          <a:p>
            <a:r>
              <a:rPr lang="fr-BE" b="1" u="sng" dirty="0">
                <a:sym typeface="Wingdings" panose="05000000000000000000" pitchFamily="2" charset="2"/>
              </a:rPr>
              <a:t>2. PPI principle: taxation of other income </a:t>
            </a:r>
          </a:p>
          <a:p>
            <a:r>
              <a:rPr lang="fr-BE" i="1" dirty="0">
                <a:sym typeface="Wingdings" panose="05000000000000000000" pitchFamily="2" charset="2"/>
              </a:rPr>
              <a:t>If other income: according to normal rules </a:t>
            </a:r>
          </a:p>
          <a:p>
            <a:endParaRPr lang="fr-BE" b="1" i="1" u="sng" dirty="0">
              <a:sym typeface="Wingdings" panose="05000000000000000000" pitchFamily="2" charset="2"/>
            </a:endParaRPr>
          </a:p>
          <a:p>
            <a:endParaRPr lang="fr-BE"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pPr marL="342900" indent="-342900">
              <a:buAutoNum type="arabicPeriod"/>
            </a:pPr>
            <a:endParaRPr lang="fr-BE" dirty="0">
              <a:sym typeface="Wingdings" panose="05000000000000000000" pitchFamily="2" charset="2"/>
            </a:endParaRPr>
          </a:p>
          <a:p>
            <a:endParaRPr lang="fr-BE" dirty="0">
              <a:sym typeface="Wingdings" panose="05000000000000000000" pitchFamily="2" charset="2"/>
            </a:endParaRPr>
          </a:p>
          <a:p>
            <a:endParaRPr lang="fr-BE" b="1" u="sng" dirty="0"/>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15</a:t>
            </a:fld>
            <a:endParaRPr lang="fr-BE" dirty="0"/>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dirty="0"/>
              <a:t>C. INCOME TAXATION of the civil servant </a:t>
            </a:r>
            <a:r>
              <a:rPr lang="en-US" dirty="0" err="1"/>
              <a:t>in </a:t>
            </a:r>
            <a:r>
              <a:rPr lang="en-US" dirty="0"/>
              <a:t>Belgium</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dirty="0" err="1"/>
              <a:t>i</a:t>
            </a:r>
            <a:r>
              <a:rPr lang="en-US" dirty="0"/>
              <a:t>. Income </a:t>
            </a:r>
            <a:r>
              <a:rPr lang="en-US" dirty="0" err="1"/>
              <a:t>taxes </a:t>
            </a:r>
          </a:p>
        </p:txBody>
      </p:sp>
      <p:sp>
        <p:nvSpPr>
          <p:cNvPr id="7" name="Rectangle 6">
            <a:extLst>
              <a:ext uri="{FF2B5EF4-FFF2-40B4-BE49-F238E27FC236}">
                <a16:creationId xmlns:a16="http://schemas.microsoft.com/office/drawing/2014/main" id="{1C757285-FA1A-40CF-B8DA-E50616EB7742}"/>
              </a:ext>
            </a:extLst>
          </p:cNvPr>
          <p:cNvSpPr/>
          <p:nvPr/>
        </p:nvSpPr>
        <p:spPr>
          <a:xfrm>
            <a:off x="1403648" y="2813024"/>
            <a:ext cx="1584176" cy="1656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Belgian resident taxpayer</a:t>
            </a:r>
          </a:p>
          <a:p>
            <a:pPr algn="ctr"/>
            <a:endParaRPr lang="en-US" sz="1200" b="1" dirty="0"/>
          </a:p>
          <a:p>
            <a:pPr marL="171450" indent="-171450" algn="ctr">
              <a:buFont typeface="Wingdings" panose="05000000000000000000" pitchFamily="2" charset="2"/>
              <a:buChar char="à"/>
            </a:pPr>
            <a:r>
              <a:rPr lang="en-US" sz="1200" dirty="0"/>
              <a:t>taxed on worldwide income</a:t>
            </a:r>
          </a:p>
          <a:p>
            <a:pPr algn="ctr"/>
            <a:r>
              <a:rPr lang="en-US" sz="1200" dirty="0"/>
              <a:t>(IPP)</a:t>
            </a:r>
          </a:p>
        </p:txBody>
      </p:sp>
      <p:sp>
        <p:nvSpPr>
          <p:cNvPr id="8" name="Rectangle 7">
            <a:extLst>
              <a:ext uri="{FF2B5EF4-FFF2-40B4-BE49-F238E27FC236}">
                <a16:creationId xmlns:a16="http://schemas.microsoft.com/office/drawing/2014/main" id="{6DCF0758-0815-40BA-87CE-32096833646F}"/>
              </a:ext>
            </a:extLst>
          </p:cNvPr>
          <p:cNvSpPr/>
          <p:nvPr/>
        </p:nvSpPr>
        <p:spPr>
          <a:xfrm>
            <a:off x="6012160" y="2817336"/>
            <a:ext cx="1584176" cy="1656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Belgian non- resident taxpayer</a:t>
            </a:r>
          </a:p>
          <a:p>
            <a:pPr algn="ctr"/>
            <a:endParaRPr lang="en-US" sz="1200" b="1" dirty="0"/>
          </a:p>
          <a:p>
            <a:pPr algn="ctr"/>
            <a:r>
              <a:rPr lang="en-US" sz="1200" b="1" dirty="0">
                <a:sym typeface="Wingdings" panose="05000000000000000000" pitchFamily="2" charset="2"/>
              </a:rPr>
              <a:t> </a:t>
            </a:r>
            <a:r>
              <a:rPr lang="en-US" sz="1200" dirty="0"/>
              <a:t>taxable on Belgian source income (INR-pp) </a:t>
            </a:r>
          </a:p>
        </p:txBody>
      </p:sp>
      <p:sp>
        <p:nvSpPr>
          <p:cNvPr id="9" name="Flèche : droite 8">
            <a:extLst>
              <a:ext uri="{FF2B5EF4-FFF2-40B4-BE49-F238E27FC236}">
                <a16:creationId xmlns:a16="http://schemas.microsoft.com/office/drawing/2014/main" id="{20F779C8-CDEA-4505-8552-61E4547F53E1}"/>
              </a:ext>
            </a:extLst>
          </p:cNvPr>
          <p:cNvSpPr/>
          <p:nvPr/>
        </p:nvSpPr>
        <p:spPr>
          <a:xfrm rot="5400000">
            <a:off x="2051720" y="4532058"/>
            <a:ext cx="288032"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bg1"/>
              </a:solidFill>
            </a:endParaRPr>
          </a:p>
        </p:txBody>
      </p:sp>
      <p:sp>
        <p:nvSpPr>
          <p:cNvPr id="10" name="Flèche : droite 9">
            <a:extLst>
              <a:ext uri="{FF2B5EF4-FFF2-40B4-BE49-F238E27FC236}">
                <a16:creationId xmlns:a16="http://schemas.microsoft.com/office/drawing/2014/main" id="{57EDE817-2F9C-4E28-9190-460E70CF4350}"/>
              </a:ext>
            </a:extLst>
          </p:cNvPr>
          <p:cNvSpPr/>
          <p:nvPr/>
        </p:nvSpPr>
        <p:spPr>
          <a:xfrm rot="5400000">
            <a:off x="6660232" y="4532058"/>
            <a:ext cx="288032" cy="3600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400" dirty="0">
              <a:solidFill>
                <a:schemeClr val="bg1"/>
              </a:solidFill>
            </a:endParaRPr>
          </a:p>
        </p:txBody>
      </p:sp>
      <p:sp>
        <p:nvSpPr>
          <p:cNvPr id="11" name="ZoneTexte 10">
            <a:extLst>
              <a:ext uri="{FF2B5EF4-FFF2-40B4-BE49-F238E27FC236}">
                <a16:creationId xmlns:a16="http://schemas.microsoft.com/office/drawing/2014/main" id="{97E0F563-E403-4A13-A9B4-F2DCBED7FC4D}"/>
              </a:ext>
            </a:extLst>
          </p:cNvPr>
          <p:cNvSpPr txBox="1"/>
          <p:nvPr/>
        </p:nvSpPr>
        <p:spPr>
          <a:xfrm>
            <a:off x="504000" y="4797839"/>
            <a:ext cx="3780420" cy="1569660"/>
          </a:xfrm>
          <a:prstGeom prst="rect">
            <a:avLst/>
          </a:prstGeom>
          <a:noFill/>
        </p:spPr>
        <p:txBody>
          <a:bodyPr wrap="square" rtlCol="0">
            <a:spAutoFit/>
          </a:bodyPr>
          <a:lstStyle/>
          <a:p>
            <a:pPr algn="l"/>
            <a:r>
              <a:rPr lang="fr-FR" sz="1200" dirty="0"/>
              <a:t>IPP </a:t>
            </a:r>
            <a:r>
              <a:rPr lang="fr-FR" sz="1200" dirty="0" err="1"/>
              <a:t>tax</a:t>
            </a:r>
            <a:r>
              <a:rPr lang="fr-FR" sz="1200" dirty="0"/>
              <a:t> return</a:t>
            </a:r>
          </a:p>
          <a:p>
            <a:pPr algn="l"/>
            <a:endParaRPr lang="fr-FR" sz="1200" dirty="0"/>
          </a:p>
          <a:p>
            <a:pPr algn="l"/>
            <a:r>
              <a:rPr lang="fr-FR" sz="1200" dirty="0"/>
              <a:t>+ DTT application for foreign source income</a:t>
            </a:r>
          </a:p>
          <a:p>
            <a:pPr algn="l"/>
            <a:endParaRPr lang="fr-FR" sz="1200" dirty="0"/>
          </a:p>
          <a:p>
            <a:pPr algn="l"/>
            <a:r>
              <a:rPr lang="fr-FR" sz="1200" dirty="0"/>
              <a:t>+ </a:t>
            </a:r>
            <a:r>
              <a:rPr lang="fr-FR" sz="1200" dirty="0" err="1"/>
              <a:t>tax</a:t>
            </a:r>
            <a:r>
              <a:rPr lang="fr-FR" sz="1200" dirty="0"/>
              <a:t> </a:t>
            </a:r>
            <a:r>
              <a:rPr lang="fr-FR" sz="1200" dirty="0" err="1"/>
              <a:t>reduction</a:t>
            </a:r>
            <a:r>
              <a:rPr lang="fr-FR" sz="1200" dirty="0"/>
              <a:t> application</a:t>
            </a:r>
          </a:p>
          <a:p>
            <a:pPr algn="l"/>
            <a:endParaRPr lang="fr-FR" sz="1200" dirty="0"/>
          </a:p>
          <a:p>
            <a:pPr algn="l"/>
            <a:r>
              <a:rPr lang="fr-FR" sz="1200" dirty="0"/>
              <a:t>+ mention </a:t>
            </a:r>
            <a:r>
              <a:rPr lang="fr-FR" sz="1200" dirty="0" err="1"/>
              <a:t>that</a:t>
            </a:r>
            <a:r>
              <a:rPr lang="fr-FR" sz="1200" dirty="0"/>
              <a:t> CS </a:t>
            </a:r>
            <a:r>
              <a:rPr lang="fr-FR" sz="1200" dirty="0" err="1"/>
              <a:t>with</a:t>
            </a:r>
            <a:r>
              <a:rPr lang="fr-FR" sz="1200" dirty="0"/>
              <a:t> </a:t>
            </a:r>
            <a:r>
              <a:rPr lang="fr-FR" sz="1200" dirty="0" err="1"/>
              <a:t>tax</a:t>
            </a:r>
            <a:r>
              <a:rPr lang="fr-FR" sz="1200" dirty="0"/>
              <a:t> </a:t>
            </a:r>
            <a:r>
              <a:rPr lang="fr-FR" sz="1200" dirty="0" err="1"/>
              <a:t>exempted</a:t>
            </a:r>
            <a:r>
              <a:rPr lang="fr-FR" sz="1200" dirty="0"/>
              <a:t> income in code [1062] and [1020].</a:t>
            </a:r>
            <a:endParaRPr lang="fr-BE" sz="1200" dirty="0" err="1"/>
          </a:p>
        </p:txBody>
      </p:sp>
      <p:sp>
        <p:nvSpPr>
          <p:cNvPr id="12" name="ZoneTexte 11">
            <a:extLst>
              <a:ext uri="{FF2B5EF4-FFF2-40B4-BE49-F238E27FC236}">
                <a16:creationId xmlns:a16="http://schemas.microsoft.com/office/drawing/2014/main" id="{55BF1244-9039-415D-A56F-9D74747A07E6}"/>
              </a:ext>
            </a:extLst>
          </p:cNvPr>
          <p:cNvSpPr txBox="1"/>
          <p:nvPr/>
        </p:nvSpPr>
        <p:spPr>
          <a:xfrm>
            <a:off x="5058318" y="4830251"/>
            <a:ext cx="3780420" cy="2008242"/>
          </a:xfrm>
          <a:prstGeom prst="rect">
            <a:avLst/>
          </a:prstGeom>
          <a:noFill/>
        </p:spPr>
        <p:txBody>
          <a:bodyPr wrap="square" rtlCol="0">
            <a:spAutoFit/>
          </a:bodyPr>
          <a:lstStyle/>
          <a:p>
            <a:pPr algn="l"/>
            <a:r>
              <a:rPr lang="fr-FR" sz="1200" dirty="0"/>
              <a:t>INR-pp </a:t>
            </a:r>
            <a:r>
              <a:rPr lang="fr-FR" sz="1200" dirty="0" err="1"/>
              <a:t>tax</a:t>
            </a:r>
            <a:r>
              <a:rPr lang="fr-FR" sz="1200" dirty="0"/>
              <a:t> return: only Belgian income</a:t>
            </a:r>
          </a:p>
          <a:p>
            <a:pPr algn="l"/>
            <a:endParaRPr lang="fr-FR" sz="1200" dirty="0"/>
          </a:p>
          <a:p>
            <a:pPr algn="l"/>
            <a:r>
              <a:rPr lang="fr-FR" sz="1200" dirty="0"/>
              <a:t>+ </a:t>
            </a:r>
            <a:r>
              <a:rPr lang="fr-FR" sz="1200" dirty="0" err="1"/>
              <a:t>tax</a:t>
            </a:r>
            <a:r>
              <a:rPr lang="fr-FR" sz="1200" dirty="0"/>
              <a:t> </a:t>
            </a:r>
            <a:r>
              <a:rPr lang="fr-FR" sz="1200" dirty="0" err="1"/>
              <a:t>reduction</a:t>
            </a:r>
            <a:r>
              <a:rPr lang="fr-FR" sz="1200" dirty="0"/>
              <a:t> not necessarily applicable</a:t>
            </a:r>
          </a:p>
          <a:p>
            <a:pPr algn="l"/>
            <a:r>
              <a:rPr lang="fr-FR" sz="1200" dirty="0"/>
              <a:t>+ mention </a:t>
            </a:r>
            <a:r>
              <a:rPr lang="fr-FR" sz="1200" dirty="0" err="1"/>
              <a:t>that</a:t>
            </a:r>
            <a:r>
              <a:rPr lang="fr-FR" sz="1200" dirty="0"/>
              <a:t> CS </a:t>
            </a:r>
            <a:r>
              <a:rPr lang="fr-FR" sz="1200" dirty="0" err="1"/>
              <a:t>with</a:t>
            </a:r>
            <a:r>
              <a:rPr lang="fr-FR" sz="1200" dirty="0"/>
              <a:t> </a:t>
            </a:r>
            <a:r>
              <a:rPr lang="fr-FR" sz="1200" dirty="0" err="1"/>
              <a:t>tax</a:t>
            </a:r>
            <a:r>
              <a:rPr lang="fr-FR" sz="1200" dirty="0"/>
              <a:t> </a:t>
            </a:r>
            <a:r>
              <a:rPr lang="fr-FR" sz="1200" dirty="0" err="1"/>
              <a:t>exempted</a:t>
            </a:r>
            <a:r>
              <a:rPr lang="fr-FR" sz="1200" dirty="0"/>
              <a:t> </a:t>
            </a:r>
            <a:r>
              <a:rPr lang="fr-FR" sz="1200" dirty="0" err="1"/>
              <a:t>income</a:t>
            </a:r>
            <a:r>
              <a:rPr lang="fr-FR" sz="1200" dirty="0"/>
              <a:t> in code [1062] </a:t>
            </a:r>
          </a:p>
          <a:p>
            <a:pPr algn="l"/>
            <a:endParaRPr lang="fr-FR" sz="1200" dirty="0"/>
          </a:p>
          <a:p>
            <a:r>
              <a:rPr lang="fr-FR" sz="1050" dirty="0"/>
              <a:t>/!\ if only </a:t>
            </a:r>
            <a:r>
              <a:rPr lang="fr-FR" sz="1050" dirty="0" err="1"/>
              <a:t>Belgian</a:t>
            </a:r>
            <a:r>
              <a:rPr lang="fr-FR" sz="1050" dirty="0"/>
              <a:t> </a:t>
            </a:r>
            <a:r>
              <a:rPr lang="fr-FR" sz="1050" dirty="0" err="1"/>
              <a:t>rental</a:t>
            </a:r>
            <a:r>
              <a:rPr lang="fr-FR" sz="1050" dirty="0"/>
              <a:t> </a:t>
            </a:r>
            <a:r>
              <a:rPr lang="fr-FR" sz="1050" dirty="0" err="1"/>
              <a:t>income</a:t>
            </a:r>
            <a:r>
              <a:rPr lang="fr-FR" sz="1050" dirty="0"/>
              <a:t> : obligation to report the cadastral </a:t>
            </a:r>
            <a:r>
              <a:rPr lang="fr-FR" sz="1050" dirty="0" err="1"/>
              <a:t>income</a:t>
            </a:r>
            <a:r>
              <a:rPr lang="fr-FR" sz="1050" dirty="0"/>
              <a:t> only if taxable basis &gt; 2.500 €.</a:t>
            </a:r>
          </a:p>
          <a:p>
            <a:pPr algn="l"/>
            <a:endParaRPr lang="fr-FR" sz="1050" dirty="0"/>
          </a:p>
          <a:p>
            <a:pPr algn="l"/>
            <a:r>
              <a:rPr lang="fr-FR" sz="1050" dirty="0"/>
              <a:t>Base = Indexed cadastral income plus 40%.</a:t>
            </a:r>
          </a:p>
          <a:p>
            <a:pPr algn="l"/>
            <a:endParaRPr lang="fr-BE" sz="1050" dirty="0" err="1"/>
          </a:p>
        </p:txBody>
      </p:sp>
      <p:pic>
        <p:nvPicPr>
          <p:cNvPr id="13" name="Image 12">
            <a:extLst>
              <a:ext uri="{FF2B5EF4-FFF2-40B4-BE49-F238E27FC236}">
                <a16:creationId xmlns:a16="http://schemas.microsoft.com/office/drawing/2014/main" id="{AC3773C0-9318-4666-BC1B-034A3D4AB52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37079" y="2390244"/>
            <a:ext cx="734728" cy="642313"/>
          </a:xfrm>
          <a:prstGeom prst="rect">
            <a:avLst/>
          </a:prstGeom>
        </p:spPr>
      </p:pic>
    </p:spTree>
    <p:extLst>
      <p:ext uri="{BB962C8B-B14F-4D97-AF65-F5344CB8AC3E}">
        <p14:creationId xmlns:p14="http://schemas.microsoft.com/office/powerpoint/2010/main" val="2177125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a:bodyPr>
          <a:lstStyle/>
          <a:p>
            <a:r>
              <a:rPr lang="fr-BE" b="1" u="sng" dirty="0">
                <a:sym typeface="Wingdings" panose="05000000000000000000" pitchFamily="2" charset="2"/>
              </a:rPr>
              <a:t>3. Examples</a:t>
            </a:r>
          </a:p>
          <a:p>
            <a:endParaRPr lang="fr-BE" b="1" i="1" u="sng" dirty="0">
              <a:sym typeface="Wingdings" panose="05000000000000000000" pitchFamily="2" charset="2"/>
            </a:endParaRPr>
          </a:p>
          <a:p>
            <a:endParaRPr lang="fr-BE"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pPr marL="342900" indent="-342900">
              <a:buAutoNum type="arabicPeriod"/>
            </a:pPr>
            <a:endParaRPr lang="fr-BE" dirty="0">
              <a:sym typeface="Wingdings" panose="05000000000000000000" pitchFamily="2" charset="2"/>
            </a:endParaRPr>
          </a:p>
          <a:p>
            <a:endParaRPr lang="fr-BE" dirty="0">
              <a:sym typeface="Wingdings" panose="05000000000000000000" pitchFamily="2" charset="2"/>
            </a:endParaRPr>
          </a:p>
          <a:p>
            <a:endParaRPr lang="fr-BE" b="1" u="sng" dirty="0"/>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16</a:t>
            </a:fld>
            <a:endParaRPr lang="fr-BE" dirty="0"/>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dirty="0"/>
              <a:t>C. INCOME TAXATION of the EU civil servant in Belgium</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dirty="0" err="1"/>
              <a:t>i</a:t>
            </a:r>
            <a:r>
              <a:rPr lang="en-US" dirty="0"/>
              <a:t>. Income </a:t>
            </a:r>
            <a:r>
              <a:rPr lang="en-US" dirty="0" err="1"/>
              <a:t>taxes </a:t>
            </a:r>
          </a:p>
        </p:txBody>
      </p:sp>
      <p:graphicFrame>
        <p:nvGraphicFramePr>
          <p:cNvPr id="13" name="Tableau 13">
            <a:extLst>
              <a:ext uri="{FF2B5EF4-FFF2-40B4-BE49-F238E27FC236}">
                <a16:creationId xmlns:a16="http://schemas.microsoft.com/office/drawing/2014/main" id="{6D344677-9C7D-4F60-AFBD-3C281770458C}"/>
              </a:ext>
            </a:extLst>
          </p:cNvPr>
          <p:cNvGraphicFramePr>
            <a:graphicFrameLocks noGrp="1"/>
          </p:cNvGraphicFramePr>
          <p:nvPr>
            <p:extLst>
              <p:ext uri="{D42A27DB-BD31-4B8C-83A1-F6EECF244321}">
                <p14:modId xmlns:p14="http://schemas.microsoft.com/office/powerpoint/2010/main" val="319188946"/>
              </p:ext>
            </p:extLst>
          </p:nvPr>
        </p:nvGraphicFramePr>
        <p:xfrm>
          <a:off x="481694" y="2524263"/>
          <a:ext cx="8155632" cy="3438380"/>
        </p:xfrm>
        <a:graphic>
          <a:graphicData uri="http://schemas.openxmlformats.org/drawingml/2006/table">
            <a:tbl>
              <a:tblPr firstRow="1" bandRow="1">
                <a:tableStyleId>{5C22544A-7EE6-4342-B048-85BDC9FD1C3A}</a:tableStyleId>
              </a:tblPr>
              <a:tblGrid>
                <a:gridCol w="2718544">
                  <a:extLst>
                    <a:ext uri="{9D8B030D-6E8A-4147-A177-3AD203B41FA5}">
                      <a16:colId xmlns:a16="http://schemas.microsoft.com/office/drawing/2014/main" val="121164922"/>
                    </a:ext>
                  </a:extLst>
                </a:gridCol>
                <a:gridCol w="2718544">
                  <a:extLst>
                    <a:ext uri="{9D8B030D-6E8A-4147-A177-3AD203B41FA5}">
                      <a16:colId xmlns:a16="http://schemas.microsoft.com/office/drawing/2014/main" val="1244563914"/>
                    </a:ext>
                  </a:extLst>
                </a:gridCol>
                <a:gridCol w="2718544">
                  <a:extLst>
                    <a:ext uri="{9D8B030D-6E8A-4147-A177-3AD203B41FA5}">
                      <a16:colId xmlns:a16="http://schemas.microsoft.com/office/drawing/2014/main" val="810829700"/>
                    </a:ext>
                  </a:extLst>
                </a:gridCol>
              </a:tblGrid>
              <a:tr h="795784">
                <a:tc>
                  <a:txBody>
                    <a:bodyPr/>
                    <a:lstStyle/>
                    <a:p>
                      <a:endParaRPr lang="fr-BE" sz="1200" dirty="0"/>
                    </a:p>
                  </a:txBody>
                  <a:tcPr/>
                </a:tc>
                <a:tc>
                  <a:txBody>
                    <a:bodyPr/>
                    <a:lstStyle/>
                    <a:p>
                      <a:pPr algn="ctr"/>
                      <a:r>
                        <a:rPr lang="en-US" sz="1200" b="1" dirty="0"/>
                        <a:t>Belgian resident taxpayer</a:t>
                      </a:r>
                    </a:p>
                    <a:p>
                      <a:pPr marL="171450" indent="-171450" algn="ctr">
                        <a:buFont typeface="Wingdings" panose="05000000000000000000" pitchFamily="2" charset="2"/>
                        <a:buChar char="à"/>
                      </a:pPr>
                      <a:r>
                        <a:rPr lang="en-US" sz="1200" b="0" dirty="0"/>
                        <a:t>taxed on worldwide income</a:t>
                      </a:r>
                    </a:p>
                    <a:p>
                      <a:pPr algn="ctr"/>
                      <a:r>
                        <a:rPr lang="en-US" sz="1200" b="0" dirty="0"/>
                        <a:t>(IPP)</a:t>
                      </a:r>
                    </a:p>
                  </a:txBody>
                  <a:tcPr/>
                </a:tc>
                <a:tc>
                  <a:txBody>
                    <a:bodyPr/>
                    <a:lstStyle/>
                    <a:p>
                      <a:pPr algn="ctr"/>
                      <a:r>
                        <a:rPr lang="en-US" sz="1200" b="1" dirty="0"/>
                        <a:t>Belgian non- resident taxpayer</a:t>
                      </a:r>
                    </a:p>
                    <a:p>
                      <a:pPr algn="ctr"/>
                      <a:r>
                        <a:rPr lang="en-US" sz="1200" b="0" dirty="0">
                          <a:sym typeface="Wingdings" panose="05000000000000000000" pitchFamily="2" charset="2"/>
                        </a:rPr>
                        <a:t> </a:t>
                      </a:r>
                      <a:r>
                        <a:rPr lang="en-US" sz="1200" b="0" dirty="0"/>
                        <a:t>taxable on Belgian source income (INR-pp) </a:t>
                      </a:r>
                    </a:p>
                  </a:txBody>
                  <a:tcPr/>
                </a:tc>
                <a:extLst>
                  <a:ext uri="{0D108BD9-81ED-4DB2-BD59-A6C34878D82A}">
                    <a16:rowId xmlns:a16="http://schemas.microsoft.com/office/drawing/2014/main" val="2526040437"/>
                  </a:ext>
                </a:extLst>
              </a:tr>
              <a:tr h="321559">
                <a:tc>
                  <a:txBody>
                    <a:bodyPr/>
                    <a:lstStyle/>
                    <a:p>
                      <a:r>
                        <a:rPr lang="fr-FR" sz="1200" dirty="0"/>
                        <a:t>Professional </a:t>
                      </a:r>
                      <a:r>
                        <a:rPr lang="fr-FR" sz="1200" dirty="0" err="1"/>
                        <a:t>income</a:t>
                      </a:r>
                      <a:r>
                        <a:rPr lang="fr-FR" sz="1200" dirty="0"/>
                        <a:t> </a:t>
                      </a:r>
                      <a:r>
                        <a:rPr lang="fr-FR" sz="1200" dirty="0" err="1"/>
                        <a:t>from</a:t>
                      </a:r>
                      <a:r>
                        <a:rPr lang="fr-FR" sz="1200" dirty="0"/>
                        <a:t> EU</a:t>
                      </a:r>
                      <a:endParaRPr lang="fr-BE" sz="1200" dirty="0"/>
                    </a:p>
                  </a:txBody>
                  <a:tcPr anchor="ctr"/>
                </a:tc>
                <a:tc>
                  <a:txBody>
                    <a:bodyPr/>
                    <a:lstStyle/>
                    <a:p>
                      <a:r>
                        <a:rPr lang="fr-FR" sz="1200" dirty="0"/>
                        <a:t>X</a:t>
                      </a:r>
                      <a:endParaRPr lang="fr-BE" sz="1200" dirty="0"/>
                    </a:p>
                  </a:txBody>
                  <a:tcPr/>
                </a:tc>
                <a:tc>
                  <a:txBody>
                    <a:bodyPr/>
                    <a:lstStyle/>
                    <a:p>
                      <a:r>
                        <a:rPr lang="fr-FR" sz="1200" dirty="0"/>
                        <a:t>X</a:t>
                      </a:r>
                      <a:endParaRPr lang="fr-BE" sz="1200" dirty="0"/>
                    </a:p>
                  </a:txBody>
                  <a:tcPr/>
                </a:tc>
                <a:extLst>
                  <a:ext uri="{0D108BD9-81ED-4DB2-BD59-A6C34878D82A}">
                    <a16:rowId xmlns:a16="http://schemas.microsoft.com/office/drawing/2014/main" val="525235626"/>
                  </a:ext>
                </a:extLst>
              </a:tr>
              <a:tr h="321559">
                <a:tc>
                  <a:txBody>
                    <a:bodyPr/>
                    <a:lstStyle/>
                    <a:p>
                      <a:r>
                        <a:rPr lang="fr-FR" sz="1200" dirty="0"/>
                        <a:t>Other Belgian </a:t>
                      </a:r>
                      <a:r>
                        <a:rPr lang="fr-FR" sz="1200" dirty="0" err="1"/>
                        <a:t>professional</a:t>
                      </a:r>
                      <a:r>
                        <a:rPr lang="fr-FR" sz="1200" dirty="0"/>
                        <a:t> </a:t>
                      </a:r>
                      <a:r>
                        <a:rPr lang="fr-FR" sz="1200" dirty="0" err="1"/>
                        <a:t>income</a:t>
                      </a: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(possible </a:t>
                      </a:r>
                      <a:r>
                        <a:rPr lang="fr-FR" sz="1200" dirty="0" err="1"/>
                        <a:t>only</a:t>
                      </a:r>
                      <a:r>
                        <a:rPr lang="fr-FR" sz="1200" dirty="0"/>
                        <a:t> if </a:t>
                      </a:r>
                      <a:r>
                        <a:rPr lang="fr-FR" sz="1200" dirty="0" err="1"/>
                        <a:t>accessory</a:t>
                      </a:r>
                      <a:r>
                        <a:rPr lang="fr-FR" sz="1200" dirty="0"/>
                        <a:t> </a:t>
                      </a:r>
                      <a:r>
                        <a:rPr lang="fr-FR" sz="1200" dirty="0" err="1"/>
                        <a:t>activity</a:t>
                      </a:r>
                      <a:r>
                        <a:rPr lang="fr-FR" sz="1200" dirty="0"/>
                        <a:t>)</a:t>
                      </a:r>
                      <a:endParaRPr lang="fr-BE" sz="1200" dirty="0"/>
                    </a:p>
                  </a:txBody>
                  <a:tcPr anchor="ctr"/>
                </a:tc>
                <a:tc>
                  <a:txBody>
                    <a:bodyPr/>
                    <a:lstStyle/>
                    <a:p>
                      <a:r>
                        <a:rPr lang="fr-FR" sz="1200" dirty="0"/>
                        <a:t>To </a:t>
                      </a:r>
                      <a:r>
                        <a:rPr lang="fr-FR" sz="1200" dirty="0" err="1"/>
                        <a:t>be</a:t>
                      </a:r>
                      <a:r>
                        <a:rPr lang="fr-FR" sz="1200" dirty="0"/>
                        <a:t> </a:t>
                      </a:r>
                      <a:r>
                        <a:rPr lang="fr-FR" sz="1200" dirty="0" err="1"/>
                        <a:t>reported</a:t>
                      </a:r>
                      <a:endParaRPr lang="fr-BE" sz="1200" dirty="0"/>
                    </a:p>
                  </a:txBody>
                  <a:tcPr/>
                </a:tc>
                <a:tc>
                  <a:txBody>
                    <a:bodyPr/>
                    <a:lstStyle/>
                    <a:p>
                      <a:r>
                        <a:rPr lang="fr-FR" sz="1200" dirty="0"/>
                        <a:t>To </a:t>
                      </a:r>
                      <a:r>
                        <a:rPr lang="fr-FR" sz="1200" dirty="0" err="1"/>
                        <a:t>be</a:t>
                      </a:r>
                      <a:r>
                        <a:rPr lang="fr-FR" sz="1200" dirty="0"/>
                        <a:t> </a:t>
                      </a:r>
                      <a:r>
                        <a:rPr lang="fr-FR" sz="1200" dirty="0" err="1"/>
                        <a:t>reported</a:t>
                      </a:r>
                      <a:endParaRPr lang="fr-FR" sz="1200" dirty="0"/>
                    </a:p>
                  </a:txBody>
                  <a:tcPr/>
                </a:tc>
                <a:extLst>
                  <a:ext uri="{0D108BD9-81ED-4DB2-BD59-A6C34878D82A}">
                    <a16:rowId xmlns:a16="http://schemas.microsoft.com/office/drawing/2014/main" val="3941317746"/>
                  </a:ext>
                </a:extLst>
              </a:tr>
              <a:tr h="321559">
                <a:tc>
                  <a:txBody>
                    <a:bodyPr/>
                    <a:lstStyle/>
                    <a:p>
                      <a:r>
                        <a:rPr lang="fr-FR" sz="1200" dirty="0" err="1"/>
                        <a:t>Own</a:t>
                      </a:r>
                      <a:r>
                        <a:rPr lang="fr-FR" sz="1200" dirty="0"/>
                        <a:t> </a:t>
                      </a:r>
                      <a:r>
                        <a:rPr lang="fr-FR" sz="1200" dirty="0" err="1"/>
                        <a:t>dwelling</a:t>
                      </a:r>
                      <a:r>
                        <a:rPr lang="fr-FR" sz="1200" dirty="0"/>
                        <a:t> in BE</a:t>
                      </a:r>
                      <a:endParaRPr lang="fr-BE" sz="1200" dirty="0"/>
                    </a:p>
                  </a:txBody>
                  <a:tcPr anchor="ctr"/>
                </a:tc>
                <a:tc>
                  <a:txBody>
                    <a:bodyPr/>
                    <a:lstStyle/>
                    <a:p>
                      <a:r>
                        <a:rPr lang="fr-FR" sz="1200" dirty="0"/>
                        <a:t>X (specific exemption)</a:t>
                      </a:r>
                      <a:endParaRPr lang="fr-BE" sz="1200" dirty="0"/>
                    </a:p>
                  </a:txBody>
                  <a:tcPr/>
                </a:tc>
                <a:tc>
                  <a:txBody>
                    <a:bodyPr/>
                    <a:lstStyle/>
                    <a:p>
                      <a:r>
                        <a:rPr lang="fr-FR" sz="1200" dirty="0"/>
                        <a:t>X (specific exemption)</a:t>
                      </a:r>
                      <a:endParaRPr lang="fr-BE" sz="1200" dirty="0"/>
                    </a:p>
                  </a:txBody>
                  <a:tcPr/>
                </a:tc>
                <a:extLst>
                  <a:ext uri="{0D108BD9-81ED-4DB2-BD59-A6C34878D82A}">
                    <a16:rowId xmlns:a16="http://schemas.microsoft.com/office/drawing/2014/main" val="4212261363"/>
                  </a:ext>
                </a:extLst>
              </a:tr>
              <a:tr h="321559">
                <a:tc>
                  <a:txBody>
                    <a:bodyPr/>
                    <a:lstStyle/>
                    <a:p>
                      <a:r>
                        <a:rPr lang="fr-FR" sz="1200" dirty="0"/>
                        <a:t>Real </a:t>
                      </a:r>
                      <a:r>
                        <a:rPr lang="fr-FR" sz="1200" dirty="0" err="1"/>
                        <a:t>estate</a:t>
                      </a:r>
                      <a:r>
                        <a:rPr lang="fr-FR" sz="1200" dirty="0"/>
                        <a:t> in Belgium (</a:t>
                      </a:r>
                      <a:r>
                        <a:rPr lang="fr-FR" sz="1200" dirty="0" err="1"/>
                        <a:t>rented</a:t>
                      </a:r>
                      <a:r>
                        <a:rPr lang="fr-FR" sz="1200" dirty="0"/>
                        <a:t> to </a:t>
                      </a:r>
                      <a:r>
                        <a:rPr lang="fr-FR" sz="1200" dirty="0" err="1"/>
                        <a:t>individuals</a:t>
                      </a:r>
                      <a:r>
                        <a:rPr lang="fr-FR" sz="1200" dirty="0"/>
                        <a:t> or not </a:t>
                      </a:r>
                      <a:r>
                        <a:rPr lang="fr-FR" sz="1200" dirty="0" err="1"/>
                        <a:t>rented</a:t>
                      </a:r>
                      <a:r>
                        <a:rPr lang="fr-FR" sz="1200" dirty="0"/>
                        <a:t>)</a:t>
                      </a:r>
                      <a:endParaRPr lang="fr-BE"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To </a:t>
                      </a:r>
                      <a:r>
                        <a:rPr lang="fr-FR" sz="1200" dirty="0" err="1"/>
                        <a:t>be</a:t>
                      </a:r>
                      <a:r>
                        <a:rPr lang="fr-FR" sz="1200" dirty="0"/>
                        <a:t> </a:t>
                      </a:r>
                      <a:r>
                        <a:rPr lang="fr-FR" sz="1200" dirty="0" err="1"/>
                        <a:t>reported</a:t>
                      </a:r>
                      <a:r>
                        <a:rPr lang="fr-FR" sz="1200" dirty="0"/>
                        <a:t>: cadastral income</a:t>
                      </a:r>
                      <a:endParaRPr lang="fr-BE"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To </a:t>
                      </a:r>
                      <a:r>
                        <a:rPr lang="fr-FR" sz="1200" dirty="0" err="1"/>
                        <a:t>be</a:t>
                      </a:r>
                      <a:r>
                        <a:rPr lang="fr-FR" sz="1200" dirty="0"/>
                        <a:t> </a:t>
                      </a:r>
                      <a:r>
                        <a:rPr lang="fr-FR" sz="1200" dirty="0" err="1"/>
                        <a:t>reported</a:t>
                      </a:r>
                      <a:r>
                        <a:rPr lang="fr-FR" sz="1200" dirty="0"/>
                        <a:t> : cadastral </a:t>
                      </a:r>
                      <a:r>
                        <a:rPr lang="fr-FR" sz="1200" dirty="0" err="1"/>
                        <a:t>income</a:t>
                      </a:r>
                      <a:r>
                        <a:rPr lang="fr-FR" sz="1200" dirty="0"/>
                        <a:t>  (if </a:t>
                      </a:r>
                      <a:r>
                        <a:rPr lang="fr-FR" sz="1200" dirty="0" err="1"/>
                        <a:t>rented</a:t>
                      </a:r>
                      <a:r>
                        <a:rPr lang="fr-FR" sz="1200" dirty="0"/>
                        <a:t> and taxable basis &gt;2,500 €)</a:t>
                      </a:r>
                      <a:endParaRPr lang="fr-BE" sz="1200" dirty="0"/>
                    </a:p>
                  </a:txBody>
                  <a:tcPr/>
                </a:tc>
                <a:extLst>
                  <a:ext uri="{0D108BD9-81ED-4DB2-BD59-A6C34878D82A}">
                    <a16:rowId xmlns:a16="http://schemas.microsoft.com/office/drawing/2014/main" val="3911179598"/>
                  </a:ext>
                </a:extLst>
              </a:tr>
              <a:tr h="321559">
                <a:tc>
                  <a:txBody>
                    <a:bodyPr/>
                    <a:lstStyle/>
                    <a:p>
                      <a:r>
                        <a:rPr lang="fr-FR" sz="1200" dirty="0"/>
                        <a:t>Property abroad (rented or not)</a:t>
                      </a:r>
                      <a:endParaRPr lang="fr-BE" sz="1200" dirty="0"/>
                    </a:p>
                  </a:txBody>
                  <a:tcPr anchor="ctr"/>
                </a:tc>
                <a:tc>
                  <a:txBody>
                    <a:bodyPr/>
                    <a:lstStyle/>
                    <a:p>
                      <a:r>
                        <a:rPr lang="fr-FR" sz="1200" dirty="0"/>
                        <a:t>To </a:t>
                      </a:r>
                      <a:r>
                        <a:rPr lang="fr-FR" sz="1200" dirty="0" err="1"/>
                        <a:t>be</a:t>
                      </a:r>
                      <a:r>
                        <a:rPr lang="fr-FR" sz="1200" dirty="0"/>
                        <a:t> </a:t>
                      </a:r>
                      <a:r>
                        <a:rPr lang="fr-FR" sz="1200" dirty="0" err="1"/>
                        <a:t>reported</a:t>
                      </a:r>
                      <a:r>
                        <a:rPr lang="fr-FR" sz="1200" dirty="0"/>
                        <a:t>: cadastral income </a:t>
                      </a:r>
                      <a:r>
                        <a:rPr lang="fr-FR" sz="1100" dirty="0"/>
                        <a:t>(specific formalities)</a:t>
                      </a:r>
                      <a:endParaRPr lang="fr-BE" sz="1200" dirty="0"/>
                    </a:p>
                  </a:txBody>
                  <a:tcPr/>
                </a:tc>
                <a:tc>
                  <a:txBody>
                    <a:bodyPr/>
                    <a:lstStyle/>
                    <a:p>
                      <a:r>
                        <a:rPr lang="fr-FR" sz="1200" dirty="0"/>
                        <a:t>X</a:t>
                      </a:r>
                      <a:endParaRPr lang="fr-BE" sz="1200" dirty="0"/>
                    </a:p>
                  </a:txBody>
                  <a:tcPr/>
                </a:tc>
                <a:extLst>
                  <a:ext uri="{0D108BD9-81ED-4DB2-BD59-A6C34878D82A}">
                    <a16:rowId xmlns:a16="http://schemas.microsoft.com/office/drawing/2014/main" val="1411961938"/>
                  </a:ext>
                </a:extLst>
              </a:tr>
              <a:tr h="321559">
                <a:tc>
                  <a:txBody>
                    <a:bodyPr/>
                    <a:lstStyle/>
                    <a:p>
                      <a:r>
                        <a:rPr lang="fr-FR" sz="1200" dirty="0"/>
                        <a:t>Belgian dividends</a:t>
                      </a:r>
                      <a:endParaRPr lang="fr-BE" sz="1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X (final withholding tax)</a:t>
                      </a:r>
                      <a:endParaRPr lang="fr-BE" sz="1200" dirty="0"/>
                    </a:p>
                  </a:txBody>
                  <a:tcPr/>
                </a:tc>
                <a:tc>
                  <a:txBody>
                    <a:bodyPr/>
                    <a:lstStyle/>
                    <a:p>
                      <a:r>
                        <a:rPr lang="fr-FR" sz="1200" dirty="0"/>
                        <a:t>X (final withholding tax)</a:t>
                      </a:r>
                      <a:endParaRPr lang="fr-BE" sz="1200" dirty="0"/>
                    </a:p>
                  </a:txBody>
                  <a:tcPr/>
                </a:tc>
                <a:extLst>
                  <a:ext uri="{0D108BD9-81ED-4DB2-BD59-A6C34878D82A}">
                    <a16:rowId xmlns:a16="http://schemas.microsoft.com/office/drawing/2014/main" val="321824978"/>
                  </a:ext>
                </a:extLst>
              </a:tr>
              <a:tr h="321559">
                <a:tc>
                  <a:txBody>
                    <a:bodyPr/>
                    <a:lstStyle/>
                    <a:p>
                      <a:r>
                        <a:rPr lang="fr-FR" sz="1200" dirty="0"/>
                        <a:t>Foreign dividends</a:t>
                      </a:r>
                      <a:endParaRPr lang="fr-BE" sz="1200" dirty="0"/>
                    </a:p>
                  </a:txBody>
                  <a:tcPr anchor="ctr"/>
                </a:tc>
                <a:tc>
                  <a:txBody>
                    <a:bodyPr/>
                    <a:lstStyle/>
                    <a:p>
                      <a:r>
                        <a:rPr lang="fr-FR" sz="1200" dirty="0"/>
                        <a:t>To </a:t>
                      </a:r>
                      <a:r>
                        <a:rPr lang="fr-FR" sz="1200" dirty="0" err="1"/>
                        <a:t>be</a:t>
                      </a:r>
                      <a:r>
                        <a:rPr lang="fr-FR" sz="1200" dirty="0"/>
                        <a:t> </a:t>
                      </a:r>
                      <a:r>
                        <a:rPr lang="fr-FR" sz="1200" dirty="0" err="1"/>
                        <a:t>reported</a:t>
                      </a:r>
                      <a:endParaRPr lang="fr-BE" sz="1200" dirty="0"/>
                    </a:p>
                  </a:txBody>
                  <a:tcPr/>
                </a:tc>
                <a:tc>
                  <a:txBody>
                    <a:bodyPr/>
                    <a:lstStyle/>
                    <a:p>
                      <a:r>
                        <a:rPr lang="fr-FR" sz="1200" dirty="0"/>
                        <a:t>X</a:t>
                      </a:r>
                      <a:endParaRPr lang="fr-BE" sz="1200" dirty="0"/>
                    </a:p>
                  </a:txBody>
                  <a:tcPr/>
                </a:tc>
                <a:extLst>
                  <a:ext uri="{0D108BD9-81ED-4DB2-BD59-A6C34878D82A}">
                    <a16:rowId xmlns:a16="http://schemas.microsoft.com/office/drawing/2014/main" val="1405689185"/>
                  </a:ext>
                </a:extLst>
              </a:tr>
            </a:tbl>
          </a:graphicData>
        </a:graphic>
      </p:graphicFrame>
    </p:spTree>
    <p:extLst>
      <p:ext uri="{BB962C8B-B14F-4D97-AF65-F5344CB8AC3E}">
        <p14:creationId xmlns:p14="http://schemas.microsoft.com/office/powerpoint/2010/main" val="2897620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a:bodyPr>
          <a:lstStyle/>
          <a:p>
            <a:pPr marL="342900" indent="-342900">
              <a:buAutoNum type="arabicPeriod"/>
            </a:pPr>
            <a:r>
              <a:rPr lang="fr-BE" b="1" u="sng" dirty="0">
                <a:sym typeface="Wingdings" panose="05000000000000000000" pitchFamily="2" charset="2"/>
              </a:rPr>
              <a:t>Reminder</a:t>
            </a:r>
          </a:p>
          <a:p>
            <a:endParaRPr lang="fr-BE" b="1" u="sng" dirty="0">
              <a:sym typeface="Wingdings" panose="05000000000000000000" pitchFamily="2" charset="2"/>
            </a:endParaRPr>
          </a:p>
          <a:p>
            <a:r>
              <a:rPr lang="fr-BE" sz="1400" dirty="0">
                <a:sym typeface="Wingdings" panose="05000000000000000000" pitchFamily="2" charset="2"/>
              </a:rPr>
              <a:t> Fiction applicable </a:t>
            </a:r>
            <a:r>
              <a:rPr lang="fr-BE" sz="1400" b="1" dirty="0">
                <a:sym typeface="Wingdings" panose="05000000000000000000" pitchFamily="2" charset="2"/>
              </a:rPr>
              <a:t>to spouse if: </a:t>
            </a:r>
            <a:r>
              <a:rPr lang="fr-BE" sz="1400" dirty="0">
                <a:sym typeface="Wingdings" panose="05000000000000000000" pitchFamily="2" charset="2"/>
              </a:rPr>
              <a:t> </a:t>
            </a:r>
          </a:p>
          <a:p>
            <a:pPr marL="285750" indent="-285750">
              <a:buFontTx/>
              <a:buChar char="-"/>
            </a:pPr>
            <a:r>
              <a:rPr lang="fr-BE" sz="1200" dirty="0">
                <a:sym typeface="Wingdings" panose="05000000000000000000" pitchFamily="2" charset="2"/>
              </a:rPr>
              <a:t>Marriage before entering fiction</a:t>
            </a:r>
          </a:p>
          <a:p>
            <a:pPr marL="285750" indent="-285750">
              <a:buFontTx/>
              <a:buChar char="-"/>
            </a:pPr>
            <a:r>
              <a:rPr lang="fr-BE" sz="1200" dirty="0">
                <a:sym typeface="Wingdings" panose="05000000000000000000" pitchFamily="2" charset="2"/>
              </a:rPr>
              <a:t>Spouse has no professional activity of his or her own</a:t>
            </a:r>
          </a:p>
          <a:p>
            <a:pPr marL="285750" indent="-285750">
              <a:buFontTx/>
              <a:buChar char="-"/>
            </a:pPr>
            <a:endParaRPr lang="fr-BE" sz="1200" dirty="0">
              <a:sym typeface="Wingdings" panose="05000000000000000000" pitchFamily="2" charset="2"/>
            </a:endParaRPr>
          </a:p>
          <a:p>
            <a:r>
              <a:rPr lang="fr-BE" sz="1200" dirty="0">
                <a:sym typeface="Wingdings" panose="05000000000000000000" pitchFamily="2" charset="2"/>
              </a:rPr>
              <a:t>	 taxation and joint declaration </a:t>
            </a:r>
          </a:p>
          <a:p>
            <a:endParaRPr lang="fr-BE" sz="1200" dirty="0">
              <a:sym typeface="Wingdings" panose="05000000000000000000" pitchFamily="2" charset="2"/>
            </a:endParaRPr>
          </a:p>
          <a:p>
            <a:pPr marL="171450" indent="-171450">
              <a:buFont typeface="Wingdings" panose="05000000000000000000" pitchFamily="2" charset="2"/>
              <a:buChar char="à"/>
            </a:pPr>
            <a:r>
              <a:rPr lang="fr-BE" sz="1400" dirty="0">
                <a:sym typeface="Wingdings" panose="05000000000000000000" pitchFamily="2" charset="2"/>
              </a:rPr>
              <a:t>If fiction </a:t>
            </a:r>
            <a:r>
              <a:rPr lang="fr-BE" sz="1400" b="1" dirty="0">
                <a:sym typeface="Wingdings" panose="05000000000000000000" pitchFamily="2" charset="2"/>
              </a:rPr>
              <a:t>not applicable </a:t>
            </a:r>
            <a:r>
              <a:rPr lang="fr-BE" sz="1400" dirty="0">
                <a:sym typeface="Wingdings" panose="05000000000000000000" pitchFamily="2" charset="2"/>
              </a:rPr>
              <a:t>to spouse </a:t>
            </a:r>
            <a:r>
              <a:rPr lang="fr-BE" sz="1200" dirty="0">
                <a:sym typeface="Wingdings" panose="05000000000000000000" pitchFamily="2" charset="2"/>
              </a:rPr>
              <a:t>: </a:t>
            </a:r>
          </a:p>
          <a:p>
            <a:r>
              <a:rPr lang="fr-BE" sz="1200" dirty="0">
                <a:sym typeface="Wingdings" panose="05000000000000000000" pitchFamily="2" charset="2"/>
              </a:rPr>
              <a:t>	 Either resident or non-resident</a:t>
            </a:r>
          </a:p>
          <a:p>
            <a:r>
              <a:rPr lang="fr-BE" sz="1200" dirty="0">
                <a:sym typeface="Wingdings" panose="05000000000000000000" pitchFamily="2" charset="2"/>
              </a:rPr>
              <a:t>	 Taxation and separate declaration</a:t>
            </a:r>
          </a:p>
          <a:p>
            <a:r>
              <a:rPr lang="fr-BE" sz="1200" i="1" dirty="0">
                <a:sym typeface="Wingdings" panose="05000000000000000000" pitchFamily="2" charset="2"/>
              </a:rPr>
              <a:t>/!\ mention that the spouse = FE in code [1021].</a:t>
            </a:r>
          </a:p>
          <a:p>
            <a:endParaRPr lang="fr-BE" b="1" u="sng" dirty="0">
              <a:sym typeface="Wingdings" panose="05000000000000000000" pitchFamily="2" charset="2"/>
            </a:endParaRPr>
          </a:p>
          <a:p>
            <a:endParaRPr lang="fr-BE" b="1" u="sng" dirty="0">
              <a:sym typeface="Wingdings" panose="05000000000000000000" pitchFamily="2" charset="2"/>
            </a:endParaRPr>
          </a:p>
          <a:p>
            <a:endParaRPr lang="fr-BE"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pPr marL="342900" indent="-342900">
              <a:buAutoNum type="arabicPeriod"/>
            </a:pPr>
            <a:endParaRPr lang="fr-BE" dirty="0">
              <a:sym typeface="Wingdings" panose="05000000000000000000" pitchFamily="2" charset="2"/>
            </a:endParaRPr>
          </a:p>
          <a:p>
            <a:endParaRPr lang="fr-BE" dirty="0">
              <a:sym typeface="Wingdings" panose="05000000000000000000" pitchFamily="2" charset="2"/>
            </a:endParaRPr>
          </a:p>
          <a:p>
            <a:endParaRPr lang="fr-BE" b="1" u="sng" dirty="0"/>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17</a:t>
            </a:fld>
            <a:endParaRPr lang="fr-BE" dirty="0"/>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dirty="0"/>
              <a:t>D. Taxation of spouse’s income in </a:t>
            </a:r>
            <a:r>
              <a:rPr lang="en-US" dirty="0" err="1"/>
              <a:t>BElgium</a:t>
            </a:r>
            <a:endParaRPr lang="en-US" dirty="0"/>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dirty="0" err="1"/>
              <a:t>i</a:t>
            </a:r>
            <a:r>
              <a:rPr lang="en-US" dirty="0"/>
              <a:t>. Income </a:t>
            </a:r>
            <a:r>
              <a:rPr lang="en-US" dirty="0" err="1"/>
              <a:t>taxes </a:t>
            </a:r>
          </a:p>
        </p:txBody>
      </p:sp>
    </p:spTree>
    <p:extLst>
      <p:ext uri="{BB962C8B-B14F-4D97-AF65-F5344CB8AC3E}">
        <p14:creationId xmlns:p14="http://schemas.microsoft.com/office/powerpoint/2010/main" val="217276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a:bodyPr>
          <a:lstStyle/>
          <a:p>
            <a:r>
              <a:rPr lang="fr-BE" b="1" dirty="0">
                <a:sym typeface="Wingdings" panose="05000000000000000000" pitchFamily="2" charset="2"/>
              </a:rPr>
              <a:t>2. </a:t>
            </a:r>
            <a:r>
              <a:rPr lang="fr-BE" b="1" u="sng" dirty="0">
                <a:sym typeface="Wingdings" panose="05000000000000000000" pitchFamily="2" charset="2"/>
              </a:rPr>
              <a:t>Tax return </a:t>
            </a:r>
          </a:p>
          <a:p>
            <a:endParaRPr lang="fr-BE" b="1" u="sng" dirty="0">
              <a:sym typeface="Wingdings" panose="05000000000000000000" pitchFamily="2" charset="2"/>
            </a:endParaRPr>
          </a:p>
          <a:p>
            <a:endParaRPr lang="fr-BE" b="1" u="sng" dirty="0">
              <a:sym typeface="Wingdings" panose="05000000000000000000" pitchFamily="2" charset="2"/>
            </a:endParaRPr>
          </a:p>
          <a:p>
            <a:endParaRPr lang="fr-BE"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pPr marL="342900" indent="-342900">
              <a:buAutoNum type="arabicPeriod"/>
            </a:pPr>
            <a:endParaRPr lang="fr-BE" dirty="0">
              <a:sym typeface="Wingdings" panose="05000000000000000000" pitchFamily="2" charset="2"/>
            </a:endParaRPr>
          </a:p>
          <a:p>
            <a:endParaRPr lang="fr-BE" dirty="0">
              <a:sym typeface="Wingdings" panose="05000000000000000000" pitchFamily="2" charset="2"/>
            </a:endParaRPr>
          </a:p>
          <a:p>
            <a:endParaRPr lang="fr-BE" b="1" u="sng" dirty="0"/>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a:xfrm>
            <a:off x="-620" y="6333976"/>
            <a:ext cx="288000" cy="324000"/>
          </a:xfrm>
        </p:spPr>
        <p:txBody>
          <a:bodyPr/>
          <a:lstStyle/>
          <a:p>
            <a:fld id="{0CCC0F3D-6C85-4581-B708-13BD0E10D35E}" type="slidenum">
              <a:rPr lang="fr-BE" smtClean="0"/>
              <a:t>18</a:t>
            </a:fld>
            <a:endParaRPr lang="fr-BE" dirty="0"/>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dirty="0"/>
              <a:t>D. Taxation of spouse’s income in </a:t>
            </a:r>
            <a:r>
              <a:rPr lang="en-US" dirty="0" err="1"/>
              <a:t>BElgium</a:t>
            </a:r>
            <a:endParaRPr lang="en-US" dirty="0"/>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dirty="0" err="1"/>
              <a:t>i</a:t>
            </a:r>
            <a:r>
              <a:rPr lang="en-US" dirty="0"/>
              <a:t>. Income </a:t>
            </a:r>
            <a:r>
              <a:rPr lang="en-US" dirty="0" err="1"/>
              <a:t>taxes </a:t>
            </a:r>
          </a:p>
        </p:txBody>
      </p:sp>
      <p:sp>
        <p:nvSpPr>
          <p:cNvPr id="7" name="Rectangle 6">
            <a:extLst>
              <a:ext uri="{FF2B5EF4-FFF2-40B4-BE49-F238E27FC236}">
                <a16:creationId xmlns:a16="http://schemas.microsoft.com/office/drawing/2014/main" id="{DB4E1D28-013D-4A6C-BB67-80B7529DA73F}"/>
              </a:ext>
            </a:extLst>
          </p:cNvPr>
          <p:cNvSpPr/>
          <p:nvPr/>
        </p:nvSpPr>
        <p:spPr>
          <a:xfrm>
            <a:off x="3145545" y="2441861"/>
            <a:ext cx="1296144" cy="10877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Fiction applicable CS and to the spouse</a:t>
            </a:r>
            <a:endParaRPr lang="fr-BE" sz="1400" dirty="0">
              <a:solidFill>
                <a:schemeClr val="bg1"/>
              </a:solidFill>
            </a:endParaRPr>
          </a:p>
        </p:txBody>
      </p:sp>
      <p:sp>
        <p:nvSpPr>
          <p:cNvPr id="8" name="Rectangle 7">
            <a:extLst>
              <a:ext uri="{FF2B5EF4-FFF2-40B4-BE49-F238E27FC236}">
                <a16:creationId xmlns:a16="http://schemas.microsoft.com/office/drawing/2014/main" id="{628F9A5B-B686-4CC6-A425-361CAE250746}"/>
              </a:ext>
            </a:extLst>
          </p:cNvPr>
          <p:cNvSpPr/>
          <p:nvPr/>
        </p:nvSpPr>
        <p:spPr>
          <a:xfrm>
            <a:off x="6374497" y="2496844"/>
            <a:ext cx="1656184" cy="10877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rPr>
              <a:t>Fiction not applicable to spouse *</a:t>
            </a:r>
          </a:p>
          <a:p>
            <a:pPr algn="ctr"/>
            <a:endParaRPr lang="fr-FR" sz="1000" dirty="0">
              <a:solidFill>
                <a:schemeClr val="bg1"/>
              </a:solidFill>
            </a:endParaRPr>
          </a:p>
          <a:p>
            <a:pPr algn="ctr"/>
            <a:r>
              <a:rPr lang="fr-FR" sz="1000" i="1" dirty="0">
                <a:solidFill>
                  <a:schemeClr val="bg1"/>
                </a:solidFill>
              </a:rPr>
              <a:t>* e.g. </a:t>
            </a:r>
            <a:r>
              <a:rPr lang="fr-FR" sz="1000" i="1" dirty="0">
                <a:solidFill>
                  <a:schemeClr val="bg1"/>
                </a:solidFill>
                <a:sym typeface="Wingdings" panose="05000000000000000000" pitchFamily="2" charset="2"/>
              </a:rPr>
              <a:t> </a:t>
            </a:r>
            <a:r>
              <a:rPr lang="fr-FR" sz="1000" i="1" dirty="0">
                <a:solidFill>
                  <a:schemeClr val="bg1"/>
                </a:solidFill>
              </a:rPr>
              <a:t>own income</a:t>
            </a:r>
            <a:endParaRPr lang="fr-BE" sz="1400" i="1" dirty="0">
              <a:solidFill>
                <a:schemeClr val="bg1"/>
              </a:solidFill>
            </a:endParaRPr>
          </a:p>
        </p:txBody>
      </p:sp>
      <p:cxnSp>
        <p:nvCxnSpPr>
          <p:cNvPr id="10" name="Connecteur droit avec flèche 9">
            <a:extLst>
              <a:ext uri="{FF2B5EF4-FFF2-40B4-BE49-F238E27FC236}">
                <a16:creationId xmlns:a16="http://schemas.microsoft.com/office/drawing/2014/main" id="{70CDA92B-5052-49E3-A38E-30352B98C9B8}"/>
              </a:ext>
            </a:extLst>
          </p:cNvPr>
          <p:cNvCxnSpPr>
            <a:cxnSpLocks/>
            <a:stCxn id="7" idx="2"/>
            <a:endCxn id="11" idx="0"/>
          </p:cNvCxnSpPr>
          <p:nvPr/>
        </p:nvCxnSpPr>
        <p:spPr>
          <a:xfrm>
            <a:off x="3793617" y="3529622"/>
            <a:ext cx="5585" cy="298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AB4B47E-258E-4A6A-8247-E9F15BACFE1D}"/>
              </a:ext>
            </a:extLst>
          </p:cNvPr>
          <p:cNvSpPr/>
          <p:nvPr/>
        </p:nvSpPr>
        <p:spPr>
          <a:xfrm>
            <a:off x="3151130" y="3827788"/>
            <a:ext cx="1296144" cy="10877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CS non tax resident</a:t>
            </a:r>
            <a:endParaRPr lang="fr-BE" sz="1400" dirty="0">
              <a:solidFill>
                <a:schemeClr val="bg1"/>
              </a:solidFill>
            </a:endParaRPr>
          </a:p>
        </p:txBody>
      </p:sp>
      <p:sp>
        <p:nvSpPr>
          <p:cNvPr id="14" name="Rectangle 13">
            <a:extLst>
              <a:ext uri="{FF2B5EF4-FFF2-40B4-BE49-F238E27FC236}">
                <a16:creationId xmlns:a16="http://schemas.microsoft.com/office/drawing/2014/main" id="{563EDCC2-C2E5-4D19-AF86-5FAFBCD0EA61}"/>
              </a:ext>
            </a:extLst>
          </p:cNvPr>
          <p:cNvSpPr/>
          <p:nvPr/>
        </p:nvSpPr>
        <p:spPr>
          <a:xfrm>
            <a:off x="698430" y="3831919"/>
            <a:ext cx="1296144" cy="10492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CS tax resident</a:t>
            </a:r>
            <a:endParaRPr lang="fr-BE" sz="1400" dirty="0">
              <a:solidFill>
                <a:schemeClr val="bg1"/>
              </a:solidFill>
            </a:endParaRPr>
          </a:p>
        </p:txBody>
      </p:sp>
      <p:cxnSp>
        <p:nvCxnSpPr>
          <p:cNvPr id="15" name="Connecteur droit avec flèche 14">
            <a:extLst>
              <a:ext uri="{FF2B5EF4-FFF2-40B4-BE49-F238E27FC236}">
                <a16:creationId xmlns:a16="http://schemas.microsoft.com/office/drawing/2014/main" id="{0DDEA307-C675-4B81-A184-D238F63AF1D3}"/>
              </a:ext>
            </a:extLst>
          </p:cNvPr>
          <p:cNvCxnSpPr>
            <a:cxnSpLocks/>
            <a:endCxn id="14" idx="0"/>
          </p:cNvCxnSpPr>
          <p:nvPr/>
        </p:nvCxnSpPr>
        <p:spPr>
          <a:xfrm flipH="1">
            <a:off x="1346502" y="3590774"/>
            <a:ext cx="8636" cy="2411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0C1CB4C2-367A-4639-BC50-6F21747ABF35}"/>
              </a:ext>
            </a:extLst>
          </p:cNvPr>
          <p:cNvCxnSpPr>
            <a:cxnSpLocks/>
            <a:stCxn id="8" idx="2"/>
            <a:endCxn id="22" idx="0"/>
          </p:cNvCxnSpPr>
          <p:nvPr/>
        </p:nvCxnSpPr>
        <p:spPr>
          <a:xfrm>
            <a:off x="7202589" y="3584605"/>
            <a:ext cx="895153" cy="298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4235AAA-6B06-40C5-893E-9333AF987212}"/>
              </a:ext>
            </a:extLst>
          </p:cNvPr>
          <p:cNvSpPr/>
          <p:nvPr/>
        </p:nvSpPr>
        <p:spPr>
          <a:xfrm>
            <a:off x="7449670" y="3882962"/>
            <a:ext cx="1296144" cy="10877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a:solidFill>
                  <a:schemeClr val="bg1"/>
                </a:solidFill>
              </a:rPr>
              <a:t>Spouse</a:t>
            </a:r>
            <a:r>
              <a:rPr lang="fr-FR" sz="1400" dirty="0">
                <a:solidFill>
                  <a:schemeClr val="bg1"/>
                </a:solidFill>
              </a:rPr>
              <a:t> </a:t>
            </a:r>
            <a:r>
              <a:rPr lang="fr-FR" sz="1400" dirty="0" err="1">
                <a:solidFill>
                  <a:schemeClr val="bg1"/>
                </a:solidFill>
              </a:rPr>
              <a:t>is</a:t>
            </a:r>
            <a:r>
              <a:rPr lang="fr-FR" sz="1400" dirty="0">
                <a:solidFill>
                  <a:schemeClr val="bg1"/>
                </a:solidFill>
              </a:rPr>
              <a:t> not BE </a:t>
            </a:r>
            <a:r>
              <a:rPr lang="fr-FR" sz="1400" dirty="0" err="1">
                <a:solidFill>
                  <a:schemeClr val="bg1"/>
                </a:solidFill>
              </a:rPr>
              <a:t>tax</a:t>
            </a:r>
            <a:r>
              <a:rPr lang="fr-FR" sz="1400" dirty="0">
                <a:solidFill>
                  <a:schemeClr val="bg1"/>
                </a:solidFill>
              </a:rPr>
              <a:t> resident</a:t>
            </a:r>
            <a:endParaRPr lang="fr-BE" sz="1400" dirty="0">
              <a:solidFill>
                <a:schemeClr val="bg1"/>
              </a:solidFill>
            </a:endParaRPr>
          </a:p>
        </p:txBody>
      </p:sp>
      <p:sp>
        <p:nvSpPr>
          <p:cNvPr id="24" name="Rectangle 23">
            <a:extLst>
              <a:ext uri="{FF2B5EF4-FFF2-40B4-BE49-F238E27FC236}">
                <a16:creationId xmlns:a16="http://schemas.microsoft.com/office/drawing/2014/main" id="{9220062D-EC4F-4893-961A-DAE5ED5B4F10}"/>
              </a:ext>
            </a:extLst>
          </p:cNvPr>
          <p:cNvSpPr/>
          <p:nvPr/>
        </p:nvSpPr>
        <p:spPr>
          <a:xfrm>
            <a:off x="5552123" y="3865950"/>
            <a:ext cx="1296144" cy="10877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err="1">
                <a:solidFill>
                  <a:schemeClr val="bg1"/>
                </a:solidFill>
              </a:rPr>
              <a:t>Spouse</a:t>
            </a:r>
            <a:r>
              <a:rPr lang="fr-FR" sz="1400" dirty="0">
                <a:solidFill>
                  <a:schemeClr val="bg1"/>
                </a:solidFill>
              </a:rPr>
              <a:t> </a:t>
            </a:r>
            <a:r>
              <a:rPr lang="fr-FR" sz="1400" dirty="0" err="1">
                <a:solidFill>
                  <a:schemeClr val="bg1"/>
                </a:solidFill>
              </a:rPr>
              <a:t>is</a:t>
            </a:r>
            <a:r>
              <a:rPr lang="fr-FR" sz="1400" dirty="0">
                <a:solidFill>
                  <a:schemeClr val="bg1"/>
                </a:solidFill>
              </a:rPr>
              <a:t> BE </a:t>
            </a:r>
            <a:r>
              <a:rPr lang="fr-FR" sz="1400" dirty="0" err="1">
                <a:solidFill>
                  <a:schemeClr val="bg1"/>
                </a:solidFill>
              </a:rPr>
              <a:t>Tax</a:t>
            </a:r>
            <a:r>
              <a:rPr lang="fr-FR" sz="1400" dirty="0">
                <a:solidFill>
                  <a:schemeClr val="bg1"/>
                </a:solidFill>
              </a:rPr>
              <a:t> </a:t>
            </a:r>
            <a:r>
              <a:rPr lang="fr-FR" sz="1400" dirty="0" err="1">
                <a:solidFill>
                  <a:schemeClr val="bg1"/>
                </a:solidFill>
              </a:rPr>
              <a:t>resident</a:t>
            </a:r>
            <a:endParaRPr lang="fr-BE" sz="1400" dirty="0">
              <a:solidFill>
                <a:schemeClr val="bg1"/>
              </a:solidFill>
            </a:endParaRPr>
          </a:p>
        </p:txBody>
      </p:sp>
      <p:cxnSp>
        <p:nvCxnSpPr>
          <p:cNvPr id="25" name="Connecteur droit avec flèche 24">
            <a:extLst>
              <a:ext uri="{FF2B5EF4-FFF2-40B4-BE49-F238E27FC236}">
                <a16:creationId xmlns:a16="http://schemas.microsoft.com/office/drawing/2014/main" id="{B34D7F49-22D6-4E18-B824-C9C52BC1F09A}"/>
              </a:ext>
            </a:extLst>
          </p:cNvPr>
          <p:cNvCxnSpPr>
            <a:cxnSpLocks/>
            <a:stCxn id="8" idx="2"/>
            <a:endCxn id="24" idx="0"/>
          </p:cNvCxnSpPr>
          <p:nvPr/>
        </p:nvCxnSpPr>
        <p:spPr>
          <a:xfrm flipH="1">
            <a:off x="6200195" y="3584605"/>
            <a:ext cx="1002394" cy="281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DE969FF3-189E-48B1-B6A4-494CA95C1507}"/>
              </a:ext>
            </a:extLst>
          </p:cNvPr>
          <p:cNvSpPr txBox="1"/>
          <p:nvPr/>
        </p:nvSpPr>
        <p:spPr>
          <a:xfrm>
            <a:off x="2988075" y="5152563"/>
            <a:ext cx="1622253" cy="1107996"/>
          </a:xfrm>
          <a:prstGeom prst="rect">
            <a:avLst/>
          </a:prstGeom>
          <a:noFill/>
        </p:spPr>
        <p:txBody>
          <a:bodyPr wrap="square" rtlCol="0">
            <a:spAutoFit/>
          </a:bodyPr>
          <a:lstStyle/>
          <a:p>
            <a:pPr algn="ctr"/>
            <a:r>
              <a:rPr lang="fr-FR" sz="1100" b="1" u="sng" dirty="0"/>
              <a:t>Joint</a:t>
            </a:r>
            <a:r>
              <a:rPr lang="fr-FR" sz="1100" dirty="0"/>
              <a:t> non </a:t>
            </a:r>
            <a:r>
              <a:rPr lang="fr-FR" sz="1100" dirty="0" err="1"/>
              <a:t>resident</a:t>
            </a:r>
            <a:r>
              <a:rPr lang="fr-FR" sz="1100" dirty="0"/>
              <a:t> </a:t>
            </a:r>
            <a:r>
              <a:rPr lang="fr-FR" sz="1100" dirty="0" err="1"/>
              <a:t>tax</a:t>
            </a:r>
            <a:r>
              <a:rPr lang="fr-FR" sz="1100" dirty="0"/>
              <a:t> return </a:t>
            </a:r>
            <a:r>
              <a:rPr lang="fr-FR" sz="1100" dirty="0" err="1"/>
              <a:t>reporting</a:t>
            </a:r>
            <a:r>
              <a:rPr lang="fr-FR" sz="1100" dirty="0"/>
              <a:t> </a:t>
            </a:r>
            <a:r>
              <a:rPr lang="fr-FR" sz="1100" dirty="0" err="1"/>
              <a:t>only</a:t>
            </a:r>
            <a:r>
              <a:rPr lang="fr-FR" sz="1100" dirty="0"/>
              <a:t> income from Belgian sources (if applicable)</a:t>
            </a:r>
          </a:p>
          <a:p>
            <a:pPr algn="ctr"/>
            <a:endParaRPr lang="fr-FR" sz="1100" dirty="0"/>
          </a:p>
          <a:p>
            <a:pPr algn="ctr"/>
            <a:r>
              <a:rPr lang="fr-FR" sz="1100" b="1" dirty="0"/>
              <a:t>+ code [1062]</a:t>
            </a:r>
          </a:p>
        </p:txBody>
      </p:sp>
      <p:sp>
        <p:nvSpPr>
          <p:cNvPr id="34" name="ZoneTexte 33">
            <a:extLst>
              <a:ext uri="{FF2B5EF4-FFF2-40B4-BE49-F238E27FC236}">
                <a16:creationId xmlns:a16="http://schemas.microsoft.com/office/drawing/2014/main" id="{7A6CDAD6-2005-42A3-A40D-9937D1BEEC47}"/>
              </a:ext>
            </a:extLst>
          </p:cNvPr>
          <p:cNvSpPr txBox="1"/>
          <p:nvPr/>
        </p:nvSpPr>
        <p:spPr>
          <a:xfrm>
            <a:off x="576399" y="5228458"/>
            <a:ext cx="1557479" cy="1107996"/>
          </a:xfrm>
          <a:prstGeom prst="rect">
            <a:avLst/>
          </a:prstGeom>
          <a:noFill/>
        </p:spPr>
        <p:txBody>
          <a:bodyPr wrap="square" rtlCol="0">
            <a:spAutoFit/>
          </a:bodyPr>
          <a:lstStyle/>
          <a:p>
            <a:pPr algn="ctr"/>
            <a:r>
              <a:rPr lang="fr-FR" sz="1100" b="1" u="sng" dirty="0"/>
              <a:t>Joint</a:t>
            </a:r>
            <a:r>
              <a:rPr lang="fr-FR" sz="1100" dirty="0"/>
              <a:t> </a:t>
            </a:r>
            <a:r>
              <a:rPr lang="fr-FR" sz="1100" dirty="0" err="1"/>
              <a:t>resident</a:t>
            </a:r>
            <a:r>
              <a:rPr lang="fr-FR" sz="1100" dirty="0"/>
              <a:t> </a:t>
            </a:r>
            <a:r>
              <a:rPr lang="fr-FR" sz="1100" dirty="0" err="1"/>
              <a:t>tax</a:t>
            </a:r>
            <a:r>
              <a:rPr lang="fr-FR" sz="1100" dirty="0"/>
              <a:t> return </a:t>
            </a:r>
            <a:r>
              <a:rPr lang="fr-FR" sz="1100" u="sng" dirty="0" err="1"/>
              <a:t>reporting</a:t>
            </a:r>
            <a:r>
              <a:rPr lang="fr-FR" sz="1100" u="sng" dirty="0"/>
              <a:t> </a:t>
            </a:r>
            <a:r>
              <a:rPr lang="fr-FR" sz="1100" u="sng" dirty="0" err="1"/>
              <a:t>worldwide</a:t>
            </a:r>
            <a:r>
              <a:rPr lang="fr-FR" sz="1100" u="sng" dirty="0"/>
              <a:t> </a:t>
            </a:r>
            <a:r>
              <a:rPr lang="fr-FR" sz="1100" u="sng" dirty="0" err="1"/>
              <a:t>income</a:t>
            </a:r>
            <a:endParaRPr lang="fr-FR" sz="1100" dirty="0"/>
          </a:p>
          <a:p>
            <a:pPr algn="ctr"/>
            <a:endParaRPr lang="fr-FR" sz="1100" dirty="0"/>
          </a:p>
          <a:p>
            <a:pPr algn="ctr"/>
            <a:r>
              <a:rPr lang="fr-FR" sz="1100" b="1" dirty="0"/>
              <a:t>+ code [1062] and [1020].</a:t>
            </a:r>
          </a:p>
        </p:txBody>
      </p:sp>
      <p:cxnSp>
        <p:nvCxnSpPr>
          <p:cNvPr id="35" name="Connecteur droit avec flèche 34">
            <a:extLst>
              <a:ext uri="{FF2B5EF4-FFF2-40B4-BE49-F238E27FC236}">
                <a16:creationId xmlns:a16="http://schemas.microsoft.com/office/drawing/2014/main" id="{6331BC13-A943-47CC-B563-8BF675E4213D}"/>
              </a:ext>
            </a:extLst>
          </p:cNvPr>
          <p:cNvCxnSpPr>
            <a:cxnSpLocks/>
          </p:cNvCxnSpPr>
          <p:nvPr/>
        </p:nvCxnSpPr>
        <p:spPr>
          <a:xfrm>
            <a:off x="1320778" y="4881215"/>
            <a:ext cx="0" cy="308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BE0517AC-3AAF-4182-980E-41D5F33520DB}"/>
              </a:ext>
            </a:extLst>
          </p:cNvPr>
          <p:cNvCxnSpPr>
            <a:cxnSpLocks/>
          </p:cNvCxnSpPr>
          <p:nvPr/>
        </p:nvCxnSpPr>
        <p:spPr>
          <a:xfrm>
            <a:off x="8130105" y="4953711"/>
            <a:ext cx="0" cy="2806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698E6F31-1570-4F1B-9B72-59E46DC56B0F}"/>
              </a:ext>
            </a:extLst>
          </p:cNvPr>
          <p:cNvSpPr txBox="1"/>
          <p:nvPr/>
        </p:nvSpPr>
        <p:spPr>
          <a:xfrm>
            <a:off x="7351366" y="5228458"/>
            <a:ext cx="1557479" cy="1446550"/>
          </a:xfrm>
          <a:prstGeom prst="rect">
            <a:avLst/>
          </a:prstGeom>
          <a:noFill/>
        </p:spPr>
        <p:txBody>
          <a:bodyPr wrap="square" rtlCol="0">
            <a:spAutoFit/>
          </a:bodyPr>
          <a:lstStyle/>
          <a:p>
            <a:pPr algn="ctr"/>
            <a:r>
              <a:rPr lang="fr-FR" sz="1100" b="1" u="sng" dirty="0" err="1"/>
              <a:t>Separated</a:t>
            </a:r>
            <a:r>
              <a:rPr lang="fr-FR" sz="1100" dirty="0"/>
              <a:t> non </a:t>
            </a:r>
            <a:r>
              <a:rPr lang="fr-FR" sz="1100" dirty="0" err="1"/>
              <a:t>resident</a:t>
            </a:r>
            <a:r>
              <a:rPr lang="fr-FR" sz="1100" dirty="0"/>
              <a:t> </a:t>
            </a:r>
            <a:r>
              <a:rPr lang="fr-FR" sz="1100" dirty="0" err="1"/>
              <a:t>tax</a:t>
            </a:r>
            <a:r>
              <a:rPr lang="fr-FR" sz="1100" dirty="0"/>
              <a:t> return </a:t>
            </a:r>
            <a:r>
              <a:rPr lang="fr-FR" sz="1100" dirty="0" err="1"/>
              <a:t>reporting</a:t>
            </a:r>
            <a:r>
              <a:rPr lang="fr-FR" sz="1100" dirty="0"/>
              <a:t> </a:t>
            </a:r>
            <a:r>
              <a:rPr lang="fr-FR" sz="1100" dirty="0" err="1"/>
              <a:t>only</a:t>
            </a:r>
            <a:r>
              <a:rPr lang="fr-FR" sz="1100" dirty="0"/>
              <a:t> </a:t>
            </a:r>
            <a:r>
              <a:rPr lang="fr-FR" sz="1100" dirty="0" err="1"/>
              <a:t>spouse’s</a:t>
            </a:r>
            <a:r>
              <a:rPr lang="fr-FR" sz="1100" dirty="0"/>
              <a:t> </a:t>
            </a:r>
            <a:r>
              <a:rPr lang="fr-FR" sz="1100" dirty="0" err="1"/>
              <a:t>income</a:t>
            </a:r>
            <a:r>
              <a:rPr lang="fr-FR" sz="1100" dirty="0"/>
              <a:t> from Belgian sources </a:t>
            </a:r>
          </a:p>
          <a:p>
            <a:pPr algn="ctr"/>
            <a:endParaRPr lang="fr-FR" sz="1100" b="1" dirty="0"/>
          </a:p>
          <a:p>
            <a:pPr algn="ctr"/>
            <a:r>
              <a:rPr lang="fr-FR" sz="1100" b="1" dirty="0"/>
              <a:t>+ code [1051] or [1052].</a:t>
            </a:r>
          </a:p>
        </p:txBody>
      </p:sp>
      <p:sp>
        <p:nvSpPr>
          <p:cNvPr id="38" name="ZoneTexte 37">
            <a:extLst>
              <a:ext uri="{FF2B5EF4-FFF2-40B4-BE49-F238E27FC236}">
                <a16:creationId xmlns:a16="http://schemas.microsoft.com/office/drawing/2014/main" id="{C6AB7121-9EA1-4E74-8382-7BE2CBD4CCB3}"/>
              </a:ext>
            </a:extLst>
          </p:cNvPr>
          <p:cNvSpPr txBox="1"/>
          <p:nvPr/>
        </p:nvSpPr>
        <p:spPr>
          <a:xfrm>
            <a:off x="5421455" y="5298684"/>
            <a:ext cx="1557479" cy="938719"/>
          </a:xfrm>
          <a:prstGeom prst="rect">
            <a:avLst/>
          </a:prstGeom>
          <a:noFill/>
        </p:spPr>
        <p:txBody>
          <a:bodyPr wrap="square" rtlCol="0">
            <a:spAutoFit/>
          </a:bodyPr>
          <a:lstStyle/>
          <a:p>
            <a:pPr algn="ctr"/>
            <a:r>
              <a:rPr lang="fr-FR" sz="1100" b="1" u="sng" dirty="0" err="1"/>
              <a:t>Separated</a:t>
            </a:r>
            <a:r>
              <a:rPr lang="fr-FR" sz="1100" dirty="0"/>
              <a:t> </a:t>
            </a:r>
            <a:r>
              <a:rPr lang="fr-FR" sz="1100" dirty="0" err="1"/>
              <a:t>tax</a:t>
            </a:r>
            <a:r>
              <a:rPr lang="fr-FR" sz="1100" dirty="0"/>
              <a:t> return </a:t>
            </a:r>
            <a:r>
              <a:rPr lang="fr-FR" sz="1100" dirty="0" err="1"/>
              <a:t>reporting</a:t>
            </a:r>
            <a:r>
              <a:rPr lang="fr-FR" sz="1100" dirty="0"/>
              <a:t> </a:t>
            </a:r>
            <a:r>
              <a:rPr lang="fr-FR" sz="1100" dirty="0" err="1"/>
              <a:t>spouse’s</a:t>
            </a:r>
            <a:r>
              <a:rPr lang="fr-FR" sz="1100" dirty="0"/>
              <a:t> </a:t>
            </a:r>
            <a:r>
              <a:rPr lang="fr-FR" sz="1100" dirty="0" err="1"/>
              <a:t>worldwide</a:t>
            </a:r>
            <a:r>
              <a:rPr lang="fr-FR" sz="1100" dirty="0"/>
              <a:t> income</a:t>
            </a:r>
          </a:p>
          <a:p>
            <a:pPr algn="ctr"/>
            <a:endParaRPr lang="fr-FR" sz="1100" dirty="0"/>
          </a:p>
          <a:p>
            <a:pPr algn="ctr"/>
            <a:r>
              <a:rPr lang="fr-FR" sz="1100" b="1" dirty="0"/>
              <a:t>+ code [1021]</a:t>
            </a:r>
            <a:endParaRPr lang="fr-BE" sz="1100" b="1" dirty="0" err="1"/>
          </a:p>
        </p:txBody>
      </p:sp>
      <p:cxnSp>
        <p:nvCxnSpPr>
          <p:cNvPr id="39" name="Connecteur droit avec flèche 38">
            <a:extLst>
              <a:ext uri="{FF2B5EF4-FFF2-40B4-BE49-F238E27FC236}">
                <a16:creationId xmlns:a16="http://schemas.microsoft.com/office/drawing/2014/main" id="{CEE01FD0-AB04-4EDD-B87D-1E9680CB7F98}"/>
              </a:ext>
            </a:extLst>
          </p:cNvPr>
          <p:cNvCxnSpPr>
            <a:cxnSpLocks/>
            <a:stCxn id="24" idx="2"/>
          </p:cNvCxnSpPr>
          <p:nvPr/>
        </p:nvCxnSpPr>
        <p:spPr>
          <a:xfrm>
            <a:off x="6200195" y="4953711"/>
            <a:ext cx="0" cy="338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A95F9323-6A3A-48AB-9513-E881E4B32C24}"/>
              </a:ext>
            </a:extLst>
          </p:cNvPr>
          <p:cNvCxnSpPr>
            <a:cxnSpLocks/>
          </p:cNvCxnSpPr>
          <p:nvPr/>
        </p:nvCxnSpPr>
        <p:spPr>
          <a:xfrm>
            <a:off x="3799202" y="4892785"/>
            <a:ext cx="0" cy="308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7C7342D-A65F-61D2-DC43-4F58EDB10D7B}"/>
              </a:ext>
            </a:extLst>
          </p:cNvPr>
          <p:cNvSpPr/>
          <p:nvPr/>
        </p:nvSpPr>
        <p:spPr>
          <a:xfrm>
            <a:off x="707066" y="2475621"/>
            <a:ext cx="1296144" cy="10877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chemeClr val="bg1"/>
                </a:solidFill>
              </a:rPr>
              <a:t>Fiction not applicable to CS</a:t>
            </a:r>
            <a:endParaRPr lang="fr-BE" sz="1400" dirty="0">
              <a:solidFill>
                <a:schemeClr val="bg1"/>
              </a:solidFill>
            </a:endParaRPr>
          </a:p>
        </p:txBody>
      </p:sp>
    </p:spTree>
    <p:extLst>
      <p:ext uri="{BB962C8B-B14F-4D97-AF65-F5344CB8AC3E}">
        <p14:creationId xmlns:p14="http://schemas.microsoft.com/office/powerpoint/2010/main" val="2165050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a:bodyPr>
          <a:lstStyle/>
          <a:p>
            <a:r>
              <a:rPr lang="fr-BE" b="1" u="sng" dirty="0">
                <a:sym typeface="Wingdings" panose="05000000000000000000" pitchFamily="2" charset="2"/>
              </a:rPr>
              <a:t>Case n°1</a:t>
            </a:r>
          </a:p>
          <a:p>
            <a:pPr marL="285750" indent="-285750">
              <a:buFontTx/>
              <a:buChar char="-"/>
            </a:pPr>
            <a:r>
              <a:rPr lang="fr-BE" dirty="0">
                <a:sym typeface="Wingdings" panose="05000000000000000000" pitchFamily="2" charset="2"/>
              </a:rPr>
              <a:t>I am a European civil servant of Spanish origin; </a:t>
            </a:r>
          </a:p>
          <a:p>
            <a:pPr marL="285750" indent="-285750">
              <a:buFontTx/>
              <a:buChar char="-"/>
            </a:pPr>
            <a:r>
              <a:rPr lang="fr-BE" dirty="0">
                <a:sym typeface="Wingdings" panose="05000000000000000000" pitchFamily="2" charset="2"/>
              </a:rPr>
              <a:t>I am single; </a:t>
            </a:r>
          </a:p>
          <a:p>
            <a:pPr marL="285750" indent="-285750">
              <a:buFontTx/>
              <a:buChar char="-"/>
            </a:pPr>
            <a:r>
              <a:rPr lang="fr-BE" dirty="0">
                <a:sym typeface="Wingdings" panose="05000000000000000000" pitchFamily="2" charset="2"/>
              </a:rPr>
              <a:t>I rent an apartment in Brussels; </a:t>
            </a:r>
          </a:p>
          <a:p>
            <a:pPr marL="285750" indent="-285750">
              <a:buFontTx/>
              <a:buChar char="-"/>
            </a:pPr>
            <a:r>
              <a:rPr lang="fr-BE" dirty="0">
                <a:sym typeface="Wingdings" panose="05000000000000000000" pitchFamily="2" charset="2"/>
              </a:rPr>
              <a:t>I have no other income than my professional income from the EU; </a:t>
            </a:r>
          </a:p>
          <a:p>
            <a:pPr marL="285750" indent="-285750">
              <a:buFontTx/>
              <a:buChar char="-"/>
            </a:pPr>
            <a:endParaRPr lang="fr-BE" dirty="0">
              <a:sym typeface="Wingdings" panose="05000000000000000000" pitchFamily="2" charset="2"/>
            </a:endParaRPr>
          </a:p>
          <a:p>
            <a:pPr marL="285750" indent="-285750">
              <a:buFont typeface="Wingdings" panose="05000000000000000000" pitchFamily="2" charset="2"/>
              <a:buChar char="à"/>
            </a:pPr>
            <a:r>
              <a:rPr lang="fr-BE" dirty="0">
                <a:sym typeface="Wingdings" panose="05000000000000000000" pitchFamily="2" charset="2"/>
              </a:rPr>
              <a:t>I benefit from the fiction : I am a </a:t>
            </a:r>
            <a:r>
              <a:rPr lang="fr-BE" dirty="0" err="1">
                <a:sym typeface="Wingdings" panose="05000000000000000000" pitchFamily="2" charset="2"/>
              </a:rPr>
              <a:t>non-resident</a:t>
            </a:r>
            <a:r>
              <a:rPr lang="fr-BE" dirty="0">
                <a:sym typeface="Wingdings" panose="05000000000000000000" pitchFamily="2" charset="2"/>
              </a:rPr>
              <a:t> </a:t>
            </a:r>
            <a:r>
              <a:rPr lang="fr-BE" dirty="0" err="1">
                <a:sym typeface="Wingdings" panose="05000000000000000000" pitchFamily="2" charset="2"/>
              </a:rPr>
              <a:t>taxpayer</a:t>
            </a:r>
            <a:r>
              <a:rPr lang="fr-BE" dirty="0">
                <a:sym typeface="Wingdings" panose="05000000000000000000" pitchFamily="2" charset="2"/>
              </a:rPr>
              <a:t> in Belgium </a:t>
            </a:r>
          </a:p>
          <a:p>
            <a:pPr marL="285750" indent="-285750">
              <a:buFont typeface="Wingdings" panose="05000000000000000000" pitchFamily="2" charset="2"/>
              <a:buChar char="à"/>
            </a:pPr>
            <a:r>
              <a:rPr lang="fr-BE" dirty="0">
                <a:sym typeface="Wingdings" panose="05000000000000000000" pitchFamily="2" charset="2"/>
              </a:rPr>
              <a:t>I have no income to report in Belgium</a:t>
            </a:r>
          </a:p>
          <a:p>
            <a:r>
              <a:rPr lang="fr-BE" dirty="0">
                <a:sym typeface="Wingdings" panose="05000000000000000000" pitchFamily="2" charset="2"/>
              </a:rPr>
              <a:t>/!\ </a:t>
            </a:r>
            <a:r>
              <a:rPr lang="fr-BE" dirty="0" err="1">
                <a:sym typeface="Wingdings" panose="05000000000000000000" pitchFamily="2" charset="2"/>
              </a:rPr>
              <a:t>What</a:t>
            </a:r>
            <a:r>
              <a:rPr lang="fr-BE" dirty="0">
                <a:sym typeface="Wingdings" panose="05000000000000000000" pitchFamily="2" charset="2"/>
              </a:rPr>
              <a:t> are my obligations in Spain (State of residence)? </a:t>
            </a:r>
          </a:p>
          <a:p>
            <a:pPr marL="342900" indent="-342900">
              <a:buAutoNum type="arabicPeriod"/>
            </a:pPr>
            <a:endParaRPr lang="fr-BE" b="1" u="sng" dirty="0">
              <a:sym typeface="Wingdings" panose="05000000000000000000" pitchFamily="2" charset="2"/>
            </a:endParaRPr>
          </a:p>
          <a:p>
            <a:endParaRPr lang="fr-BE" b="1" u="sng" dirty="0">
              <a:sym typeface="Wingdings" panose="05000000000000000000" pitchFamily="2" charset="2"/>
            </a:endParaRPr>
          </a:p>
          <a:p>
            <a:endParaRPr lang="fr-BE" b="1" u="sng" dirty="0">
              <a:sym typeface="Wingdings" panose="05000000000000000000" pitchFamily="2" charset="2"/>
            </a:endParaRPr>
          </a:p>
          <a:p>
            <a:endParaRPr lang="fr-BE"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pPr marL="342900" indent="-342900">
              <a:buAutoNum type="arabicPeriod"/>
            </a:pPr>
            <a:endParaRPr lang="fr-BE" dirty="0">
              <a:sym typeface="Wingdings" panose="05000000000000000000" pitchFamily="2" charset="2"/>
            </a:endParaRPr>
          </a:p>
          <a:p>
            <a:endParaRPr lang="fr-BE" dirty="0">
              <a:sym typeface="Wingdings" panose="05000000000000000000" pitchFamily="2" charset="2"/>
            </a:endParaRPr>
          </a:p>
          <a:p>
            <a:endParaRPr lang="fr-BE" b="1" u="sng" dirty="0"/>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a:xfrm>
            <a:off x="-620" y="6333976"/>
            <a:ext cx="288000" cy="324000"/>
          </a:xfrm>
        </p:spPr>
        <p:txBody>
          <a:bodyPr/>
          <a:lstStyle/>
          <a:p>
            <a:fld id="{0CCC0F3D-6C85-4581-B708-13BD0E10D35E}" type="slidenum">
              <a:rPr lang="fr-BE" smtClean="0"/>
              <a:t>19</a:t>
            </a:fld>
            <a:endParaRPr lang="fr-BE" dirty="0"/>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dirty="0"/>
              <a:t>E. Case studies</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dirty="0" err="1"/>
              <a:t>i</a:t>
            </a:r>
            <a:r>
              <a:rPr lang="en-US" dirty="0"/>
              <a:t>. Income </a:t>
            </a:r>
            <a:r>
              <a:rPr lang="en-US" dirty="0" err="1"/>
              <a:t>taxes </a:t>
            </a:r>
          </a:p>
        </p:txBody>
      </p:sp>
    </p:spTree>
    <p:extLst>
      <p:ext uri="{BB962C8B-B14F-4D97-AF65-F5344CB8AC3E}">
        <p14:creationId xmlns:p14="http://schemas.microsoft.com/office/powerpoint/2010/main" val="130403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CBC05-4D9B-4DBA-AFBF-EFD90CE6F011}"/>
              </a:ext>
            </a:extLst>
          </p:cNvPr>
          <p:cNvSpPr>
            <a:spLocks noGrp="1"/>
          </p:cNvSpPr>
          <p:nvPr>
            <p:ph type="ctrTitle"/>
          </p:nvPr>
        </p:nvSpPr>
        <p:spPr/>
        <p:txBody>
          <a:bodyPr/>
          <a:lstStyle/>
          <a:p>
            <a:r>
              <a:rPr lang="en-US" dirty="0"/>
              <a:t>Plan</a:t>
            </a:r>
          </a:p>
        </p:txBody>
      </p:sp>
      <p:sp>
        <p:nvSpPr>
          <p:cNvPr id="3" name="Espace réservé du pied de page 2">
            <a:extLst>
              <a:ext uri="{FF2B5EF4-FFF2-40B4-BE49-F238E27FC236}">
                <a16:creationId xmlns:a16="http://schemas.microsoft.com/office/drawing/2014/main" id="{3E76D6EB-3116-46D6-B0E5-3A2D51CB2264}"/>
              </a:ext>
            </a:extLst>
          </p:cNvPr>
          <p:cNvSpPr>
            <a:spLocks noGrp="1"/>
          </p:cNvSpPr>
          <p:nvPr>
            <p:ph type="ftr" sz="quarter" idx="1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B442907-5194-4AA6-87F0-F546E3282CC5}"/>
              </a:ext>
            </a:extLst>
          </p:cNvPr>
          <p:cNvSpPr>
            <a:spLocks noGrp="1"/>
          </p:cNvSpPr>
          <p:nvPr>
            <p:ph type="sldNum" sz="quarter" idx="11"/>
          </p:nvPr>
        </p:nvSpPr>
        <p:spPr/>
        <p:txBody>
          <a:bodyPr/>
          <a:lstStyle/>
          <a:p>
            <a:fld id="{0CCC0F3D-6C85-4581-B708-13BD0E10D35E}" type="slidenum">
              <a:rPr lang="fr-BE" smtClean="0"/>
              <a:t>2</a:t>
            </a:fld>
            <a:endParaRPr lang="fr-BE" dirty="0"/>
          </a:p>
        </p:txBody>
      </p:sp>
      <p:sp>
        <p:nvSpPr>
          <p:cNvPr id="5" name="Espace réservé du texte 4">
            <a:extLst>
              <a:ext uri="{FF2B5EF4-FFF2-40B4-BE49-F238E27FC236}">
                <a16:creationId xmlns:a16="http://schemas.microsoft.com/office/drawing/2014/main" id="{7E8D482C-F6A2-47A6-87DA-5805A553108A}"/>
              </a:ext>
            </a:extLst>
          </p:cNvPr>
          <p:cNvSpPr>
            <a:spLocks noGrp="1"/>
          </p:cNvSpPr>
          <p:nvPr>
            <p:ph type="body" sz="quarter" idx="12"/>
          </p:nvPr>
        </p:nvSpPr>
        <p:spPr/>
        <p:txBody>
          <a:bodyPr/>
          <a:lstStyle/>
          <a:p>
            <a:r>
              <a:rPr lang="fr-BE" dirty="0" err="1"/>
              <a:t>Personal</a:t>
            </a:r>
            <a:r>
              <a:rPr lang="fr-BE" dirty="0"/>
              <a:t> </a:t>
            </a:r>
            <a:r>
              <a:rPr lang="fr-BE" dirty="0" err="1"/>
              <a:t>income</a:t>
            </a:r>
            <a:r>
              <a:rPr lang="fr-BE" dirty="0"/>
              <a:t> tax: tax residence and reporting obligations</a:t>
            </a:r>
          </a:p>
          <a:p>
            <a:r>
              <a:rPr lang="fr-BE" dirty="0"/>
              <a:t>Inheritance and gift </a:t>
            </a:r>
            <a:r>
              <a:rPr lang="fr-BE" dirty="0" err="1"/>
              <a:t>tax</a:t>
            </a:r>
            <a:endParaRPr lang="fr-BE" dirty="0"/>
          </a:p>
          <a:p>
            <a:pPr marL="0" indent="0">
              <a:buNone/>
            </a:pPr>
            <a:r>
              <a:rPr lang="fr-BE" dirty="0"/>
              <a:t>(</a:t>
            </a:r>
            <a:r>
              <a:rPr lang="fr-BE" dirty="0">
                <a:sym typeface="Wingdings" panose="05000000000000000000" pitchFamily="2" charset="2"/>
              </a:rPr>
              <a:t> June 9, 2023)</a:t>
            </a:r>
            <a:endParaRPr lang="fr-BE" dirty="0"/>
          </a:p>
        </p:txBody>
      </p:sp>
    </p:spTree>
    <p:extLst>
      <p:ext uri="{BB962C8B-B14F-4D97-AF65-F5344CB8AC3E}">
        <p14:creationId xmlns:p14="http://schemas.microsoft.com/office/powerpoint/2010/main" val="1565162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a:bodyPr>
          <a:lstStyle/>
          <a:p>
            <a:r>
              <a:rPr lang="fr-BE" b="1" u="sng" dirty="0">
                <a:sym typeface="Wingdings" panose="05000000000000000000" pitchFamily="2" charset="2"/>
              </a:rPr>
              <a:t>Case n°2</a:t>
            </a:r>
          </a:p>
          <a:p>
            <a:pPr marL="285750" indent="-285750">
              <a:buFontTx/>
              <a:buChar char="-"/>
            </a:pPr>
            <a:r>
              <a:rPr lang="fr-BE" dirty="0">
                <a:sym typeface="Wingdings" panose="05000000000000000000" pitchFamily="2" charset="2"/>
              </a:rPr>
              <a:t>I am a European civil servant of French origin; </a:t>
            </a:r>
          </a:p>
          <a:p>
            <a:pPr marL="285750" indent="-285750">
              <a:buFontTx/>
              <a:buChar char="-"/>
            </a:pPr>
            <a:r>
              <a:rPr lang="fr-BE" dirty="0">
                <a:sym typeface="Wingdings" panose="05000000000000000000" pitchFamily="2" charset="2"/>
              </a:rPr>
              <a:t>I am married and have two children; </a:t>
            </a:r>
          </a:p>
          <a:p>
            <a:pPr marL="285750" indent="-285750">
              <a:buFontTx/>
              <a:buChar char="-"/>
            </a:pPr>
            <a:r>
              <a:rPr lang="fr-BE" dirty="0">
                <a:sym typeface="Wingdings" panose="05000000000000000000" pitchFamily="2" charset="2"/>
              </a:rPr>
              <a:t>I bought a house in Belgium where I live with my family; </a:t>
            </a:r>
          </a:p>
          <a:p>
            <a:pPr marL="285750" indent="-285750">
              <a:buFontTx/>
              <a:buChar char="-"/>
            </a:pPr>
            <a:r>
              <a:rPr lang="fr-BE" dirty="0">
                <a:sym typeface="Wingdings" panose="05000000000000000000" pitchFamily="2" charset="2"/>
              </a:rPr>
              <a:t>I have no other income than my professional income from the EU; </a:t>
            </a:r>
          </a:p>
          <a:p>
            <a:pPr marL="285750" indent="-285750">
              <a:buFontTx/>
              <a:buChar char="-"/>
            </a:pPr>
            <a:r>
              <a:rPr lang="fr-BE" dirty="0" err="1">
                <a:sym typeface="Wingdings" panose="05000000000000000000" pitchFamily="2" charset="2"/>
              </a:rPr>
              <a:t>My</a:t>
            </a:r>
            <a:r>
              <a:rPr lang="fr-BE" dirty="0">
                <a:sym typeface="Wingdings" panose="05000000000000000000" pitchFamily="2" charset="2"/>
              </a:rPr>
              <a:t> </a:t>
            </a:r>
            <a:r>
              <a:rPr lang="fr-BE" dirty="0" err="1">
                <a:sym typeface="Wingdings" panose="05000000000000000000" pitchFamily="2" charset="2"/>
              </a:rPr>
              <a:t>spouse</a:t>
            </a:r>
            <a:r>
              <a:rPr lang="fr-BE" dirty="0">
                <a:sym typeface="Wingdings" panose="05000000000000000000" pitchFamily="2" charset="2"/>
              </a:rPr>
              <a:t> </a:t>
            </a:r>
            <a:r>
              <a:rPr lang="fr-BE" dirty="0" err="1">
                <a:sym typeface="Wingdings" panose="05000000000000000000" pitchFamily="2" charset="2"/>
              </a:rPr>
              <a:t>does</a:t>
            </a:r>
            <a:r>
              <a:rPr lang="fr-BE" dirty="0">
                <a:sym typeface="Wingdings" panose="05000000000000000000" pitchFamily="2" charset="2"/>
              </a:rPr>
              <a:t> not work</a:t>
            </a:r>
          </a:p>
          <a:p>
            <a:pPr marL="285750" indent="-285750">
              <a:buFontTx/>
              <a:buChar char="-"/>
            </a:pPr>
            <a:endParaRPr lang="fr-BE" dirty="0">
              <a:sym typeface="Wingdings" panose="05000000000000000000" pitchFamily="2" charset="2"/>
            </a:endParaRPr>
          </a:p>
          <a:p>
            <a:pPr marL="285750" indent="-285750">
              <a:buFont typeface="Wingdings" panose="05000000000000000000" pitchFamily="2" charset="2"/>
              <a:buChar char="à"/>
            </a:pPr>
            <a:r>
              <a:rPr lang="fr-BE" dirty="0" err="1">
                <a:sym typeface="Wingdings" panose="05000000000000000000" pitchFamily="2" charset="2"/>
              </a:rPr>
              <a:t>We</a:t>
            </a:r>
            <a:r>
              <a:rPr lang="fr-BE" dirty="0">
                <a:sym typeface="Wingdings" panose="05000000000000000000" pitchFamily="2" charset="2"/>
              </a:rPr>
              <a:t> </a:t>
            </a:r>
            <a:r>
              <a:rPr lang="fr-BE" dirty="0" err="1">
                <a:sym typeface="Wingdings" panose="05000000000000000000" pitchFamily="2" charset="2"/>
              </a:rPr>
              <a:t>both</a:t>
            </a:r>
            <a:r>
              <a:rPr lang="fr-BE" dirty="0">
                <a:sym typeface="Wingdings" panose="05000000000000000000" pitchFamily="2" charset="2"/>
              </a:rPr>
              <a:t> benefit from the fiction : non </a:t>
            </a:r>
            <a:r>
              <a:rPr lang="fr-BE" dirty="0" err="1">
                <a:sym typeface="Wingdings" panose="05000000000000000000" pitchFamily="2" charset="2"/>
              </a:rPr>
              <a:t>resident</a:t>
            </a:r>
            <a:r>
              <a:rPr lang="fr-BE" dirty="0">
                <a:sym typeface="Wingdings" panose="05000000000000000000" pitchFamily="2" charset="2"/>
              </a:rPr>
              <a:t> </a:t>
            </a:r>
            <a:r>
              <a:rPr lang="fr-BE" dirty="0" err="1">
                <a:sym typeface="Wingdings" panose="05000000000000000000" pitchFamily="2" charset="2"/>
              </a:rPr>
              <a:t>taxpayers</a:t>
            </a:r>
            <a:r>
              <a:rPr lang="fr-BE" dirty="0">
                <a:sym typeface="Wingdings" panose="05000000000000000000" pitchFamily="2" charset="2"/>
              </a:rPr>
              <a:t> in Belgium (INR-pp declaration) </a:t>
            </a:r>
          </a:p>
          <a:p>
            <a:pPr marL="285750" indent="-285750">
              <a:buFont typeface="Wingdings" panose="05000000000000000000" pitchFamily="2" charset="2"/>
              <a:buChar char="à"/>
            </a:pPr>
            <a:r>
              <a:rPr lang="fr-BE" dirty="0">
                <a:sym typeface="Wingdings" panose="05000000000000000000" pitchFamily="2" charset="2"/>
              </a:rPr>
              <a:t>I do not have to report my professional income in Belgium</a:t>
            </a:r>
          </a:p>
          <a:p>
            <a:pPr marL="285750" indent="-285750">
              <a:buFont typeface="Wingdings" panose="05000000000000000000" pitchFamily="2" charset="2"/>
              <a:buChar char="à"/>
            </a:pPr>
            <a:r>
              <a:rPr lang="fr-BE" dirty="0">
                <a:sym typeface="Wingdings" panose="05000000000000000000" pitchFamily="2" charset="2"/>
              </a:rPr>
              <a:t>I do not have to report my real estate income in Belgium </a:t>
            </a:r>
            <a:r>
              <a:rPr lang="fr-BE" sz="1100" dirty="0">
                <a:sym typeface="Wingdings" panose="05000000000000000000" pitchFamily="2" charset="2"/>
              </a:rPr>
              <a:t>(exemption for </a:t>
            </a:r>
            <a:r>
              <a:rPr lang="fr-BE" sz="1100" dirty="0" err="1">
                <a:sym typeface="Wingdings" panose="05000000000000000000" pitchFamily="2" charset="2"/>
              </a:rPr>
              <a:t>own</a:t>
            </a:r>
            <a:r>
              <a:rPr lang="fr-BE" sz="1100" dirty="0">
                <a:sym typeface="Wingdings" panose="05000000000000000000" pitchFamily="2" charset="2"/>
              </a:rPr>
              <a:t> </a:t>
            </a:r>
            <a:r>
              <a:rPr lang="fr-BE" sz="1100" dirty="0" err="1">
                <a:sym typeface="Wingdings" panose="05000000000000000000" pitchFamily="2" charset="2"/>
              </a:rPr>
              <a:t>dwelling</a:t>
            </a:r>
            <a:r>
              <a:rPr lang="fr-BE" sz="1100" dirty="0">
                <a:sym typeface="Wingdings" panose="05000000000000000000" pitchFamily="2" charset="2"/>
              </a:rPr>
              <a:t>)</a:t>
            </a:r>
            <a:endParaRPr lang="fr-BE" dirty="0">
              <a:sym typeface="Wingdings" panose="05000000000000000000" pitchFamily="2" charset="2"/>
            </a:endParaRPr>
          </a:p>
          <a:p>
            <a:r>
              <a:rPr lang="fr-BE" dirty="0">
                <a:sym typeface="Wingdings" panose="05000000000000000000" pitchFamily="2" charset="2"/>
              </a:rPr>
              <a:t>/!\ </a:t>
            </a:r>
            <a:r>
              <a:rPr lang="fr-BE" dirty="0" err="1">
                <a:sym typeface="Wingdings" panose="05000000000000000000" pitchFamily="2" charset="2"/>
              </a:rPr>
              <a:t>What</a:t>
            </a:r>
            <a:r>
              <a:rPr lang="fr-BE" dirty="0">
                <a:sym typeface="Wingdings" panose="05000000000000000000" pitchFamily="2" charset="2"/>
              </a:rPr>
              <a:t> are my obligations in France (State of residence)? </a:t>
            </a:r>
          </a:p>
          <a:p>
            <a:pPr marL="342900" indent="-342900">
              <a:buAutoNum type="arabicPeriod"/>
            </a:pPr>
            <a:endParaRPr lang="fr-BE" b="1" u="sng" dirty="0">
              <a:sym typeface="Wingdings" panose="05000000000000000000" pitchFamily="2" charset="2"/>
            </a:endParaRPr>
          </a:p>
          <a:p>
            <a:endParaRPr lang="fr-BE" b="1" u="sng" dirty="0">
              <a:sym typeface="Wingdings" panose="05000000000000000000" pitchFamily="2" charset="2"/>
            </a:endParaRPr>
          </a:p>
          <a:p>
            <a:endParaRPr lang="fr-BE" b="1" u="sng" dirty="0">
              <a:sym typeface="Wingdings" panose="05000000000000000000" pitchFamily="2" charset="2"/>
            </a:endParaRPr>
          </a:p>
          <a:p>
            <a:endParaRPr lang="fr-BE"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pPr marL="342900" indent="-342900">
              <a:buAutoNum type="arabicPeriod"/>
            </a:pPr>
            <a:endParaRPr lang="fr-BE" dirty="0">
              <a:sym typeface="Wingdings" panose="05000000000000000000" pitchFamily="2" charset="2"/>
            </a:endParaRPr>
          </a:p>
          <a:p>
            <a:endParaRPr lang="fr-BE" dirty="0">
              <a:sym typeface="Wingdings" panose="05000000000000000000" pitchFamily="2" charset="2"/>
            </a:endParaRPr>
          </a:p>
          <a:p>
            <a:endParaRPr lang="fr-BE" b="1" u="sng" dirty="0"/>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a:xfrm>
            <a:off x="-620" y="6333976"/>
            <a:ext cx="288000" cy="324000"/>
          </a:xfrm>
        </p:spPr>
        <p:txBody>
          <a:bodyPr/>
          <a:lstStyle/>
          <a:p>
            <a:fld id="{0CCC0F3D-6C85-4581-B708-13BD0E10D35E}" type="slidenum">
              <a:rPr lang="fr-BE" smtClean="0"/>
              <a:t>20</a:t>
            </a:fld>
            <a:endParaRPr lang="fr-BE" dirty="0"/>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dirty="0"/>
              <a:t>E. Case studies</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dirty="0" err="1"/>
              <a:t>i</a:t>
            </a:r>
            <a:r>
              <a:rPr lang="en-US" dirty="0"/>
              <a:t>. Income </a:t>
            </a:r>
            <a:r>
              <a:rPr lang="en-US" dirty="0" err="1"/>
              <a:t>taxes </a:t>
            </a:r>
          </a:p>
        </p:txBody>
      </p:sp>
    </p:spTree>
    <p:extLst>
      <p:ext uri="{BB962C8B-B14F-4D97-AF65-F5344CB8AC3E}">
        <p14:creationId xmlns:p14="http://schemas.microsoft.com/office/powerpoint/2010/main" val="15952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a:bodyPr>
          <a:lstStyle/>
          <a:p>
            <a:r>
              <a:rPr lang="fr-BE" b="1" u="sng" dirty="0">
                <a:sym typeface="Wingdings" panose="05000000000000000000" pitchFamily="2" charset="2"/>
              </a:rPr>
              <a:t>Case 3</a:t>
            </a:r>
          </a:p>
          <a:p>
            <a:pPr marL="285750" indent="-285750">
              <a:buFontTx/>
              <a:buChar char="-"/>
            </a:pPr>
            <a:r>
              <a:rPr lang="fr-BE" dirty="0">
                <a:sym typeface="Wingdings" panose="05000000000000000000" pitchFamily="2" charset="2"/>
              </a:rPr>
              <a:t>I am a European civil servant of French origin; </a:t>
            </a:r>
          </a:p>
          <a:p>
            <a:pPr marL="285750" indent="-285750">
              <a:buFontTx/>
              <a:buChar char="-"/>
            </a:pPr>
            <a:r>
              <a:rPr lang="fr-BE" dirty="0">
                <a:sym typeface="Wingdings" panose="05000000000000000000" pitchFamily="2" charset="2"/>
              </a:rPr>
              <a:t>I am married and have two children; </a:t>
            </a:r>
          </a:p>
          <a:p>
            <a:pPr marL="285750" indent="-285750">
              <a:buFontTx/>
              <a:buChar char="-"/>
            </a:pPr>
            <a:r>
              <a:rPr lang="fr-BE" dirty="0">
                <a:sym typeface="Wingdings" panose="05000000000000000000" pitchFamily="2" charset="2"/>
              </a:rPr>
              <a:t>I bought a house in which I live with my family; </a:t>
            </a:r>
          </a:p>
          <a:p>
            <a:pPr marL="285750" indent="-285750">
              <a:buFontTx/>
              <a:buChar char="-"/>
            </a:pPr>
            <a:r>
              <a:rPr lang="fr-BE" dirty="0" err="1">
                <a:sym typeface="Wingdings" panose="05000000000000000000" pitchFamily="2" charset="2"/>
              </a:rPr>
              <a:t>We</a:t>
            </a:r>
            <a:r>
              <a:rPr lang="fr-BE" dirty="0">
                <a:sym typeface="Wingdings" panose="05000000000000000000" pitchFamily="2" charset="2"/>
              </a:rPr>
              <a:t> </a:t>
            </a:r>
            <a:r>
              <a:rPr lang="fr-BE" dirty="0" err="1">
                <a:sym typeface="Wingdings" panose="05000000000000000000" pitchFamily="2" charset="2"/>
              </a:rPr>
              <a:t>own</a:t>
            </a:r>
            <a:r>
              <a:rPr lang="fr-BE" dirty="0">
                <a:sym typeface="Wingdings" panose="05000000000000000000" pitchFamily="2" charset="2"/>
              </a:rPr>
              <a:t> an </a:t>
            </a:r>
            <a:r>
              <a:rPr lang="fr-BE" dirty="0" err="1">
                <a:sym typeface="Wingdings" panose="05000000000000000000" pitchFamily="2" charset="2"/>
              </a:rPr>
              <a:t>apartment</a:t>
            </a:r>
            <a:r>
              <a:rPr lang="fr-BE" dirty="0">
                <a:sym typeface="Wingdings" panose="05000000000000000000" pitchFamily="2" charset="2"/>
              </a:rPr>
              <a:t> </a:t>
            </a:r>
            <a:r>
              <a:rPr lang="fr-BE" dirty="0" err="1">
                <a:sym typeface="Wingdings" panose="05000000000000000000" pitchFamily="2" charset="2"/>
              </a:rPr>
              <a:t>that</a:t>
            </a:r>
            <a:r>
              <a:rPr lang="fr-BE" dirty="0">
                <a:sym typeface="Wingdings" panose="05000000000000000000" pitchFamily="2" charset="2"/>
              </a:rPr>
              <a:t> </a:t>
            </a:r>
            <a:r>
              <a:rPr lang="fr-BE" dirty="0" err="1">
                <a:sym typeface="Wingdings" panose="05000000000000000000" pitchFamily="2" charset="2"/>
              </a:rPr>
              <a:t>is</a:t>
            </a:r>
            <a:r>
              <a:rPr lang="fr-BE" dirty="0">
                <a:sym typeface="Wingdings" panose="05000000000000000000" pitchFamily="2" charset="2"/>
              </a:rPr>
              <a:t> </a:t>
            </a:r>
            <a:r>
              <a:rPr lang="fr-BE" dirty="0" err="1">
                <a:sym typeface="Wingdings" panose="05000000000000000000" pitchFamily="2" charset="2"/>
              </a:rPr>
              <a:t>rented</a:t>
            </a:r>
            <a:r>
              <a:rPr lang="fr-BE" dirty="0">
                <a:sym typeface="Wingdings" panose="05000000000000000000" pitchFamily="2" charset="2"/>
              </a:rPr>
              <a:t> to an </a:t>
            </a:r>
            <a:r>
              <a:rPr lang="fr-BE" dirty="0" err="1">
                <a:sym typeface="Wingdings" panose="05000000000000000000" pitchFamily="2" charset="2"/>
              </a:rPr>
              <a:t>individual</a:t>
            </a:r>
            <a:r>
              <a:rPr lang="fr-BE" dirty="0">
                <a:sym typeface="Wingdings" panose="05000000000000000000" pitchFamily="2" charset="2"/>
              </a:rPr>
              <a:t> ; </a:t>
            </a:r>
          </a:p>
          <a:p>
            <a:pPr marL="285750" indent="-285750">
              <a:buFontTx/>
              <a:buChar char="-"/>
            </a:pPr>
            <a:r>
              <a:rPr lang="fr-BE" dirty="0">
                <a:sym typeface="Wingdings" panose="05000000000000000000" pitchFamily="2" charset="2"/>
              </a:rPr>
              <a:t>My wife does not work</a:t>
            </a:r>
          </a:p>
          <a:p>
            <a:pPr marL="285750" indent="-285750">
              <a:buFontTx/>
              <a:buChar char="-"/>
            </a:pPr>
            <a:endParaRPr lang="fr-BE" dirty="0">
              <a:sym typeface="Wingdings" panose="05000000000000000000" pitchFamily="2" charset="2"/>
            </a:endParaRPr>
          </a:p>
          <a:p>
            <a:pPr marL="285750" indent="-285750">
              <a:buFont typeface="Wingdings" panose="05000000000000000000" pitchFamily="2" charset="2"/>
              <a:buChar char="à"/>
            </a:pPr>
            <a:r>
              <a:rPr lang="fr-BE" dirty="0">
                <a:sym typeface="Wingdings" panose="05000000000000000000" pitchFamily="2" charset="2"/>
              </a:rPr>
              <a:t>We benefit from the fiction : </a:t>
            </a:r>
            <a:r>
              <a:rPr lang="fr-BE" dirty="0" err="1">
                <a:sym typeface="Wingdings" panose="05000000000000000000" pitchFamily="2" charset="2"/>
              </a:rPr>
              <a:t>non-resident</a:t>
            </a:r>
            <a:r>
              <a:rPr lang="fr-BE" dirty="0">
                <a:sym typeface="Wingdings" panose="05000000000000000000" pitchFamily="2" charset="2"/>
              </a:rPr>
              <a:t> </a:t>
            </a:r>
            <a:r>
              <a:rPr lang="fr-BE" dirty="0" err="1">
                <a:sym typeface="Wingdings" panose="05000000000000000000" pitchFamily="2" charset="2"/>
              </a:rPr>
              <a:t>taxpayers</a:t>
            </a:r>
            <a:r>
              <a:rPr lang="fr-BE" dirty="0">
                <a:sym typeface="Wingdings" panose="05000000000000000000" pitchFamily="2" charset="2"/>
              </a:rPr>
              <a:t> in Belgium (INR-pp declaration)  </a:t>
            </a:r>
          </a:p>
          <a:p>
            <a:pPr marL="285750" indent="-285750">
              <a:buFont typeface="Wingdings" panose="05000000000000000000" pitchFamily="2" charset="2"/>
              <a:buChar char="à"/>
            </a:pPr>
            <a:r>
              <a:rPr lang="fr-BE" dirty="0">
                <a:sym typeface="Wingdings" panose="05000000000000000000" pitchFamily="2" charset="2"/>
              </a:rPr>
              <a:t>I do not have to report </a:t>
            </a:r>
            <a:r>
              <a:rPr lang="fr-BE" dirty="0" err="1">
                <a:sym typeface="Wingdings" panose="05000000000000000000" pitchFamily="2" charset="2"/>
              </a:rPr>
              <a:t>my</a:t>
            </a:r>
            <a:r>
              <a:rPr lang="fr-BE" dirty="0">
                <a:sym typeface="Wingdings" panose="05000000000000000000" pitchFamily="2" charset="2"/>
              </a:rPr>
              <a:t> professional income in Belgium</a:t>
            </a:r>
          </a:p>
          <a:p>
            <a:pPr marL="285750" indent="-285750">
              <a:buFont typeface="Wingdings" panose="05000000000000000000" pitchFamily="2" charset="2"/>
              <a:buChar char="à"/>
            </a:pPr>
            <a:r>
              <a:rPr lang="fr-BE" dirty="0">
                <a:sym typeface="Wingdings" panose="05000000000000000000" pitchFamily="2" charset="2"/>
              </a:rPr>
              <a:t>We have to report our real estate income in Belgium if (indexed RC x 1,4) &gt; 2.500 €.</a:t>
            </a:r>
          </a:p>
          <a:p>
            <a:r>
              <a:rPr lang="fr-BE" dirty="0">
                <a:sym typeface="Wingdings" panose="05000000000000000000" pitchFamily="2" charset="2"/>
              </a:rPr>
              <a:t>/!\ </a:t>
            </a:r>
            <a:r>
              <a:rPr lang="fr-BE" dirty="0" err="1">
                <a:sym typeface="Wingdings" panose="05000000000000000000" pitchFamily="2" charset="2"/>
              </a:rPr>
              <a:t>What</a:t>
            </a:r>
            <a:r>
              <a:rPr lang="fr-BE" dirty="0">
                <a:sym typeface="Wingdings" panose="05000000000000000000" pitchFamily="2" charset="2"/>
              </a:rPr>
              <a:t> are my obligations in France (State of residence)? </a:t>
            </a:r>
          </a:p>
          <a:p>
            <a:pPr marL="342900" indent="-342900">
              <a:buAutoNum type="arabicPeriod"/>
            </a:pPr>
            <a:endParaRPr lang="fr-BE" b="1" u="sng" dirty="0">
              <a:sym typeface="Wingdings" panose="05000000000000000000" pitchFamily="2" charset="2"/>
            </a:endParaRPr>
          </a:p>
          <a:p>
            <a:endParaRPr lang="fr-BE" b="1" u="sng" dirty="0">
              <a:sym typeface="Wingdings" panose="05000000000000000000" pitchFamily="2" charset="2"/>
            </a:endParaRPr>
          </a:p>
          <a:p>
            <a:endParaRPr lang="fr-BE" b="1" u="sng" dirty="0">
              <a:sym typeface="Wingdings" panose="05000000000000000000" pitchFamily="2" charset="2"/>
            </a:endParaRPr>
          </a:p>
          <a:p>
            <a:endParaRPr lang="fr-BE"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pPr marL="342900" indent="-342900">
              <a:buAutoNum type="arabicPeriod"/>
            </a:pPr>
            <a:endParaRPr lang="fr-BE" dirty="0">
              <a:sym typeface="Wingdings" panose="05000000000000000000" pitchFamily="2" charset="2"/>
            </a:endParaRPr>
          </a:p>
          <a:p>
            <a:endParaRPr lang="fr-BE" dirty="0">
              <a:sym typeface="Wingdings" panose="05000000000000000000" pitchFamily="2" charset="2"/>
            </a:endParaRPr>
          </a:p>
          <a:p>
            <a:endParaRPr lang="fr-BE" b="1" u="sng" dirty="0"/>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a:xfrm>
            <a:off x="-620" y="6333976"/>
            <a:ext cx="288000" cy="324000"/>
          </a:xfrm>
        </p:spPr>
        <p:txBody>
          <a:bodyPr/>
          <a:lstStyle/>
          <a:p>
            <a:fld id="{0CCC0F3D-6C85-4581-B708-13BD0E10D35E}" type="slidenum">
              <a:rPr lang="fr-BE" smtClean="0"/>
              <a:t>21</a:t>
            </a:fld>
            <a:endParaRPr lang="fr-BE" dirty="0"/>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dirty="0"/>
              <a:t>E. Case studies</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dirty="0" err="1"/>
              <a:t>i</a:t>
            </a:r>
            <a:r>
              <a:rPr lang="en-US" dirty="0"/>
              <a:t>. Income </a:t>
            </a:r>
            <a:r>
              <a:rPr lang="en-US" dirty="0" err="1"/>
              <a:t>taxes </a:t>
            </a:r>
          </a:p>
        </p:txBody>
      </p:sp>
    </p:spTree>
    <p:extLst>
      <p:ext uri="{BB962C8B-B14F-4D97-AF65-F5344CB8AC3E}">
        <p14:creationId xmlns:p14="http://schemas.microsoft.com/office/powerpoint/2010/main" val="131306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fontScale="85000" lnSpcReduction="20000"/>
          </a:bodyPr>
          <a:lstStyle/>
          <a:p>
            <a:r>
              <a:rPr lang="fr-BE" b="1" u="sng" dirty="0">
                <a:sym typeface="Wingdings" panose="05000000000000000000" pitchFamily="2" charset="2"/>
              </a:rPr>
              <a:t>Case n°4</a:t>
            </a:r>
          </a:p>
          <a:p>
            <a:pPr marL="285750" indent="-285750">
              <a:buFontTx/>
              <a:buChar char="-"/>
            </a:pPr>
            <a:r>
              <a:rPr lang="fr-BE" dirty="0">
                <a:sym typeface="Wingdings" panose="05000000000000000000" pitchFamily="2" charset="2"/>
              </a:rPr>
              <a:t>I am a European civil servant of Italian origin; </a:t>
            </a:r>
          </a:p>
          <a:p>
            <a:pPr marL="285750" indent="-285750">
              <a:buFontTx/>
              <a:buChar char="-"/>
            </a:pPr>
            <a:r>
              <a:rPr lang="fr-BE" dirty="0">
                <a:sym typeface="Wingdings" panose="05000000000000000000" pitchFamily="2" charset="2"/>
              </a:rPr>
              <a:t>I am married; </a:t>
            </a:r>
          </a:p>
          <a:p>
            <a:pPr marL="285750" indent="-285750">
              <a:buFontTx/>
              <a:buChar char="-"/>
            </a:pPr>
            <a:r>
              <a:rPr lang="fr-BE" dirty="0">
                <a:sym typeface="Wingdings" panose="05000000000000000000" pitchFamily="2" charset="2"/>
              </a:rPr>
              <a:t>I bought a house in which I live with my family; </a:t>
            </a:r>
          </a:p>
          <a:p>
            <a:pPr marL="285750" indent="-285750">
              <a:buFontTx/>
              <a:buChar char="-"/>
            </a:pPr>
            <a:r>
              <a:rPr lang="fr-BE" dirty="0">
                <a:sym typeface="Wingdings" panose="05000000000000000000" pitchFamily="2" charset="2"/>
              </a:rPr>
              <a:t>We are owners of an apartment in Italy, rented out; </a:t>
            </a:r>
          </a:p>
          <a:p>
            <a:pPr marL="285750" indent="-285750">
              <a:buFontTx/>
              <a:buChar char="-"/>
            </a:pPr>
            <a:r>
              <a:rPr lang="fr-BE" dirty="0">
                <a:sym typeface="Wingdings" panose="05000000000000000000" pitchFamily="2" charset="2"/>
              </a:rPr>
              <a:t>My husband works </a:t>
            </a:r>
          </a:p>
          <a:p>
            <a:endParaRPr lang="fr-BE" dirty="0">
              <a:sym typeface="Wingdings" panose="05000000000000000000" pitchFamily="2" charset="2"/>
            </a:endParaRPr>
          </a:p>
          <a:p>
            <a:pPr marL="285750" indent="-285750">
              <a:buFont typeface="Wingdings" panose="05000000000000000000" pitchFamily="2" charset="2"/>
              <a:buChar char="à"/>
            </a:pPr>
            <a:r>
              <a:rPr lang="fr-BE" dirty="0">
                <a:sym typeface="Wingdings" panose="05000000000000000000" pitchFamily="2" charset="2"/>
              </a:rPr>
              <a:t>I benefit from the fiction: I am a non-resident for tax purposes in Belgium (INR-pp declaration)</a:t>
            </a:r>
          </a:p>
          <a:p>
            <a:pPr marL="285750" indent="-285750">
              <a:buFont typeface="Wingdings" panose="05000000000000000000" pitchFamily="2" charset="2"/>
              <a:buChar char="à"/>
            </a:pPr>
            <a:r>
              <a:rPr lang="fr-BE" dirty="0">
                <a:sym typeface="Wingdings" panose="05000000000000000000" pitchFamily="2" charset="2"/>
              </a:rPr>
              <a:t>I do not have to declare my professional income in Belgium, nor the income from my apartment in Italy </a:t>
            </a:r>
          </a:p>
          <a:p>
            <a:r>
              <a:rPr lang="fr-BE" dirty="0">
                <a:sym typeface="Wingdings" panose="05000000000000000000" pitchFamily="2" charset="2"/>
              </a:rPr>
              <a:t>/!\ </a:t>
            </a:r>
            <a:r>
              <a:rPr lang="fr-BE" dirty="0" err="1">
                <a:sym typeface="Wingdings" panose="05000000000000000000" pitchFamily="2" charset="2"/>
              </a:rPr>
              <a:t>What</a:t>
            </a:r>
            <a:r>
              <a:rPr lang="fr-BE" dirty="0">
                <a:sym typeface="Wingdings" panose="05000000000000000000" pitchFamily="2" charset="2"/>
              </a:rPr>
              <a:t> are my obligations in Italy (State of residence)?</a:t>
            </a:r>
          </a:p>
          <a:p>
            <a:endParaRPr lang="fr-BE" dirty="0">
              <a:sym typeface="Wingdings" panose="05000000000000000000" pitchFamily="2" charset="2"/>
            </a:endParaRPr>
          </a:p>
          <a:p>
            <a:pPr marL="285750" indent="-285750">
              <a:buFont typeface="Wingdings" panose="05000000000000000000" pitchFamily="2" charset="2"/>
              <a:buChar char="à"/>
            </a:pPr>
            <a:r>
              <a:rPr lang="fr-BE" dirty="0">
                <a:sym typeface="Wingdings" panose="05000000000000000000" pitchFamily="2" charset="2"/>
              </a:rPr>
              <a:t>My husband does not benefit from the fiction: he is a </a:t>
            </a:r>
            <a:r>
              <a:rPr lang="fr-BE" dirty="0" err="1">
                <a:sym typeface="Wingdings" panose="05000000000000000000" pitchFamily="2" charset="2"/>
              </a:rPr>
              <a:t>Belgian</a:t>
            </a:r>
            <a:r>
              <a:rPr lang="fr-BE" dirty="0">
                <a:sym typeface="Wingdings" panose="05000000000000000000" pitchFamily="2" charset="2"/>
              </a:rPr>
              <a:t> </a:t>
            </a:r>
            <a:r>
              <a:rPr lang="fr-BE" dirty="0" err="1">
                <a:sym typeface="Wingdings" panose="05000000000000000000" pitchFamily="2" charset="2"/>
              </a:rPr>
              <a:t>resident</a:t>
            </a:r>
            <a:r>
              <a:rPr lang="fr-BE" dirty="0">
                <a:sym typeface="Wingdings" panose="05000000000000000000" pitchFamily="2" charset="2"/>
              </a:rPr>
              <a:t> </a:t>
            </a:r>
            <a:r>
              <a:rPr lang="fr-BE" dirty="0" err="1">
                <a:sym typeface="Wingdings" panose="05000000000000000000" pitchFamily="2" charset="2"/>
              </a:rPr>
              <a:t>taxpayer</a:t>
            </a:r>
            <a:r>
              <a:rPr lang="fr-BE" dirty="0">
                <a:sym typeface="Wingdings" panose="05000000000000000000" pitchFamily="2" charset="2"/>
              </a:rPr>
              <a:t> (IPP declaration) </a:t>
            </a:r>
          </a:p>
          <a:p>
            <a:pPr marL="285750" indent="-285750">
              <a:buFont typeface="Wingdings" panose="05000000000000000000" pitchFamily="2" charset="2"/>
              <a:buChar char="à"/>
            </a:pPr>
            <a:r>
              <a:rPr lang="fr-BE" dirty="0">
                <a:sym typeface="Wingdings" panose="05000000000000000000" pitchFamily="2" charset="2"/>
              </a:rPr>
              <a:t>He must report </a:t>
            </a:r>
            <a:r>
              <a:rPr lang="fr-BE" dirty="0" err="1">
                <a:sym typeface="Wingdings" panose="05000000000000000000" pitchFamily="2" charset="2"/>
              </a:rPr>
              <a:t>his</a:t>
            </a:r>
            <a:r>
              <a:rPr lang="fr-BE" dirty="0">
                <a:sym typeface="Wingdings" panose="05000000000000000000" pitchFamily="2" charset="2"/>
              </a:rPr>
              <a:t> </a:t>
            </a:r>
            <a:r>
              <a:rPr lang="fr-BE" dirty="0" err="1">
                <a:sym typeface="Wingdings" panose="05000000000000000000" pitchFamily="2" charset="2"/>
              </a:rPr>
              <a:t>worldwide</a:t>
            </a:r>
            <a:r>
              <a:rPr lang="fr-BE" dirty="0">
                <a:sym typeface="Wingdings" panose="05000000000000000000" pitchFamily="2" charset="2"/>
              </a:rPr>
              <a:t> </a:t>
            </a:r>
            <a:r>
              <a:rPr lang="fr-BE" dirty="0" err="1">
                <a:sym typeface="Wingdings" panose="05000000000000000000" pitchFamily="2" charset="2"/>
              </a:rPr>
              <a:t>professional</a:t>
            </a:r>
            <a:r>
              <a:rPr lang="fr-BE" dirty="0">
                <a:sym typeface="Wingdings" panose="05000000000000000000" pitchFamily="2" charset="2"/>
              </a:rPr>
              <a:t> income in Belgium + his worldwide real estate income (except for his own home)</a:t>
            </a:r>
          </a:p>
          <a:p>
            <a:r>
              <a:rPr lang="fr-BE" dirty="0">
                <a:sym typeface="Wingdings" panose="05000000000000000000" pitchFamily="2" charset="2"/>
              </a:rPr>
              <a:t>+ DTT application (exemption of foreign real </a:t>
            </a:r>
            <a:r>
              <a:rPr lang="fr-BE" dirty="0" err="1">
                <a:sym typeface="Wingdings" panose="05000000000000000000" pitchFamily="2" charset="2"/>
              </a:rPr>
              <a:t>estate</a:t>
            </a:r>
            <a:r>
              <a:rPr lang="fr-BE" dirty="0">
                <a:sym typeface="Wingdings" panose="05000000000000000000" pitchFamily="2" charset="2"/>
              </a:rPr>
              <a:t> income). </a:t>
            </a:r>
          </a:p>
          <a:p>
            <a:pPr marL="342900" indent="-342900">
              <a:buAutoNum type="arabicPeriod"/>
            </a:pPr>
            <a:endParaRPr lang="fr-BE" b="1" u="sng" dirty="0">
              <a:sym typeface="Wingdings" panose="05000000000000000000" pitchFamily="2" charset="2"/>
            </a:endParaRPr>
          </a:p>
          <a:p>
            <a:endParaRPr lang="fr-BE" b="1" u="sng" dirty="0">
              <a:sym typeface="Wingdings" panose="05000000000000000000" pitchFamily="2" charset="2"/>
            </a:endParaRPr>
          </a:p>
          <a:p>
            <a:endParaRPr lang="fr-BE" b="1" u="sng" dirty="0">
              <a:sym typeface="Wingdings" panose="05000000000000000000" pitchFamily="2" charset="2"/>
            </a:endParaRPr>
          </a:p>
          <a:p>
            <a:endParaRPr lang="fr-BE"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pPr marL="342900" indent="-342900">
              <a:buAutoNum type="arabicPeriod"/>
            </a:pPr>
            <a:endParaRPr lang="fr-BE" dirty="0">
              <a:sym typeface="Wingdings" panose="05000000000000000000" pitchFamily="2" charset="2"/>
            </a:endParaRPr>
          </a:p>
          <a:p>
            <a:endParaRPr lang="fr-BE" dirty="0">
              <a:sym typeface="Wingdings" panose="05000000000000000000" pitchFamily="2" charset="2"/>
            </a:endParaRPr>
          </a:p>
          <a:p>
            <a:endParaRPr lang="fr-BE" b="1" u="sng" dirty="0"/>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a:xfrm>
            <a:off x="-620" y="6333976"/>
            <a:ext cx="288000" cy="324000"/>
          </a:xfrm>
        </p:spPr>
        <p:txBody>
          <a:bodyPr/>
          <a:lstStyle/>
          <a:p>
            <a:fld id="{0CCC0F3D-6C85-4581-B708-13BD0E10D35E}" type="slidenum">
              <a:rPr lang="fr-BE" smtClean="0"/>
              <a:t>22</a:t>
            </a:fld>
            <a:endParaRPr lang="fr-BE" dirty="0"/>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dirty="0"/>
              <a:t>E. Case studies</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dirty="0" err="1"/>
              <a:t>i</a:t>
            </a:r>
            <a:r>
              <a:rPr lang="en-US" dirty="0"/>
              <a:t>. Income </a:t>
            </a:r>
            <a:r>
              <a:rPr lang="en-US" dirty="0" err="1"/>
              <a:t>taxes </a:t>
            </a:r>
          </a:p>
        </p:txBody>
      </p:sp>
      <p:cxnSp>
        <p:nvCxnSpPr>
          <p:cNvPr id="8" name="Connecteur droit 7">
            <a:extLst>
              <a:ext uri="{FF2B5EF4-FFF2-40B4-BE49-F238E27FC236}">
                <a16:creationId xmlns:a16="http://schemas.microsoft.com/office/drawing/2014/main" id="{E4BDB70D-19EB-438D-B555-E752BC80517A}"/>
              </a:ext>
            </a:extLst>
          </p:cNvPr>
          <p:cNvCxnSpPr/>
          <p:nvPr/>
        </p:nvCxnSpPr>
        <p:spPr>
          <a:xfrm>
            <a:off x="3131840" y="5157192"/>
            <a:ext cx="28803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22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4364124"/>
          </a:xfrm>
        </p:spPr>
        <p:txBody>
          <a:bodyPr>
            <a:normAutofit/>
          </a:bodyPr>
          <a:lstStyle/>
          <a:p>
            <a:r>
              <a:rPr lang="fr-BE" b="1" u="sng" dirty="0">
                <a:sym typeface="Wingdings" panose="05000000000000000000" pitchFamily="2" charset="2"/>
              </a:rPr>
              <a:t>Case n°5</a:t>
            </a:r>
          </a:p>
          <a:p>
            <a:pPr marL="285750" indent="-285750">
              <a:buFontTx/>
              <a:buChar char="-"/>
            </a:pPr>
            <a:r>
              <a:rPr lang="fr-BE" dirty="0">
                <a:sym typeface="Wingdings" panose="05000000000000000000" pitchFamily="2" charset="2"/>
              </a:rPr>
              <a:t>I am a European civil servant of Italian </a:t>
            </a:r>
            <a:r>
              <a:rPr lang="fr-BE" dirty="0" err="1">
                <a:sym typeface="Wingdings" panose="05000000000000000000" pitchFamily="2" charset="2"/>
              </a:rPr>
              <a:t>origin</a:t>
            </a:r>
            <a:r>
              <a:rPr lang="fr-BE" dirty="0">
                <a:sym typeface="Wingdings" panose="05000000000000000000" pitchFamily="2" charset="2"/>
              </a:rPr>
              <a:t> </a:t>
            </a:r>
            <a:r>
              <a:rPr lang="fr-BE" dirty="0" err="1">
                <a:sym typeface="Wingdings" panose="05000000000000000000" pitchFamily="2" charset="2"/>
              </a:rPr>
              <a:t>since</a:t>
            </a:r>
            <a:r>
              <a:rPr lang="fr-BE" dirty="0">
                <a:sym typeface="Wingdings" panose="05000000000000000000" pitchFamily="2" charset="2"/>
              </a:rPr>
              <a:t> 10 years;</a:t>
            </a:r>
          </a:p>
          <a:p>
            <a:pPr marL="285750" indent="-285750">
              <a:buFontTx/>
              <a:buChar char="-"/>
            </a:pPr>
            <a:r>
              <a:rPr lang="fr-BE" dirty="0" err="1">
                <a:sym typeface="Wingdings" panose="05000000000000000000" pitchFamily="2" charset="2"/>
              </a:rPr>
              <a:t>Before</a:t>
            </a:r>
            <a:r>
              <a:rPr lang="fr-BE" dirty="0">
                <a:sym typeface="Wingdings" panose="05000000000000000000" pitchFamily="2" charset="2"/>
              </a:rPr>
              <a:t> </a:t>
            </a:r>
            <a:r>
              <a:rPr lang="fr-BE" dirty="0" err="1">
                <a:sym typeface="Wingdings" panose="05000000000000000000" pitchFamily="2" charset="2"/>
              </a:rPr>
              <a:t>that</a:t>
            </a:r>
            <a:r>
              <a:rPr lang="fr-BE" dirty="0">
                <a:sym typeface="Wingdings" panose="05000000000000000000" pitchFamily="2" charset="2"/>
              </a:rPr>
              <a:t>, I already had a professional activity in Belgium;  </a:t>
            </a:r>
          </a:p>
          <a:p>
            <a:pPr marL="285750" indent="-285750">
              <a:buFontTx/>
              <a:buChar char="-"/>
            </a:pPr>
            <a:r>
              <a:rPr lang="fr-BE" dirty="0">
                <a:sym typeface="Wingdings" panose="05000000000000000000" pitchFamily="2" charset="2"/>
              </a:rPr>
              <a:t>I am married; </a:t>
            </a:r>
          </a:p>
          <a:p>
            <a:pPr marL="285750" indent="-285750">
              <a:buFontTx/>
              <a:buChar char="-"/>
            </a:pPr>
            <a:r>
              <a:rPr lang="fr-BE" dirty="0">
                <a:sym typeface="Wingdings" panose="05000000000000000000" pitchFamily="2" charset="2"/>
              </a:rPr>
              <a:t>I bought a house in which I live with my family; </a:t>
            </a:r>
          </a:p>
          <a:p>
            <a:pPr marL="285750" indent="-285750">
              <a:buFontTx/>
              <a:buChar char="-"/>
            </a:pPr>
            <a:r>
              <a:rPr lang="fr-BE" dirty="0">
                <a:sym typeface="Wingdings" panose="05000000000000000000" pitchFamily="2" charset="2"/>
              </a:rPr>
              <a:t>I am the owner of a an </a:t>
            </a:r>
            <a:r>
              <a:rPr lang="fr-BE" dirty="0" err="1">
                <a:sym typeface="Wingdings" panose="05000000000000000000" pitchFamily="2" charset="2"/>
              </a:rPr>
              <a:t>apartment</a:t>
            </a:r>
            <a:r>
              <a:rPr lang="fr-BE" dirty="0">
                <a:sym typeface="Wingdings" panose="05000000000000000000" pitchFamily="2" charset="2"/>
              </a:rPr>
              <a:t> In Belgium, </a:t>
            </a:r>
            <a:r>
              <a:rPr lang="fr-BE" dirty="0" err="1">
                <a:sym typeface="Wingdings" panose="05000000000000000000" pitchFamily="2" charset="2"/>
              </a:rPr>
              <a:t>rented</a:t>
            </a:r>
            <a:r>
              <a:rPr lang="fr-BE" dirty="0">
                <a:sym typeface="Wingdings" panose="05000000000000000000" pitchFamily="2" charset="2"/>
              </a:rPr>
              <a:t> out; </a:t>
            </a:r>
          </a:p>
          <a:p>
            <a:pPr marL="285750" indent="-285750">
              <a:buFontTx/>
              <a:buChar char="-"/>
            </a:pPr>
            <a:r>
              <a:rPr lang="fr-BE" dirty="0">
                <a:sym typeface="Wingdings" panose="05000000000000000000" pitchFamily="2" charset="2"/>
              </a:rPr>
              <a:t>My husband works</a:t>
            </a:r>
          </a:p>
          <a:p>
            <a:endParaRPr lang="fr-BE" dirty="0">
              <a:sym typeface="Wingdings" panose="05000000000000000000" pitchFamily="2" charset="2"/>
            </a:endParaRPr>
          </a:p>
          <a:p>
            <a:pPr marL="285750" indent="-285750">
              <a:buFont typeface="Wingdings" panose="05000000000000000000" pitchFamily="2" charset="2"/>
              <a:buChar char="à"/>
            </a:pPr>
            <a:r>
              <a:rPr lang="fr-BE" dirty="0">
                <a:sym typeface="Wingdings" panose="05000000000000000000" pitchFamily="2" charset="2"/>
              </a:rPr>
              <a:t>I do not benefit from the fiction: my husband and I are </a:t>
            </a:r>
            <a:r>
              <a:rPr lang="fr-BE" dirty="0" err="1">
                <a:sym typeface="Wingdings" panose="05000000000000000000" pitchFamily="2" charset="2"/>
              </a:rPr>
              <a:t>both</a:t>
            </a:r>
            <a:r>
              <a:rPr lang="fr-BE" dirty="0">
                <a:sym typeface="Wingdings" panose="05000000000000000000" pitchFamily="2" charset="2"/>
              </a:rPr>
              <a:t> </a:t>
            </a:r>
            <a:r>
              <a:rPr lang="fr-BE" dirty="0" err="1">
                <a:sym typeface="Wingdings" panose="05000000000000000000" pitchFamily="2" charset="2"/>
              </a:rPr>
              <a:t>Belgian</a:t>
            </a:r>
            <a:r>
              <a:rPr lang="fr-BE" dirty="0">
                <a:sym typeface="Wingdings" panose="05000000000000000000" pitchFamily="2" charset="2"/>
              </a:rPr>
              <a:t> </a:t>
            </a:r>
            <a:r>
              <a:rPr lang="fr-BE" dirty="0" err="1">
                <a:sym typeface="Wingdings" panose="05000000000000000000" pitchFamily="2" charset="2"/>
              </a:rPr>
              <a:t>resident</a:t>
            </a:r>
            <a:r>
              <a:rPr lang="fr-BE" dirty="0">
                <a:sym typeface="Wingdings" panose="05000000000000000000" pitchFamily="2" charset="2"/>
              </a:rPr>
              <a:t> </a:t>
            </a:r>
            <a:r>
              <a:rPr lang="fr-BE" dirty="0" err="1">
                <a:sym typeface="Wingdings" panose="05000000000000000000" pitchFamily="2" charset="2"/>
              </a:rPr>
              <a:t>taxpayers</a:t>
            </a:r>
            <a:r>
              <a:rPr lang="fr-BE" dirty="0">
                <a:sym typeface="Wingdings" panose="05000000000000000000" pitchFamily="2" charset="2"/>
              </a:rPr>
              <a:t> (joint </a:t>
            </a:r>
            <a:r>
              <a:rPr lang="fr-BE" dirty="0" err="1">
                <a:sym typeface="Wingdings" panose="05000000000000000000" pitchFamily="2" charset="2"/>
              </a:rPr>
              <a:t>resident</a:t>
            </a:r>
            <a:r>
              <a:rPr lang="fr-BE" dirty="0">
                <a:sym typeface="Wingdings" panose="05000000000000000000" pitchFamily="2" charset="2"/>
              </a:rPr>
              <a:t> </a:t>
            </a:r>
            <a:r>
              <a:rPr lang="fr-BE" dirty="0" err="1">
                <a:sym typeface="Wingdings" panose="05000000000000000000" pitchFamily="2" charset="2"/>
              </a:rPr>
              <a:t>tax</a:t>
            </a:r>
            <a:r>
              <a:rPr lang="fr-BE" dirty="0">
                <a:sym typeface="Wingdings" panose="05000000000000000000" pitchFamily="2" charset="2"/>
              </a:rPr>
              <a:t> return) </a:t>
            </a:r>
          </a:p>
          <a:p>
            <a:pPr marL="285750" indent="-285750">
              <a:buFont typeface="Wingdings" panose="05000000000000000000" pitchFamily="2" charset="2"/>
              <a:buChar char="à"/>
            </a:pPr>
            <a:r>
              <a:rPr lang="fr-BE" dirty="0">
                <a:sym typeface="Wingdings" panose="05000000000000000000" pitchFamily="2" charset="2"/>
              </a:rPr>
              <a:t>We have to report our worldwide income, except for my professional income from the EU </a:t>
            </a:r>
          </a:p>
          <a:p>
            <a:r>
              <a:rPr lang="fr-BE" dirty="0">
                <a:sym typeface="Wingdings" panose="05000000000000000000" pitchFamily="2" charset="2"/>
              </a:rPr>
              <a:t>/!\ section 13 certificate</a:t>
            </a:r>
          </a:p>
          <a:p>
            <a:endParaRPr lang="fr-BE" dirty="0">
              <a:sym typeface="Wingdings" panose="05000000000000000000" pitchFamily="2" charset="2"/>
            </a:endParaRPr>
          </a:p>
          <a:p>
            <a:pPr marL="342900" indent="-342900">
              <a:buAutoNum type="arabicPeriod"/>
            </a:pPr>
            <a:endParaRPr lang="fr-BE" b="1" u="sng" dirty="0">
              <a:sym typeface="Wingdings" panose="05000000000000000000" pitchFamily="2" charset="2"/>
            </a:endParaRPr>
          </a:p>
          <a:p>
            <a:endParaRPr lang="fr-BE" b="1" u="sng" dirty="0">
              <a:sym typeface="Wingdings" panose="05000000000000000000" pitchFamily="2" charset="2"/>
            </a:endParaRPr>
          </a:p>
          <a:p>
            <a:endParaRPr lang="fr-BE" b="1" u="sng" dirty="0">
              <a:sym typeface="Wingdings" panose="05000000000000000000" pitchFamily="2" charset="2"/>
            </a:endParaRPr>
          </a:p>
          <a:p>
            <a:endParaRPr lang="fr-BE"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endParaRPr lang="fr-FR" b="1" i="1" u="sng" dirty="0">
              <a:sym typeface="Wingdings" panose="05000000000000000000" pitchFamily="2" charset="2"/>
            </a:endParaRPr>
          </a:p>
          <a:p>
            <a:pPr marL="342900" indent="-342900">
              <a:buAutoNum type="arabicPeriod"/>
            </a:pPr>
            <a:endParaRPr lang="fr-BE" dirty="0">
              <a:sym typeface="Wingdings" panose="05000000000000000000" pitchFamily="2" charset="2"/>
            </a:endParaRPr>
          </a:p>
          <a:p>
            <a:endParaRPr lang="fr-BE" dirty="0">
              <a:sym typeface="Wingdings" panose="05000000000000000000" pitchFamily="2" charset="2"/>
            </a:endParaRPr>
          </a:p>
          <a:p>
            <a:endParaRPr lang="fr-BE" b="1" u="sng" dirty="0"/>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a:xfrm>
            <a:off x="-620" y="6333976"/>
            <a:ext cx="288000" cy="324000"/>
          </a:xfrm>
        </p:spPr>
        <p:txBody>
          <a:bodyPr/>
          <a:lstStyle/>
          <a:p>
            <a:fld id="{0CCC0F3D-6C85-4581-B708-13BD0E10D35E}" type="slidenum">
              <a:rPr lang="fr-BE" smtClean="0"/>
              <a:t>23</a:t>
            </a:fld>
            <a:endParaRPr lang="fr-BE" dirty="0"/>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dirty="0"/>
              <a:t>E. Case studies</a:t>
            </a:r>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dirty="0" err="1"/>
              <a:t>i</a:t>
            </a:r>
            <a:r>
              <a:rPr lang="en-US" dirty="0"/>
              <a:t>. Income </a:t>
            </a:r>
            <a:r>
              <a:rPr lang="en-US" dirty="0" err="1"/>
              <a:t>taxes </a:t>
            </a:r>
          </a:p>
        </p:txBody>
      </p:sp>
    </p:spTree>
    <p:extLst>
      <p:ext uri="{BB962C8B-B14F-4D97-AF65-F5344CB8AC3E}">
        <p14:creationId xmlns:p14="http://schemas.microsoft.com/office/powerpoint/2010/main" val="20248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BE" dirty="0"/>
              <a:t>Thank you for your attention!</a:t>
            </a:r>
          </a:p>
        </p:txBody>
      </p:sp>
      <p:sp>
        <p:nvSpPr>
          <p:cNvPr id="3" name="Sous-titre 2"/>
          <p:cNvSpPr>
            <a:spLocks noGrp="1"/>
          </p:cNvSpPr>
          <p:nvPr>
            <p:ph type="subTitle" idx="1"/>
          </p:nvPr>
        </p:nvSpPr>
        <p:spPr/>
        <p:txBody>
          <a:bodyPr/>
          <a:lstStyle/>
          <a:p>
            <a:r>
              <a:rPr lang="fr-BE" dirty="0"/>
              <a:t>Any questions?</a:t>
            </a:r>
          </a:p>
        </p:txBody>
      </p:sp>
    </p:spTree>
    <p:extLst>
      <p:ext uri="{BB962C8B-B14F-4D97-AF65-F5344CB8AC3E}">
        <p14:creationId xmlns:p14="http://schemas.microsoft.com/office/powerpoint/2010/main" val="411808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CC1CC47-3FB3-4B41-B40D-D7F8A3792736}"/>
              </a:ext>
            </a:extLst>
          </p:cNvPr>
          <p:cNvSpPr>
            <a:spLocks noGrp="1"/>
          </p:cNvSpPr>
          <p:nvPr>
            <p:ph type="body" sz="quarter" idx="10"/>
          </p:nvPr>
        </p:nvSpPr>
        <p:spPr/>
        <p:txBody>
          <a:bodyPr/>
          <a:lstStyle/>
          <a:p>
            <a:r>
              <a:rPr lang="en-US" dirty="0">
                <a:solidFill>
                  <a:schemeClr val="bg1"/>
                </a:solidFill>
              </a:rPr>
              <a:t>I. Income </a:t>
            </a:r>
            <a:r>
              <a:rPr lang="en-US" dirty="0" err="1">
                <a:solidFill>
                  <a:schemeClr val="bg1"/>
                </a:solidFill>
              </a:rPr>
              <a:t>Tax </a:t>
            </a:r>
          </a:p>
        </p:txBody>
      </p:sp>
      <p:sp>
        <p:nvSpPr>
          <p:cNvPr id="3" name="Espace réservé du pied de page 2">
            <a:extLst>
              <a:ext uri="{FF2B5EF4-FFF2-40B4-BE49-F238E27FC236}">
                <a16:creationId xmlns:a16="http://schemas.microsoft.com/office/drawing/2014/main" id="{8D87CFE9-C35B-4588-8037-CC9768E64338}"/>
              </a:ext>
            </a:extLst>
          </p:cNvPr>
          <p:cNvSpPr>
            <a:spLocks noGrp="1"/>
          </p:cNvSpPr>
          <p:nvPr>
            <p:ph type="ftr" sz="quarter" idx="3"/>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cs typeface="Arial"/>
            </a:endParaRPr>
          </a:p>
        </p:txBody>
      </p:sp>
      <p:sp>
        <p:nvSpPr>
          <p:cNvPr id="4" name="Espace réservé du numéro de diapositive 3">
            <a:extLst>
              <a:ext uri="{FF2B5EF4-FFF2-40B4-BE49-F238E27FC236}">
                <a16:creationId xmlns:a16="http://schemas.microsoft.com/office/drawing/2014/main" id="{C0FBBF1C-05C3-49A4-9708-1D5578841E85}"/>
              </a:ext>
            </a:extLst>
          </p:cNvPr>
          <p:cNvSpPr>
            <a:spLocks noGrp="1"/>
          </p:cNvSpPr>
          <p:nvPr>
            <p:ph type="sldNum" sz="quarter" idx="4"/>
          </p:nvPr>
        </p:nvSpPr>
        <p:spPr/>
        <p:txBody>
          <a:bodyPr/>
          <a:lstStyle/>
          <a:p>
            <a:fld id="{0CCC0F3D-6C85-4581-B708-13BD0E10D35E}" type="slidenum">
              <a:rPr lang="fr-BE" smtClean="0"/>
              <a:t>3</a:t>
            </a:fld>
            <a:endParaRPr lang="fr-BE" dirty="0"/>
          </a:p>
        </p:txBody>
      </p:sp>
      <p:sp>
        <p:nvSpPr>
          <p:cNvPr id="5" name="Espace réservé du texte 4">
            <a:extLst>
              <a:ext uri="{FF2B5EF4-FFF2-40B4-BE49-F238E27FC236}">
                <a16:creationId xmlns:a16="http://schemas.microsoft.com/office/drawing/2014/main" id="{9067D417-A32F-4A81-911C-DE9C321975E7}"/>
              </a:ext>
            </a:extLst>
          </p:cNvPr>
          <p:cNvSpPr>
            <a:spLocks noGrp="1"/>
          </p:cNvSpPr>
          <p:nvPr>
            <p:ph type="body" sz="quarter" idx="11"/>
          </p:nvPr>
        </p:nvSpPr>
        <p:spPr/>
        <p:txBody>
          <a:bodyPr/>
          <a:lstStyle/>
          <a:p>
            <a:r>
              <a:rPr lang="en-US" dirty="0" err="1">
                <a:solidFill>
                  <a:schemeClr val="bg1"/>
                </a:solidFill>
              </a:rPr>
              <a:t>Belgian taxation</a:t>
            </a:r>
            <a:r>
              <a:rPr lang="en-US" dirty="0">
                <a:solidFill>
                  <a:schemeClr val="bg1"/>
                </a:solidFill>
              </a:rPr>
              <a:t>: </a:t>
            </a:r>
            <a:r>
              <a:rPr lang="en-US" dirty="0" err="1">
                <a:solidFill>
                  <a:schemeClr val="bg1"/>
                </a:solidFill>
              </a:rPr>
              <a:t>basic principles</a:t>
            </a:r>
            <a:endParaRPr lang="en-US" dirty="0">
              <a:solidFill>
                <a:schemeClr val="bg1"/>
              </a:solidFill>
            </a:endParaRPr>
          </a:p>
          <a:p>
            <a:r>
              <a:rPr lang="en-US" dirty="0">
                <a:solidFill>
                  <a:schemeClr val="bg1"/>
                </a:solidFill>
              </a:rPr>
              <a:t>Tax residence in Belgium: special status for EU civil servants</a:t>
            </a:r>
          </a:p>
          <a:p>
            <a:r>
              <a:rPr lang="en-US" dirty="0">
                <a:solidFill>
                  <a:schemeClr val="bg1"/>
                </a:solidFill>
              </a:rPr>
              <a:t>Taxation of EU civil servants’ income in Belgium</a:t>
            </a:r>
          </a:p>
          <a:p>
            <a:r>
              <a:rPr lang="en-US" dirty="0">
                <a:solidFill>
                  <a:schemeClr val="bg1"/>
                </a:solidFill>
              </a:rPr>
              <a:t>Taxation of spouse's </a:t>
            </a:r>
            <a:r>
              <a:rPr lang="en-US" dirty="0" err="1">
                <a:solidFill>
                  <a:schemeClr val="bg1"/>
                </a:solidFill>
              </a:rPr>
              <a:t>income in </a:t>
            </a:r>
            <a:r>
              <a:rPr lang="en-US" dirty="0">
                <a:solidFill>
                  <a:schemeClr val="bg1"/>
                </a:solidFill>
              </a:rPr>
              <a:t>Belgium</a:t>
            </a:r>
          </a:p>
          <a:p>
            <a:r>
              <a:rPr lang="en-US" dirty="0">
                <a:solidFill>
                  <a:schemeClr val="bg1"/>
                </a:solidFill>
              </a:rPr>
              <a:t>Case studies</a:t>
            </a:r>
          </a:p>
        </p:txBody>
      </p:sp>
    </p:spTree>
    <p:extLst>
      <p:ext uri="{BB962C8B-B14F-4D97-AF65-F5344CB8AC3E}">
        <p14:creationId xmlns:p14="http://schemas.microsoft.com/office/powerpoint/2010/main" val="615869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3960440"/>
          </a:xfrm>
        </p:spPr>
        <p:txBody>
          <a:bodyPr>
            <a:normAutofit/>
          </a:bodyPr>
          <a:lstStyle/>
          <a:p>
            <a:r>
              <a:rPr lang="fr-BE" b="1" u="sng" dirty="0"/>
              <a:t>1. Taxable Income Categories: </a:t>
            </a:r>
          </a:p>
          <a:p>
            <a:pPr marL="342900" indent="-342900">
              <a:buFont typeface="+mj-lt"/>
              <a:buAutoNum type="arabicParenR"/>
            </a:pPr>
            <a:r>
              <a:rPr lang="fr-BE" dirty="0"/>
              <a:t>Real estate income ("cadastral" income, </a:t>
            </a:r>
            <a:r>
              <a:rPr lang="fr-BE" dirty="0" err="1"/>
              <a:t>rental</a:t>
            </a:r>
            <a:r>
              <a:rPr lang="fr-BE" dirty="0"/>
              <a:t> </a:t>
            </a:r>
            <a:r>
              <a:rPr lang="fr-BE" dirty="0" err="1"/>
              <a:t>income</a:t>
            </a:r>
            <a:r>
              <a:rPr lang="fr-BE" dirty="0"/>
              <a:t>, etc.)</a:t>
            </a:r>
          </a:p>
          <a:p>
            <a:pPr marL="342900" indent="-342900">
              <a:buFont typeface="+mj-lt"/>
              <a:buAutoNum type="arabicParenR"/>
            </a:pPr>
            <a:r>
              <a:rPr lang="fr-BE" dirty="0"/>
              <a:t>Professional income (salaries, remuneration, benefits, etc.) </a:t>
            </a:r>
          </a:p>
          <a:p>
            <a:pPr marL="342900" indent="-342900">
              <a:buFont typeface="+mj-lt"/>
              <a:buAutoNum type="arabicParenR"/>
            </a:pPr>
            <a:r>
              <a:rPr lang="fr-BE" dirty="0"/>
              <a:t>Income </a:t>
            </a:r>
            <a:r>
              <a:rPr lang="fr-BE" dirty="0" err="1"/>
              <a:t>from</a:t>
            </a:r>
            <a:r>
              <a:rPr lang="fr-BE" dirty="0"/>
              <a:t> </a:t>
            </a:r>
            <a:r>
              <a:rPr lang="fr-BE" dirty="0" err="1"/>
              <a:t>movable</a:t>
            </a:r>
            <a:r>
              <a:rPr lang="fr-BE" dirty="0"/>
              <a:t> </a:t>
            </a:r>
            <a:r>
              <a:rPr lang="fr-BE" dirty="0" err="1"/>
              <a:t>property</a:t>
            </a:r>
            <a:r>
              <a:rPr lang="fr-BE" dirty="0"/>
              <a:t> (interest, dividends, royalties, etc.) </a:t>
            </a:r>
          </a:p>
          <a:p>
            <a:pPr marL="342900" indent="-342900">
              <a:buFont typeface="+mj-lt"/>
              <a:buAutoNum type="arabicParenR"/>
            </a:pPr>
            <a:r>
              <a:rPr lang="fr-BE" dirty="0"/>
              <a:t>Miscellaneous </a:t>
            </a:r>
            <a:r>
              <a:rPr lang="fr-BE" dirty="0" err="1"/>
              <a:t>income</a:t>
            </a:r>
            <a:r>
              <a:rPr lang="fr-BE" dirty="0"/>
              <a:t> (</a:t>
            </a:r>
            <a:r>
              <a:rPr lang="fr-BE" dirty="0" err="1"/>
              <a:t>some</a:t>
            </a:r>
            <a:r>
              <a:rPr lang="fr-BE" dirty="0"/>
              <a:t> capital gains, etc.)</a:t>
            </a:r>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4</a:t>
            </a:fld>
            <a:endParaRPr lang="fr-BE" dirty="0"/>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dirty="0"/>
              <a:t>A. </a:t>
            </a:r>
            <a:r>
              <a:rPr lang="en-US" dirty="0" err="1"/>
              <a:t>Belgian taxation</a:t>
            </a:r>
            <a:r>
              <a:rPr lang="en-US" dirty="0"/>
              <a:t>: </a:t>
            </a:r>
            <a:r>
              <a:rPr lang="en-US" dirty="0" err="1"/>
              <a:t>basic principles</a:t>
            </a:r>
            <a:endParaRPr lang="en-US" dirty="0"/>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dirty="0" err="1"/>
              <a:t>i</a:t>
            </a:r>
            <a:r>
              <a:rPr lang="en-US" dirty="0"/>
              <a:t>. Income </a:t>
            </a:r>
            <a:r>
              <a:rPr lang="en-US" dirty="0" err="1"/>
              <a:t>taxes </a:t>
            </a:r>
          </a:p>
        </p:txBody>
      </p:sp>
      <p:sp>
        <p:nvSpPr>
          <p:cNvPr id="10" name="Accolade fermante 9">
            <a:extLst>
              <a:ext uri="{FF2B5EF4-FFF2-40B4-BE49-F238E27FC236}">
                <a16:creationId xmlns:a16="http://schemas.microsoft.com/office/drawing/2014/main" id="{A6FA061A-CF32-4F92-A422-BDAA817F063E}"/>
              </a:ext>
            </a:extLst>
          </p:cNvPr>
          <p:cNvSpPr/>
          <p:nvPr/>
        </p:nvSpPr>
        <p:spPr>
          <a:xfrm>
            <a:off x="6976656" y="2529807"/>
            <a:ext cx="108464" cy="64807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1" name="Rectangle 10">
            <a:extLst>
              <a:ext uri="{FF2B5EF4-FFF2-40B4-BE49-F238E27FC236}">
                <a16:creationId xmlns:a16="http://schemas.microsoft.com/office/drawing/2014/main" id="{BC6A822E-1EF3-42E3-BEF1-E83A5ADD1193}"/>
              </a:ext>
            </a:extLst>
          </p:cNvPr>
          <p:cNvSpPr/>
          <p:nvPr/>
        </p:nvSpPr>
        <p:spPr>
          <a:xfrm>
            <a:off x="7209600" y="2502262"/>
            <a:ext cx="1466856"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a:solidFill>
                  <a:schemeClr val="bg1"/>
                </a:solidFill>
              </a:rPr>
              <a:t>Globalized: progressive </a:t>
            </a:r>
            <a:r>
              <a:rPr lang="fr-FR" sz="1100" dirty="0" err="1">
                <a:solidFill>
                  <a:schemeClr val="bg1"/>
                </a:solidFill>
              </a:rPr>
              <a:t>tax</a:t>
            </a:r>
            <a:r>
              <a:rPr lang="fr-FR" sz="1100" dirty="0">
                <a:solidFill>
                  <a:schemeClr val="bg1"/>
                </a:solidFill>
              </a:rPr>
              <a:t> rates</a:t>
            </a:r>
            <a:endParaRPr lang="fr-BE" sz="1100" dirty="0">
              <a:solidFill>
                <a:schemeClr val="bg1"/>
              </a:solidFill>
            </a:endParaRPr>
          </a:p>
        </p:txBody>
      </p:sp>
      <p:sp>
        <p:nvSpPr>
          <p:cNvPr id="12" name="Accolade fermante 11">
            <a:extLst>
              <a:ext uri="{FF2B5EF4-FFF2-40B4-BE49-F238E27FC236}">
                <a16:creationId xmlns:a16="http://schemas.microsoft.com/office/drawing/2014/main" id="{577C6379-F6FE-4731-A96A-B2F727EBB397}"/>
              </a:ext>
            </a:extLst>
          </p:cNvPr>
          <p:cNvSpPr/>
          <p:nvPr/>
        </p:nvSpPr>
        <p:spPr>
          <a:xfrm>
            <a:off x="6976656" y="3217622"/>
            <a:ext cx="108464" cy="64807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BE"/>
          </a:p>
        </p:txBody>
      </p:sp>
      <p:sp>
        <p:nvSpPr>
          <p:cNvPr id="13" name="Rectangle 12">
            <a:extLst>
              <a:ext uri="{FF2B5EF4-FFF2-40B4-BE49-F238E27FC236}">
                <a16:creationId xmlns:a16="http://schemas.microsoft.com/office/drawing/2014/main" id="{088E13F1-676D-4D04-B534-EF709FF92A54}"/>
              </a:ext>
            </a:extLst>
          </p:cNvPr>
          <p:cNvSpPr/>
          <p:nvPr/>
        </p:nvSpPr>
        <p:spPr>
          <a:xfrm>
            <a:off x="7209600" y="3199620"/>
            <a:ext cx="1466856" cy="6840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dirty="0" err="1">
                <a:solidFill>
                  <a:schemeClr val="bg1"/>
                </a:solidFill>
              </a:rPr>
              <a:t>Fixed</a:t>
            </a:r>
            <a:r>
              <a:rPr lang="fr-FR" sz="1100" dirty="0">
                <a:solidFill>
                  <a:schemeClr val="bg1"/>
                </a:solidFill>
              </a:rPr>
              <a:t> </a:t>
            </a:r>
            <a:r>
              <a:rPr lang="fr-FR" sz="1100" dirty="0" err="1">
                <a:solidFill>
                  <a:schemeClr val="bg1"/>
                </a:solidFill>
              </a:rPr>
              <a:t>tax</a:t>
            </a:r>
            <a:r>
              <a:rPr lang="fr-FR" sz="1100" dirty="0">
                <a:solidFill>
                  <a:schemeClr val="bg1"/>
                </a:solidFill>
              </a:rPr>
              <a:t> rates (e.g. 30%) or progressive </a:t>
            </a:r>
            <a:r>
              <a:rPr lang="fr-FR" sz="1100" dirty="0" err="1">
                <a:solidFill>
                  <a:schemeClr val="bg1"/>
                </a:solidFill>
              </a:rPr>
              <a:t>tax</a:t>
            </a:r>
            <a:r>
              <a:rPr lang="fr-FR" sz="1100" dirty="0">
                <a:solidFill>
                  <a:schemeClr val="bg1"/>
                </a:solidFill>
              </a:rPr>
              <a:t> rates (if more interesting)</a:t>
            </a:r>
            <a:endParaRPr lang="fr-BE" sz="1100" dirty="0">
              <a:solidFill>
                <a:schemeClr val="bg1"/>
              </a:solidFill>
            </a:endParaRPr>
          </a:p>
        </p:txBody>
      </p:sp>
    </p:spTree>
    <p:extLst>
      <p:ext uri="{BB962C8B-B14F-4D97-AF65-F5344CB8AC3E}">
        <p14:creationId xmlns:p14="http://schemas.microsoft.com/office/powerpoint/2010/main" val="1606333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3960440"/>
          </a:xfrm>
        </p:spPr>
        <p:txBody>
          <a:bodyPr>
            <a:normAutofit/>
          </a:bodyPr>
          <a:lstStyle/>
          <a:p>
            <a:r>
              <a:rPr lang="fr-BE" b="1" u="sng" dirty="0"/>
              <a:t>2. Progressive rates</a:t>
            </a:r>
          </a:p>
          <a:p>
            <a:endParaRPr lang="fr-BE" b="1" u="sng" dirty="0"/>
          </a:p>
          <a:p>
            <a:endParaRPr lang="fr-BE" dirty="0"/>
          </a:p>
          <a:p>
            <a:pPr marL="342900" indent="-342900">
              <a:buAutoNum type="arabicPeriod"/>
            </a:pPr>
            <a:endParaRPr lang="fr-BE" b="1" u="sng" dirty="0"/>
          </a:p>
          <a:p>
            <a:pPr marL="342900" indent="-342900">
              <a:buAutoNum type="arabicPeriod"/>
            </a:pPr>
            <a:endParaRPr lang="fr-BE" b="1" u="sng" dirty="0"/>
          </a:p>
          <a:p>
            <a:pPr marL="342900" indent="-342900">
              <a:buAutoNum type="arabicPeriod"/>
            </a:pPr>
            <a:endParaRPr lang="fr-BE" b="1" u="sng" dirty="0"/>
          </a:p>
          <a:p>
            <a:endParaRPr lang="fr-BE" b="1" u="sng" dirty="0"/>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5</a:t>
            </a:fld>
            <a:endParaRPr lang="fr-BE" dirty="0"/>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dirty="0"/>
              <a:t>A. </a:t>
            </a:r>
            <a:r>
              <a:rPr lang="en-US" dirty="0" err="1"/>
              <a:t>Belgian taxation</a:t>
            </a:r>
            <a:r>
              <a:rPr lang="en-US" dirty="0"/>
              <a:t>: </a:t>
            </a:r>
            <a:r>
              <a:rPr lang="en-US" dirty="0" err="1"/>
              <a:t>basic principles</a:t>
            </a:r>
            <a:endParaRPr lang="en-US" dirty="0"/>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dirty="0" err="1"/>
              <a:t>i</a:t>
            </a:r>
            <a:r>
              <a:rPr lang="en-US" dirty="0"/>
              <a:t>. Income </a:t>
            </a:r>
            <a:r>
              <a:rPr lang="en-US" dirty="0" err="1"/>
              <a:t>taxes </a:t>
            </a:r>
          </a:p>
        </p:txBody>
      </p:sp>
      <p:graphicFrame>
        <p:nvGraphicFramePr>
          <p:cNvPr id="14" name="Tableau 13">
            <a:extLst>
              <a:ext uri="{FF2B5EF4-FFF2-40B4-BE49-F238E27FC236}">
                <a16:creationId xmlns:a16="http://schemas.microsoft.com/office/drawing/2014/main" id="{962EA633-C5A5-4549-8EE1-5168B5D5C74B}"/>
              </a:ext>
            </a:extLst>
          </p:cNvPr>
          <p:cNvGraphicFramePr>
            <a:graphicFrameLocks noGrp="1"/>
          </p:cNvGraphicFramePr>
          <p:nvPr>
            <p:extLst>
              <p:ext uri="{D42A27DB-BD31-4B8C-83A1-F6EECF244321}">
                <p14:modId xmlns:p14="http://schemas.microsoft.com/office/powerpoint/2010/main" val="1734283251"/>
              </p:ext>
            </p:extLst>
          </p:nvPr>
        </p:nvGraphicFramePr>
        <p:xfrm>
          <a:off x="876829" y="2529975"/>
          <a:ext cx="6647499" cy="2247322"/>
        </p:xfrm>
        <a:graphic>
          <a:graphicData uri="http://schemas.openxmlformats.org/drawingml/2006/table">
            <a:tbl>
              <a:tblPr/>
              <a:tblGrid>
                <a:gridCol w="1574957">
                  <a:extLst>
                    <a:ext uri="{9D8B030D-6E8A-4147-A177-3AD203B41FA5}">
                      <a16:colId xmlns:a16="http://schemas.microsoft.com/office/drawing/2014/main" val="1944300551"/>
                    </a:ext>
                  </a:extLst>
                </a:gridCol>
                <a:gridCol w="3128326">
                  <a:extLst>
                    <a:ext uri="{9D8B030D-6E8A-4147-A177-3AD203B41FA5}">
                      <a16:colId xmlns:a16="http://schemas.microsoft.com/office/drawing/2014/main" val="1576572938"/>
                    </a:ext>
                  </a:extLst>
                </a:gridCol>
                <a:gridCol w="1944216">
                  <a:extLst>
                    <a:ext uri="{9D8B030D-6E8A-4147-A177-3AD203B41FA5}">
                      <a16:colId xmlns:a16="http://schemas.microsoft.com/office/drawing/2014/main" val="1475548843"/>
                    </a:ext>
                  </a:extLst>
                </a:gridCol>
              </a:tblGrid>
              <a:tr h="376660">
                <a:tc>
                  <a:txBody>
                    <a:bodyPr/>
                    <a:lstStyle/>
                    <a:p>
                      <a:pPr algn="l"/>
                      <a:endParaRPr lang="fr-BE" sz="1100" b="1" dirty="0">
                        <a:solidFill>
                          <a:srgbClr val="FFFFFF"/>
                        </a:solidFill>
                        <a:effectLst/>
                      </a:endParaRPr>
                    </a:p>
                  </a:txBody>
                  <a:tcPr marL="9525" marR="9525" marT="9525" marB="9525" anchor="ctr">
                    <a:lnL>
                      <a:noFill/>
                    </a:lnL>
                    <a:lnR>
                      <a:noFill/>
                    </a:lnR>
                    <a:lnT>
                      <a:noFill/>
                    </a:lnT>
                    <a:lnB>
                      <a:noFill/>
                    </a:lnB>
                    <a:solidFill>
                      <a:srgbClr val="2671C1"/>
                    </a:solidFill>
                  </a:tcPr>
                </a:tc>
                <a:tc>
                  <a:txBody>
                    <a:bodyPr/>
                    <a:lstStyle/>
                    <a:p>
                      <a:pPr algn="l"/>
                      <a:r>
                        <a:rPr lang="fr-BE" sz="1400" b="1" dirty="0">
                          <a:solidFill>
                            <a:srgbClr val="FFFFFF"/>
                          </a:solidFill>
                          <a:effectLst/>
                        </a:rPr>
                        <a:t>Income bracket (year 2022)</a:t>
                      </a:r>
                    </a:p>
                  </a:txBody>
                  <a:tcPr marL="9525" marR="9525" marT="9525" marB="9525" anchor="ctr">
                    <a:lnL>
                      <a:noFill/>
                    </a:lnL>
                    <a:lnR>
                      <a:noFill/>
                    </a:lnR>
                    <a:lnT>
                      <a:noFill/>
                    </a:lnT>
                    <a:lnB>
                      <a:noFill/>
                    </a:lnB>
                    <a:solidFill>
                      <a:srgbClr val="2671C1"/>
                    </a:solidFill>
                  </a:tcPr>
                </a:tc>
                <a:tc>
                  <a:txBody>
                    <a:bodyPr/>
                    <a:lstStyle/>
                    <a:p>
                      <a:pPr algn="l"/>
                      <a:r>
                        <a:rPr lang="fr-BE" sz="1400" b="1" dirty="0">
                          <a:solidFill>
                            <a:srgbClr val="FFFFFF"/>
                          </a:solidFill>
                          <a:effectLst/>
                        </a:rPr>
                        <a:t>Tax rates</a:t>
                      </a:r>
                    </a:p>
                  </a:txBody>
                  <a:tcPr marL="9525" marR="9525" marT="9525" marB="9525" anchor="ctr">
                    <a:lnL>
                      <a:noFill/>
                    </a:lnL>
                    <a:lnR>
                      <a:noFill/>
                    </a:lnR>
                    <a:lnT>
                      <a:noFill/>
                    </a:lnT>
                    <a:lnB>
                      <a:noFill/>
                    </a:lnB>
                    <a:solidFill>
                      <a:srgbClr val="2671C1"/>
                    </a:solidFill>
                  </a:tcPr>
                </a:tc>
                <a:extLst>
                  <a:ext uri="{0D108BD9-81ED-4DB2-BD59-A6C34878D82A}">
                    <a16:rowId xmlns:a16="http://schemas.microsoft.com/office/drawing/2014/main" val="683867386"/>
                  </a:ext>
                </a:extLst>
              </a:tr>
              <a:tr h="376660">
                <a:tc>
                  <a:txBody>
                    <a:bodyPr/>
                    <a:lstStyle/>
                    <a:p>
                      <a:pPr algn="l"/>
                      <a:r>
                        <a:rPr lang="fr-BE" sz="1400" b="1" dirty="0">
                          <a:solidFill>
                            <a:srgbClr val="FFFFFF"/>
                          </a:solidFill>
                          <a:effectLst/>
                        </a:rPr>
                        <a:t>Tier 1</a:t>
                      </a:r>
                    </a:p>
                  </a:txBody>
                  <a:tcPr marL="9525" marR="9525" marT="9525" marB="9525" anchor="ctr">
                    <a:lnL>
                      <a:noFill/>
                    </a:lnL>
                    <a:lnR>
                      <a:noFill/>
                    </a:lnR>
                    <a:lnT>
                      <a:noFill/>
                    </a:lnT>
                    <a:lnB>
                      <a:noFill/>
                    </a:lnB>
                    <a:solidFill>
                      <a:srgbClr val="2671C1"/>
                    </a:solidFill>
                  </a:tcPr>
                </a:tc>
                <a:tc>
                  <a:txBody>
                    <a:bodyPr/>
                    <a:lstStyle/>
                    <a:p>
                      <a:r>
                        <a:rPr lang="pt-BR" sz="1200" dirty="0">
                          <a:effectLst/>
                        </a:rPr>
                        <a:t>From 0,01 € to 13.870 €.</a:t>
                      </a:r>
                    </a:p>
                  </a:txBody>
                  <a:tcPr marL="9525" marR="9525" marT="9525" marB="9525" anchor="ctr">
                    <a:lnL>
                      <a:noFill/>
                    </a:lnL>
                    <a:lnR>
                      <a:noFill/>
                    </a:lnR>
                    <a:lnT>
                      <a:noFill/>
                    </a:lnT>
                    <a:lnB>
                      <a:noFill/>
                    </a:lnB>
                    <a:solidFill>
                      <a:srgbClr val="FEFEFE"/>
                    </a:solidFill>
                  </a:tcPr>
                </a:tc>
                <a:tc>
                  <a:txBody>
                    <a:bodyPr/>
                    <a:lstStyle/>
                    <a:p>
                      <a:r>
                        <a:rPr lang="fr-BE" sz="1200">
                          <a:effectLst/>
                        </a:rPr>
                        <a:t>25 %</a:t>
                      </a:r>
                    </a:p>
                  </a:txBody>
                  <a:tcPr marL="9525" marR="9525" marT="9525" marB="9525" anchor="ctr">
                    <a:lnL>
                      <a:noFill/>
                    </a:lnL>
                    <a:lnR>
                      <a:noFill/>
                    </a:lnR>
                    <a:lnT>
                      <a:noFill/>
                    </a:lnT>
                    <a:lnB>
                      <a:noFill/>
                    </a:lnB>
                    <a:solidFill>
                      <a:srgbClr val="FEFEFE"/>
                    </a:solidFill>
                  </a:tcPr>
                </a:tc>
                <a:extLst>
                  <a:ext uri="{0D108BD9-81ED-4DB2-BD59-A6C34878D82A}">
                    <a16:rowId xmlns:a16="http://schemas.microsoft.com/office/drawing/2014/main" val="590214332"/>
                  </a:ext>
                </a:extLst>
              </a:tr>
              <a:tr h="558671">
                <a:tc>
                  <a:txBody>
                    <a:bodyPr/>
                    <a:lstStyle/>
                    <a:p>
                      <a:pPr algn="l"/>
                      <a:r>
                        <a:rPr lang="fr-BE" sz="1400" b="1" dirty="0">
                          <a:solidFill>
                            <a:srgbClr val="FFFFFF"/>
                          </a:solidFill>
                          <a:effectLst/>
                        </a:rPr>
                        <a:t>Tier 2</a:t>
                      </a:r>
                    </a:p>
                  </a:txBody>
                  <a:tcPr marL="9525" marR="9525" marT="9525" marB="9525" anchor="ctr">
                    <a:lnL>
                      <a:noFill/>
                    </a:lnL>
                    <a:lnR>
                      <a:noFill/>
                    </a:lnR>
                    <a:lnT>
                      <a:noFill/>
                    </a:lnT>
                    <a:lnB>
                      <a:noFill/>
                    </a:lnB>
                    <a:solidFill>
                      <a:srgbClr val="2671C1"/>
                    </a:solidFill>
                  </a:tcPr>
                </a:tc>
                <a:tc>
                  <a:txBody>
                    <a:bodyPr/>
                    <a:lstStyle/>
                    <a:p>
                      <a:r>
                        <a:rPr lang="pt-BR" sz="1200" dirty="0">
                          <a:effectLst/>
                        </a:rPr>
                        <a:t>From 13.870 € to 24.480 €.</a:t>
                      </a:r>
                    </a:p>
                  </a:txBody>
                  <a:tcPr marL="9525" marR="9525" marT="9525" marB="9525" anchor="ctr">
                    <a:lnL>
                      <a:noFill/>
                    </a:lnL>
                    <a:lnR>
                      <a:noFill/>
                    </a:lnR>
                    <a:lnT>
                      <a:noFill/>
                    </a:lnT>
                    <a:lnB>
                      <a:noFill/>
                    </a:lnB>
                  </a:tcPr>
                </a:tc>
                <a:tc>
                  <a:txBody>
                    <a:bodyPr/>
                    <a:lstStyle/>
                    <a:p>
                      <a:r>
                        <a:rPr lang="fr-BE" sz="1200">
                          <a:effectLst/>
                        </a:rPr>
                        <a:t>40 %</a:t>
                      </a:r>
                    </a:p>
                  </a:txBody>
                  <a:tcPr marL="9525" marR="9525" marT="9525" marB="9525" anchor="ctr">
                    <a:lnL>
                      <a:noFill/>
                    </a:lnL>
                    <a:lnR>
                      <a:noFill/>
                    </a:lnR>
                    <a:lnT>
                      <a:noFill/>
                    </a:lnT>
                    <a:lnB>
                      <a:noFill/>
                    </a:lnB>
                  </a:tcPr>
                </a:tc>
                <a:extLst>
                  <a:ext uri="{0D108BD9-81ED-4DB2-BD59-A6C34878D82A}">
                    <a16:rowId xmlns:a16="http://schemas.microsoft.com/office/drawing/2014/main" val="799405800"/>
                  </a:ext>
                </a:extLst>
              </a:tr>
              <a:tr h="558671">
                <a:tc>
                  <a:txBody>
                    <a:bodyPr/>
                    <a:lstStyle/>
                    <a:p>
                      <a:pPr algn="l"/>
                      <a:r>
                        <a:rPr lang="fr-BE" sz="1400" b="1" dirty="0">
                          <a:solidFill>
                            <a:srgbClr val="FFFFFF"/>
                          </a:solidFill>
                          <a:effectLst/>
                        </a:rPr>
                        <a:t>Tier 3</a:t>
                      </a:r>
                    </a:p>
                  </a:txBody>
                  <a:tcPr marL="9525" marR="9525" marT="9525" marB="9525" anchor="ctr">
                    <a:lnL>
                      <a:noFill/>
                    </a:lnL>
                    <a:lnR>
                      <a:noFill/>
                    </a:lnR>
                    <a:lnT>
                      <a:noFill/>
                    </a:lnT>
                    <a:lnB>
                      <a:noFill/>
                    </a:lnB>
                    <a:solidFill>
                      <a:srgbClr val="2671C1"/>
                    </a:solidFill>
                  </a:tcPr>
                </a:tc>
                <a:tc>
                  <a:txBody>
                    <a:bodyPr/>
                    <a:lstStyle/>
                    <a:p>
                      <a:r>
                        <a:rPr lang="pt-BR" sz="1200" dirty="0">
                          <a:effectLst/>
                        </a:rPr>
                        <a:t>From 24.480 € to 42.370 €.</a:t>
                      </a:r>
                    </a:p>
                  </a:txBody>
                  <a:tcPr marL="9525" marR="9525" marT="9525" marB="9525" anchor="ctr">
                    <a:lnL>
                      <a:noFill/>
                    </a:lnL>
                    <a:lnR>
                      <a:noFill/>
                    </a:lnR>
                    <a:lnT>
                      <a:noFill/>
                    </a:lnT>
                    <a:lnB>
                      <a:noFill/>
                    </a:lnB>
                    <a:solidFill>
                      <a:srgbClr val="FEFEFE"/>
                    </a:solidFill>
                  </a:tcPr>
                </a:tc>
                <a:tc>
                  <a:txBody>
                    <a:bodyPr/>
                    <a:lstStyle/>
                    <a:p>
                      <a:r>
                        <a:rPr lang="fr-BE" sz="1200" dirty="0">
                          <a:effectLst/>
                        </a:rPr>
                        <a:t>45 %</a:t>
                      </a:r>
                    </a:p>
                  </a:txBody>
                  <a:tcPr marL="9525" marR="9525" marT="9525" marB="9525" anchor="ctr">
                    <a:lnL>
                      <a:noFill/>
                    </a:lnL>
                    <a:lnR>
                      <a:noFill/>
                    </a:lnR>
                    <a:lnT>
                      <a:noFill/>
                    </a:lnT>
                    <a:lnB>
                      <a:noFill/>
                    </a:lnB>
                    <a:solidFill>
                      <a:srgbClr val="FEFEFE"/>
                    </a:solidFill>
                  </a:tcPr>
                </a:tc>
                <a:extLst>
                  <a:ext uri="{0D108BD9-81ED-4DB2-BD59-A6C34878D82A}">
                    <a16:rowId xmlns:a16="http://schemas.microsoft.com/office/drawing/2014/main" val="447039016"/>
                  </a:ext>
                </a:extLst>
              </a:tr>
              <a:tr h="376660">
                <a:tc>
                  <a:txBody>
                    <a:bodyPr/>
                    <a:lstStyle/>
                    <a:p>
                      <a:pPr algn="l"/>
                      <a:r>
                        <a:rPr lang="fr-BE" sz="1400" b="1" dirty="0">
                          <a:solidFill>
                            <a:srgbClr val="FFFFFF"/>
                          </a:solidFill>
                          <a:effectLst/>
                        </a:rPr>
                        <a:t>Tier 4</a:t>
                      </a:r>
                    </a:p>
                  </a:txBody>
                  <a:tcPr marL="9525" marR="9525" marT="9525" marB="9525" anchor="ctr">
                    <a:lnL>
                      <a:noFill/>
                    </a:lnL>
                    <a:lnR>
                      <a:noFill/>
                    </a:lnR>
                    <a:lnT>
                      <a:noFill/>
                    </a:lnT>
                    <a:lnB>
                      <a:noFill/>
                    </a:lnB>
                    <a:solidFill>
                      <a:srgbClr val="2671C1"/>
                    </a:solidFill>
                  </a:tcPr>
                </a:tc>
                <a:tc>
                  <a:txBody>
                    <a:bodyPr/>
                    <a:lstStyle/>
                    <a:p>
                      <a:r>
                        <a:rPr lang="fr-BE" sz="1200" dirty="0">
                          <a:effectLst/>
                        </a:rPr>
                        <a:t>More than 42.370 €.</a:t>
                      </a:r>
                    </a:p>
                  </a:txBody>
                  <a:tcPr marL="9525" marR="9525" marT="9525" marB="9525" anchor="ctr">
                    <a:lnL>
                      <a:noFill/>
                    </a:lnL>
                    <a:lnR>
                      <a:noFill/>
                    </a:lnR>
                    <a:lnT>
                      <a:noFill/>
                    </a:lnT>
                    <a:lnB>
                      <a:noFill/>
                    </a:lnB>
                  </a:tcPr>
                </a:tc>
                <a:tc>
                  <a:txBody>
                    <a:bodyPr/>
                    <a:lstStyle/>
                    <a:p>
                      <a:r>
                        <a:rPr lang="fr-BE" sz="1200" dirty="0">
                          <a:effectLst/>
                        </a:rPr>
                        <a:t>50 %</a:t>
                      </a:r>
                    </a:p>
                  </a:txBody>
                  <a:tcPr marL="9525" marR="9525" marT="9525" marB="9525" anchor="ctr">
                    <a:lnL>
                      <a:noFill/>
                    </a:lnL>
                    <a:lnR>
                      <a:noFill/>
                    </a:lnR>
                    <a:lnT>
                      <a:noFill/>
                    </a:lnT>
                    <a:lnB>
                      <a:noFill/>
                    </a:lnB>
                  </a:tcPr>
                </a:tc>
                <a:extLst>
                  <a:ext uri="{0D108BD9-81ED-4DB2-BD59-A6C34878D82A}">
                    <a16:rowId xmlns:a16="http://schemas.microsoft.com/office/drawing/2014/main" val="3819779595"/>
                  </a:ext>
                </a:extLst>
              </a:tr>
            </a:tbl>
          </a:graphicData>
        </a:graphic>
      </p:graphicFrame>
      <p:sp>
        <p:nvSpPr>
          <p:cNvPr id="16" name="ZoneTexte 15">
            <a:extLst>
              <a:ext uri="{FF2B5EF4-FFF2-40B4-BE49-F238E27FC236}">
                <a16:creationId xmlns:a16="http://schemas.microsoft.com/office/drawing/2014/main" id="{5FA16124-A0A3-4467-99F9-17D9CAF41A91}"/>
              </a:ext>
            </a:extLst>
          </p:cNvPr>
          <p:cNvSpPr txBox="1"/>
          <p:nvPr/>
        </p:nvSpPr>
        <p:spPr>
          <a:xfrm>
            <a:off x="849865" y="4971394"/>
            <a:ext cx="7444269" cy="1277273"/>
          </a:xfrm>
          <a:prstGeom prst="rect">
            <a:avLst/>
          </a:prstGeom>
          <a:noFill/>
        </p:spPr>
        <p:txBody>
          <a:bodyPr wrap="square">
            <a:spAutoFit/>
          </a:bodyPr>
          <a:lstStyle/>
          <a:p>
            <a:r>
              <a:rPr lang="fr-FR" sz="1100" b="0" i="1" dirty="0">
                <a:solidFill>
                  <a:srgbClr val="353535"/>
                </a:solidFill>
                <a:effectLst/>
                <a:latin typeface="Open Sans" panose="020B0606030504020204" pitchFamily="34" charset="0"/>
              </a:rPr>
              <a:t>Example:</a:t>
            </a:r>
            <a:br>
              <a:rPr lang="fr-FR" sz="1100" b="0" i="1" dirty="0">
                <a:solidFill>
                  <a:srgbClr val="353535"/>
                </a:solidFill>
                <a:effectLst/>
                <a:latin typeface="Open Sans" panose="020B0606030504020204" pitchFamily="34" charset="0"/>
              </a:rPr>
            </a:br>
            <a:r>
              <a:rPr lang="fr-FR" sz="1100" b="0" i="1" dirty="0">
                <a:solidFill>
                  <a:srgbClr val="353535"/>
                </a:solidFill>
                <a:effectLst/>
                <a:latin typeface="Open Sans" panose="020B0606030504020204" pitchFamily="34" charset="0"/>
              </a:rPr>
              <a:t>A resident has a taxable income of 46,000 euros.</a:t>
            </a:r>
            <a:br>
              <a:rPr lang="fr-FR" sz="1100" b="0" i="1" dirty="0">
                <a:solidFill>
                  <a:srgbClr val="353535"/>
                </a:solidFill>
                <a:effectLst/>
                <a:latin typeface="Open Sans" panose="020B0606030504020204" pitchFamily="34" charset="0"/>
              </a:rPr>
            </a:br>
            <a:r>
              <a:rPr lang="fr-FR" sz="1100" b="0" i="1" dirty="0">
                <a:solidFill>
                  <a:srgbClr val="353535"/>
                </a:solidFill>
                <a:effectLst/>
                <a:latin typeface="Open Sans" panose="020B0606030504020204" pitchFamily="34" charset="0"/>
              </a:rPr>
              <a:t>Calculation of his taxable base:</a:t>
            </a:r>
            <a:br>
              <a:rPr lang="fr-FR" sz="1100" b="0" i="1" dirty="0">
                <a:solidFill>
                  <a:srgbClr val="353535"/>
                </a:solidFill>
                <a:effectLst/>
                <a:latin typeface="Open Sans" panose="020B0606030504020204" pitchFamily="34" charset="0"/>
              </a:rPr>
            </a:br>
            <a:r>
              <a:rPr lang="fr-FR" sz="1100" b="0" i="1" dirty="0">
                <a:solidFill>
                  <a:srgbClr val="353535"/>
                </a:solidFill>
                <a:effectLst/>
                <a:latin typeface="Open Sans" panose="020B0606030504020204" pitchFamily="34" charset="0"/>
              </a:rPr>
              <a:t>25% on 15.200 = 3,800 euros</a:t>
            </a:r>
            <a:br>
              <a:rPr lang="fr-FR" sz="1100" b="0" i="1" dirty="0">
                <a:solidFill>
                  <a:srgbClr val="353535"/>
                </a:solidFill>
                <a:effectLst/>
                <a:latin typeface="Open Sans" panose="020B0606030504020204" pitchFamily="34" charset="0"/>
              </a:rPr>
            </a:br>
            <a:r>
              <a:rPr lang="fr-FR" sz="1100" b="0" i="1" dirty="0">
                <a:solidFill>
                  <a:srgbClr val="353535"/>
                </a:solidFill>
                <a:effectLst/>
                <a:latin typeface="Open Sans" panose="020B0606030504020204" pitchFamily="34" charset="0"/>
              </a:rPr>
              <a:t>40% on (26,830 – 15,200) = </a:t>
            </a:r>
            <a:r>
              <a:rPr lang="fr-FR" sz="1100" i="1" dirty="0">
                <a:solidFill>
                  <a:srgbClr val="353535"/>
                </a:solidFill>
                <a:latin typeface="Open Sans" panose="020B0606030504020204" pitchFamily="34" charset="0"/>
              </a:rPr>
              <a:t>4.652</a:t>
            </a:r>
            <a:r>
              <a:rPr lang="fr-FR" sz="1100" b="0" i="1" dirty="0">
                <a:solidFill>
                  <a:srgbClr val="353535"/>
                </a:solidFill>
                <a:effectLst/>
                <a:latin typeface="Open Sans" panose="020B0606030504020204" pitchFamily="34" charset="0"/>
              </a:rPr>
              <a:t> euros</a:t>
            </a:r>
            <a:br>
              <a:rPr lang="fr-FR" sz="1100" b="0" i="1" dirty="0">
                <a:solidFill>
                  <a:srgbClr val="353535"/>
                </a:solidFill>
                <a:effectLst/>
                <a:latin typeface="Open Sans" panose="020B0606030504020204" pitchFamily="34" charset="0"/>
              </a:rPr>
            </a:br>
            <a:r>
              <a:rPr lang="fr-FR" sz="1100" b="0" i="1" dirty="0">
                <a:solidFill>
                  <a:srgbClr val="353535"/>
                </a:solidFill>
                <a:effectLst/>
                <a:latin typeface="Open Sans" panose="020B0606030504020204" pitchFamily="34" charset="0"/>
              </a:rPr>
              <a:t>45% on (46,</a:t>
            </a:r>
            <a:r>
              <a:rPr lang="fr-FR" sz="1100" i="1" dirty="0">
                <a:solidFill>
                  <a:srgbClr val="353535"/>
                </a:solidFill>
                <a:latin typeface="Open Sans" panose="020B0606030504020204" pitchFamily="34" charset="0"/>
              </a:rPr>
              <a:t>000</a:t>
            </a:r>
            <a:r>
              <a:rPr lang="fr-FR" sz="1100" b="0" i="1" dirty="0">
                <a:solidFill>
                  <a:srgbClr val="353535"/>
                </a:solidFill>
                <a:effectLst/>
                <a:latin typeface="Open Sans" panose="020B0606030504020204" pitchFamily="34" charset="0"/>
              </a:rPr>
              <a:t> – 26,830) = 8.626,50 euros</a:t>
            </a:r>
            <a:br>
              <a:rPr lang="fr-FR" sz="1100" b="0" i="1" dirty="0">
                <a:solidFill>
                  <a:srgbClr val="353535"/>
                </a:solidFill>
                <a:effectLst/>
                <a:latin typeface="Open Sans" panose="020B0606030504020204" pitchFamily="34" charset="0"/>
              </a:rPr>
            </a:br>
            <a:r>
              <a:rPr lang="fr-FR" sz="1100" b="0" i="1" dirty="0">
                <a:solidFill>
                  <a:srgbClr val="353535"/>
                </a:solidFill>
                <a:effectLst/>
                <a:latin typeface="Open Sans" panose="020B0606030504020204" pitchFamily="34" charset="0"/>
              </a:rPr>
              <a:t>Basic </a:t>
            </a:r>
            <a:r>
              <a:rPr lang="fr-FR" sz="1100" b="0" i="1" dirty="0" err="1">
                <a:solidFill>
                  <a:srgbClr val="353535"/>
                </a:solidFill>
                <a:effectLst/>
                <a:latin typeface="Open Sans" panose="020B0606030504020204" pitchFamily="34" charset="0"/>
              </a:rPr>
              <a:t>tax</a:t>
            </a:r>
            <a:r>
              <a:rPr lang="fr-FR" sz="1100" b="0" i="1" dirty="0">
                <a:solidFill>
                  <a:srgbClr val="353535"/>
                </a:solidFill>
                <a:effectLst/>
                <a:latin typeface="Open Sans" panose="020B0606030504020204" pitchFamily="34" charset="0"/>
              </a:rPr>
              <a:t> = 3,800 + 4,652 + </a:t>
            </a:r>
            <a:r>
              <a:rPr lang="fr-FR" sz="1100" i="1" dirty="0">
                <a:solidFill>
                  <a:srgbClr val="353535"/>
                </a:solidFill>
                <a:latin typeface="Open Sans" panose="020B0606030504020204" pitchFamily="34" charset="0"/>
              </a:rPr>
              <a:t>8,626.50 </a:t>
            </a:r>
            <a:r>
              <a:rPr lang="fr-FR" sz="1100" b="0" i="1" dirty="0">
                <a:solidFill>
                  <a:srgbClr val="353535"/>
                </a:solidFill>
                <a:effectLst/>
                <a:latin typeface="Open Sans" panose="020B0606030504020204" pitchFamily="34" charset="0"/>
              </a:rPr>
              <a:t>= 17,078.50 euros</a:t>
            </a:r>
            <a:endParaRPr lang="fr-BE" sz="1100" dirty="0"/>
          </a:p>
        </p:txBody>
      </p:sp>
    </p:spTree>
    <p:extLst>
      <p:ext uri="{BB962C8B-B14F-4D97-AF65-F5344CB8AC3E}">
        <p14:creationId xmlns:p14="http://schemas.microsoft.com/office/powerpoint/2010/main" val="1440545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3960440"/>
          </a:xfrm>
        </p:spPr>
        <p:txBody>
          <a:bodyPr>
            <a:normAutofit/>
          </a:bodyPr>
          <a:lstStyle/>
          <a:p>
            <a:r>
              <a:rPr lang="fr-BE" b="1" u="sng" dirty="0"/>
              <a:t>3. Tax residence </a:t>
            </a:r>
            <a:r>
              <a:rPr lang="fr-BE" b="1" i="1" u="sng" dirty="0"/>
              <a:t>vs. </a:t>
            </a:r>
            <a:r>
              <a:rPr lang="fr-BE" b="1" u="sng" dirty="0"/>
              <a:t>non-tax residence</a:t>
            </a:r>
          </a:p>
          <a:p>
            <a:pPr marL="285750" indent="-285750">
              <a:buFontTx/>
              <a:buChar char="-"/>
            </a:pPr>
            <a:endParaRPr lang="fr-BE" dirty="0">
              <a:sym typeface="Wingdings" panose="05000000000000000000" pitchFamily="2" charset="2"/>
            </a:endParaRPr>
          </a:p>
          <a:p>
            <a:endParaRPr lang="fr-BE" dirty="0">
              <a:sym typeface="Wingdings" panose="05000000000000000000" pitchFamily="2" charset="2"/>
            </a:endParaRPr>
          </a:p>
          <a:p>
            <a:endParaRPr lang="fr-BE" dirty="0"/>
          </a:p>
          <a:p>
            <a:endParaRPr lang="fr-BE" b="1" u="sng" dirty="0"/>
          </a:p>
          <a:p>
            <a:endParaRPr lang="fr-BE" dirty="0"/>
          </a:p>
          <a:p>
            <a:pPr marL="342900" indent="-342900">
              <a:buAutoNum type="arabicPeriod"/>
            </a:pPr>
            <a:endParaRPr lang="fr-BE" b="1" u="sng" dirty="0"/>
          </a:p>
          <a:p>
            <a:pPr marL="342900" indent="-342900">
              <a:buAutoNum type="arabicPeriod"/>
            </a:pPr>
            <a:endParaRPr lang="fr-BE" b="1" u="sng" dirty="0"/>
          </a:p>
          <a:p>
            <a:pPr marL="342900" indent="-342900">
              <a:buAutoNum type="arabicPeriod"/>
            </a:pPr>
            <a:endParaRPr lang="fr-BE" b="1" u="sng" dirty="0"/>
          </a:p>
          <a:p>
            <a:endParaRPr lang="fr-BE" b="1" u="sng" dirty="0"/>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6</a:t>
            </a:fld>
            <a:endParaRPr lang="fr-BE" dirty="0"/>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dirty="0"/>
              <a:t>A. </a:t>
            </a:r>
            <a:r>
              <a:rPr lang="en-US" dirty="0" err="1"/>
              <a:t>Belgian taxation</a:t>
            </a:r>
            <a:r>
              <a:rPr lang="en-US" dirty="0"/>
              <a:t>: </a:t>
            </a:r>
            <a:r>
              <a:rPr lang="en-US" dirty="0" err="1"/>
              <a:t>basic principles</a:t>
            </a:r>
            <a:endParaRPr lang="en-US" dirty="0"/>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dirty="0" err="1"/>
              <a:t>i</a:t>
            </a:r>
            <a:r>
              <a:rPr lang="en-US" dirty="0"/>
              <a:t>. Income </a:t>
            </a:r>
            <a:r>
              <a:rPr lang="en-US" dirty="0" err="1"/>
              <a:t>taxes </a:t>
            </a:r>
          </a:p>
        </p:txBody>
      </p:sp>
      <p:sp>
        <p:nvSpPr>
          <p:cNvPr id="9" name="Rectangle 8">
            <a:extLst>
              <a:ext uri="{FF2B5EF4-FFF2-40B4-BE49-F238E27FC236}">
                <a16:creationId xmlns:a16="http://schemas.microsoft.com/office/drawing/2014/main" id="{AB7084A9-880C-404D-9071-92669AA13AE4}"/>
              </a:ext>
            </a:extLst>
          </p:cNvPr>
          <p:cNvSpPr/>
          <p:nvPr/>
        </p:nvSpPr>
        <p:spPr>
          <a:xfrm>
            <a:off x="2051720" y="3068960"/>
            <a:ext cx="1584176" cy="1656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Belgian resident taxpayer</a:t>
            </a:r>
          </a:p>
          <a:p>
            <a:pPr algn="ctr"/>
            <a:endParaRPr lang="en-US" sz="1200" b="1" dirty="0"/>
          </a:p>
          <a:p>
            <a:pPr marL="171450" indent="-171450" algn="ctr">
              <a:buFont typeface="Wingdings" panose="05000000000000000000" pitchFamily="2" charset="2"/>
              <a:buChar char="à"/>
            </a:pPr>
            <a:r>
              <a:rPr lang="en-US" sz="1200" dirty="0"/>
              <a:t>taxed on worldwide income</a:t>
            </a:r>
          </a:p>
          <a:p>
            <a:pPr algn="ctr"/>
            <a:r>
              <a:rPr lang="en-US" sz="1200" dirty="0"/>
              <a:t>(IPP)</a:t>
            </a:r>
          </a:p>
        </p:txBody>
      </p:sp>
      <p:sp>
        <p:nvSpPr>
          <p:cNvPr id="11" name="Rectangle 10">
            <a:extLst>
              <a:ext uri="{FF2B5EF4-FFF2-40B4-BE49-F238E27FC236}">
                <a16:creationId xmlns:a16="http://schemas.microsoft.com/office/drawing/2014/main" id="{2B2A3DC0-094C-429A-B33E-3FF890E09A0B}"/>
              </a:ext>
            </a:extLst>
          </p:cNvPr>
          <p:cNvSpPr/>
          <p:nvPr/>
        </p:nvSpPr>
        <p:spPr>
          <a:xfrm>
            <a:off x="5323656" y="3074509"/>
            <a:ext cx="1584176" cy="1656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Belgian non- resident taxpayer</a:t>
            </a:r>
          </a:p>
          <a:p>
            <a:pPr algn="ctr"/>
            <a:endParaRPr lang="en-US" sz="1100" b="1" dirty="0"/>
          </a:p>
          <a:p>
            <a:pPr algn="ctr"/>
            <a:r>
              <a:rPr lang="en-US" sz="1100" b="1" dirty="0">
                <a:sym typeface="Wingdings" panose="05000000000000000000" pitchFamily="2" charset="2"/>
              </a:rPr>
              <a:t> </a:t>
            </a:r>
            <a:r>
              <a:rPr lang="en-US" sz="1100" dirty="0"/>
              <a:t>taxable on Belgian source income (INR-pp) </a:t>
            </a:r>
          </a:p>
        </p:txBody>
      </p:sp>
      <p:sp>
        <p:nvSpPr>
          <p:cNvPr id="12" name="ZoneTexte 11">
            <a:extLst>
              <a:ext uri="{FF2B5EF4-FFF2-40B4-BE49-F238E27FC236}">
                <a16:creationId xmlns:a16="http://schemas.microsoft.com/office/drawing/2014/main" id="{2ABA8B25-E735-45C5-A177-C595814EB769}"/>
              </a:ext>
            </a:extLst>
          </p:cNvPr>
          <p:cNvSpPr txBox="1"/>
          <p:nvPr/>
        </p:nvSpPr>
        <p:spPr>
          <a:xfrm>
            <a:off x="4274210" y="3897052"/>
            <a:ext cx="792088" cy="338554"/>
          </a:xfrm>
          <a:prstGeom prst="rect">
            <a:avLst/>
          </a:prstGeom>
          <a:noFill/>
        </p:spPr>
        <p:txBody>
          <a:bodyPr wrap="square" rtlCol="0">
            <a:spAutoFit/>
          </a:bodyPr>
          <a:lstStyle/>
          <a:p>
            <a:pPr algn="l"/>
            <a:r>
              <a:rPr lang="fr-FR" sz="1600" i="1" dirty="0"/>
              <a:t>vs.</a:t>
            </a:r>
            <a:endParaRPr lang="fr-BE" sz="1600" i="1" dirty="0" err="1"/>
          </a:p>
        </p:txBody>
      </p:sp>
    </p:spTree>
    <p:extLst>
      <p:ext uri="{BB962C8B-B14F-4D97-AF65-F5344CB8AC3E}">
        <p14:creationId xmlns:p14="http://schemas.microsoft.com/office/powerpoint/2010/main" val="1590944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3960440"/>
          </a:xfrm>
        </p:spPr>
        <p:txBody>
          <a:bodyPr>
            <a:normAutofit/>
          </a:bodyPr>
          <a:lstStyle/>
          <a:p>
            <a:r>
              <a:rPr lang="fr-BE" b="1" u="sng" dirty="0"/>
              <a:t>3. Tax residence </a:t>
            </a:r>
            <a:r>
              <a:rPr lang="fr-BE" b="1" i="1" u="sng" dirty="0"/>
              <a:t>vs. </a:t>
            </a:r>
            <a:r>
              <a:rPr lang="fr-BE" b="1" u="sng" dirty="0"/>
              <a:t>non-tax residence</a:t>
            </a:r>
          </a:p>
          <a:p>
            <a:r>
              <a:rPr lang="fr-BE" dirty="0"/>
              <a:t>IPP </a:t>
            </a:r>
            <a:r>
              <a:rPr lang="fr-BE" dirty="0">
                <a:sym typeface="Wingdings" panose="05000000000000000000" pitchFamily="2" charset="2"/>
              </a:rPr>
              <a:t> taxation of worldwide income </a:t>
            </a:r>
          </a:p>
          <a:p>
            <a:r>
              <a:rPr lang="fr-BE" b="1" dirty="0" err="1">
                <a:sym typeface="Wingdings" panose="05000000000000000000" pitchFamily="2" charset="2"/>
              </a:rPr>
              <a:t>What</a:t>
            </a:r>
            <a:r>
              <a:rPr lang="fr-BE" b="1" dirty="0">
                <a:sym typeface="Wingdings" panose="05000000000000000000" pitchFamily="2" charset="2"/>
              </a:rPr>
              <a:t> about foreign source income? </a:t>
            </a:r>
            <a:r>
              <a:rPr lang="fr-BE" dirty="0">
                <a:sym typeface="Wingdings" panose="05000000000000000000" pitchFamily="2" charset="2"/>
              </a:rPr>
              <a:t> Possible exemption in application of the « Double </a:t>
            </a:r>
            <a:r>
              <a:rPr lang="fr-BE" dirty="0" err="1">
                <a:sym typeface="Wingdings" panose="05000000000000000000" pitchFamily="2" charset="2"/>
              </a:rPr>
              <a:t>Tax</a:t>
            </a:r>
            <a:r>
              <a:rPr lang="fr-BE" dirty="0">
                <a:sym typeface="Wingdings" panose="05000000000000000000" pitchFamily="2" charset="2"/>
              </a:rPr>
              <a:t> </a:t>
            </a:r>
            <a:r>
              <a:rPr lang="fr-BE" dirty="0" err="1">
                <a:sym typeface="Wingdings" panose="05000000000000000000" pitchFamily="2" charset="2"/>
              </a:rPr>
              <a:t>Treaty</a:t>
            </a:r>
            <a:r>
              <a:rPr lang="fr-BE" dirty="0">
                <a:sym typeface="Wingdings" panose="05000000000000000000" pitchFamily="2" charset="2"/>
              </a:rPr>
              <a:t> » (DTT). </a:t>
            </a:r>
          </a:p>
          <a:p>
            <a:pPr marL="285750" indent="-285750">
              <a:buFontTx/>
              <a:buChar char="-"/>
            </a:pPr>
            <a:r>
              <a:rPr lang="fr-BE" dirty="0">
                <a:sym typeface="Wingdings" panose="05000000000000000000" pitchFamily="2" charset="2"/>
              </a:rPr>
              <a:t>According to the "source" country </a:t>
            </a:r>
          </a:p>
          <a:p>
            <a:pPr marL="285750" indent="-285750">
              <a:buFontTx/>
              <a:buChar char="-"/>
            </a:pPr>
            <a:r>
              <a:rPr lang="fr-BE" dirty="0">
                <a:sym typeface="Wingdings" panose="05000000000000000000" pitchFamily="2" charset="2"/>
              </a:rPr>
              <a:t>According to the nature of the </a:t>
            </a:r>
            <a:r>
              <a:rPr lang="fr-BE" dirty="0" err="1">
                <a:sym typeface="Wingdings" panose="05000000000000000000" pitchFamily="2" charset="2"/>
              </a:rPr>
              <a:t>income</a:t>
            </a:r>
            <a:endParaRPr lang="fr-BE" dirty="0">
              <a:sym typeface="Wingdings" panose="05000000000000000000" pitchFamily="2" charset="2"/>
            </a:endParaRPr>
          </a:p>
          <a:p>
            <a:r>
              <a:rPr lang="fr-BE" dirty="0">
                <a:sym typeface="Wingdings" panose="05000000000000000000" pitchFamily="2" charset="2"/>
              </a:rPr>
              <a:t>+ </a:t>
            </a:r>
            <a:r>
              <a:rPr lang="fr-BE" dirty="0" err="1">
                <a:sym typeface="Wingdings" panose="05000000000000000000" pitchFamily="2" charset="2"/>
              </a:rPr>
              <a:t>progressivity</a:t>
            </a:r>
            <a:r>
              <a:rPr lang="fr-BE" dirty="0">
                <a:sym typeface="Wingdings" panose="05000000000000000000" pitchFamily="2" charset="2"/>
              </a:rPr>
              <a:t> </a:t>
            </a:r>
            <a:r>
              <a:rPr lang="fr-BE" dirty="0" err="1">
                <a:sym typeface="Wingdings" panose="05000000000000000000" pitchFamily="2" charset="2"/>
              </a:rPr>
              <a:t>reserve</a:t>
            </a:r>
            <a:r>
              <a:rPr lang="fr-BE" dirty="0">
                <a:sym typeface="Wingdings" panose="05000000000000000000" pitchFamily="2" charset="2"/>
              </a:rPr>
              <a:t> (</a:t>
            </a:r>
            <a:r>
              <a:rPr lang="fr-BE" dirty="0" err="1">
                <a:sym typeface="Wingdings" panose="05000000000000000000" pitchFamily="2" charset="2"/>
              </a:rPr>
              <a:t>depending</a:t>
            </a:r>
            <a:r>
              <a:rPr lang="fr-BE" dirty="0">
                <a:sym typeface="Wingdings" panose="05000000000000000000" pitchFamily="2" charset="2"/>
              </a:rPr>
              <a:t> on the </a:t>
            </a:r>
            <a:r>
              <a:rPr lang="fr-BE" dirty="0" err="1">
                <a:sym typeface="Wingdings" panose="05000000000000000000" pitchFamily="2" charset="2"/>
              </a:rPr>
              <a:t>income</a:t>
            </a:r>
            <a:r>
              <a:rPr lang="fr-BE" dirty="0">
                <a:sym typeface="Wingdings" panose="05000000000000000000" pitchFamily="2" charset="2"/>
              </a:rPr>
              <a:t> </a:t>
            </a:r>
            <a:r>
              <a:rPr lang="fr-BE" dirty="0" err="1">
                <a:sym typeface="Wingdings" panose="05000000000000000000" pitchFamily="2" charset="2"/>
              </a:rPr>
              <a:t>category</a:t>
            </a:r>
            <a:r>
              <a:rPr lang="fr-BE" dirty="0">
                <a:sym typeface="Wingdings" panose="05000000000000000000" pitchFamily="2" charset="2"/>
              </a:rPr>
              <a:t>) </a:t>
            </a:r>
          </a:p>
          <a:p>
            <a:r>
              <a:rPr lang="fr-BE" dirty="0">
                <a:sym typeface="Wingdings" panose="05000000000000000000" pitchFamily="2" charset="2"/>
              </a:rPr>
              <a:t> </a:t>
            </a:r>
          </a:p>
          <a:p>
            <a:pPr marL="285750" indent="-285750">
              <a:buFontTx/>
              <a:buChar char="-"/>
            </a:pPr>
            <a:endParaRPr lang="fr-BE" dirty="0">
              <a:sym typeface="Wingdings" panose="05000000000000000000" pitchFamily="2" charset="2"/>
            </a:endParaRPr>
          </a:p>
          <a:p>
            <a:endParaRPr lang="fr-BE" dirty="0">
              <a:sym typeface="Wingdings" panose="05000000000000000000" pitchFamily="2" charset="2"/>
            </a:endParaRPr>
          </a:p>
          <a:p>
            <a:endParaRPr lang="fr-BE" dirty="0"/>
          </a:p>
          <a:p>
            <a:endParaRPr lang="fr-BE" b="1" u="sng" dirty="0"/>
          </a:p>
          <a:p>
            <a:endParaRPr lang="fr-BE" dirty="0"/>
          </a:p>
          <a:p>
            <a:pPr marL="342900" indent="-342900">
              <a:buAutoNum type="arabicPeriod"/>
            </a:pPr>
            <a:endParaRPr lang="fr-BE" b="1" u="sng" dirty="0"/>
          </a:p>
          <a:p>
            <a:pPr marL="342900" indent="-342900">
              <a:buAutoNum type="arabicPeriod"/>
            </a:pPr>
            <a:endParaRPr lang="fr-BE" b="1" u="sng" dirty="0"/>
          </a:p>
          <a:p>
            <a:pPr marL="342900" indent="-342900">
              <a:buAutoNum type="arabicPeriod"/>
            </a:pPr>
            <a:endParaRPr lang="fr-BE" b="1" u="sng" dirty="0"/>
          </a:p>
          <a:p>
            <a:endParaRPr lang="fr-BE" b="1" u="sng" dirty="0"/>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7</a:t>
            </a:fld>
            <a:endParaRPr lang="fr-BE" dirty="0"/>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dirty="0"/>
              <a:t>A. </a:t>
            </a:r>
            <a:r>
              <a:rPr lang="en-US" dirty="0" err="1"/>
              <a:t>Belgian taxation</a:t>
            </a:r>
            <a:r>
              <a:rPr lang="en-US" dirty="0"/>
              <a:t>: </a:t>
            </a:r>
            <a:r>
              <a:rPr lang="en-US" dirty="0" err="1"/>
              <a:t>basic principles</a:t>
            </a:r>
            <a:endParaRPr lang="en-US" dirty="0"/>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dirty="0" err="1"/>
              <a:t>i</a:t>
            </a:r>
            <a:r>
              <a:rPr lang="en-US" dirty="0"/>
              <a:t>. Income </a:t>
            </a:r>
            <a:r>
              <a:rPr lang="en-US" dirty="0" err="1"/>
              <a:t>taxes </a:t>
            </a:r>
          </a:p>
        </p:txBody>
      </p:sp>
      <p:sp>
        <p:nvSpPr>
          <p:cNvPr id="7" name="Rectangle : coins arrondis 6">
            <a:extLst>
              <a:ext uri="{FF2B5EF4-FFF2-40B4-BE49-F238E27FC236}">
                <a16:creationId xmlns:a16="http://schemas.microsoft.com/office/drawing/2014/main" id="{0957E7E7-8CA4-463F-A5D7-F97B37467874}"/>
              </a:ext>
            </a:extLst>
          </p:cNvPr>
          <p:cNvSpPr/>
          <p:nvPr/>
        </p:nvSpPr>
        <p:spPr>
          <a:xfrm>
            <a:off x="830211" y="4679796"/>
            <a:ext cx="5976664" cy="6934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200" u="sng" dirty="0">
                <a:sym typeface="Wingdings" panose="05000000000000000000" pitchFamily="2" charset="2"/>
              </a:rPr>
              <a:t>E.g.</a:t>
            </a:r>
            <a:r>
              <a:rPr lang="fr-BE" sz="1200" b="1" dirty="0">
                <a:sym typeface="Wingdings" panose="05000000000000000000" pitchFamily="2" charset="2"/>
              </a:rPr>
              <a:t>: Belgian tax resident + real estate income in </a:t>
            </a:r>
            <a:r>
              <a:rPr lang="fr-BE" sz="1200" u="sng" dirty="0">
                <a:sym typeface="Wingdings" panose="05000000000000000000" pitchFamily="2" charset="2"/>
              </a:rPr>
              <a:t>France </a:t>
            </a:r>
          </a:p>
          <a:p>
            <a:endParaRPr lang="fr-BE" sz="1200" u="sng" dirty="0">
              <a:sym typeface="Wingdings" panose="05000000000000000000" pitchFamily="2" charset="2"/>
            </a:endParaRPr>
          </a:p>
          <a:p>
            <a:pPr marL="285750" indent="-285750">
              <a:buFont typeface="Wingdings" panose="05000000000000000000" pitchFamily="2" charset="2"/>
              <a:buChar char="à"/>
            </a:pPr>
            <a:r>
              <a:rPr lang="fr-BE" sz="1100" dirty="0">
                <a:sym typeface="Wingdings" panose="05000000000000000000" pitchFamily="2" charset="2"/>
              </a:rPr>
              <a:t>Taxation in France + exemption in Belgium (subject to </a:t>
            </a:r>
            <a:r>
              <a:rPr lang="fr-BE" sz="1100" dirty="0" err="1">
                <a:sym typeface="Wingdings" panose="05000000000000000000" pitchFamily="2" charset="2"/>
              </a:rPr>
              <a:t>progressivity</a:t>
            </a:r>
            <a:r>
              <a:rPr lang="fr-BE" sz="1100" dirty="0">
                <a:sym typeface="Wingdings" panose="05000000000000000000" pitchFamily="2" charset="2"/>
              </a:rPr>
              <a:t> </a:t>
            </a:r>
            <a:r>
              <a:rPr lang="fr-BE" sz="1100" dirty="0" err="1">
                <a:sym typeface="Wingdings" panose="05000000000000000000" pitchFamily="2" charset="2"/>
              </a:rPr>
              <a:t>reserve</a:t>
            </a:r>
            <a:r>
              <a:rPr lang="fr-BE" sz="1100" dirty="0">
                <a:sym typeface="Wingdings" panose="05000000000000000000" pitchFamily="2" charset="2"/>
              </a:rPr>
              <a:t>)</a:t>
            </a:r>
          </a:p>
        </p:txBody>
      </p:sp>
      <p:sp>
        <p:nvSpPr>
          <p:cNvPr id="10" name="Rectangle : coins arrondis 9">
            <a:extLst>
              <a:ext uri="{FF2B5EF4-FFF2-40B4-BE49-F238E27FC236}">
                <a16:creationId xmlns:a16="http://schemas.microsoft.com/office/drawing/2014/main" id="{9098D002-CED5-47A0-B16C-4983A4A28CD3}"/>
              </a:ext>
            </a:extLst>
          </p:cNvPr>
          <p:cNvSpPr/>
          <p:nvPr/>
        </p:nvSpPr>
        <p:spPr>
          <a:xfrm>
            <a:off x="830211" y="5467164"/>
            <a:ext cx="5976664" cy="8421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200" u="sng" dirty="0">
                <a:sym typeface="Wingdings" panose="05000000000000000000" pitchFamily="2" charset="2"/>
              </a:rPr>
              <a:t>Ex</a:t>
            </a:r>
            <a:r>
              <a:rPr lang="fr-BE" sz="1200" dirty="0">
                <a:sym typeface="Wingdings" panose="05000000000000000000" pitchFamily="2" charset="2"/>
              </a:rPr>
              <a:t>: </a:t>
            </a:r>
            <a:r>
              <a:rPr lang="fr-BE" sz="1200" b="1" dirty="0">
                <a:sym typeface="Wingdings" panose="05000000000000000000" pitchFamily="2" charset="2"/>
              </a:rPr>
              <a:t>Belgian tax resident + dividends in France </a:t>
            </a:r>
          </a:p>
          <a:p>
            <a:endParaRPr lang="fr-BE" sz="1200" u="sng" dirty="0">
              <a:sym typeface="Wingdings" panose="05000000000000000000" pitchFamily="2" charset="2"/>
            </a:endParaRPr>
          </a:p>
          <a:p>
            <a:r>
              <a:rPr lang="fr-BE" sz="1100" dirty="0">
                <a:sym typeface="Wingdings" panose="05000000000000000000" pitchFamily="2" charset="2"/>
              </a:rPr>
              <a:t> Limited withholding tax in France (15%) + taxation in Belgium (on net border income)</a:t>
            </a:r>
          </a:p>
        </p:txBody>
      </p:sp>
    </p:spTree>
    <p:extLst>
      <p:ext uri="{BB962C8B-B14F-4D97-AF65-F5344CB8AC3E}">
        <p14:creationId xmlns:p14="http://schemas.microsoft.com/office/powerpoint/2010/main" val="2234469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3960440"/>
          </a:xfrm>
        </p:spPr>
        <p:txBody>
          <a:bodyPr>
            <a:normAutofit/>
          </a:bodyPr>
          <a:lstStyle/>
          <a:p>
            <a:r>
              <a:rPr lang="fr-BE" b="1" u="sng" dirty="0"/>
              <a:t>4. Progressivity reserve</a:t>
            </a:r>
          </a:p>
          <a:p>
            <a:endParaRPr lang="fr-BE" dirty="0">
              <a:sym typeface="Wingdings" panose="05000000000000000000" pitchFamily="2" charset="2"/>
            </a:endParaRPr>
          </a:p>
          <a:p>
            <a:pPr marL="285750" indent="-285750">
              <a:buFontTx/>
              <a:buChar char="-"/>
            </a:pPr>
            <a:endParaRPr lang="fr-BE" dirty="0">
              <a:sym typeface="Wingdings" panose="05000000000000000000" pitchFamily="2" charset="2"/>
            </a:endParaRPr>
          </a:p>
          <a:p>
            <a:endParaRPr lang="fr-BE" dirty="0">
              <a:sym typeface="Wingdings" panose="05000000000000000000" pitchFamily="2" charset="2"/>
            </a:endParaRPr>
          </a:p>
          <a:p>
            <a:endParaRPr lang="fr-BE" dirty="0"/>
          </a:p>
          <a:p>
            <a:endParaRPr lang="fr-BE" b="1" u="sng" dirty="0"/>
          </a:p>
          <a:p>
            <a:endParaRPr lang="fr-BE" dirty="0"/>
          </a:p>
          <a:p>
            <a:pPr marL="342900" indent="-342900">
              <a:buAutoNum type="arabicPeriod"/>
            </a:pPr>
            <a:endParaRPr lang="fr-BE" b="1" u="sng" dirty="0"/>
          </a:p>
          <a:p>
            <a:pPr marL="342900" indent="-342900">
              <a:buAutoNum type="arabicPeriod"/>
            </a:pPr>
            <a:endParaRPr lang="fr-BE" b="1" u="sng" dirty="0"/>
          </a:p>
          <a:p>
            <a:pPr marL="342900" indent="-342900">
              <a:buAutoNum type="arabicPeriod"/>
            </a:pPr>
            <a:endParaRPr lang="fr-BE" b="1" u="sng" dirty="0"/>
          </a:p>
          <a:p>
            <a:endParaRPr lang="fr-BE" b="1" u="sng" dirty="0"/>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8</a:t>
            </a:fld>
            <a:endParaRPr lang="fr-BE" dirty="0"/>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dirty="0"/>
              <a:t>A. </a:t>
            </a:r>
            <a:r>
              <a:rPr lang="en-US" dirty="0" err="1"/>
              <a:t>Belgian taxation</a:t>
            </a:r>
            <a:r>
              <a:rPr lang="en-US" dirty="0"/>
              <a:t>: </a:t>
            </a:r>
            <a:r>
              <a:rPr lang="en-US" dirty="0" err="1"/>
              <a:t>basic principles</a:t>
            </a:r>
            <a:endParaRPr lang="en-US" dirty="0"/>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dirty="0" err="1"/>
              <a:t>i</a:t>
            </a:r>
            <a:r>
              <a:rPr lang="en-US" dirty="0"/>
              <a:t>. Income </a:t>
            </a:r>
            <a:r>
              <a:rPr lang="en-US" dirty="0" err="1"/>
              <a:t>taxes </a:t>
            </a:r>
          </a:p>
        </p:txBody>
      </p:sp>
      <p:cxnSp>
        <p:nvCxnSpPr>
          <p:cNvPr id="9" name="Connecteur droit 8">
            <a:extLst>
              <a:ext uri="{FF2B5EF4-FFF2-40B4-BE49-F238E27FC236}">
                <a16:creationId xmlns:a16="http://schemas.microsoft.com/office/drawing/2014/main" id="{71C777E0-6DDC-403F-A7D7-C2A203F9CBF3}"/>
              </a:ext>
            </a:extLst>
          </p:cNvPr>
          <p:cNvCxnSpPr/>
          <p:nvPr/>
        </p:nvCxnSpPr>
        <p:spPr>
          <a:xfrm>
            <a:off x="1763688" y="2672680"/>
            <a:ext cx="0" cy="327660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77003A81-B931-46C2-B690-4A1F05162740}"/>
              </a:ext>
            </a:extLst>
          </p:cNvPr>
          <p:cNvCxnSpPr/>
          <p:nvPr/>
        </p:nvCxnSpPr>
        <p:spPr>
          <a:xfrm>
            <a:off x="1763688" y="5949280"/>
            <a:ext cx="59436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Connecteur droit 11">
            <a:extLst>
              <a:ext uri="{FF2B5EF4-FFF2-40B4-BE49-F238E27FC236}">
                <a16:creationId xmlns:a16="http://schemas.microsoft.com/office/drawing/2014/main" id="{1B632051-6863-4139-AD13-07927BC52167}"/>
              </a:ext>
            </a:extLst>
          </p:cNvPr>
          <p:cNvCxnSpPr/>
          <p:nvPr/>
        </p:nvCxnSpPr>
        <p:spPr>
          <a:xfrm>
            <a:off x="1763688" y="5187280"/>
            <a:ext cx="5943600" cy="0"/>
          </a:xfrm>
          <a:prstGeom prst="line">
            <a:avLst/>
          </a:prstGeom>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42291774-EC72-400C-8FA5-00793464EB8D}"/>
              </a:ext>
            </a:extLst>
          </p:cNvPr>
          <p:cNvCxnSpPr/>
          <p:nvPr/>
        </p:nvCxnSpPr>
        <p:spPr>
          <a:xfrm>
            <a:off x="1763688" y="4425280"/>
            <a:ext cx="5943600" cy="0"/>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13">
            <a:extLst>
              <a:ext uri="{FF2B5EF4-FFF2-40B4-BE49-F238E27FC236}">
                <a16:creationId xmlns:a16="http://schemas.microsoft.com/office/drawing/2014/main" id="{44F2EEA5-1460-4D35-B0C0-CAAA2F840B98}"/>
              </a:ext>
            </a:extLst>
          </p:cNvPr>
          <p:cNvCxnSpPr/>
          <p:nvPr/>
        </p:nvCxnSpPr>
        <p:spPr>
          <a:xfrm>
            <a:off x="1763688" y="3663280"/>
            <a:ext cx="5943600" cy="0"/>
          </a:xfrm>
          <a:prstGeom prst="line">
            <a:avLst/>
          </a:prstGeom>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271BF560-9390-49FA-BEF8-93B63EB59270}"/>
              </a:ext>
            </a:extLst>
          </p:cNvPr>
          <p:cNvCxnSpPr/>
          <p:nvPr/>
        </p:nvCxnSpPr>
        <p:spPr>
          <a:xfrm>
            <a:off x="1763688" y="2901280"/>
            <a:ext cx="5943600" cy="0"/>
          </a:xfrm>
          <a:prstGeom prst="line">
            <a:avLst/>
          </a:prstGeom>
        </p:spPr>
        <p:style>
          <a:lnRef idx="1">
            <a:schemeClr val="dk1"/>
          </a:lnRef>
          <a:fillRef idx="0">
            <a:schemeClr val="dk1"/>
          </a:fillRef>
          <a:effectRef idx="0">
            <a:schemeClr val="dk1"/>
          </a:effectRef>
          <a:fontRef idx="minor">
            <a:schemeClr val="tx1"/>
          </a:fontRef>
        </p:style>
      </p:cxnSp>
      <p:sp>
        <p:nvSpPr>
          <p:cNvPr id="16" name="ZoneTexte 15">
            <a:extLst>
              <a:ext uri="{FF2B5EF4-FFF2-40B4-BE49-F238E27FC236}">
                <a16:creationId xmlns:a16="http://schemas.microsoft.com/office/drawing/2014/main" id="{E004D0F3-C85D-4CAD-B46B-E4B9F95E6F56}"/>
              </a:ext>
            </a:extLst>
          </p:cNvPr>
          <p:cNvSpPr txBox="1"/>
          <p:nvPr/>
        </p:nvSpPr>
        <p:spPr>
          <a:xfrm>
            <a:off x="1102339" y="5332584"/>
            <a:ext cx="583814" cy="369332"/>
          </a:xfrm>
          <a:prstGeom prst="rect">
            <a:avLst/>
          </a:prstGeom>
          <a:noFill/>
        </p:spPr>
        <p:txBody>
          <a:bodyPr wrap="none" rtlCol="0">
            <a:spAutoFit/>
          </a:bodyPr>
          <a:lstStyle/>
          <a:p>
            <a:r>
              <a:rPr lang="fr-BE" dirty="0"/>
              <a:t>25%</a:t>
            </a:r>
            <a:endParaRPr lang="fr-FR" dirty="0"/>
          </a:p>
        </p:txBody>
      </p:sp>
      <p:sp>
        <p:nvSpPr>
          <p:cNvPr id="17" name="ZoneTexte 16">
            <a:extLst>
              <a:ext uri="{FF2B5EF4-FFF2-40B4-BE49-F238E27FC236}">
                <a16:creationId xmlns:a16="http://schemas.microsoft.com/office/drawing/2014/main" id="{A4CC177B-2C63-4297-84D2-A4167D6C6FAF}"/>
              </a:ext>
            </a:extLst>
          </p:cNvPr>
          <p:cNvSpPr txBox="1"/>
          <p:nvPr/>
        </p:nvSpPr>
        <p:spPr>
          <a:xfrm>
            <a:off x="1102339" y="4578097"/>
            <a:ext cx="646331" cy="369332"/>
          </a:xfrm>
          <a:prstGeom prst="rect">
            <a:avLst/>
          </a:prstGeom>
          <a:noFill/>
        </p:spPr>
        <p:txBody>
          <a:bodyPr wrap="none" rtlCol="0">
            <a:spAutoFit/>
          </a:bodyPr>
          <a:lstStyle/>
          <a:p>
            <a:r>
              <a:rPr lang="fr-BE" dirty="0"/>
              <a:t>40%</a:t>
            </a:r>
            <a:endParaRPr lang="fr-FR" dirty="0"/>
          </a:p>
        </p:txBody>
      </p:sp>
      <p:sp>
        <p:nvSpPr>
          <p:cNvPr id="18" name="ZoneTexte 17">
            <a:extLst>
              <a:ext uri="{FF2B5EF4-FFF2-40B4-BE49-F238E27FC236}">
                <a16:creationId xmlns:a16="http://schemas.microsoft.com/office/drawing/2014/main" id="{3688FEEF-BCC5-483D-99DA-0354E89C1482}"/>
              </a:ext>
            </a:extLst>
          </p:cNvPr>
          <p:cNvSpPr txBox="1"/>
          <p:nvPr/>
        </p:nvSpPr>
        <p:spPr>
          <a:xfrm>
            <a:off x="1093374" y="3831367"/>
            <a:ext cx="583814" cy="369332"/>
          </a:xfrm>
          <a:prstGeom prst="rect">
            <a:avLst/>
          </a:prstGeom>
          <a:noFill/>
        </p:spPr>
        <p:txBody>
          <a:bodyPr wrap="none" rtlCol="0">
            <a:spAutoFit/>
          </a:bodyPr>
          <a:lstStyle/>
          <a:p>
            <a:r>
              <a:rPr lang="fr-BE" dirty="0"/>
              <a:t>45%</a:t>
            </a:r>
            <a:endParaRPr lang="fr-FR" dirty="0"/>
          </a:p>
        </p:txBody>
      </p:sp>
      <p:sp>
        <p:nvSpPr>
          <p:cNvPr id="19" name="ZoneTexte 18">
            <a:extLst>
              <a:ext uri="{FF2B5EF4-FFF2-40B4-BE49-F238E27FC236}">
                <a16:creationId xmlns:a16="http://schemas.microsoft.com/office/drawing/2014/main" id="{2AD0B2D7-30E2-4E6A-8390-BCDF0FAC1C1E}"/>
              </a:ext>
            </a:extLst>
          </p:cNvPr>
          <p:cNvSpPr txBox="1"/>
          <p:nvPr/>
        </p:nvSpPr>
        <p:spPr>
          <a:xfrm>
            <a:off x="1102816" y="3079685"/>
            <a:ext cx="583814" cy="369332"/>
          </a:xfrm>
          <a:prstGeom prst="rect">
            <a:avLst/>
          </a:prstGeom>
          <a:noFill/>
        </p:spPr>
        <p:txBody>
          <a:bodyPr wrap="none" rtlCol="0">
            <a:spAutoFit/>
          </a:bodyPr>
          <a:lstStyle/>
          <a:p>
            <a:r>
              <a:rPr lang="fr-BE" dirty="0"/>
              <a:t>50%</a:t>
            </a:r>
            <a:endParaRPr lang="fr-FR" dirty="0"/>
          </a:p>
        </p:txBody>
      </p:sp>
      <p:sp>
        <p:nvSpPr>
          <p:cNvPr id="20" name="Rectangle 19">
            <a:extLst>
              <a:ext uri="{FF2B5EF4-FFF2-40B4-BE49-F238E27FC236}">
                <a16:creationId xmlns:a16="http://schemas.microsoft.com/office/drawing/2014/main" id="{2AB3F489-A290-4118-9944-9EDBA7F99ED6}"/>
              </a:ext>
            </a:extLst>
          </p:cNvPr>
          <p:cNvSpPr/>
          <p:nvPr/>
        </p:nvSpPr>
        <p:spPr>
          <a:xfrm>
            <a:off x="2319038" y="4653880"/>
            <a:ext cx="110947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solidFill>
                  <a:schemeClr val="tx1"/>
                </a:solidFill>
              </a:rPr>
              <a:t>Real </a:t>
            </a:r>
            <a:r>
              <a:rPr lang="fr-BE" sz="1600" dirty="0" err="1">
                <a:solidFill>
                  <a:schemeClr val="tx1"/>
                </a:solidFill>
              </a:rPr>
              <a:t>Estate</a:t>
            </a:r>
            <a:r>
              <a:rPr lang="fr-BE" sz="1600" dirty="0">
                <a:solidFill>
                  <a:schemeClr val="tx1"/>
                </a:solidFill>
              </a:rPr>
              <a:t> </a:t>
            </a:r>
            <a:r>
              <a:rPr lang="fr-BE" sz="1600" dirty="0" err="1">
                <a:solidFill>
                  <a:schemeClr val="tx1"/>
                </a:solidFill>
              </a:rPr>
              <a:t>Income</a:t>
            </a:r>
            <a:endParaRPr lang="fr-BE" sz="1600" dirty="0">
              <a:solidFill>
                <a:schemeClr val="tx1"/>
              </a:solidFill>
            </a:endParaRPr>
          </a:p>
        </p:txBody>
      </p:sp>
      <p:sp>
        <p:nvSpPr>
          <p:cNvPr id="21" name="Rectangle 20">
            <a:extLst>
              <a:ext uri="{FF2B5EF4-FFF2-40B4-BE49-F238E27FC236}">
                <a16:creationId xmlns:a16="http://schemas.microsoft.com/office/drawing/2014/main" id="{200AB57F-92C9-4E03-8C76-C688686E28B5}"/>
              </a:ext>
            </a:extLst>
          </p:cNvPr>
          <p:cNvSpPr/>
          <p:nvPr/>
        </p:nvSpPr>
        <p:spPr>
          <a:xfrm>
            <a:off x="4359673" y="4643047"/>
            <a:ext cx="104485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solidFill>
                  <a:schemeClr val="tx1"/>
                </a:solidFill>
              </a:rPr>
              <a:t>Professional </a:t>
            </a:r>
            <a:r>
              <a:rPr lang="fr-BE" sz="1600" dirty="0" err="1">
                <a:solidFill>
                  <a:schemeClr val="tx1"/>
                </a:solidFill>
              </a:rPr>
              <a:t>income</a:t>
            </a:r>
            <a:endParaRPr lang="fr-FR" sz="1600" dirty="0">
              <a:solidFill>
                <a:schemeClr val="tx1"/>
              </a:solidFill>
            </a:endParaRPr>
          </a:p>
        </p:txBody>
      </p:sp>
      <p:sp>
        <p:nvSpPr>
          <p:cNvPr id="22" name="Rectangle 21">
            <a:extLst>
              <a:ext uri="{FF2B5EF4-FFF2-40B4-BE49-F238E27FC236}">
                <a16:creationId xmlns:a16="http://schemas.microsoft.com/office/drawing/2014/main" id="{6425A7F6-1550-4CC9-80C1-077BF346AFAE}"/>
              </a:ext>
            </a:extLst>
          </p:cNvPr>
          <p:cNvSpPr/>
          <p:nvPr/>
        </p:nvSpPr>
        <p:spPr>
          <a:xfrm>
            <a:off x="6335688" y="4633338"/>
            <a:ext cx="1188640" cy="1295400"/>
          </a:xfrm>
          <a:prstGeom prst="rect">
            <a:avLst/>
          </a:prstGeom>
          <a:pattFill prst="openDmn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solidFill>
                  <a:schemeClr val="tx1"/>
                </a:solidFill>
              </a:rPr>
              <a:t>French Real </a:t>
            </a:r>
            <a:r>
              <a:rPr lang="fr-BE" sz="1600" dirty="0" err="1">
                <a:solidFill>
                  <a:schemeClr val="tx1"/>
                </a:solidFill>
              </a:rPr>
              <a:t>Estate</a:t>
            </a:r>
            <a:r>
              <a:rPr lang="fr-BE" sz="1600" dirty="0">
                <a:solidFill>
                  <a:schemeClr val="tx1"/>
                </a:solidFill>
              </a:rPr>
              <a:t> </a:t>
            </a:r>
            <a:r>
              <a:rPr lang="fr-BE" sz="1600" dirty="0" err="1">
                <a:solidFill>
                  <a:schemeClr val="tx1"/>
                </a:solidFill>
              </a:rPr>
              <a:t>Income</a:t>
            </a:r>
            <a:endParaRPr lang="fr-FR" sz="1600" dirty="0">
              <a:solidFill>
                <a:schemeClr val="tx1"/>
              </a:solidFill>
            </a:endParaRPr>
          </a:p>
        </p:txBody>
      </p:sp>
      <p:sp>
        <p:nvSpPr>
          <p:cNvPr id="23" name="Rectangle 22">
            <a:extLst>
              <a:ext uri="{FF2B5EF4-FFF2-40B4-BE49-F238E27FC236}">
                <a16:creationId xmlns:a16="http://schemas.microsoft.com/office/drawing/2014/main" id="{88A65A60-93B6-4E43-B4C6-90F132D3E32F}"/>
              </a:ext>
            </a:extLst>
          </p:cNvPr>
          <p:cNvSpPr/>
          <p:nvPr/>
        </p:nvSpPr>
        <p:spPr>
          <a:xfrm>
            <a:off x="2319037" y="3347647"/>
            <a:ext cx="1109469" cy="1295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sz="1600" dirty="0">
                <a:solidFill>
                  <a:schemeClr val="tx1"/>
                </a:solidFill>
              </a:rPr>
              <a:t>Professional </a:t>
            </a:r>
            <a:r>
              <a:rPr lang="fr-BE" sz="1600" dirty="0" err="1">
                <a:solidFill>
                  <a:schemeClr val="tx1"/>
                </a:solidFill>
              </a:rPr>
              <a:t>income</a:t>
            </a:r>
            <a:endParaRPr lang="fr-FR" sz="1600" dirty="0">
              <a:solidFill>
                <a:schemeClr val="tx1"/>
              </a:solidFill>
            </a:endParaRPr>
          </a:p>
        </p:txBody>
      </p:sp>
      <p:sp>
        <p:nvSpPr>
          <p:cNvPr id="24" name="Rectangle 23">
            <a:extLst>
              <a:ext uri="{FF2B5EF4-FFF2-40B4-BE49-F238E27FC236}">
                <a16:creationId xmlns:a16="http://schemas.microsoft.com/office/drawing/2014/main" id="{906EFAEF-3492-4CFE-8BF5-B826E7DBBC3D}"/>
              </a:ext>
            </a:extLst>
          </p:cNvPr>
          <p:cNvSpPr/>
          <p:nvPr/>
        </p:nvSpPr>
        <p:spPr>
          <a:xfrm>
            <a:off x="6335687" y="3327667"/>
            <a:ext cx="1188635" cy="1295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BE" sz="1600" dirty="0" err="1">
                <a:solidFill>
                  <a:schemeClr val="tx1"/>
                </a:solidFill>
              </a:rPr>
              <a:t>Professionnal</a:t>
            </a:r>
            <a:r>
              <a:rPr lang="fr-BE" sz="1600" dirty="0">
                <a:solidFill>
                  <a:schemeClr val="tx1"/>
                </a:solidFill>
              </a:rPr>
              <a:t> </a:t>
            </a:r>
            <a:r>
              <a:rPr lang="fr-BE" sz="1600" dirty="0" err="1">
                <a:solidFill>
                  <a:schemeClr val="tx1"/>
                </a:solidFill>
              </a:rPr>
              <a:t>income</a:t>
            </a:r>
            <a:endParaRPr lang="fr-FR" sz="1600" dirty="0">
              <a:solidFill>
                <a:schemeClr val="tx1"/>
              </a:solidFill>
            </a:endParaRPr>
          </a:p>
        </p:txBody>
      </p:sp>
    </p:spTree>
    <p:extLst>
      <p:ext uri="{BB962C8B-B14F-4D97-AF65-F5344CB8AC3E}">
        <p14:creationId xmlns:p14="http://schemas.microsoft.com/office/powerpoint/2010/main" val="1323994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990C642-AFDD-4383-96E5-5C57B82C2998}"/>
              </a:ext>
            </a:extLst>
          </p:cNvPr>
          <p:cNvSpPr>
            <a:spLocks noGrp="1"/>
          </p:cNvSpPr>
          <p:nvPr>
            <p:ph idx="1"/>
          </p:nvPr>
        </p:nvSpPr>
        <p:spPr>
          <a:xfrm>
            <a:off x="512107" y="2120496"/>
            <a:ext cx="8332446" cy="3960440"/>
          </a:xfrm>
        </p:spPr>
        <p:txBody>
          <a:bodyPr>
            <a:normAutofit/>
          </a:bodyPr>
          <a:lstStyle/>
          <a:p>
            <a:r>
              <a:rPr lang="fr-BE" b="1" dirty="0"/>
              <a:t>5. </a:t>
            </a:r>
            <a:r>
              <a:rPr lang="fr-BE" b="1" u="sng" dirty="0"/>
              <a:t>Taxable period and reporting obligation</a:t>
            </a:r>
          </a:p>
          <a:p>
            <a:pPr marL="285750" indent="-285750">
              <a:buFont typeface="Wingdings" panose="05000000000000000000" pitchFamily="2" charset="2"/>
              <a:buChar char="à"/>
            </a:pPr>
            <a:r>
              <a:rPr lang="fr-BE" sz="1400" b="1" dirty="0">
                <a:sym typeface="Wingdings" panose="05000000000000000000" pitchFamily="2" charset="2"/>
              </a:rPr>
              <a:t>Taxable period </a:t>
            </a:r>
            <a:r>
              <a:rPr lang="fr-BE" sz="1400" dirty="0">
                <a:sym typeface="Wingdings" panose="05000000000000000000" pitchFamily="2" charset="2"/>
              </a:rPr>
              <a:t>(income year) = January 1</a:t>
            </a:r>
            <a:r>
              <a:rPr lang="fr-BE" sz="1400" baseline="30000" dirty="0">
                <a:sym typeface="Wingdings" panose="05000000000000000000" pitchFamily="2" charset="2"/>
              </a:rPr>
              <a:t>er</a:t>
            </a:r>
            <a:r>
              <a:rPr lang="fr-BE" sz="1400" dirty="0">
                <a:sym typeface="Wingdings" panose="05000000000000000000" pitchFamily="2" charset="2"/>
              </a:rPr>
              <a:t> to December 31 202X</a:t>
            </a:r>
          </a:p>
          <a:p>
            <a:pPr marL="285750" indent="-285750">
              <a:buFont typeface="Wingdings" panose="05000000000000000000" pitchFamily="2" charset="2"/>
              <a:buChar char="à"/>
            </a:pPr>
            <a:r>
              <a:rPr lang="fr-BE" sz="1400" b="1" dirty="0" err="1">
                <a:sym typeface="Wingdings" panose="05000000000000000000" pitchFamily="2" charset="2"/>
              </a:rPr>
              <a:t>Tax</a:t>
            </a:r>
            <a:r>
              <a:rPr lang="fr-BE" sz="1400" b="1" dirty="0">
                <a:sym typeface="Wingdings" panose="05000000000000000000" pitchFamily="2" charset="2"/>
              </a:rPr>
              <a:t> </a:t>
            </a:r>
            <a:r>
              <a:rPr lang="fr-BE" sz="1400" b="1" dirty="0" err="1">
                <a:sym typeface="Wingdings" panose="05000000000000000000" pitchFamily="2" charset="2"/>
              </a:rPr>
              <a:t>year</a:t>
            </a:r>
            <a:r>
              <a:rPr lang="fr-BE" sz="1400" b="1" dirty="0">
                <a:sym typeface="Wingdings" panose="05000000000000000000" pitchFamily="2" charset="2"/>
              </a:rPr>
              <a:t>/</a:t>
            </a:r>
            <a:r>
              <a:rPr lang="fr-BE" sz="1400" b="1" dirty="0" err="1">
                <a:sym typeface="Wingdings" panose="05000000000000000000" pitchFamily="2" charset="2"/>
              </a:rPr>
              <a:t>Assessment</a:t>
            </a:r>
            <a:r>
              <a:rPr lang="fr-BE" sz="1400" b="1" dirty="0">
                <a:sym typeface="Wingdings" panose="05000000000000000000" pitchFamily="2" charset="2"/>
              </a:rPr>
              <a:t> </a:t>
            </a:r>
            <a:r>
              <a:rPr lang="fr-BE" sz="1400" b="1" dirty="0" err="1">
                <a:sym typeface="Wingdings" panose="05000000000000000000" pitchFamily="2" charset="2"/>
              </a:rPr>
              <a:t>year</a:t>
            </a:r>
            <a:r>
              <a:rPr lang="fr-BE" sz="1400" b="1" dirty="0">
                <a:sym typeface="Wingdings" panose="05000000000000000000" pitchFamily="2" charset="2"/>
              </a:rPr>
              <a:t> </a:t>
            </a:r>
            <a:r>
              <a:rPr lang="fr-BE" sz="1400" dirty="0">
                <a:sym typeface="Wingdings" panose="05000000000000000000" pitchFamily="2" charset="2"/>
              </a:rPr>
              <a:t>= year 202X+1 </a:t>
            </a:r>
          </a:p>
          <a:p>
            <a:endParaRPr lang="fr-BE" dirty="0">
              <a:sym typeface="Wingdings" panose="05000000000000000000" pitchFamily="2" charset="2"/>
            </a:endParaRPr>
          </a:p>
          <a:p>
            <a:endParaRPr lang="fr-BE" dirty="0">
              <a:sym typeface="Wingdings" panose="05000000000000000000" pitchFamily="2" charset="2"/>
            </a:endParaRPr>
          </a:p>
          <a:p>
            <a:endParaRPr lang="fr-BE" dirty="0">
              <a:sym typeface="Wingdings" panose="05000000000000000000" pitchFamily="2" charset="2"/>
            </a:endParaRPr>
          </a:p>
          <a:p>
            <a:pPr marL="285750" indent="-285750">
              <a:buFont typeface="Wingdings" panose="05000000000000000000" pitchFamily="2" charset="2"/>
              <a:buChar char="à"/>
            </a:pPr>
            <a:r>
              <a:rPr lang="fr-BE" sz="1400" b="1" dirty="0">
                <a:sym typeface="Wingdings" panose="05000000000000000000" pitchFamily="2" charset="2"/>
              </a:rPr>
              <a:t>Single taxpayer</a:t>
            </a:r>
            <a:r>
              <a:rPr lang="fr-BE" sz="1400" dirty="0">
                <a:sym typeface="Wingdings" panose="05000000000000000000" pitchFamily="2" charset="2"/>
              </a:rPr>
              <a:t>: single, divorced, widowed or separated</a:t>
            </a:r>
          </a:p>
          <a:p>
            <a:r>
              <a:rPr lang="fr-BE" sz="1400" i="1" dirty="0">
                <a:sym typeface="Wingdings" panose="05000000000000000000" pitchFamily="2" charset="2"/>
              </a:rPr>
              <a:t>vs.</a:t>
            </a:r>
          </a:p>
          <a:p>
            <a:pPr marL="285750" indent="-285750">
              <a:buFont typeface="Wingdings" panose="05000000000000000000" pitchFamily="2" charset="2"/>
              <a:buChar char="à"/>
            </a:pPr>
            <a:r>
              <a:rPr lang="fr-BE" sz="1400" b="1" dirty="0">
                <a:sym typeface="Wingdings" panose="05000000000000000000" pitchFamily="2" charset="2"/>
              </a:rPr>
              <a:t>Joint taxation</a:t>
            </a:r>
            <a:r>
              <a:rPr lang="fr-BE" sz="1400" dirty="0">
                <a:sym typeface="Wingdings" panose="05000000000000000000" pitchFamily="2" charset="2"/>
              </a:rPr>
              <a:t>: married or legally cohabiting persons</a:t>
            </a:r>
          </a:p>
          <a:p>
            <a:r>
              <a:rPr lang="fr-BE" sz="1200" i="1" dirty="0">
                <a:sym typeface="Wingdings" panose="05000000000000000000" pitchFamily="2" charset="2"/>
              </a:rPr>
              <a:t>(as </a:t>
            </a:r>
            <a:r>
              <a:rPr lang="fr-BE" sz="1200" i="1" dirty="0" err="1">
                <a:sym typeface="Wingdings" panose="05000000000000000000" pitchFamily="2" charset="2"/>
              </a:rPr>
              <a:t>from</a:t>
            </a:r>
            <a:r>
              <a:rPr lang="fr-BE" sz="1200" i="1" dirty="0">
                <a:sym typeface="Wingdings" panose="05000000000000000000" pitchFamily="2" charset="2"/>
              </a:rPr>
              <a:t> the tax year following the year of marriage or declaration of legal cohabitation)</a:t>
            </a:r>
            <a:endParaRPr lang="fr-BE" sz="1400" i="1" dirty="0"/>
          </a:p>
          <a:p>
            <a:endParaRPr lang="fr-BE" dirty="0"/>
          </a:p>
          <a:p>
            <a:endParaRPr lang="fr-BE" dirty="0"/>
          </a:p>
          <a:p>
            <a:pPr marL="342900" indent="-342900">
              <a:buAutoNum type="arabicPeriod"/>
            </a:pPr>
            <a:endParaRPr lang="fr-BE" b="1" u="sng" dirty="0"/>
          </a:p>
          <a:p>
            <a:pPr marL="342900" indent="-342900">
              <a:buAutoNum type="arabicPeriod"/>
            </a:pPr>
            <a:endParaRPr lang="fr-BE" b="1" u="sng" dirty="0"/>
          </a:p>
          <a:p>
            <a:pPr marL="342900" indent="-342900">
              <a:buAutoNum type="arabicPeriod"/>
            </a:pPr>
            <a:endParaRPr lang="fr-BE" b="1" u="sng" dirty="0"/>
          </a:p>
          <a:p>
            <a:pPr marL="342900" indent="-342900">
              <a:buAutoNum type="arabicPeriod"/>
            </a:pPr>
            <a:endParaRPr lang="fr-BE" b="1" u="sng" dirty="0"/>
          </a:p>
        </p:txBody>
      </p:sp>
      <p:sp>
        <p:nvSpPr>
          <p:cNvPr id="3" name="Espace réservé du pied de page 2">
            <a:extLst>
              <a:ext uri="{FF2B5EF4-FFF2-40B4-BE49-F238E27FC236}">
                <a16:creationId xmlns:a16="http://schemas.microsoft.com/office/drawing/2014/main" id="{DB9036AF-7844-486A-9E9C-1D0401D80AE2}"/>
              </a:ext>
            </a:extLst>
          </p:cNvPr>
          <p:cNvSpPr>
            <a:spLocks noGrp="1"/>
          </p:cNvSpPr>
          <p:nvPr>
            <p:ph type="ftr" sz="quarter" idx="20"/>
          </p:nvPr>
        </p:nvSpPr>
        <p:spPr/>
        <p:txBody>
          <a:bodyPr/>
          <a:lstStyle/>
          <a:p>
            <a:r>
              <a:rPr lang="fr-FR" sz="800" dirty="0">
                <a:latin typeface="Arial Black" panose="020B0A04020102020204" pitchFamily="34" charset="0"/>
                <a:cs typeface="Arial" panose="020B0604020202020204" pitchFamily="34" charset="0"/>
              </a:rPr>
              <a:t>U4U </a:t>
            </a:r>
            <a:r>
              <a:rPr lang="fr-FR" sz="800" dirty="0" err="1">
                <a:latin typeface="Arial Black" panose="020B0A04020102020204" pitchFamily="34" charset="0"/>
                <a:cs typeface="Arial" panose="020B0604020202020204" pitchFamily="34" charset="0"/>
              </a:rPr>
              <a:t>Conference</a:t>
            </a:r>
            <a:r>
              <a:rPr lang="fr-FR" sz="800" dirty="0">
                <a:latin typeface="Arial Black" panose="020B0A04020102020204" pitchFamily="34" charset="0"/>
                <a:cs typeface="Arial" panose="020B0604020202020204" pitchFamily="34" charset="0"/>
              </a:rPr>
              <a:t> - April 21, 2023</a:t>
            </a:r>
            <a:endParaRPr lang="fr-BE" sz="800" dirty="0">
              <a:latin typeface="Arial"/>
              <a:cs typeface="Arial"/>
            </a:endParaRPr>
          </a:p>
        </p:txBody>
      </p:sp>
      <p:sp>
        <p:nvSpPr>
          <p:cNvPr id="4" name="Espace réservé du numéro de diapositive 3">
            <a:extLst>
              <a:ext uri="{FF2B5EF4-FFF2-40B4-BE49-F238E27FC236}">
                <a16:creationId xmlns:a16="http://schemas.microsoft.com/office/drawing/2014/main" id="{0ABACB15-CAAC-4388-85BB-DC864B512967}"/>
              </a:ext>
            </a:extLst>
          </p:cNvPr>
          <p:cNvSpPr>
            <a:spLocks noGrp="1"/>
          </p:cNvSpPr>
          <p:nvPr>
            <p:ph type="sldNum" sz="quarter" idx="21"/>
          </p:nvPr>
        </p:nvSpPr>
        <p:spPr/>
        <p:txBody>
          <a:bodyPr/>
          <a:lstStyle/>
          <a:p>
            <a:fld id="{0CCC0F3D-6C85-4581-B708-13BD0E10D35E}" type="slidenum">
              <a:rPr lang="fr-BE" smtClean="0"/>
              <a:t>9</a:t>
            </a:fld>
            <a:endParaRPr lang="fr-BE" dirty="0"/>
          </a:p>
        </p:txBody>
      </p:sp>
      <p:sp>
        <p:nvSpPr>
          <p:cNvPr id="5" name="Titre 4">
            <a:extLst>
              <a:ext uri="{FF2B5EF4-FFF2-40B4-BE49-F238E27FC236}">
                <a16:creationId xmlns:a16="http://schemas.microsoft.com/office/drawing/2014/main" id="{90983E3D-B4F1-4902-899F-F84B66C7B7ED}"/>
              </a:ext>
            </a:extLst>
          </p:cNvPr>
          <p:cNvSpPr>
            <a:spLocks noGrp="1"/>
          </p:cNvSpPr>
          <p:nvPr>
            <p:ph type="ctrTitle"/>
          </p:nvPr>
        </p:nvSpPr>
        <p:spPr/>
        <p:txBody>
          <a:bodyPr/>
          <a:lstStyle/>
          <a:p>
            <a:r>
              <a:rPr lang="en-US" dirty="0"/>
              <a:t>A. </a:t>
            </a:r>
            <a:r>
              <a:rPr lang="en-US" dirty="0" err="1"/>
              <a:t>Belgian taxation</a:t>
            </a:r>
            <a:r>
              <a:rPr lang="en-US" dirty="0"/>
              <a:t>: </a:t>
            </a:r>
            <a:r>
              <a:rPr lang="en-US" dirty="0" err="1"/>
              <a:t>Taxable income</a:t>
            </a:r>
            <a:endParaRPr lang="en-US" dirty="0"/>
          </a:p>
        </p:txBody>
      </p:sp>
      <p:sp>
        <p:nvSpPr>
          <p:cNvPr id="6" name="Espace réservé du texte 5">
            <a:extLst>
              <a:ext uri="{FF2B5EF4-FFF2-40B4-BE49-F238E27FC236}">
                <a16:creationId xmlns:a16="http://schemas.microsoft.com/office/drawing/2014/main" id="{63E0DEE0-F1AA-4516-83C3-1565BB875E1B}"/>
              </a:ext>
            </a:extLst>
          </p:cNvPr>
          <p:cNvSpPr>
            <a:spLocks noGrp="1"/>
          </p:cNvSpPr>
          <p:nvPr>
            <p:ph type="body" sz="quarter" idx="17"/>
          </p:nvPr>
        </p:nvSpPr>
        <p:spPr/>
        <p:txBody>
          <a:bodyPr/>
          <a:lstStyle/>
          <a:p>
            <a:r>
              <a:rPr lang="en-US" dirty="0" err="1"/>
              <a:t>i</a:t>
            </a:r>
            <a:r>
              <a:rPr lang="en-US" dirty="0"/>
              <a:t>. Income </a:t>
            </a:r>
            <a:r>
              <a:rPr lang="en-US" dirty="0" err="1"/>
              <a:t>taxes </a:t>
            </a:r>
          </a:p>
        </p:txBody>
      </p:sp>
      <p:sp>
        <p:nvSpPr>
          <p:cNvPr id="14" name="Rectangle : coins arrondis 13">
            <a:extLst>
              <a:ext uri="{FF2B5EF4-FFF2-40B4-BE49-F238E27FC236}">
                <a16:creationId xmlns:a16="http://schemas.microsoft.com/office/drawing/2014/main" id="{47D1B321-DACF-4488-B6CB-BB871B675BF3}"/>
              </a:ext>
            </a:extLst>
          </p:cNvPr>
          <p:cNvSpPr/>
          <p:nvPr/>
        </p:nvSpPr>
        <p:spPr>
          <a:xfrm>
            <a:off x="1931667" y="5379293"/>
            <a:ext cx="5280665" cy="68407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200" dirty="0"/>
              <a:t>Example : marriage on January 10, 2021 </a:t>
            </a:r>
          </a:p>
          <a:p>
            <a:pPr marL="285750" indent="-285750">
              <a:buFont typeface="Wingdings" panose="05000000000000000000" pitchFamily="2" charset="2"/>
              <a:buChar char="à"/>
            </a:pPr>
            <a:r>
              <a:rPr lang="fr-BE" sz="1200" dirty="0">
                <a:sym typeface="Wingdings" panose="05000000000000000000" pitchFamily="2" charset="2"/>
              </a:rPr>
              <a:t>Single tax return for the 2022 tax year</a:t>
            </a:r>
          </a:p>
          <a:p>
            <a:pPr marL="285750" indent="-285750">
              <a:buFont typeface="Wingdings" panose="05000000000000000000" pitchFamily="2" charset="2"/>
              <a:buChar char="à"/>
            </a:pPr>
            <a:r>
              <a:rPr lang="fr-BE" sz="1200" dirty="0">
                <a:sym typeface="Wingdings" panose="05000000000000000000" pitchFamily="2" charset="2"/>
              </a:rPr>
              <a:t>Joint tax return for the 2023 tax year </a:t>
            </a:r>
            <a:endParaRPr lang="fr-BE" sz="1200" dirty="0"/>
          </a:p>
        </p:txBody>
      </p:sp>
      <p:sp>
        <p:nvSpPr>
          <p:cNvPr id="15" name="Rectangle : coins arrondis 14">
            <a:extLst>
              <a:ext uri="{FF2B5EF4-FFF2-40B4-BE49-F238E27FC236}">
                <a16:creationId xmlns:a16="http://schemas.microsoft.com/office/drawing/2014/main" id="{0143907E-49B2-4381-82A8-CC93D00832BA}"/>
              </a:ext>
            </a:extLst>
          </p:cNvPr>
          <p:cNvSpPr/>
          <p:nvPr/>
        </p:nvSpPr>
        <p:spPr>
          <a:xfrm>
            <a:off x="1909603" y="3173141"/>
            <a:ext cx="5280665" cy="68407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200" dirty="0"/>
              <a:t>Example: Income for the year 2022 </a:t>
            </a:r>
            <a:r>
              <a:rPr lang="fr-BE" sz="1200" dirty="0">
                <a:sym typeface="Wingdings" panose="05000000000000000000" pitchFamily="2" charset="2"/>
              </a:rPr>
              <a:t> tax year 2023</a:t>
            </a:r>
            <a:endParaRPr lang="fr-BE" sz="1200" dirty="0"/>
          </a:p>
          <a:p>
            <a:pPr marL="285750" indent="-285750">
              <a:buFont typeface="Wingdings" panose="05000000000000000000" pitchFamily="2" charset="2"/>
              <a:buChar char="à"/>
            </a:pPr>
            <a:r>
              <a:rPr lang="fr-BE" sz="1200" dirty="0">
                <a:sym typeface="Wingdings" panose="05000000000000000000" pitchFamily="2" charset="2"/>
              </a:rPr>
              <a:t>tax return filed in June, July or October 2023</a:t>
            </a:r>
            <a:endParaRPr lang="fr-BE" sz="1200" dirty="0"/>
          </a:p>
        </p:txBody>
      </p:sp>
    </p:spTree>
    <p:extLst>
      <p:ext uri="{BB962C8B-B14F-4D97-AF65-F5344CB8AC3E}">
        <p14:creationId xmlns:p14="http://schemas.microsoft.com/office/powerpoint/2010/main" val="1169242760"/>
      </p:ext>
    </p:extLst>
  </p:cSld>
  <p:clrMapOvr>
    <a:masterClrMapping/>
  </p:clrMapOvr>
</p:sld>
</file>

<file path=ppt/theme/theme1.xml><?xml version="1.0" encoding="utf-8"?>
<a:theme xmlns:a="http://schemas.openxmlformats.org/drawingml/2006/main" name="1. Titre  et Chapitre">
  <a:themeElements>
    <a:clrScheme name="TETRA LAW">
      <a:dk1>
        <a:sysClr val="windowText" lastClr="000000"/>
      </a:dk1>
      <a:lt1>
        <a:sysClr val="window" lastClr="FFFFFF"/>
      </a:lt1>
      <a:dk2>
        <a:srgbClr val="44546A"/>
      </a:dk2>
      <a:lt2>
        <a:srgbClr val="E7E6E6"/>
      </a:lt2>
      <a:accent1>
        <a:srgbClr val="1E7BBE"/>
      </a:accent1>
      <a:accent2>
        <a:srgbClr val="FAAF25"/>
      </a:accent2>
      <a:accent3>
        <a:srgbClr val="00A791"/>
      </a:accent3>
      <a:accent4>
        <a:srgbClr val="E8572F"/>
      </a:accent4>
      <a:accent5>
        <a:srgbClr val="8770B4"/>
      </a:accent5>
      <a:accent6>
        <a:srgbClr val="B5C583"/>
      </a:accent6>
      <a:hlink>
        <a:srgbClr val="1E7BBE"/>
      </a:hlink>
      <a:folHlink>
        <a:srgbClr val="1E7BBE"/>
      </a:folHlink>
    </a:clrScheme>
    <a:fontScheme name="TETRA LAW">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E 17.07.2019" id="{1692BFC8-AAA3-4646-9E29-F5C6CA4F6F55}" vid="{14036F39-63F6-4B74-859A-F98AFE8774DD}"/>
    </a:ext>
  </a:extLst>
</a:theme>
</file>

<file path=ppt/theme/theme2.xml><?xml version="1.0" encoding="utf-8"?>
<a:theme xmlns:a="http://schemas.openxmlformats.org/drawingml/2006/main" name="2. Contenus et Plan de présentation">
  <a:themeElements>
    <a:clrScheme name="TETRA LAW">
      <a:dk1>
        <a:sysClr val="windowText" lastClr="000000"/>
      </a:dk1>
      <a:lt1>
        <a:sysClr val="window" lastClr="FFFFFF"/>
      </a:lt1>
      <a:dk2>
        <a:srgbClr val="44546A"/>
      </a:dk2>
      <a:lt2>
        <a:srgbClr val="E7E6E6"/>
      </a:lt2>
      <a:accent1>
        <a:srgbClr val="1E7BBE"/>
      </a:accent1>
      <a:accent2>
        <a:srgbClr val="FAAF25"/>
      </a:accent2>
      <a:accent3>
        <a:srgbClr val="00A791"/>
      </a:accent3>
      <a:accent4>
        <a:srgbClr val="E8572F"/>
      </a:accent4>
      <a:accent5>
        <a:srgbClr val="8770B4"/>
      </a:accent5>
      <a:accent6>
        <a:srgbClr val="B5C583"/>
      </a:accent6>
      <a:hlink>
        <a:srgbClr val="1E7BBE"/>
      </a:hlink>
      <a:folHlink>
        <a:srgbClr val="1E7BBE"/>
      </a:folHlink>
    </a:clrScheme>
    <a:fontScheme name="TETRA LAW">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600" dirty="0" err="1" smtClean="0"/>
        </a:defPPr>
      </a:lstStyle>
    </a:txDef>
  </a:objectDefaults>
  <a:extraClrSchemeLst/>
  <a:extLst>
    <a:ext uri="{05A4C25C-085E-4340-85A3-A5531E510DB2}">
      <thm15:themeFamily xmlns:thm15="http://schemas.microsoft.com/office/thememl/2012/main" name="IFE 17.07.2019" id="{1692BFC8-AAA3-4646-9E29-F5C6CA4F6F55}" vid="{8C56948C-08C3-4B6F-8ABD-1C86C1D4335A}"/>
    </a:ext>
  </a:extLst>
</a:theme>
</file>

<file path=ppt/theme/theme3.xml><?xml version="1.0" encoding="utf-8"?>
<a:theme xmlns:a="http://schemas.openxmlformats.org/drawingml/2006/main" name="ECO Impression">
  <a:themeElements>
    <a:clrScheme name="TETRA LAW">
      <a:dk1>
        <a:sysClr val="windowText" lastClr="000000"/>
      </a:dk1>
      <a:lt1>
        <a:sysClr val="window" lastClr="FFFFFF"/>
      </a:lt1>
      <a:dk2>
        <a:srgbClr val="44546A"/>
      </a:dk2>
      <a:lt2>
        <a:srgbClr val="E7E6E6"/>
      </a:lt2>
      <a:accent1>
        <a:srgbClr val="1E7BBE"/>
      </a:accent1>
      <a:accent2>
        <a:srgbClr val="FAAF25"/>
      </a:accent2>
      <a:accent3>
        <a:srgbClr val="00A791"/>
      </a:accent3>
      <a:accent4>
        <a:srgbClr val="E8572F"/>
      </a:accent4>
      <a:accent5>
        <a:srgbClr val="8770B4"/>
      </a:accent5>
      <a:accent6>
        <a:srgbClr val="B5C583"/>
      </a:accent6>
      <a:hlink>
        <a:srgbClr val="1E7BBE"/>
      </a:hlink>
      <a:folHlink>
        <a:srgbClr val="1E7BBE"/>
      </a:folHlink>
    </a:clrScheme>
    <a:fontScheme name="TETRA LAW">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FE 17.07.2019" id="{1692BFC8-AAA3-4646-9E29-F5C6CA4F6F55}" vid="{DC050673-A85A-4373-9094-546B9E4A98FA}"/>
    </a:ext>
  </a:extLst>
</a:theme>
</file>

<file path=ppt/theme/theme4.xml><?xml version="1.0" encoding="utf-8"?>
<a:theme xmlns:a="http://schemas.openxmlformats.org/drawingml/2006/main" name="1_1. Titre  et Chapitre">
  <a:themeElements>
    <a:clrScheme name="TETRA LAW">
      <a:dk1>
        <a:sysClr val="windowText" lastClr="000000"/>
      </a:dk1>
      <a:lt1>
        <a:sysClr val="window" lastClr="FFFFFF"/>
      </a:lt1>
      <a:dk2>
        <a:srgbClr val="44546A"/>
      </a:dk2>
      <a:lt2>
        <a:srgbClr val="E7E6E6"/>
      </a:lt2>
      <a:accent1>
        <a:srgbClr val="1E7BBE"/>
      </a:accent1>
      <a:accent2>
        <a:srgbClr val="FAAF25"/>
      </a:accent2>
      <a:accent3>
        <a:srgbClr val="00A791"/>
      </a:accent3>
      <a:accent4>
        <a:srgbClr val="E8572F"/>
      </a:accent4>
      <a:accent5>
        <a:srgbClr val="8770B4"/>
      </a:accent5>
      <a:accent6>
        <a:srgbClr val="B5C583"/>
      </a:accent6>
      <a:hlink>
        <a:srgbClr val="1E7BBE"/>
      </a:hlink>
      <a:folHlink>
        <a:srgbClr val="1E7BBE"/>
      </a:folHlink>
    </a:clrScheme>
    <a:fontScheme name="TETRA LAW">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2" id="{06B1EAAD-1ADA-43B6-9602-6AFDB05B9010}" vid="{7ED5EF94-C8F4-49F8-ABCC-6CD31294ABC0}"/>
    </a:ext>
  </a:extLst>
</a:theme>
</file>

<file path=ppt/theme/theme5.xml><?xml version="1.0" encoding="utf-8"?>
<a:theme xmlns:a="http://schemas.openxmlformats.org/drawingml/2006/main" name="2_2. Contenus et Plan de présentation">
  <a:themeElements>
    <a:clrScheme name="TETRA LAW">
      <a:dk1>
        <a:sysClr val="windowText" lastClr="000000"/>
      </a:dk1>
      <a:lt1>
        <a:sysClr val="window" lastClr="FFFFFF"/>
      </a:lt1>
      <a:dk2>
        <a:srgbClr val="44546A"/>
      </a:dk2>
      <a:lt2>
        <a:srgbClr val="E7E6E6"/>
      </a:lt2>
      <a:accent1>
        <a:srgbClr val="1E7BBE"/>
      </a:accent1>
      <a:accent2>
        <a:srgbClr val="FAAF25"/>
      </a:accent2>
      <a:accent3>
        <a:srgbClr val="00A791"/>
      </a:accent3>
      <a:accent4>
        <a:srgbClr val="E8572F"/>
      </a:accent4>
      <a:accent5>
        <a:srgbClr val="8770B4"/>
      </a:accent5>
      <a:accent6>
        <a:srgbClr val="B5C583"/>
      </a:accent6>
      <a:hlink>
        <a:srgbClr val="1E7BBE"/>
      </a:hlink>
      <a:folHlink>
        <a:srgbClr val="1E7BBE"/>
      </a:folHlink>
    </a:clrScheme>
    <a:fontScheme name="TETRA LAW">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600" dirty="0" err="1" smtClean="0"/>
        </a:defPPr>
      </a:lstStyle>
    </a:txDef>
  </a:objectDefaults>
  <a:extraClrSchemeLst/>
  <a:extLst>
    <a:ext uri="{05A4C25C-085E-4340-85A3-A5531E510DB2}">
      <thm15:themeFamily xmlns:thm15="http://schemas.microsoft.com/office/thememl/2012/main" name="IFE 17.07.2019" id="{1692BFC8-AAA3-4646-9E29-F5C6CA4F6F55}" vid="{8C56948C-08C3-4B6F-8ABD-1C86C1D4335A}"/>
    </a:ext>
  </a:ext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IFE 17 07 2019_01605640</Template>
  <TotalTime>0</TotalTime>
  <Words>2366</Words>
  <Application>Microsoft Office PowerPoint</Application>
  <PresentationFormat>Affichage à l'écran (4:3)</PresentationFormat>
  <Paragraphs>481</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5</vt:i4>
      </vt:variant>
      <vt:variant>
        <vt:lpstr>Titres des diapositives</vt:lpstr>
      </vt:variant>
      <vt:variant>
        <vt:i4>24</vt:i4>
      </vt:variant>
    </vt:vector>
  </HeadingPairs>
  <TitlesOfParts>
    <vt:vector size="34" baseType="lpstr">
      <vt:lpstr>Arial</vt:lpstr>
      <vt:lpstr>Arial Black</vt:lpstr>
      <vt:lpstr>Calibri</vt:lpstr>
      <vt:lpstr>Open Sans</vt:lpstr>
      <vt:lpstr>Wingdings</vt:lpstr>
      <vt:lpstr>1. Titre  et Chapitre</vt:lpstr>
      <vt:lpstr>2. Contenus et Plan de présentation</vt:lpstr>
      <vt:lpstr>ECO Impression</vt:lpstr>
      <vt:lpstr>1_1. Titre  et Chapitre</vt:lpstr>
      <vt:lpstr>2_2. Contenus et Plan de présentation</vt:lpstr>
      <vt:lpstr>Taxation: what if it wasn't so complicated? </vt:lpstr>
      <vt:lpstr>Plan</vt:lpstr>
      <vt:lpstr>Présentation PowerPoint</vt:lpstr>
      <vt:lpstr>A. Belgian taxation: basic principles</vt:lpstr>
      <vt:lpstr>A. Belgian taxation: basic principles</vt:lpstr>
      <vt:lpstr>A. Belgian taxation: basic principles</vt:lpstr>
      <vt:lpstr>A. Belgian taxation: basic principles</vt:lpstr>
      <vt:lpstr>A. Belgian taxation: basic principles</vt:lpstr>
      <vt:lpstr>A. Belgian taxation: Taxable income</vt:lpstr>
      <vt:lpstr>B. Tax residence in Belgium</vt:lpstr>
      <vt:lpstr>B. Tax residence in Belgium</vt:lpstr>
      <vt:lpstr>B. Tax residence in Belgium</vt:lpstr>
      <vt:lpstr>B. Tax residence in Belgium</vt:lpstr>
      <vt:lpstr>C. INCOME TAXATION of the EU civil servant in Belgium</vt:lpstr>
      <vt:lpstr>C. INCOME TAXATION of the civil servant in Belgium</vt:lpstr>
      <vt:lpstr>C. INCOME TAXATION of the EU civil servant in Belgium</vt:lpstr>
      <vt:lpstr>D. Taxation of spouse’s income in BElgium</vt:lpstr>
      <vt:lpstr>D. Taxation of spouse’s income in BElgium</vt:lpstr>
      <vt:lpstr>E. Case studies</vt:lpstr>
      <vt:lpstr>E. Case studies</vt:lpstr>
      <vt:lpstr>E. Case studies</vt:lpstr>
      <vt:lpstr>E. Case studies</vt:lpstr>
      <vt:lpstr>E. Case studies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docId:4DD5136F05B18FE2A90EFFF06D2144DD</cp:keywords>
  <cp:lastModifiedBy/>
  <cp:revision>1</cp:revision>
  <dcterms:created xsi:type="dcterms:W3CDTF">2023-04-14T08:13:57Z</dcterms:created>
  <dcterms:modified xsi:type="dcterms:W3CDTF">2023-04-26T15:32:27Z</dcterms:modified>
</cp:coreProperties>
</file>