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8"/>
  </p:notesMasterIdLst>
  <p:sldIdLst>
    <p:sldId id="301" r:id="rId2"/>
    <p:sldId id="258" r:id="rId3"/>
    <p:sldId id="259" r:id="rId4"/>
    <p:sldId id="260" r:id="rId5"/>
    <p:sldId id="281" r:id="rId6"/>
    <p:sldId id="261" r:id="rId7"/>
    <p:sldId id="262" r:id="rId8"/>
    <p:sldId id="263" r:id="rId9"/>
    <p:sldId id="264" r:id="rId10"/>
    <p:sldId id="265" r:id="rId11"/>
    <p:sldId id="266" r:id="rId12"/>
    <p:sldId id="267" r:id="rId13"/>
    <p:sldId id="289" r:id="rId14"/>
    <p:sldId id="290" r:id="rId15"/>
    <p:sldId id="269" r:id="rId16"/>
    <p:sldId id="283" r:id="rId17"/>
    <p:sldId id="270" r:id="rId18"/>
    <p:sldId id="302" r:id="rId19"/>
    <p:sldId id="303" r:id="rId20"/>
    <p:sldId id="297" r:id="rId21"/>
    <p:sldId id="300" r:id="rId22"/>
    <p:sldId id="274" r:id="rId23"/>
    <p:sldId id="296" r:id="rId24"/>
    <p:sldId id="284" r:id="rId25"/>
    <p:sldId id="275" r:id="rId26"/>
    <p:sldId id="286" r:id="rId27"/>
    <p:sldId id="291" r:id="rId28"/>
    <p:sldId id="298" r:id="rId29"/>
    <p:sldId id="276" r:id="rId30"/>
    <p:sldId id="287" r:id="rId31"/>
    <p:sldId id="277" r:id="rId32"/>
    <p:sldId id="288" r:id="rId33"/>
    <p:sldId id="278" r:id="rId34"/>
    <p:sldId id="295" r:id="rId35"/>
    <p:sldId id="279" r:id="rId36"/>
    <p:sldId id="299"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EC7A"/>
    <a:srgbClr val="FF66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GB" sz="3200" b="0" dirty="0">
                <a:solidFill>
                  <a:srgbClr val="FF6600"/>
                </a:solidFill>
                <a:latin typeface="Calibri" panose="020F0502020204030204" pitchFamily="34" charset="0"/>
              </a:rPr>
              <a:t>BUDGET</a:t>
            </a:r>
            <a:r>
              <a:rPr lang="en-GB" sz="3200" b="0" baseline="0" dirty="0">
                <a:solidFill>
                  <a:srgbClr val="FF6600"/>
                </a:solidFill>
                <a:latin typeface="Calibri" panose="020F0502020204030204" pitchFamily="34" charset="0"/>
              </a:rPr>
              <a:t> OF EXTERNAL INTERPRETATION</a:t>
            </a:r>
          </a:p>
          <a:p>
            <a:pPr>
              <a:defRPr/>
            </a:pPr>
            <a:r>
              <a:rPr lang="en-GB" sz="3200" b="0" baseline="0" dirty="0">
                <a:solidFill>
                  <a:srgbClr val="FF6600"/>
                </a:solidFill>
                <a:latin typeface="Calibri" panose="020F0502020204030204" pitchFamily="34" charset="0"/>
              </a:rPr>
              <a:t>(FREELANCE RECRUITMENT)</a:t>
            </a:r>
            <a:endParaRPr lang="en-GB" sz="3200" b="0" dirty="0">
              <a:solidFill>
                <a:srgbClr val="FF6600"/>
              </a:solidFill>
              <a:latin typeface="Calibri" panose="020F0502020204030204" pitchFamily="34" charset="0"/>
            </a:endParaRP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6666FF"/>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Sheet1!$A$6:$A$13</c:f>
              <c:numCache>
                <c:formatCode>General</c:formatCode>
                <c:ptCount val="8"/>
                <c:pt idx="0">
                  <c:v>2011</c:v>
                </c:pt>
                <c:pt idx="1">
                  <c:v>2012</c:v>
                </c:pt>
                <c:pt idx="2">
                  <c:v>2013</c:v>
                </c:pt>
                <c:pt idx="3">
                  <c:v>2014</c:v>
                </c:pt>
                <c:pt idx="4">
                  <c:v>2015</c:v>
                </c:pt>
                <c:pt idx="5">
                  <c:v>2016</c:v>
                </c:pt>
                <c:pt idx="6">
                  <c:v>2017</c:v>
                </c:pt>
                <c:pt idx="7">
                  <c:v>2018</c:v>
                </c:pt>
              </c:numCache>
            </c:numRef>
          </c:cat>
          <c:val>
            <c:numRef>
              <c:f>Sheet1!$B$6:$B$13</c:f>
              <c:numCache>
                <c:formatCode>General</c:formatCode>
                <c:ptCount val="8"/>
                <c:pt idx="0">
                  <c:v>58000000</c:v>
                </c:pt>
                <c:pt idx="1">
                  <c:v>53000000</c:v>
                </c:pt>
                <c:pt idx="2">
                  <c:v>53000000</c:v>
                </c:pt>
                <c:pt idx="3">
                  <c:v>39428991</c:v>
                </c:pt>
                <c:pt idx="4">
                  <c:v>49524900</c:v>
                </c:pt>
                <c:pt idx="5">
                  <c:v>49396694</c:v>
                </c:pt>
                <c:pt idx="6">
                  <c:v>46244000</c:v>
                </c:pt>
                <c:pt idx="7">
                  <c:v>50801533</c:v>
                </c:pt>
              </c:numCache>
            </c:numRef>
          </c:val>
        </c:ser>
        <c:dLbls>
          <c:dLblPos val="outEnd"/>
          <c:showLegendKey val="0"/>
          <c:showVal val="1"/>
          <c:showCatName val="0"/>
          <c:showSerName val="0"/>
          <c:showPercent val="0"/>
          <c:showBubbleSize val="0"/>
        </c:dLbls>
        <c:gapWidth val="100"/>
        <c:overlap val="-24"/>
        <c:axId val="287540632"/>
        <c:axId val="289003712"/>
      </c:barChart>
      <c:catAx>
        <c:axId val="28754063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9003712"/>
        <c:crosses val="autoZero"/>
        <c:auto val="1"/>
        <c:lblAlgn val="ctr"/>
        <c:lblOffset val="100"/>
        <c:noMultiLvlLbl val="0"/>
      </c:catAx>
      <c:valAx>
        <c:axId val="289003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540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55565-CFA0-4BE8-93CB-A62771EAB484}" type="datetimeFigureOut">
              <a:rPr lang="en-GB" smtClean="0"/>
              <a:t>03/07/2018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FC0200-506E-40B9-952F-D9CD3BA8085A}" type="slidenum">
              <a:rPr lang="en-GB" smtClean="0"/>
              <a:t>‹#›</a:t>
            </a:fld>
            <a:endParaRPr lang="en-GB"/>
          </a:p>
        </p:txBody>
      </p:sp>
    </p:spTree>
    <p:extLst>
      <p:ext uri="{BB962C8B-B14F-4D97-AF65-F5344CB8AC3E}">
        <p14:creationId xmlns:p14="http://schemas.microsoft.com/office/powerpoint/2010/main" val="901582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B359401A-E5B6-48A5-B051-2A0A66EB9C26}" type="slidenum">
              <a:rPr lang="pt-PT" altLang="en-US">
                <a:solidFill>
                  <a:srgbClr val="000000"/>
                </a:solidFill>
                <a:latin typeface="Times New Roman" panose="02020603050405020304" pitchFamily="18" charset="0"/>
              </a:rPr>
              <a:pPr>
                <a:lnSpc>
                  <a:spcPct val="95000"/>
                </a:lnSpc>
              </a:pPr>
              <a:t>3</a:t>
            </a:fld>
            <a:endParaRPr lang="pt-PT" altLang="en-US">
              <a:solidFill>
                <a:srgbClr val="000000"/>
              </a:solidFill>
              <a:latin typeface="Times New Roman" panose="02020603050405020304" pitchFamily="18" charset="0"/>
            </a:endParaRPr>
          </a:p>
        </p:txBody>
      </p:sp>
      <p:sp>
        <p:nvSpPr>
          <p:cNvPr id="614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631238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E6695F31-E39F-4CA3-B39C-D2BAC262A6E6}" type="slidenum">
              <a:rPr lang="pt-PT" altLang="en-US">
                <a:solidFill>
                  <a:srgbClr val="000000"/>
                </a:solidFill>
                <a:latin typeface="Times New Roman" panose="02020603050405020304" pitchFamily="18" charset="0"/>
              </a:rPr>
              <a:pPr>
                <a:lnSpc>
                  <a:spcPct val="95000"/>
                </a:lnSpc>
              </a:pPr>
              <a:t>15</a:t>
            </a:fld>
            <a:endParaRPr lang="pt-PT" altLang="en-US">
              <a:solidFill>
                <a:srgbClr val="000000"/>
              </a:solidFill>
              <a:latin typeface="Times New Roman" panose="02020603050405020304" pitchFamily="18" charset="0"/>
            </a:endParaRPr>
          </a:p>
        </p:txBody>
      </p:sp>
      <p:sp>
        <p:nvSpPr>
          <p:cNvPr id="2662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621606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D2926F63-78AC-43B6-AA33-E2D6BB7684D6}" type="slidenum">
              <a:rPr lang="pt-PT" altLang="en-US">
                <a:solidFill>
                  <a:srgbClr val="000000"/>
                </a:solidFill>
                <a:latin typeface="Times New Roman" panose="02020603050405020304" pitchFamily="18" charset="0"/>
              </a:rPr>
              <a:pPr>
                <a:lnSpc>
                  <a:spcPct val="95000"/>
                </a:lnSpc>
              </a:pPr>
              <a:t>17</a:t>
            </a:fld>
            <a:endParaRPr lang="pt-PT" altLang="en-US">
              <a:solidFill>
                <a:srgbClr val="000000"/>
              </a:solidFill>
              <a:latin typeface="Times New Roman" panose="02020603050405020304" pitchFamily="18" charset="0"/>
            </a:endParaRPr>
          </a:p>
        </p:txBody>
      </p:sp>
      <p:sp>
        <p:nvSpPr>
          <p:cNvPr id="28675"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312254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3E174EDF-9B3B-4E9A-B9DE-82ACF42AAE55}" type="slidenum">
              <a:rPr lang="pt-PT" altLang="en-US">
                <a:solidFill>
                  <a:srgbClr val="000000"/>
                </a:solidFill>
                <a:latin typeface="Times New Roman" panose="02020603050405020304" pitchFamily="18" charset="0"/>
              </a:rPr>
              <a:pPr>
                <a:lnSpc>
                  <a:spcPct val="95000"/>
                </a:lnSpc>
              </a:pPr>
              <a:t>22</a:t>
            </a:fld>
            <a:endParaRPr lang="pt-PT" altLang="en-US">
              <a:solidFill>
                <a:srgbClr val="000000"/>
              </a:solidFill>
              <a:latin typeface="Times New Roman" panose="02020603050405020304" pitchFamily="18" charset="0"/>
            </a:endParaRPr>
          </a:p>
        </p:txBody>
      </p:sp>
      <p:sp>
        <p:nvSpPr>
          <p:cNvPr id="35843"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161143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04EF861F-82E3-4638-B473-FC6245D9666B}" type="slidenum">
              <a:rPr lang="pt-PT" altLang="en-US">
                <a:solidFill>
                  <a:srgbClr val="000000"/>
                </a:solidFill>
                <a:latin typeface="Times New Roman" panose="02020603050405020304" pitchFamily="18" charset="0"/>
              </a:rPr>
              <a:pPr>
                <a:lnSpc>
                  <a:spcPct val="95000"/>
                </a:lnSpc>
              </a:pPr>
              <a:t>25</a:t>
            </a:fld>
            <a:endParaRPr lang="pt-PT" altLang="en-US">
              <a:solidFill>
                <a:srgbClr val="000000"/>
              </a:solidFill>
              <a:latin typeface="Times New Roman" panose="02020603050405020304" pitchFamily="18" charset="0"/>
            </a:endParaRPr>
          </a:p>
        </p:txBody>
      </p:sp>
      <p:sp>
        <p:nvSpPr>
          <p:cNvPr id="37891"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826058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D117F2FD-9C4B-4B54-BCA7-49456A3AD854}" type="slidenum">
              <a:rPr lang="pt-PT" altLang="en-US">
                <a:solidFill>
                  <a:srgbClr val="000000"/>
                </a:solidFill>
                <a:latin typeface="Times New Roman" panose="02020603050405020304" pitchFamily="18" charset="0"/>
              </a:rPr>
              <a:pPr>
                <a:lnSpc>
                  <a:spcPct val="95000"/>
                </a:lnSpc>
              </a:pPr>
              <a:t>29</a:t>
            </a:fld>
            <a:endParaRPr lang="pt-PT"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53765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934237E8-E44C-4C51-8134-2BF0BD2A6DAC}" type="slidenum">
              <a:rPr lang="pt-PT" altLang="en-US">
                <a:solidFill>
                  <a:srgbClr val="000000"/>
                </a:solidFill>
                <a:latin typeface="Times New Roman" panose="02020603050405020304" pitchFamily="18" charset="0"/>
              </a:rPr>
              <a:pPr>
                <a:lnSpc>
                  <a:spcPct val="95000"/>
                </a:lnSpc>
              </a:pPr>
              <a:t>31</a:t>
            </a:fld>
            <a:endParaRPr lang="pt-PT" altLang="en-US">
              <a:solidFill>
                <a:srgbClr val="000000"/>
              </a:solidFill>
              <a:latin typeface="Times New Roman" panose="02020603050405020304" pitchFamily="18" charset="0"/>
            </a:endParaRPr>
          </a:p>
        </p:txBody>
      </p:sp>
      <p:sp>
        <p:nvSpPr>
          <p:cNvPr id="4198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666585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44346AB8-259E-4DF5-95AC-672EC036C05A}" type="slidenum">
              <a:rPr lang="pt-PT" altLang="en-US">
                <a:solidFill>
                  <a:srgbClr val="000000"/>
                </a:solidFill>
                <a:latin typeface="Times New Roman" panose="02020603050405020304" pitchFamily="18" charset="0"/>
              </a:rPr>
              <a:pPr>
                <a:lnSpc>
                  <a:spcPct val="95000"/>
                </a:lnSpc>
              </a:pPr>
              <a:t>33</a:t>
            </a:fld>
            <a:endParaRPr lang="pt-PT" altLang="en-US">
              <a:solidFill>
                <a:srgbClr val="000000"/>
              </a:solidFill>
              <a:latin typeface="Times New Roman" panose="02020603050405020304" pitchFamily="18" charset="0"/>
            </a:endParaRPr>
          </a:p>
        </p:txBody>
      </p:sp>
      <p:sp>
        <p:nvSpPr>
          <p:cNvPr id="44035"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801259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6CB87F13-D15D-4F3D-9C3F-E06935BCC113}" type="slidenum">
              <a:rPr lang="pt-PT" altLang="en-US">
                <a:solidFill>
                  <a:srgbClr val="000000"/>
                </a:solidFill>
                <a:latin typeface="Times New Roman" panose="02020603050405020304" pitchFamily="18" charset="0"/>
              </a:rPr>
              <a:pPr>
                <a:lnSpc>
                  <a:spcPct val="95000"/>
                </a:lnSpc>
              </a:pPr>
              <a:t>35</a:t>
            </a:fld>
            <a:endParaRPr lang="pt-PT" altLang="en-US">
              <a:solidFill>
                <a:srgbClr val="000000"/>
              </a:solidFill>
              <a:latin typeface="Times New Roman" panose="02020603050405020304" pitchFamily="18" charset="0"/>
            </a:endParaRPr>
          </a:p>
        </p:txBody>
      </p:sp>
      <p:sp>
        <p:nvSpPr>
          <p:cNvPr id="46083"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991680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FC2CA80C-ABBF-4055-9CB1-8684719EC7AE}" type="slidenum">
              <a:rPr lang="pt-PT" altLang="en-US">
                <a:solidFill>
                  <a:srgbClr val="000000"/>
                </a:solidFill>
                <a:latin typeface="Times New Roman" panose="02020603050405020304" pitchFamily="18" charset="0"/>
              </a:rPr>
              <a:pPr>
                <a:lnSpc>
                  <a:spcPct val="95000"/>
                </a:lnSpc>
              </a:pPr>
              <a:t>4</a:t>
            </a:fld>
            <a:endParaRPr lang="pt-PT" altLang="en-US">
              <a:solidFill>
                <a:srgbClr val="000000"/>
              </a:solidFill>
              <a:latin typeface="Times New Roman" panose="02020603050405020304" pitchFamily="18" charset="0"/>
            </a:endParaRPr>
          </a:p>
        </p:txBody>
      </p:sp>
      <p:sp>
        <p:nvSpPr>
          <p:cNvPr id="8195"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6"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632029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1C47DDEB-BCA3-4922-B462-086B49BEFBD5}" type="slidenum">
              <a:rPr lang="pt-PT" altLang="en-US">
                <a:solidFill>
                  <a:srgbClr val="000000"/>
                </a:solidFill>
                <a:latin typeface="Times New Roman" panose="02020603050405020304" pitchFamily="18" charset="0"/>
              </a:rPr>
              <a:pPr>
                <a:lnSpc>
                  <a:spcPct val="95000"/>
                </a:lnSpc>
              </a:pPr>
              <a:t>6</a:t>
            </a:fld>
            <a:endParaRPr lang="pt-PT" altLang="en-US">
              <a:solidFill>
                <a:srgbClr val="000000"/>
              </a:solidFill>
              <a:latin typeface="Times New Roman" panose="02020603050405020304" pitchFamily="18" charset="0"/>
            </a:endParaRPr>
          </a:p>
        </p:txBody>
      </p:sp>
      <p:sp>
        <p:nvSpPr>
          <p:cNvPr id="10243"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4"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800696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29569283-FB8E-4F7D-BACB-C16670245CCF}" type="slidenum">
              <a:rPr lang="pt-PT" altLang="en-US">
                <a:solidFill>
                  <a:srgbClr val="000000"/>
                </a:solidFill>
                <a:latin typeface="Times New Roman" panose="02020603050405020304" pitchFamily="18" charset="0"/>
              </a:rPr>
              <a:pPr>
                <a:lnSpc>
                  <a:spcPct val="95000"/>
                </a:lnSpc>
              </a:pPr>
              <a:t>7</a:t>
            </a:fld>
            <a:endParaRPr lang="pt-PT" altLang="en-US">
              <a:solidFill>
                <a:srgbClr val="000000"/>
              </a:solidFill>
              <a:latin typeface="Times New Roman" panose="02020603050405020304" pitchFamily="18" charset="0"/>
            </a:endParaRPr>
          </a:p>
        </p:txBody>
      </p:sp>
      <p:sp>
        <p:nvSpPr>
          <p:cNvPr id="12291"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2"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715800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9A1B9206-7D41-4CF6-8779-1542375075CC}" type="slidenum">
              <a:rPr lang="pt-PT" altLang="en-US">
                <a:solidFill>
                  <a:srgbClr val="000000"/>
                </a:solidFill>
                <a:latin typeface="Times New Roman" panose="02020603050405020304" pitchFamily="18" charset="0"/>
              </a:rPr>
              <a:pPr>
                <a:lnSpc>
                  <a:spcPct val="95000"/>
                </a:lnSpc>
              </a:pPr>
              <a:t>8</a:t>
            </a:fld>
            <a:endParaRPr lang="pt-PT" altLang="en-US">
              <a:solidFill>
                <a:srgbClr val="000000"/>
              </a:solidFill>
              <a:latin typeface="Times New Roman" panose="02020603050405020304" pitchFamily="18" charset="0"/>
            </a:endParaRPr>
          </a:p>
        </p:txBody>
      </p:sp>
      <p:sp>
        <p:nvSpPr>
          <p:cNvPr id="143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928499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0D072FA8-DF81-4D6F-AC1E-66EDBB23A7AC}" type="slidenum">
              <a:rPr lang="pt-PT" altLang="en-US">
                <a:solidFill>
                  <a:srgbClr val="000000"/>
                </a:solidFill>
                <a:latin typeface="Times New Roman" panose="02020603050405020304" pitchFamily="18" charset="0"/>
              </a:rPr>
              <a:pPr>
                <a:lnSpc>
                  <a:spcPct val="95000"/>
                </a:lnSpc>
              </a:pPr>
              <a:t>9</a:t>
            </a:fld>
            <a:endParaRPr lang="pt-PT" altLang="en-US">
              <a:solidFill>
                <a:srgbClr val="000000"/>
              </a:solidFill>
              <a:latin typeface="Times New Roman" panose="02020603050405020304" pitchFamily="18" charset="0"/>
            </a:endParaRPr>
          </a:p>
        </p:txBody>
      </p:sp>
      <p:sp>
        <p:nvSpPr>
          <p:cNvPr id="1638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613443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CF5B57B5-36BD-4A37-8D87-3594005F6A75}" type="slidenum">
              <a:rPr lang="pt-PT" altLang="en-US">
                <a:solidFill>
                  <a:srgbClr val="000000"/>
                </a:solidFill>
                <a:latin typeface="Times New Roman" panose="02020603050405020304" pitchFamily="18" charset="0"/>
              </a:rPr>
              <a:pPr>
                <a:lnSpc>
                  <a:spcPct val="95000"/>
                </a:lnSpc>
              </a:pPr>
              <a:t>10</a:t>
            </a:fld>
            <a:endParaRPr lang="pt-PT" altLang="en-US">
              <a:solidFill>
                <a:srgbClr val="000000"/>
              </a:solidFill>
              <a:latin typeface="Times New Roman" panose="02020603050405020304" pitchFamily="18" charset="0"/>
            </a:endParaRPr>
          </a:p>
        </p:txBody>
      </p:sp>
      <p:sp>
        <p:nvSpPr>
          <p:cNvPr id="18435"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4161804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53F23D2F-514C-4F3E-8EB8-EDD72F6049CE}" type="slidenum">
              <a:rPr lang="pt-PT" altLang="en-US">
                <a:solidFill>
                  <a:srgbClr val="000000"/>
                </a:solidFill>
                <a:latin typeface="Times New Roman" panose="02020603050405020304" pitchFamily="18" charset="0"/>
              </a:rPr>
              <a:pPr>
                <a:lnSpc>
                  <a:spcPct val="95000"/>
                </a:lnSpc>
              </a:pPr>
              <a:t>11</a:t>
            </a:fld>
            <a:endParaRPr lang="pt-PT" altLang="en-US">
              <a:solidFill>
                <a:srgbClr val="000000"/>
              </a:solidFill>
              <a:latin typeface="Times New Roman" panose="02020603050405020304" pitchFamily="18" charset="0"/>
            </a:endParaRPr>
          </a:p>
        </p:txBody>
      </p:sp>
      <p:sp>
        <p:nvSpPr>
          <p:cNvPr id="20483"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663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5000"/>
              </a:lnSpc>
            </a:pPr>
            <a:fld id="{670AE549-1D37-43DF-AC4F-67173C89D10A}" type="slidenum">
              <a:rPr lang="pt-PT" altLang="en-US">
                <a:solidFill>
                  <a:srgbClr val="000000"/>
                </a:solidFill>
                <a:latin typeface="Times New Roman" panose="02020603050405020304" pitchFamily="18" charset="0"/>
              </a:rPr>
              <a:pPr>
                <a:lnSpc>
                  <a:spcPct val="95000"/>
                </a:lnSpc>
              </a:pPr>
              <a:t>12</a:t>
            </a:fld>
            <a:endParaRPr lang="pt-PT" altLang="en-US">
              <a:solidFill>
                <a:srgbClr val="000000"/>
              </a:solidFill>
              <a:latin typeface="Times New Roman" panose="02020603050405020304" pitchFamily="18" charset="0"/>
            </a:endParaRPr>
          </a:p>
        </p:txBody>
      </p:sp>
      <p:sp>
        <p:nvSpPr>
          <p:cNvPr id="22531"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2" name="Rectangle 2"/>
          <p:cNvSpPr txBox="1">
            <a:spLocks noGrp="1" noChangeArrowheads="1"/>
          </p:cNvSpPr>
          <p:nvPr>
            <p:ph type="body" idx="1"/>
          </p:nvPr>
        </p:nvSpPr>
        <p:spPr>
          <a:xfrm>
            <a:off x="755650" y="5078413"/>
            <a:ext cx="6048375" cy="4721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642988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44E799-E7BA-40B4-A6A3-CFDC6BCE587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133926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44E799-E7BA-40B4-A6A3-CFDC6BCE587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415377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44E799-E7BA-40B4-A6A3-CFDC6BCE587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53D935-45A0-4550-8A70-FD32AEFE671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446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44E799-E7BA-40B4-A6A3-CFDC6BCE587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2898845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44E799-E7BA-40B4-A6A3-CFDC6BCE587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53D935-45A0-4550-8A70-FD32AEFE671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3592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44E799-E7BA-40B4-A6A3-CFDC6BCE587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3513350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44E799-E7BA-40B4-A6A3-CFDC6BCE587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117676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44E799-E7BA-40B4-A6A3-CFDC6BCE587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309137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44E799-E7BA-40B4-A6A3-CFDC6BCE587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355335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44E799-E7BA-40B4-A6A3-CFDC6BCE587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697884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44E799-E7BA-40B4-A6A3-CFDC6BCE587C}" type="datetimeFigureOut">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4034060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44E799-E7BA-40B4-A6A3-CFDC6BCE587C}" type="datetimeFigureOut">
              <a:rPr lang="en-GB" smtClean="0"/>
              <a:t>03/07/2018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3424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44E799-E7BA-40B4-A6A3-CFDC6BCE587C}" type="datetimeFigureOut">
              <a:rPr lang="en-GB" smtClean="0"/>
              <a:t>03/07/2018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37239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4E799-E7BA-40B4-A6A3-CFDC6BCE587C}" type="datetimeFigureOut">
              <a:rPr lang="en-GB" smtClean="0"/>
              <a:t>03/07/2018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7609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44E799-E7BA-40B4-A6A3-CFDC6BCE587C}" type="datetimeFigureOut">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2024794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44E799-E7BA-40B4-A6A3-CFDC6BCE587C}" type="datetimeFigureOut">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53D935-45A0-4550-8A70-FD32AEFE671C}" type="slidenum">
              <a:rPr lang="en-GB" smtClean="0"/>
              <a:t>‹#›</a:t>
            </a:fld>
            <a:endParaRPr lang="en-GB"/>
          </a:p>
        </p:txBody>
      </p:sp>
    </p:spTree>
    <p:extLst>
      <p:ext uri="{BB962C8B-B14F-4D97-AF65-F5344CB8AC3E}">
        <p14:creationId xmlns:p14="http://schemas.microsoft.com/office/powerpoint/2010/main" val="113759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44E799-E7BA-40B4-A6A3-CFDC6BCE587C}" type="datetimeFigureOut">
              <a:rPr lang="en-GB" smtClean="0"/>
              <a:t>03/07/2018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53D935-45A0-4550-8A70-FD32AEFE671C}" type="slidenum">
              <a:rPr lang="en-GB" smtClean="0"/>
              <a:t>‹#›</a:t>
            </a:fld>
            <a:endParaRPr lang="en-GB"/>
          </a:p>
        </p:txBody>
      </p:sp>
    </p:spTree>
    <p:extLst>
      <p:ext uri="{BB962C8B-B14F-4D97-AF65-F5344CB8AC3E}">
        <p14:creationId xmlns:p14="http://schemas.microsoft.com/office/powerpoint/2010/main" val="224077932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732" y="3731058"/>
            <a:ext cx="7766936" cy="1646302"/>
          </a:xfrm>
        </p:spPr>
        <p:txBody>
          <a:bodyPr/>
          <a:lstStyle/>
          <a:p>
            <a:pPr algn="ctr"/>
            <a:r>
              <a:rPr lang="pt-PT" altLang="en-US" sz="9600" dirty="0">
                <a:solidFill>
                  <a:srgbClr val="FF6600"/>
                </a:solidFill>
                <a:latin typeface="Calibri" panose="020F0502020204030204" pitchFamily="34" charset="0"/>
                <a:ea typeface="+mn-ea"/>
                <a:cs typeface="Arial" panose="020B0604020202020204" pitchFamily="34" charset="0"/>
              </a:rPr>
              <a:t>Interpreters’  Working  Conditions</a:t>
            </a:r>
            <a:r>
              <a:rPr lang="pt-PT" altLang="en-US" sz="6350" dirty="0">
                <a:solidFill>
                  <a:srgbClr val="FF6600"/>
                </a:solidFill>
                <a:latin typeface="Calibri" panose="020F0502020204030204" pitchFamily="34" charset="0"/>
                <a:ea typeface="+mn-ea"/>
                <a:cs typeface="Arial" panose="020B0604020202020204" pitchFamily="34" charset="0"/>
              </a:rPr>
              <a:t/>
            </a:r>
            <a:br>
              <a:rPr lang="pt-PT" altLang="en-US" sz="6350" dirty="0">
                <a:solidFill>
                  <a:srgbClr val="FF6600"/>
                </a:solidFill>
                <a:latin typeface="Calibri" panose="020F0502020204030204" pitchFamily="34" charset="0"/>
                <a:ea typeface="+mn-ea"/>
                <a:cs typeface="Arial" panose="020B0604020202020204" pitchFamily="34" charset="0"/>
              </a:rPr>
            </a:br>
            <a:r>
              <a:rPr lang="pt-PT" altLang="en-US" sz="2177" dirty="0">
                <a:solidFill>
                  <a:srgbClr val="FF6600"/>
                </a:solidFill>
                <a:latin typeface="Calibri" panose="020F0502020204030204" pitchFamily="34" charset="0"/>
                <a:ea typeface="+mn-ea"/>
                <a:cs typeface="Arial" panose="020B0604020202020204" pitchFamily="34" charset="0"/>
              </a:rPr>
              <a:t>(Or how numbers can lie)</a:t>
            </a:r>
            <a:endParaRPr lang="en-GB" dirty="0">
              <a:latin typeface="Calibri" panose="020F0502020204030204" pitchFamily="34" charset="0"/>
            </a:endParaRPr>
          </a:p>
        </p:txBody>
      </p:sp>
    </p:spTree>
    <p:extLst>
      <p:ext uri="{BB962C8B-B14F-4D97-AF65-F5344CB8AC3E}">
        <p14:creationId xmlns:p14="http://schemas.microsoft.com/office/powerpoint/2010/main" val="1420463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reeform 1"/>
          <p:cNvSpPr>
            <a:spLocks noChangeArrowheads="1"/>
          </p:cNvSpPr>
          <p:nvPr/>
        </p:nvSpPr>
        <p:spPr bwMode="auto">
          <a:xfrm>
            <a:off x="2525146" y="5036210"/>
            <a:ext cx="315394"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7411" name="Freeform 2"/>
          <p:cNvSpPr>
            <a:spLocks noChangeArrowheads="1"/>
          </p:cNvSpPr>
          <p:nvPr/>
        </p:nvSpPr>
        <p:spPr bwMode="auto">
          <a:xfrm>
            <a:off x="2525146" y="4703534"/>
            <a:ext cx="31539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7412" name="Freeform 3"/>
          <p:cNvSpPr>
            <a:spLocks noChangeArrowheads="1"/>
          </p:cNvSpPr>
          <p:nvPr/>
        </p:nvSpPr>
        <p:spPr bwMode="auto">
          <a:xfrm>
            <a:off x="2525146" y="4372299"/>
            <a:ext cx="31539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7413" name="Freeform 4"/>
          <p:cNvSpPr>
            <a:spLocks noChangeArrowheads="1"/>
          </p:cNvSpPr>
          <p:nvPr/>
        </p:nvSpPr>
        <p:spPr bwMode="auto">
          <a:xfrm>
            <a:off x="2525146" y="4041065"/>
            <a:ext cx="31539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7414" name="Freeform 5"/>
          <p:cNvSpPr>
            <a:spLocks noChangeArrowheads="1"/>
          </p:cNvSpPr>
          <p:nvPr/>
        </p:nvSpPr>
        <p:spPr bwMode="auto">
          <a:xfrm>
            <a:off x="2525146" y="3706949"/>
            <a:ext cx="31539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7415" name="Freeform 6"/>
          <p:cNvSpPr>
            <a:spLocks noChangeArrowheads="1"/>
          </p:cNvSpPr>
          <p:nvPr/>
        </p:nvSpPr>
        <p:spPr bwMode="auto">
          <a:xfrm>
            <a:off x="2525146" y="3375715"/>
            <a:ext cx="31539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7416" name="Freeform 7"/>
          <p:cNvSpPr>
            <a:spLocks noChangeArrowheads="1"/>
          </p:cNvSpPr>
          <p:nvPr/>
        </p:nvSpPr>
        <p:spPr bwMode="auto">
          <a:xfrm>
            <a:off x="2525146" y="3044480"/>
            <a:ext cx="31539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7417" name="Freeform 8"/>
          <p:cNvSpPr>
            <a:spLocks noChangeArrowheads="1"/>
          </p:cNvSpPr>
          <p:nvPr/>
        </p:nvSpPr>
        <p:spPr bwMode="auto">
          <a:xfrm>
            <a:off x="2525146" y="2711806"/>
            <a:ext cx="4098670"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7418" name="Freeform 9"/>
          <p:cNvSpPr>
            <a:spLocks noChangeArrowheads="1"/>
          </p:cNvSpPr>
          <p:nvPr/>
        </p:nvSpPr>
        <p:spPr bwMode="auto">
          <a:xfrm>
            <a:off x="2525146" y="5368884"/>
            <a:ext cx="7567995"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7419" name="Text Box 10"/>
          <p:cNvSpPr txBox="1">
            <a:spLocks noChangeArrowheads="1"/>
          </p:cNvSpPr>
          <p:nvPr/>
        </p:nvSpPr>
        <p:spPr bwMode="auto">
          <a:xfrm>
            <a:off x="1926854" y="76192"/>
            <a:ext cx="5295254" cy="5152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8825"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91"/>
              </a:spcBef>
            </a:pPr>
            <a:r>
              <a:rPr lang="pt-PT" altLang="en-US" sz="3200" dirty="0">
                <a:solidFill>
                  <a:srgbClr val="FF6600"/>
                </a:solidFill>
                <a:latin typeface="Calibri" panose="020F0502020204030204" pitchFamily="34" charset="0"/>
              </a:rPr>
              <a:t>FAIRER WORKLOAD</a:t>
            </a:r>
          </a:p>
        </p:txBody>
      </p:sp>
      <p:sp>
        <p:nvSpPr>
          <p:cNvPr id="17420" name="Rectangle 11"/>
          <p:cNvSpPr>
            <a:spLocks noChangeArrowheads="1"/>
          </p:cNvSpPr>
          <p:nvPr/>
        </p:nvSpPr>
        <p:spPr bwMode="auto">
          <a:xfrm>
            <a:off x="418204" y="553264"/>
            <a:ext cx="8312553" cy="865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6427"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103"/>
              </a:spcBef>
            </a:pPr>
            <a:r>
              <a:rPr lang="pt-PT" altLang="en-US" sz="2800" dirty="0">
                <a:solidFill>
                  <a:srgbClr val="000000"/>
                </a:solidFill>
                <a:latin typeface="Calibri" panose="020F0502020204030204" pitchFamily="34" charset="0"/>
              </a:rPr>
              <a:t>More and more interpreters with fair workload of 13 -15 booth hours</a:t>
            </a:r>
          </a:p>
        </p:txBody>
      </p:sp>
      <p:sp>
        <p:nvSpPr>
          <p:cNvPr id="17422" name="Text Box 13"/>
          <p:cNvSpPr txBox="1">
            <a:spLocks noChangeArrowheads="1"/>
          </p:cNvSpPr>
          <p:nvPr/>
        </p:nvSpPr>
        <p:spPr bwMode="auto">
          <a:xfrm>
            <a:off x="1733783" y="5664365"/>
            <a:ext cx="4151955" cy="3475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2024"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Period still covered by 2006 Working conditions</a:t>
            </a:r>
          </a:p>
        </p:txBody>
      </p:sp>
      <p:sp>
        <p:nvSpPr>
          <p:cNvPr id="17423" name="Text Box 14"/>
          <p:cNvSpPr txBox="1">
            <a:spLocks noChangeArrowheads="1"/>
          </p:cNvSpPr>
          <p:nvPr/>
        </p:nvSpPr>
        <p:spPr bwMode="auto">
          <a:xfrm>
            <a:off x="4837024" y="1892601"/>
            <a:ext cx="2519392" cy="5711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Entry into force of new </a:t>
            </a:r>
          </a:p>
          <a:p>
            <a:pPr eaLnBrk="1"/>
            <a:r>
              <a:rPr lang="pt-PT" altLang="en-US" sz="1400" dirty="0">
                <a:solidFill>
                  <a:srgbClr val="000000"/>
                </a:solidFill>
                <a:latin typeface="Calibri" panose="020F0502020204030204" pitchFamily="34" charset="0"/>
              </a:rPr>
              <a:t>Working conditions</a:t>
            </a:r>
          </a:p>
        </p:txBody>
      </p:sp>
      <p:sp>
        <p:nvSpPr>
          <p:cNvPr id="17426" name="Line 17"/>
          <p:cNvSpPr>
            <a:spLocks noChangeShapeType="1"/>
          </p:cNvSpPr>
          <p:nvPr/>
        </p:nvSpPr>
        <p:spPr bwMode="auto">
          <a:xfrm>
            <a:off x="6096720" y="2612435"/>
            <a:ext cx="1441" cy="489651"/>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17433" name="Text Box 24"/>
          <p:cNvSpPr txBox="1">
            <a:spLocks noChangeArrowheads="1"/>
          </p:cNvSpPr>
          <p:nvPr/>
        </p:nvSpPr>
        <p:spPr bwMode="auto">
          <a:xfrm>
            <a:off x="7800975" y="2612435"/>
            <a:ext cx="2990616" cy="27564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just" eaLnBrk="1"/>
            <a:r>
              <a:rPr lang="pt-PT" altLang="en-US" dirty="0" smtClean="0">
                <a:solidFill>
                  <a:srgbClr val="FF6600"/>
                </a:solidFill>
                <a:latin typeface="Calibri" panose="020F0502020204030204" pitchFamily="34" charset="0"/>
              </a:rPr>
              <a:t>Trend already </a:t>
            </a:r>
            <a:r>
              <a:rPr lang="pt-PT" altLang="en-US" dirty="0">
                <a:solidFill>
                  <a:srgbClr val="FF6600"/>
                </a:solidFill>
                <a:latin typeface="Calibri" panose="020F0502020204030204" pitchFamily="34" charset="0"/>
              </a:rPr>
              <a:t>existing</a:t>
            </a:r>
          </a:p>
          <a:p>
            <a:pPr algn="just" eaLnBrk="1"/>
            <a:r>
              <a:rPr lang="pt-PT" altLang="en-US" dirty="0">
                <a:solidFill>
                  <a:srgbClr val="FF6600"/>
                </a:solidFill>
                <a:latin typeface="Calibri" panose="020F0502020204030204" pitchFamily="34" charset="0"/>
              </a:rPr>
              <a:t>under old </a:t>
            </a:r>
            <a:r>
              <a:rPr lang="pt-PT" altLang="en-US" dirty="0" smtClean="0">
                <a:solidFill>
                  <a:srgbClr val="FF6600"/>
                </a:solidFill>
                <a:latin typeface="Calibri" panose="020F0502020204030204" pitchFamily="34" charset="0"/>
              </a:rPr>
              <a:t>WoCos. Part of</a:t>
            </a:r>
          </a:p>
          <a:p>
            <a:pPr algn="just" eaLnBrk="1"/>
            <a:r>
              <a:rPr lang="pt-PT" altLang="en-US" dirty="0" smtClean="0">
                <a:solidFill>
                  <a:srgbClr val="FF6600"/>
                </a:solidFill>
                <a:latin typeface="Calibri" panose="020F0502020204030204" pitchFamily="34" charset="0"/>
              </a:rPr>
              <a:t>the general increase in</a:t>
            </a:r>
          </a:p>
          <a:p>
            <a:pPr algn="just" eaLnBrk="1"/>
            <a:r>
              <a:rPr lang="pt-PT" altLang="en-US" dirty="0" smtClean="0">
                <a:solidFill>
                  <a:srgbClr val="FF6600"/>
                </a:solidFill>
                <a:latin typeface="Calibri" panose="020F0502020204030204" pitchFamily="34" charset="0"/>
              </a:rPr>
              <a:t>workload </a:t>
            </a:r>
            <a:endParaRPr lang="pt-PT" altLang="en-US" dirty="0">
              <a:solidFill>
                <a:srgbClr val="FF6600"/>
              </a:solidFill>
              <a:latin typeface="Calibri" panose="020F0502020204030204" pitchFamily="34" charset="0"/>
            </a:endParaRPr>
          </a:p>
          <a:p>
            <a:pPr algn="just" eaLnBrk="1"/>
            <a:endParaRPr lang="pt-PT" altLang="en-US" dirty="0">
              <a:solidFill>
                <a:srgbClr val="FF6600"/>
              </a:solidFill>
              <a:latin typeface="Calibri" panose="020F0502020204030204" pitchFamily="34" charset="0"/>
            </a:endParaRPr>
          </a:p>
          <a:p>
            <a:pPr algn="just" eaLnBrk="1"/>
            <a:r>
              <a:rPr lang="pt-PT" altLang="en-US" dirty="0">
                <a:solidFill>
                  <a:srgbClr val="FF6600"/>
                </a:solidFill>
                <a:latin typeface="Calibri" panose="020F0502020204030204" pitchFamily="34" charset="0"/>
              </a:rPr>
              <a:t>C</a:t>
            </a:r>
            <a:r>
              <a:rPr lang="pt-PT" altLang="en-US" dirty="0" smtClean="0">
                <a:solidFill>
                  <a:srgbClr val="FF6600"/>
                </a:solidFill>
                <a:latin typeface="Calibri" panose="020F0502020204030204" pitchFamily="34" charset="0"/>
              </a:rPr>
              <a:t>onnection </a:t>
            </a:r>
            <a:r>
              <a:rPr lang="pt-PT" altLang="en-US" dirty="0">
                <a:solidFill>
                  <a:srgbClr val="FF6600"/>
                </a:solidFill>
                <a:latin typeface="Calibri" panose="020F0502020204030204" pitchFamily="34" charset="0"/>
              </a:rPr>
              <a:t>between this </a:t>
            </a:r>
          </a:p>
          <a:p>
            <a:pPr algn="just" eaLnBrk="1"/>
            <a:r>
              <a:rPr lang="pt-PT" altLang="en-US" dirty="0">
                <a:solidFill>
                  <a:srgbClr val="FF6600"/>
                </a:solidFill>
                <a:latin typeface="Calibri" panose="020F0502020204030204" pitchFamily="34" charset="0"/>
              </a:rPr>
              <a:t>trend and new WoCos is </a:t>
            </a:r>
          </a:p>
          <a:p>
            <a:pPr algn="just" eaLnBrk="1"/>
            <a:r>
              <a:rPr lang="pt-PT" altLang="en-US" dirty="0">
                <a:solidFill>
                  <a:srgbClr val="FF6600"/>
                </a:solidFill>
                <a:latin typeface="Calibri" panose="020F0502020204030204" pitchFamily="34" charset="0"/>
              </a:rPr>
              <a:t>not established</a:t>
            </a:r>
          </a:p>
          <a:p>
            <a:pPr eaLnBrk="1"/>
            <a:endParaRPr lang="pt-PT" altLang="en-US" sz="1633" dirty="0">
              <a:solidFill>
                <a:srgbClr val="000000"/>
              </a:solidFill>
            </a:endParaRPr>
          </a:p>
        </p:txBody>
      </p:sp>
      <p:pic>
        <p:nvPicPr>
          <p:cNvPr id="2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425068"/>
            <a:ext cx="6657975" cy="297901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 name="Line 18"/>
          <p:cNvSpPr>
            <a:spLocks noChangeShapeType="1"/>
          </p:cNvSpPr>
          <p:nvPr/>
        </p:nvSpPr>
        <p:spPr bwMode="auto">
          <a:xfrm flipV="1">
            <a:off x="2748009" y="4628646"/>
            <a:ext cx="1061752" cy="1440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pic>
        <p:nvPicPr>
          <p:cNvPr id="5" name="Picture 4"/>
          <p:cNvPicPr>
            <a:picLocks noChangeAspect="1"/>
          </p:cNvPicPr>
          <p:nvPr/>
        </p:nvPicPr>
        <p:blipFill>
          <a:blip r:embed="rId4"/>
          <a:stretch>
            <a:fillRect/>
          </a:stretch>
        </p:blipFill>
        <p:spPr>
          <a:xfrm>
            <a:off x="4306431" y="4549391"/>
            <a:ext cx="1219306" cy="158510"/>
          </a:xfrm>
          <a:prstGeom prst="rect">
            <a:avLst/>
          </a:prstGeom>
        </p:spPr>
      </p:pic>
      <p:pic>
        <p:nvPicPr>
          <p:cNvPr id="7" name="Picture 6"/>
          <p:cNvPicPr>
            <a:picLocks noChangeAspect="1"/>
          </p:cNvPicPr>
          <p:nvPr/>
        </p:nvPicPr>
        <p:blipFill>
          <a:blip r:embed="rId5"/>
          <a:stretch>
            <a:fillRect/>
          </a:stretch>
        </p:blipFill>
        <p:spPr>
          <a:xfrm>
            <a:off x="5798917" y="4562639"/>
            <a:ext cx="1219306" cy="164606"/>
          </a:xfrm>
          <a:prstGeom prst="rect">
            <a:avLst/>
          </a:prstGeom>
        </p:spPr>
      </p:pic>
      <p:sp>
        <p:nvSpPr>
          <p:cNvPr id="23" name="Text Box 21"/>
          <p:cNvSpPr txBox="1">
            <a:spLocks noChangeArrowheads="1"/>
          </p:cNvSpPr>
          <p:nvPr/>
        </p:nvSpPr>
        <p:spPr bwMode="auto">
          <a:xfrm>
            <a:off x="2748009" y="4401625"/>
            <a:ext cx="1275268" cy="2270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1225" rIns="81646" bIns="40823"/>
          <a:lstStyle>
            <a:lvl1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179" dirty="0">
                <a:solidFill>
                  <a:srgbClr val="000000"/>
                </a:solidFill>
              </a:rPr>
              <a:t>Change -1</a:t>
            </a:r>
          </a:p>
        </p:txBody>
      </p:sp>
      <p:sp>
        <p:nvSpPr>
          <p:cNvPr id="24" name="Text Box 21"/>
          <p:cNvSpPr txBox="1">
            <a:spLocks noChangeArrowheads="1"/>
          </p:cNvSpPr>
          <p:nvPr/>
        </p:nvSpPr>
        <p:spPr bwMode="auto">
          <a:xfrm>
            <a:off x="4359072" y="4369372"/>
            <a:ext cx="1130096" cy="3062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1225" rIns="81646" bIns="40823"/>
          <a:lstStyle>
            <a:lvl1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179" dirty="0">
                <a:solidFill>
                  <a:srgbClr val="000000"/>
                </a:solidFill>
              </a:rPr>
              <a:t>Change </a:t>
            </a:r>
            <a:r>
              <a:rPr lang="pt-PT" altLang="en-US" sz="1179" dirty="0" smtClean="0">
                <a:solidFill>
                  <a:srgbClr val="000000"/>
                </a:solidFill>
              </a:rPr>
              <a:t>+13</a:t>
            </a:r>
            <a:endParaRPr lang="pt-PT" altLang="en-US" sz="1179" dirty="0">
              <a:solidFill>
                <a:srgbClr val="000000"/>
              </a:solidFill>
            </a:endParaRPr>
          </a:p>
        </p:txBody>
      </p:sp>
      <p:sp>
        <p:nvSpPr>
          <p:cNvPr id="27" name="Text Box 21"/>
          <p:cNvSpPr txBox="1">
            <a:spLocks noChangeArrowheads="1"/>
          </p:cNvSpPr>
          <p:nvPr/>
        </p:nvSpPr>
        <p:spPr bwMode="auto">
          <a:xfrm>
            <a:off x="5828224" y="4419723"/>
            <a:ext cx="1197609" cy="3075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1225" rIns="81646" bIns="40823"/>
          <a:lstStyle>
            <a:lvl1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179" dirty="0">
                <a:solidFill>
                  <a:srgbClr val="000000"/>
                </a:solidFill>
              </a:rPr>
              <a:t>Change </a:t>
            </a:r>
            <a:r>
              <a:rPr lang="pt-PT" altLang="en-US" sz="1179" dirty="0" smtClean="0">
                <a:solidFill>
                  <a:srgbClr val="000000"/>
                </a:solidFill>
              </a:rPr>
              <a:t>+18</a:t>
            </a:r>
            <a:endParaRPr lang="pt-PT" altLang="en-US" sz="1179" dirty="0">
              <a:solidFill>
                <a:srgbClr val="000000"/>
              </a:solidFill>
            </a:endParaRPr>
          </a:p>
        </p:txBody>
      </p:sp>
      <p:sp>
        <p:nvSpPr>
          <p:cNvPr id="28" name="Line 15"/>
          <p:cNvSpPr>
            <a:spLocks noChangeShapeType="1"/>
          </p:cNvSpPr>
          <p:nvPr/>
        </p:nvSpPr>
        <p:spPr bwMode="auto">
          <a:xfrm flipV="1">
            <a:off x="1756224" y="5663105"/>
            <a:ext cx="3814839" cy="504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30" name="Line 25"/>
          <p:cNvSpPr>
            <a:spLocks noChangeShapeType="1"/>
          </p:cNvSpPr>
          <p:nvPr/>
        </p:nvSpPr>
        <p:spPr bwMode="auto">
          <a:xfrm>
            <a:off x="5571063" y="2441703"/>
            <a:ext cx="2" cy="319872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Tree>
    <p:extLst>
      <p:ext uri="{BB962C8B-B14F-4D97-AF65-F5344CB8AC3E}">
        <p14:creationId xmlns:p14="http://schemas.microsoft.com/office/powerpoint/2010/main" val="16472798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85751" y="5241674"/>
            <a:ext cx="9636460" cy="15148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just">
              <a:spcBef>
                <a:spcPts val="91"/>
              </a:spcBef>
            </a:pPr>
            <a:endParaRPr lang="pt-PT" altLang="en-US" dirty="0" smtClean="0">
              <a:solidFill>
                <a:srgbClr val="FF6600"/>
              </a:solidFill>
              <a:latin typeface="Calibri" panose="020F0502020204030204" pitchFamily="34" charset="0"/>
            </a:endParaRPr>
          </a:p>
          <a:p>
            <a:pPr>
              <a:spcBef>
                <a:spcPts val="91"/>
              </a:spcBef>
            </a:pPr>
            <a:r>
              <a:rPr lang="pt-PT" altLang="en-US" dirty="0" smtClean="0">
                <a:solidFill>
                  <a:srgbClr val="FF6600"/>
                </a:solidFill>
                <a:latin typeface="Calibri" panose="020F0502020204030204" pitchFamily="34" charset="0"/>
              </a:rPr>
              <a:t>As </a:t>
            </a:r>
            <a:r>
              <a:rPr lang="pt-PT" altLang="en-US" dirty="0">
                <a:solidFill>
                  <a:srgbClr val="FF6600"/>
                </a:solidFill>
                <a:latin typeface="Calibri" panose="020F0502020204030204" pitchFamily="34" charset="0"/>
              </a:rPr>
              <a:t>proven by Management's own numbers, change </a:t>
            </a:r>
            <a:r>
              <a:rPr lang="pt-PT" altLang="en-US" dirty="0" smtClean="0">
                <a:solidFill>
                  <a:srgbClr val="FF6600"/>
                </a:solidFill>
                <a:latin typeface="Calibri" panose="020F0502020204030204" pitchFamily="34" charset="0"/>
              </a:rPr>
              <a:t>happened mainly before new </a:t>
            </a:r>
            <a:r>
              <a:rPr lang="pt-PT" altLang="en-US" dirty="0">
                <a:solidFill>
                  <a:srgbClr val="FF6600"/>
                </a:solidFill>
                <a:latin typeface="Calibri" panose="020F0502020204030204" pitchFamily="34" charset="0"/>
              </a:rPr>
              <a:t>WoCos. </a:t>
            </a:r>
            <a:endParaRPr lang="pt-PT" altLang="en-US" dirty="0" smtClean="0">
              <a:solidFill>
                <a:srgbClr val="FF6600"/>
              </a:solidFill>
              <a:latin typeface="Calibri" panose="020F0502020204030204" pitchFamily="34" charset="0"/>
            </a:endParaRPr>
          </a:p>
          <a:p>
            <a:pPr>
              <a:spcBef>
                <a:spcPts val="91"/>
              </a:spcBef>
            </a:pPr>
            <a:r>
              <a:rPr lang="pt-PT" altLang="en-US" dirty="0" smtClean="0">
                <a:solidFill>
                  <a:srgbClr val="FF6600"/>
                </a:solidFill>
                <a:latin typeface="Calibri" panose="020F0502020204030204" pitchFamily="34" charset="0"/>
              </a:rPr>
              <a:t>The </a:t>
            </a:r>
            <a:r>
              <a:rPr lang="pt-PT" altLang="en-US" dirty="0">
                <a:solidFill>
                  <a:srgbClr val="FF6600"/>
                </a:solidFill>
                <a:latin typeface="Calibri" panose="020F0502020204030204" pitchFamily="34" charset="0"/>
              </a:rPr>
              <a:t>connection between </a:t>
            </a:r>
            <a:r>
              <a:rPr lang="pt-PT" altLang="en-US" dirty="0" smtClean="0">
                <a:solidFill>
                  <a:srgbClr val="FF6600"/>
                </a:solidFill>
                <a:latin typeface="Calibri" panose="020F0502020204030204" pitchFamily="34" charset="0"/>
              </a:rPr>
              <a:t>productivity gains or fairness and new WoCos remains to be established. The </a:t>
            </a:r>
            <a:r>
              <a:rPr lang="pt-PT" altLang="en-US" dirty="0">
                <a:solidFill>
                  <a:srgbClr val="FF6600"/>
                </a:solidFill>
                <a:latin typeface="Calibri" panose="020F0502020204030204" pitchFamily="34" charset="0"/>
              </a:rPr>
              <a:t>changes can be best explained by </a:t>
            </a:r>
            <a:r>
              <a:rPr lang="pt-PT" altLang="en-US" dirty="0" smtClean="0">
                <a:solidFill>
                  <a:srgbClr val="FF6600"/>
                </a:solidFill>
                <a:latin typeface="Calibri" panose="020F0502020204030204" pitchFamily="34" charset="0"/>
              </a:rPr>
              <a:t>better </a:t>
            </a:r>
            <a:r>
              <a:rPr lang="pt-PT" altLang="en-US" dirty="0">
                <a:solidFill>
                  <a:srgbClr val="FF6600"/>
                </a:solidFill>
                <a:latin typeface="Calibri" panose="020F0502020204030204" pitchFamily="34" charset="0"/>
              </a:rPr>
              <a:t>programming.</a:t>
            </a:r>
          </a:p>
          <a:p>
            <a:pPr algn="just">
              <a:spcBef>
                <a:spcPts val="91"/>
              </a:spcBef>
            </a:pPr>
            <a:endParaRPr lang="pt-PT" altLang="en-US" sz="1633" dirty="0">
              <a:solidFill>
                <a:srgbClr val="000000"/>
              </a:solidFill>
            </a:endParaRPr>
          </a:p>
          <a:p>
            <a:pPr algn="just">
              <a:spcBef>
                <a:spcPts val="91"/>
              </a:spcBef>
            </a:pPr>
            <a:endParaRPr lang="pt-PT" altLang="en-US" sz="1633" dirty="0">
              <a:solidFill>
                <a:srgbClr val="000000"/>
              </a:solidFill>
            </a:endParaRPr>
          </a:p>
        </p:txBody>
      </p:sp>
      <p:sp>
        <p:nvSpPr>
          <p:cNvPr id="19459" name="Text Box 2"/>
          <p:cNvSpPr txBox="1">
            <a:spLocks noChangeArrowheads="1"/>
          </p:cNvSpPr>
          <p:nvPr/>
        </p:nvSpPr>
        <p:spPr bwMode="auto">
          <a:xfrm>
            <a:off x="556007" y="237551"/>
            <a:ext cx="8557299" cy="630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9053"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103"/>
              </a:spcBef>
            </a:pPr>
            <a:r>
              <a:rPr lang="pt-PT" altLang="en-US" sz="3200" dirty="0" smtClean="0">
                <a:solidFill>
                  <a:srgbClr val="FF6600"/>
                </a:solidFill>
                <a:latin typeface="Calibri" panose="020F0502020204030204" pitchFamily="34" charset="0"/>
              </a:rPr>
              <a:t>MORE FAIRNESS IN DISTRIBUTION OF WORKLOAD</a:t>
            </a:r>
            <a:endParaRPr lang="pt-PT" altLang="en-US" sz="3200" dirty="0">
              <a:solidFill>
                <a:srgbClr val="FF6600"/>
              </a:solidFill>
              <a:latin typeface="Calibri" panose="020F0502020204030204" pitchFamily="34" charset="0"/>
            </a:endParaRPr>
          </a:p>
        </p:txBody>
      </p:sp>
      <p:sp>
        <p:nvSpPr>
          <p:cNvPr id="19460" name="Freeform 3"/>
          <p:cNvSpPr>
            <a:spLocks noChangeArrowheads="1"/>
          </p:cNvSpPr>
          <p:nvPr/>
        </p:nvSpPr>
        <p:spPr bwMode="auto">
          <a:xfrm>
            <a:off x="3452603" y="1453114"/>
            <a:ext cx="411883" cy="122412"/>
          </a:xfrm>
          <a:custGeom>
            <a:avLst/>
            <a:gdLst/>
            <a:ahLst/>
            <a:cxnLst/>
            <a:rect l="0" t="0" r="0" b="0"/>
            <a:pathLst/>
          </a:cu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007" y="1703750"/>
            <a:ext cx="8243886" cy="353288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Line 25"/>
          <p:cNvSpPr>
            <a:spLocks noChangeShapeType="1"/>
          </p:cNvSpPr>
          <p:nvPr/>
        </p:nvSpPr>
        <p:spPr bwMode="auto">
          <a:xfrm flipH="1">
            <a:off x="6578960" y="1559410"/>
            <a:ext cx="26547" cy="2991191"/>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8" name="Line 15"/>
          <p:cNvSpPr>
            <a:spLocks noChangeShapeType="1"/>
          </p:cNvSpPr>
          <p:nvPr/>
        </p:nvSpPr>
        <p:spPr bwMode="auto">
          <a:xfrm flipV="1">
            <a:off x="2777395" y="4565253"/>
            <a:ext cx="3814839" cy="504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9" name="Text Box 14"/>
          <p:cNvSpPr txBox="1">
            <a:spLocks noChangeArrowheads="1"/>
          </p:cNvSpPr>
          <p:nvPr/>
        </p:nvSpPr>
        <p:spPr bwMode="auto">
          <a:xfrm>
            <a:off x="5854455" y="1084158"/>
            <a:ext cx="2519392" cy="5847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Entry into force of new </a:t>
            </a:r>
          </a:p>
          <a:p>
            <a:pPr eaLnBrk="1"/>
            <a:r>
              <a:rPr lang="pt-PT" altLang="en-US" sz="1400" dirty="0">
                <a:solidFill>
                  <a:srgbClr val="000000"/>
                </a:solidFill>
                <a:latin typeface="Calibri" panose="020F0502020204030204" pitchFamily="34" charset="0"/>
              </a:rPr>
              <a:t>Working conditions</a:t>
            </a:r>
          </a:p>
        </p:txBody>
      </p:sp>
      <p:sp>
        <p:nvSpPr>
          <p:cNvPr id="10" name="Text Box 13"/>
          <p:cNvSpPr txBox="1">
            <a:spLocks noChangeArrowheads="1"/>
          </p:cNvSpPr>
          <p:nvPr/>
        </p:nvSpPr>
        <p:spPr bwMode="auto">
          <a:xfrm>
            <a:off x="3658544" y="4546017"/>
            <a:ext cx="4151955" cy="3475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2024"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Period still covered by 2006 Working conditions</a:t>
            </a:r>
          </a:p>
        </p:txBody>
      </p:sp>
    </p:spTree>
    <p:extLst>
      <p:ext uri="{BB962C8B-B14F-4D97-AF65-F5344CB8AC3E}">
        <p14:creationId xmlns:p14="http://schemas.microsoft.com/office/powerpoint/2010/main" val="613162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0" y="194792"/>
            <a:ext cx="9841083"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0425"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103"/>
              </a:spcBef>
            </a:pPr>
            <a:r>
              <a:rPr lang="pt-PT" altLang="en-US" sz="3200" dirty="0" smtClean="0">
                <a:solidFill>
                  <a:srgbClr val="FF6600"/>
                </a:solidFill>
                <a:latin typeface="Calibri" panose="020F0502020204030204" pitchFamily="34" charset="0"/>
              </a:rPr>
              <a:t>SAVINGS WITH MORE MEETINGS SERVED</a:t>
            </a:r>
            <a:endParaRPr lang="pt-PT" altLang="en-US" sz="3200" dirty="0">
              <a:solidFill>
                <a:srgbClr val="FF6600"/>
              </a:solidFill>
              <a:latin typeface="Calibri" panose="020F0502020204030204" pitchFamily="34" charset="0"/>
            </a:endParaRPr>
          </a:p>
        </p:txBody>
      </p:sp>
      <p:sp>
        <p:nvSpPr>
          <p:cNvPr id="21507" name="Rectangle 2"/>
          <p:cNvSpPr>
            <a:spLocks noChangeArrowheads="1"/>
          </p:cNvSpPr>
          <p:nvPr/>
        </p:nvSpPr>
        <p:spPr bwMode="auto">
          <a:xfrm>
            <a:off x="332437" y="1543888"/>
            <a:ext cx="8986838" cy="4610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103"/>
              </a:spcBef>
            </a:pPr>
            <a:r>
              <a:rPr lang="pt-PT" altLang="en-US" dirty="0">
                <a:latin typeface="Calibri" panose="020F0502020204030204" pitchFamily="34" charset="0"/>
              </a:rPr>
              <a:t>More </a:t>
            </a:r>
            <a:r>
              <a:rPr lang="pt-PT" altLang="en-US" dirty="0" err="1">
                <a:latin typeface="Calibri" panose="020F0502020204030204" pitchFamily="34" charset="0"/>
              </a:rPr>
              <a:t>efficient</a:t>
            </a:r>
            <a:r>
              <a:rPr lang="pt-PT" altLang="en-US" dirty="0">
                <a:latin typeface="Calibri" panose="020F0502020204030204" pitchFamily="34" charset="0"/>
              </a:rPr>
              <a:t> use </a:t>
            </a:r>
            <a:r>
              <a:rPr lang="pt-PT" altLang="en-US" dirty="0" err="1">
                <a:latin typeface="Calibri" panose="020F0502020204030204" pitchFamily="34" charset="0"/>
              </a:rPr>
              <a:t>of</a:t>
            </a:r>
            <a:r>
              <a:rPr lang="pt-PT" altLang="en-US" dirty="0">
                <a:latin typeface="Calibri" panose="020F0502020204030204" pitchFamily="34" charset="0"/>
              </a:rPr>
              <a:t> staff </a:t>
            </a:r>
            <a:r>
              <a:rPr lang="pt-PT" altLang="en-US" dirty="0" err="1">
                <a:latin typeface="Calibri" panose="020F0502020204030204" pitchFamily="34" charset="0"/>
              </a:rPr>
              <a:t>interpreters</a:t>
            </a:r>
            <a:r>
              <a:rPr lang="pt-PT" altLang="en-US" dirty="0">
                <a:latin typeface="Calibri" panose="020F0502020204030204" pitchFamily="34" charset="0"/>
              </a:rPr>
              <a:t> </a:t>
            </a:r>
            <a:r>
              <a:rPr lang="pt-PT" altLang="en-US" dirty="0" err="1">
                <a:latin typeface="Calibri" panose="020F0502020204030204" pitchFamily="34" charset="0"/>
              </a:rPr>
              <a:t>allows</a:t>
            </a:r>
            <a:r>
              <a:rPr lang="pt-PT" altLang="en-US" dirty="0">
                <a:latin typeface="Calibri" panose="020F0502020204030204" pitchFamily="34" charset="0"/>
              </a:rPr>
              <a:t> for </a:t>
            </a:r>
            <a:r>
              <a:rPr lang="pt-PT" altLang="en-US" dirty="0" err="1">
                <a:latin typeface="Calibri" panose="020F0502020204030204" pitchFamily="34" charset="0"/>
              </a:rPr>
              <a:t>savings</a:t>
            </a:r>
            <a:r>
              <a:rPr lang="pt-PT" altLang="en-US" dirty="0">
                <a:latin typeface="Calibri" panose="020F0502020204030204" pitchFamily="34" charset="0"/>
              </a:rPr>
              <a:t> </a:t>
            </a:r>
            <a:r>
              <a:rPr lang="pt-PT" altLang="en-US" dirty="0" err="1">
                <a:latin typeface="Calibri" panose="020F0502020204030204" pitchFamily="34" charset="0"/>
              </a:rPr>
              <a:t>of</a:t>
            </a:r>
            <a:r>
              <a:rPr lang="pt-PT" altLang="en-US" dirty="0">
                <a:latin typeface="Calibri" panose="020F0502020204030204" pitchFamily="34" charset="0"/>
              </a:rPr>
              <a:t>:</a:t>
            </a:r>
          </a:p>
          <a:p>
            <a:pPr algn="ctr">
              <a:spcBef>
                <a:spcPts val="975"/>
              </a:spcBef>
            </a:pPr>
            <a:r>
              <a:rPr lang="pt-PT" altLang="en-US" dirty="0">
                <a:latin typeface="Calibri" panose="020F0502020204030204" pitchFamily="34" charset="0"/>
              </a:rPr>
              <a:t>2 180 </a:t>
            </a:r>
            <a:r>
              <a:rPr lang="pt-PT" altLang="en-US" dirty="0" err="1">
                <a:latin typeface="Calibri" panose="020F0502020204030204" pitchFamily="34" charset="0"/>
              </a:rPr>
              <a:t>contract</a:t>
            </a:r>
            <a:r>
              <a:rPr lang="pt-PT" altLang="en-US" dirty="0">
                <a:latin typeface="Calibri" panose="020F0502020204030204" pitchFamily="34" charset="0"/>
              </a:rPr>
              <a:t> </a:t>
            </a:r>
            <a:r>
              <a:rPr lang="pt-PT" altLang="en-US" dirty="0" err="1">
                <a:latin typeface="Calibri" panose="020F0502020204030204" pitchFamily="34" charset="0"/>
              </a:rPr>
              <a:t>days</a:t>
            </a:r>
            <a:r>
              <a:rPr lang="pt-PT" altLang="en-US" dirty="0">
                <a:latin typeface="Calibri" panose="020F0502020204030204" pitchFamily="34" charset="0"/>
              </a:rPr>
              <a:t> for freelance </a:t>
            </a:r>
            <a:r>
              <a:rPr lang="pt-PT" altLang="en-US" dirty="0" err="1">
                <a:latin typeface="Calibri" panose="020F0502020204030204" pitchFamily="34" charset="0"/>
              </a:rPr>
              <a:t>interpreters</a:t>
            </a:r>
            <a:endParaRPr lang="pt-PT" altLang="en-US" dirty="0">
              <a:latin typeface="Calibri" panose="020F0502020204030204" pitchFamily="34" charset="0"/>
            </a:endParaRPr>
          </a:p>
          <a:p>
            <a:pPr algn="ctr">
              <a:spcBef>
                <a:spcPts val="975"/>
              </a:spcBef>
            </a:pPr>
            <a:r>
              <a:rPr lang="pt-PT" altLang="en-US" dirty="0">
                <a:latin typeface="Calibri" panose="020F0502020204030204" pitchFamily="34" charset="0"/>
              </a:rPr>
              <a:t>  </a:t>
            </a:r>
            <a:r>
              <a:rPr lang="pt-PT" altLang="en-US" dirty="0" err="1">
                <a:latin typeface="Calibri" panose="020F0502020204030204" pitchFamily="34" charset="0"/>
              </a:rPr>
              <a:t>of</a:t>
            </a:r>
            <a:r>
              <a:rPr lang="pt-PT" altLang="en-US" dirty="0">
                <a:latin typeface="Calibri" panose="020F0502020204030204" pitchFamily="34" charset="0"/>
              </a:rPr>
              <a:t> EUR 1 050 = EUR 2 289 000</a:t>
            </a:r>
          </a:p>
          <a:p>
            <a:pPr algn="ctr">
              <a:spcBef>
                <a:spcPts val="1497"/>
              </a:spcBef>
            </a:pPr>
            <a:r>
              <a:rPr lang="pt-PT" altLang="en-US" dirty="0" err="1">
                <a:latin typeface="Calibri" panose="020F0502020204030204" pitchFamily="34" charset="0"/>
              </a:rPr>
              <a:t>over</a:t>
            </a:r>
            <a:r>
              <a:rPr lang="pt-PT" altLang="en-US" dirty="0">
                <a:latin typeface="Calibri" panose="020F0502020204030204" pitchFamily="34" charset="0"/>
              </a:rPr>
              <a:t> </a:t>
            </a:r>
            <a:r>
              <a:rPr lang="pt-PT" altLang="en-US" dirty="0" err="1">
                <a:latin typeface="Calibri" panose="020F0502020204030204" pitchFamily="34" charset="0"/>
              </a:rPr>
              <a:t>one</a:t>
            </a:r>
            <a:r>
              <a:rPr lang="pt-PT" altLang="en-US" dirty="0">
                <a:latin typeface="Calibri" panose="020F0502020204030204" pitchFamily="34" charset="0"/>
              </a:rPr>
              <a:t> </a:t>
            </a:r>
            <a:r>
              <a:rPr lang="pt-PT" altLang="en-US" dirty="0" err="1">
                <a:latin typeface="Calibri" panose="020F0502020204030204" pitchFamily="34" charset="0"/>
              </a:rPr>
              <a:t>year</a:t>
            </a:r>
            <a:endParaRPr lang="pt-PT" altLang="en-US" dirty="0">
              <a:latin typeface="Calibri" panose="020F0502020204030204" pitchFamily="34" charset="0"/>
            </a:endParaRPr>
          </a:p>
          <a:p>
            <a:pPr algn="ctr">
              <a:spcBef>
                <a:spcPts val="34"/>
              </a:spcBef>
            </a:pPr>
            <a:endParaRPr lang="pt-PT" altLang="en-US" dirty="0">
              <a:latin typeface="Calibri" panose="020F0502020204030204" pitchFamily="34" charset="0"/>
            </a:endParaRPr>
          </a:p>
          <a:p>
            <a:pPr algn="ctr">
              <a:spcBef>
                <a:spcPts val="34"/>
              </a:spcBef>
            </a:pPr>
            <a:r>
              <a:rPr lang="pt-PT" altLang="en-US" dirty="0">
                <a:latin typeface="Calibri" panose="020F0502020204030204" pitchFamily="34" charset="0"/>
              </a:rPr>
              <a:t>in </a:t>
            </a:r>
            <a:r>
              <a:rPr lang="pt-PT" altLang="en-US" dirty="0" err="1">
                <a:latin typeface="Calibri" panose="020F0502020204030204" pitchFamily="34" charset="0"/>
              </a:rPr>
              <a:t>favour</a:t>
            </a:r>
            <a:r>
              <a:rPr lang="pt-PT" altLang="en-US" dirty="0">
                <a:latin typeface="Calibri" panose="020F0502020204030204" pitchFamily="34" charset="0"/>
              </a:rPr>
              <a:t> </a:t>
            </a:r>
            <a:r>
              <a:rPr lang="pt-PT" altLang="en-US" dirty="0" err="1">
                <a:latin typeface="Calibri" panose="020F0502020204030204" pitchFamily="34" charset="0"/>
              </a:rPr>
              <a:t>of</a:t>
            </a:r>
            <a:r>
              <a:rPr lang="pt-PT" altLang="en-US" dirty="0">
                <a:latin typeface="Calibri" panose="020F0502020204030204" pitchFamily="34" charset="0"/>
              </a:rPr>
              <a:t> </a:t>
            </a:r>
            <a:r>
              <a:rPr lang="pt-PT" altLang="en-US" dirty="0" err="1">
                <a:latin typeface="Calibri" panose="020F0502020204030204" pitchFamily="34" charset="0"/>
              </a:rPr>
              <a:t>Parliament‘s</a:t>
            </a:r>
            <a:r>
              <a:rPr lang="pt-PT" altLang="en-US" dirty="0">
                <a:latin typeface="Calibri" panose="020F0502020204030204" pitchFamily="34" charset="0"/>
              </a:rPr>
              <a:t> budget </a:t>
            </a:r>
            <a:r>
              <a:rPr lang="pt-PT" altLang="en-US" dirty="0" err="1">
                <a:latin typeface="Calibri" panose="020F0502020204030204" pitchFamily="34" charset="0"/>
              </a:rPr>
              <a:t>while</a:t>
            </a:r>
            <a:r>
              <a:rPr lang="pt-PT" altLang="en-US" dirty="0">
                <a:latin typeface="Calibri" panose="020F0502020204030204" pitchFamily="34" charset="0"/>
              </a:rPr>
              <a:t> </a:t>
            </a:r>
            <a:r>
              <a:rPr lang="pt-PT" altLang="en-US" dirty="0" err="1">
                <a:latin typeface="Calibri" panose="020F0502020204030204" pitchFamily="34" charset="0"/>
              </a:rPr>
              <a:t>serving</a:t>
            </a:r>
            <a:endParaRPr lang="pt-PT" altLang="en-US" dirty="0">
              <a:latin typeface="Calibri" panose="020F0502020204030204" pitchFamily="34" charset="0"/>
            </a:endParaRPr>
          </a:p>
          <a:p>
            <a:pPr algn="ctr">
              <a:spcBef>
                <a:spcPts val="533"/>
              </a:spcBef>
            </a:pPr>
            <a:r>
              <a:rPr lang="pt-PT" altLang="en-US" dirty="0">
                <a:latin typeface="Calibri" panose="020F0502020204030204" pitchFamily="34" charset="0"/>
              </a:rPr>
              <a:t>more </a:t>
            </a:r>
            <a:r>
              <a:rPr lang="pt-PT" altLang="en-US" dirty="0" err="1">
                <a:latin typeface="Calibri" panose="020F0502020204030204" pitchFamily="34" charset="0"/>
              </a:rPr>
              <a:t>than</a:t>
            </a:r>
            <a:r>
              <a:rPr lang="pt-PT" altLang="en-US" dirty="0">
                <a:latin typeface="Calibri" panose="020F0502020204030204" pitchFamily="34" charset="0"/>
              </a:rPr>
              <a:t> 100 </a:t>
            </a:r>
            <a:r>
              <a:rPr lang="pt-PT" altLang="en-US" dirty="0" err="1">
                <a:latin typeface="Calibri" panose="020F0502020204030204" pitchFamily="34" charset="0"/>
              </a:rPr>
              <a:t>additional</a:t>
            </a:r>
            <a:r>
              <a:rPr lang="pt-PT" altLang="en-US" dirty="0">
                <a:latin typeface="Calibri" panose="020F0502020204030204" pitchFamily="34" charset="0"/>
              </a:rPr>
              <a:t> meetings.</a:t>
            </a:r>
          </a:p>
          <a:p>
            <a:pPr algn="ctr">
              <a:spcBef>
                <a:spcPts val="533"/>
              </a:spcBef>
            </a:pPr>
            <a:endParaRPr lang="pt-PT" altLang="en-US" dirty="0">
              <a:solidFill>
                <a:srgbClr val="FF6600"/>
              </a:solidFill>
              <a:latin typeface="Calibri" panose="020F0502020204030204" pitchFamily="34" charset="0"/>
            </a:endParaRPr>
          </a:p>
          <a:p>
            <a:pPr algn="just">
              <a:spcBef>
                <a:spcPts val="533"/>
              </a:spcBef>
            </a:pPr>
            <a:r>
              <a:rPr lang="pt-PT" altLang="en-US" dirty="0" smtClean="0">
                <a:solidFill>
                  <a:srgbClr val="FF6600"/>
                </a:solidFill>
                <a:latin typeface="Calibri" panose="020F0502020204030204" pitchFamily="34" charset="0"/>
              </a:rPr>
              <a:t>Most savings </a:t>
            </a:r>
            <a:r>
              <a:rPr lang="pt-PT" altLang="en-US" dirty="0">
                <a:solidFill>
                  <a:srgbClr val="FF6600"/>
                </a:solidFill>
                <a:latin typeface="Calibri" panose="020F0502020204030204" pitchFamily="34" charset="0"/>
              </a:rPr>
              <a:t>obtained using old WoCos and </a:t>
            </a:r>
            <a:r>
              <a:rPr lang="pt-PT" altLang="en-US" dirty="0" smtClean="0">
                <a:solidFill>
                  <a:srgbClr val="FF6600"/>
                </a:solidFill>
                <a:latin typeface="Calibri" panose="020F0502020204030204" pitchFamily="34" charset="0"/>
              </a:rPr>
              <a:t>flexibility </a:t>
            </a:r>
            <a:r>
              <a:rPr lang="pt-PT" altLang="en-US" dirty="0">
                <a:solidFill>
                  <a:srgbClr val="FF6600"/>
                </a:solidFill>
                <a:latin typeface="Calibri" panose="020F0502020204030204" pitchFamily="34" charset="0"/>
              </a:rPr>
              <a:t>interpreters agreed to. Even after the imposition of </a:t>
            </a:r>
            <a:r>
              <a:rPr lang="pt-PT" altLang="en-US" dirty="0" smtClean="0">
                <a:solidFill>
                  <a:srgbClr val="FF6600"/>
                </a:solidFill>
                <a:latin typeface="Calibri" panose="020F0502020204030204" pitchFamily="34" charset="0"/>
              </a:rPr>
              <a:t>new WoCos</a:t>
            </a:r>
            <a:r>
              <a:rPr lang="pt-PT" altLang="en-US" dirty="0">
                <a:solidFill>
                  <a:srgbClr val="FF6600"/>
                </a:solidFill>
                <a:latin typeface="Calibri" panose="020F0502020204030204" pitchFamily="34" charset="0"/>
              </a:rPr>
              <a:t>, faced </a:t>
            </a:r>
            <a:r>
              <a:rPr lang="pt-PT" altLang="en-US" dirty="0" smtClean="0">
                <a:solidFill>
                  <a:srgbClr val="FF6600"/>
                </a:solidFill>
                <a:latin typeface="Calibri" panose="020F0502020204030204" pitchFamily="34" charset="0"/>
              </a:rPr>
              <a:t>with </a:t>
            </a:r>
            <a:r>
              <a:rPr lang="pt-PT" altLang="en-US" dirty="0">
                <a:solidFill>
                  <a:srgbClr val="FF6600"/>
                </a:solidFill>
                <a:latin typeface="Calibri" panose="020F0502020204030204" pitchFamily="34" charset="0"/>
              </a:rPr>
              <a:t>impending industrial action, DG LINC was instructed to apply a "light and sensible version" of them, which aligned them to a great extent with the interpreters' proposals. </a:t>
            </a:r>
            <a:r>
              <a:rPr lang="pt-PT" altLang="en-US" dirty="0" smtClean="0">
                <a:solidFill>
                  <a:srgbClr val="FF6600"/>
                </a:solidFill>
                <a:latin typeface="Calibri" panose="020F0502020204030204" pitchFamily="34" charset="0"/>
              </a:rPr>
              <a:t>The </a:t>
            </a:r>
            <a:r>
              <a:rPr lang="pt-PT" altLang="en-US" dirty="0">
                <a:solidFill>
                  <a:srgbClr val="FF6600"/>
                </a:solidFill>
                <a:latin typeface="Calibri" panose="020F0502020204030204" pitchFamily="34" charset="0"/>
              </a:rPr>
              <a:t>new WoCos were therefore not necessary for these savings to be </a:t>
            </a:r>
            <a:r>
              <a:rPr lang="pt-PT" altLang="en-US" dirty="0" smtClean="0">
                <a:solidFill>
                  <a:srgbClr val="FF6600"/>
                </a:solidFill>
                <a:latin typeface="Calibri" panose="020F0502020204030204" pitchFamily="34" charset="0"/>
              </a:rPr>
              <a:t>made.</a:t>
            </a:r>
            <a:endParaRPr lang="pt-PT" altLang="en-US" dirty="0">
              <a:solidFill>
                <a:srgbClr val="FF6600"/>
              </a:solidFill>
              <a:latin typeface="Calibri" panose="020F0502020204030204" pitchFamily="34" charset="0"/>
            </a:endParaRPr>
          </a:p>
          <a:p>
            <a:pPr>
              <a:spcBef>
                <a:spcPts val="533"/>
              </a:spcBef>
            </a:pPr>
            <a:endParaRPr lang="pt-PT" altLang="en-US" sz="1452" b="1" dirty="0">
              <a:solidFill>
                <a:srgbClr val="000000"/>
              </a:solidFill>
            </a:endParaRPr>
          </a:p>
          <a:p>
            <a:pPr>
              <a:spcBef>
                <a:spcPts val="533"/>
              </a:spcBef>
            </a:pPr>
            <a:endParaRPr lang="pt-PT" altLang="en-US" sz="1452" b="1" dirty="0">
              <a:solidFill>
                <a:srgbClr val="000000"/>
              </a:solidFill>
            </a:endParaRPr>
          </a:p>
          <a:p>
            <a:pPr algn="ctr">
              <a:spcBef>
                <a:spcPts val="533"/>
              </a:spcBef>
            </a:pPr>
            <a:endParaRPr lang="pt-PT" altLang="en-US" sz="1452" b="1" dirty="0">
              <a:solidFill>
                <a:srgbClr val="000000"/>
              </a:solidFill>
            </a:endParaRPr>
          </a:p>
          <a:p>
            <a:pPr algn="ctr">
              <a:spcBef>
                <a:spcPts val="533"/>
              </a:spcBef>
            </a:pPr>
            <a:endParaRPr lang="pt-PT" altLang="en-US" sz="1452" b="1" dirty="0">
              <a:solidFill>
                <a:srgbClr val="000000"/>
              </a:solidFill>
            </a:endParaRPr>
          </a:p>
        </p:txBody>
      </p:sp>
    </p:spTree>
    <p:extLst>
      <p:ext uri="{BB962C8B-B14F-4D97-AF65-F5344CB8AC3E}">
        <p14:creationId xmlns:p14="http://schemas.microsoft.com/office/powerpoint/2010/main" val="26774272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5" y="236337"/>
            <a:ext cx="10401300" cy="1218977"/>
          </a:xfrm>
        </p:spPr>
        <p:txBody>
          <a:bodyPr>
            <a:normAutofit/>
          </a:bodyPr>
          <a:lstStyle/>
          <a:p>
            <a:pPr algn="ctr"/>
            <a:r>
              <a:rPr lang="en-GB" sz="3200" dirty="0" smtClean="0">
                <a:solidFill>
                  <a:srgbClr val="FF6600"/>
                </a:solidFill>
                <a:latin typeface="Calibri" panose="020F0502020204030204" pitchFamily="34" charset="0"/>
              </a:rPr>
              <a:t>BETTER SOCIAL PROTECTION? (I)</a:t>
            </a:r>
            <a:endParaRPr lang="en-GB" sz="3200" dirty="0">
              <a:solidFill>
                <a:srgbClr val="FF6600"/>
              </a:solidFill>
              <a:latin typeface="Calibri" panose="020F0502020204030204" pitchFamily="34" charset="0"/>
            </a:endParaRPr>
          </a:p>
        </p:txBody>
      </p:sp>
      <p:sp>
        <p:nvSpPr>
          <p:cNvPr id="3" name="Text Placeholder 2"/>
          <p:cNvSpPr>
            <a:spLocks noGrp="1"/>
          </p:cNvSpPr>
          <p:nvPr>
            <p:ph type="body" idx="1"/>
          </p:nvPr>
        </p:nvSpPr>
        <p:spPr>
          <a:xfrm>
            <a:off x="442914" y="1455314"/>
            <a:ext cx="4496593" cy="459212"/>
          </a:xfrm>
        </p:spPr>
        <p:txBody>
          <a:bodyPr/>
          <a:lstStyle/>
          <a:p>
            <a:pPr algn="ctr"/>
            <a:r>
              <a:rPr lang="en-GB" dirty="0" smtClean="0"/>
              <a:t>2006</a:t>
            </a:r>
            <a:endParaRPr lang="en-GB" dirty="0"/>
          </a:p>
        </p:txBody>
      </p:sp>
      <p:sp>
        <p:nvSpPr>
          <p:cNvPr id="4" name="Content Placeholder 3"/>
          <p:cNvSpPr>
            <a:spLocks noGrp="1"/>
          </p:cNvSpPr>
          <p:nvPr>
            <p:ph sz="half" idx="2"/>
          </p:nvPr>
        </p:nvSpPr>
        <p:spPr>
          <a:xfrm>
            <a:off x="342901" y="2060621"/>
            <a:ext cx="4596606" cy="4140154"/>
          </a:xfrm>
        </p:spPr>
        <p:txBody>
          <a:bodyPr>
            <a:noAutofit/>
          </a:bodyPr>
          <a:lstStyle/>
          <a:p>
            <a:pPr marL="0" indent="0" algn="just">
              <a:buNone/>
            </a:pPr>
            <a:r>
              <a:rPr lang="en-GB" sz="1800" dirty="0" smtClean="0">
                <a:latin typeface="Calibri" panose="020F0502020204030204" pitchFamily="34" charset="0"/>
              </a:rPr>
              <a:t>Working day span from 8:30 to midnight. </a:t>
            </a:r>
          </a:p>
          <a:p>
            <a:pPr algn="just">
              <a:buFont typeface="Wingdings" panose="05000000000000000000" pitchFamily="2" charset="2"/>
              <a:buChar char="Ø"/>
            </a:pPr>
            <a:r>
              <a:rPr lang="en-GB" sz="1800" dirty="0" smtClean="0">
                <a:solidFill>
                  <a:srgbClr val="FF6600"/>
                </a:solidFill>
                <a:latin typeface="Calibri" panose="020F0502020204030204" pitchFamily="34" charset="0"/>
              </a:rPr>
              <a:t>Interpreting slot system: day divided into 3 slots: morning, afternoon, evening. Interpreters could only work in the booth 2 out of 3 slots. Usable break to recover and prepare the meetings.</a:t>
            </a:r>
            <a:endParaRPr lang="en-GB" b="1" dirty="0">
              <a:solidFill>
                <a:srgbClr val="FF6600"/>
              </a:solidFill>
              <a:latin typeface="Calibri" panose="020F0502020204030204" pitchFamily="34" charset="0"/>
            </a:endParaRPr>
          </a:p>
          <a:p>
            <a:pPr marL="0" indent="0" algn="just">
              <a:buNone/>
            </a:pPr>
            <a:endParaRPr lang="en-GB" sz="1800" b="1" dirty="0" smtClean="0">
              <a:solidFill>
                <a:srgbClr val="FF5050"/>
              </a:solidFill>
              <a:latin typeface="Calibri" panose="020F0502020204030204" pitchFamily="34" charset="0"/>
            </a:endParaRPr>
          </a:p>
          <a:p>
            <a:pPr marL="0" indent="0" algn="just">
              <a:buNone/>
            </a:pPr>
            <a:r>
              <a:rPr lang="en-GB" sz="1800" dirty="0" smtClean="0">
                <a:latin typeface="Calibri" panose="020F0502020204030204" pitchFamily="34" charset="0"/>
              </a:rPr>
              <a:t>No limit for late meetings after 18:45 in BXL or 21 in SXB.</a:t>
            </a:r>
            <a:r>
              <a:rPr lang="en-GB" sz="1800" dirty="0" smtClean="0">
                <a:solidFill>
                  <a:srgbClr val="FF0000"/>
                </a:solidFill>
                <a:latin typeface="Calibri" panose="020F0502020204030204" pitchFamily="34" charset="0"/>
              </a:rPr>
              <a:t> </a:t>
            </a:r>
          </a:p>
          <a:p>
            <a:pPr algn="just">
              <a:buFont typeface="Wingdings" panose="05000000000000000000" pitchFamily="2" charset="2"/>
              <a:buChar char="Ø"/>
            </a:pPr>
            <a:r>
              <a:rPr lang="en-GB" sz="1800" dirty="0" smtClean="0">
                <a:solidFill>
                  <a:srgbClr val="FF6600"/>
                </a:solidFill>
                <a:latin typeface="Calibri" panose="020F0502020204030204" pitchFamily="34" charset="0"/>
              </a:rPr>
              <a:t>Need of agreement between Management and interpreters on assignments outside standard working hours. The interpreting slot system offered sufficient safeguards.</a:t>
            </a:r>
            <a:endParaRPr lang="en-GB" sz="1800" dirty="0">
              <a:solidFill>
                <a:srgbClr val="FF6600"/>
              </a:solidFill>
              <a:latin typeface="Calibri" panose="020F0502020204030204" pitchFamily="34" charset="0"/>
            </a:endParaRPr>
          </a:p>
        </p:txBody>
      </p:sp>
      <p:sp>
        <p:nvSpPr>
          <p:cNvPr id="5" name="Text Placeholder 4"/>
          <p:cNvSpPr>
            <a:spLocks noGrp="1"/>
          </p:cNvSpPr>
          <p:nvPr>
            <p:ph type="body" sz="quarter" idx="3"/>
          </p:nvPr>
        </p:nvSpPr>
        <p:spPr>
          <a:xfrm>
            <a:off x="5364955" y="968331"/>
            <a:ext cx="4953797" cy="946195"/>
          </a:xfrm>
        </p:spPr>
        <p:txBody>
          <a:bodyPr/>
          <a:lstStyle/>
          <a:p>
            <a:pPr algn="ctr"/>
            <a:r>
              <a:rPr lang="en-GB" dirty="0" smtClean="0"/>
              <a:t>2017</a:t>
            </a:r>
            <a:endParaRPr lang="en-GB" dirty="0"/>
          </a:p>
        </p:txBody>
      </p:sp>
      <p:sp>
        <p:nvSpPr>
          <p:cNvPr id="6" name="Content Placeholder 5"/>
          <p:cNvSpPr>
            <a:spLocks noGrp="1"/>
          </p:cNvSpPr>
          <p:nvPr>
            <p:ph sz="quarter" idx="4"/>
          </p:nvPr>
        </p:nvSpPr>
        <p:spPr>
          <a:xfrm>
            <a:off x="5160965" y="2060620"/>
            <a:ext cx="4683124" cy="3954419"/>
          </a:xfrm>
        </p:spPr>
        <p:txBody>
          <a:bodyPr>
            <a:normAutofit fontScale="92500"/>
          </a:bodyPr>
          <a:lstStyle/>
          <a:p>
            <a:pPr marL="0" indent="0" algn="just">
              <a:buNone/>
            </a:pPr>
            <a:r>
              <a:rPr lang="pt-PT" altLang="en-US" sz="1800" dirty="0" smtClean="0">
                <a:solidFill>
                  <a:srgbClr val="000000"/>
                </a:solidFill>
                <a:latin typeface="Calibri" panose="020F0502020204030204" pitchFamily="34" charset="0"/>
              </a:rPr>
              <a:t>              Max</a:t>
            </a:r>
            <a:r>
              <a:rPr lang="pt-PT" altLang="en-US" sz="1800" dirty="0">
                <a:solidFill>
                  <a:srgbClr val="000000"/>
                </a:solidFill>
                <a:latin typeface="Calibri" panose="020F0502020204030204" pitchFamily="34" charset="0"/>
              </a:rPr>
              <a:t>. 12 hrs</a:t>
            </a:r>
            <a:r>
              <a:rPr lang="pt-PT" altLang="en-US" sz="1800" dirty="0" smtClean="0">
                <a:solidFill>
                  <a:srgbClr val="000000"/>
                </a:solidFill>
                <a:latin typeface="Calibri" panose="020F0502020204030204" pitchFamily="34" charset="0"/>
              </a:rPr>
              <a:t>? </a:t>
            </a:r>
          </a:p>
          <a:p>
            <a:pPr algn="just">
              <a:buFont typeface="Wingdings" panose="05000000000000000000" pitchFamily="2" charset="2"/>
              <a:buChar char="Ø"/>
            </a:pPr>
            <a:r>
              <a:rPr lang="pt-PT" altLang="en-US" sz="1800" dirty="0" smtClean="0">
                <a:solidFill>
                  <a:srgbClr val="FF6600"/>
                </a:solidFill>
                <a:latin typeface="Calibri" panose="020F0502020204030204" pitchFamily="34" charset="0"/>
              </a:rPr>
              <a:t>This </a:t>
            </a:r>
            <a:r>
              <a:rPr lang="pt-PT" altLang="en-US" sz="1800" dirty="0">
                <a:solidFill>
                  <a:srgbClr val="FF6600"/>
                </a:solidFill>
                <a:latin typeface="Calibri" panose="020F0502020204030204" pitchFamily="34" charset="0"/>
              </a:rPr>
              <a:t>is </a:t>
            </a:r>
            <a:r>
              <a:rPr lang="pt-PT" altLang="en-US" sz="1800" dirty="0" smtClean="0">
                <a:solidFill>
                  <a:srgbClr val="FF6600"/>
                </a:solidFill>
                <a:latin typeface="Calibri" panose="020F0502020204030204" pitchFamily="34" charset="0"/>
              </a:rPr>
              <a:t>only indicative</a:t>
            </a:r>
            <a:r>
              <a:rPr lang="fr-FR" altLang="en-US" sz="1800" dirty="0" smtClean="0">
                <a:solidFill>
                  <a:srgbClr val="FF6600"/>
                </a:solidFill>
                <a:latin typeface="Calibri" panose="020F0502020204030204" pitchFamily="34" charset="0"/>
              </a:rPr>
              <a:t>, the maximum </a:t>
            </a:r>
            <a:r>
              <a:rPr lang="fr-FR" altLang="en-US" sz="1800" dirty="0" err="1" smtClean="0">
                <a:solidFill>
                  <a:srgbClr val="FF6600"/>
                </a:solidFill>
                <a:latin typeface="Calibri" panose="020F0502020204030204" pitchFamily="34" charset="0"/>
              </a:rPr>
              <a:t>span</a:t>
            </a:r>
            <a:r>
              <a:rPr lang="fr-FR" altLang="en-US" sz="1800" dirty="0" smtClean="0">
                <a:solidFill>
                  <a:srgbClr val="FF6600"/>
                </a:solidFill>
                <a:latin typeface="Calibri" panose="020F0502020204030204" pitchFamily="34" charset="0"/>
              </a:rPr>
              <a:t> </a:t>
            </a:r>
            <a:r>
              <a:rPr lang="fr-FR" altLang="en-US" sz="1800" dirty="0" err="1" smtClean="0">
                <a:solidFill>
                  <a:srgbClr val="FF6600"/>
                </a:solidFill>
                <a:latin typeface="Calibri" panose="020F0502020204030204" pitchFamily="34" charset="0"/>
              </a:rPr>
              <a:t>could</a:t>
            </a:r>
            <a:r>
              <a:rPr lang="fr-FR" altLang="en-US" sz="1800" dirty="0" smtClean="0">
                <a:solidFill>
                  <a:srgbClr val="FF6600"/>
                </a:solidFill>
                <a:latin typeface="Calibri" panose="020F0502020204030204" pitchFamily="34" charset="0"/>
              </a:rPr>
              <a:t> </a:t>
            </a:r>
            <a:r>
              <a:rPr lang="fr-FR" altLang="en-US" sz="1800" dirty="0" err="1" smtClean="0">
                <a:solidFill>
                  <a:srgbClr val="FF6600"/>
                </a:solidFill>
                <a:latin typeface="Calibri" panose="020F0502020204030204" pitchFamily="34" charset="0"/>
              </a:rPr>
              <a:t>be</a:t>
            </a:r>
            <a:r>
              <a:rPr lang="fr-FR" altLang="en-US" sz="1800" dirty="0" smtClean="0">
                <a:solidFill>
                  <a:srgbClr val="FF6600"/>
                </a:solidFill>
                <a:latin typeface="Calibri" panose="020F0502020204030204" pitchFamily="34" charset="0"/>
              </a:rPr>
              <a:t> longer.</a:t>
            </a:r>
            <a:endParaRPr lang="pt-PT" altLang="en-US" dirty="0">
              <a:solidFill>
                <a:srgbClr val="FF6600"/>
              </a:solidFill>
              <a:latin typeface="Calibri" panose="020F0502020204030204" pitchFamily="34" charset="0"/>
            </a:endParaRPr>
          </a:p>
          <a:p>
            <a:pPr algn="just">
              <a:buFont typeface="Wingdings" panose="05000000000000000000" pitchFamily="2" charset="2"/>
              <a:buChar char="Ø"/>
            </a:pPr>
            <a:r>
              <a:rPr lang="pt-PT" altLang="en-US" sz="1800" dirty="0" smtClean="0">
                <a:solidFill>
                  <a:srgbClr val="FF6600"/>
                </a:solidFill>
                <a:latin typeface="Calibri" panose="020F0502020204030204" pitchFamily="34" charset="0"/>
              </a:rPr>
              <a:t>Interpreters </a:t>
            </a:r>
            <a:r>
              <a:rPr lang="pt-PT" altLang="en-US" sz="1800" dirty="0">
                <a:solidFill>
                  <a:srgbClr val="FF6600"/>
                </a:solidFill>
                <a:latin typeface="Calibri" panose="020F0502020204030204" pitchFamily="34" charset="0"/>
              </a:rPr>
              <a:t>are </a:t>
            </a:r>
            <a:r>
              <a:rPr lang="pt-PT" altLang="en-US" sz="1800" dirty="0" smtClean="0">
                <a:solidFill>
                  <a:srgbClr val="FF6600"/>
                </a:solidFill>
                <a:latin typeface="Calibri" panose="020F0502020204030204" pitchFamily="34" charset="0"/>
              </a:rPr>
              <a:t>available </a:t>
            </a:r>
            <a:r>
              <a:rPr lang="pt-PT" altLang="en-US" sz="1800" dirty="0">
                <a:solidFill>
                  <a:srgbClr val="FF6600"/>
                </a:solidFill>
                <a:latin typeface="Calibri" panose="020F0502020204030204" pitchFamily="34" charset="0"/>
              </a:rPr>
              <a:t>throughout the whole </a:t>
            </a:r>
            <a:r>
              <a:rPr lang="pt-PT" altLang="en-US" sz="1800" dirty="0" smtClean="0">
                <a:solidFill>
                  <a:srgbClr val="FF6600"/>
                </a:solidFill>
                <a:latin typeface="Calibri" panose="020F0502020204030204" pitchFamily="34" charset="0"/>
              </a:rPr>
              <a:t>period, </a:t>
            </a:r>
            <a:r>
              <a:rPr lang="pt-PT" altLang="en-US" sz="1800" dirty="0">
                <a:solidFill>
                  <a:srgbClr val="FF6600"/>
                </a:solidFill>
                <a:latin typeface="Calibri" panose="020F0502020204030204" pitchFamily="34" charset="0"/>
              </a:rPr>
              <a:t>no </a:t>
            </a:r>
            <a:r>
              <a:rPr lang="pt-PT" altLang="en-US" sz="1800" dirty="0" smtClean="0">
                <a:solidFill>
                  <a:srgbClr val="FF6600"/>
                </a:solidFill>
                <a:latin typeface="Calibri" panose="020F0502020204030204" pitchFamily="34" charset="0"/>
              </a:rPr>
              <a:t>guarantee </a:t>
            </a:r>
            <a:r>
              <a:rPr lang="pt-PT" altLang="en-US" sz="1800" dirty="0">
                <a:solidFill>
                  <a:srgbClr val="FF6600"/>
                </a:solidFill>
                <a:latin typeface="Calibri" panose="020F0502020204030204" pitchFamily="34" charset="0"/>
              </a:rPr>
              <a:t>of a usable </a:t>
            </a:r>
            <a:r>
              <a:rPr lang="pt-PT" altLang="en-US" sz="1800" dirty="0" smtClean="0">
                <a:solidFill>
                  <a:srgbClr val="FF6600"/>
                </a:solidFill>
                <a:latin typeface="Calibri" panose="020F0502020204030204" pitchFamily="34" charset="0"/>
              </a:rPr>
              <a:t>break.</a:t>
            </a:r>
          </a:p>
          <a:p>
            <a:pPr marL="0" indent="0" algn="just">
              <a:spcBef>
                <a:spcPts val="1758"/>
              </a:spcBef>
              <a:buNone/>
            </a:pPr>
            <a:endParaRPr lang="pt-PT" altLang="en-US" sz="1800" dirty="0" smtClean="0">
              <a:solidFill>
                <a:srgbClr val="000000"/>
              </a:solidFill>
              <a:latin typeface="Calibri" panose="020F0502020204030204" pitchFamily="34" charset="0"/>
            </a:endParaRPr>
          </a:p>
          <a:p>
            <a:pPr marL="0" indent="0" algn="just">
              <a:spcBef>
                <a:spcPts val="1758"/>
              </a:spcBef>
              <a:buNone/>
            </a:pPr>
            <a:r>
              <a:rPr lang="pt-PT" altLang="en-US" sz="1800" dirty="0" smtClean="0">
                <a:solidFill>
                  <a:srgbClr val="000000"/>
                </a:solidFill>
                <a:latin typeface="Calibri" panose="020F0502020204030204" pitchFamily="34" charset="0"/>
              </a:rPr>
              <a:t>            Max</a:t>
            </a:r>
            <a:r>
              <a:rPr lang="pt-PT" altLang="en-US" sz="1800" dirty="0">
                <a:solidFill>
                  <a:srgbClr val="000000"/>
                </a:solidFill>
                <a:latin typeface="Calibri" panose="020F0502020204030204" pitchFamily="34" charset="0"/>
              </a:rPr>
              <a:t>. 6 late meetings per month and Max. </a:t>
            </a:r>
            <a:r>
              <a:rPr lang="pt-PT" altLang="en-US" sz="1800" dirty="0" smtClean="0">
                <a:solidFill>
                  <a:srgbClr val="000000"/>
                </a:solidFill>
                <a:latin typeface="Calibri" panose="020F0502020204030204" pitchFamily="34" charset="0"/>
              </a:rPr>
              <a:t>4 	</a:t>
            </a:r>
            <a:r>
              <a:rPr lang="pt-PT" altLang="en-US" sz="1800" dirty="0" smtClean="0">
                <a:solidFill>
                  <a:srgbClr val="000000"/>
                </a:solidFill>
                <a:latin typeface="Calibri" panose="020F0502020204030204" pitchFamily="34" charset="0"/>
              </a:rPr>
              <a:t>   </a:t>
            </a:r>
            <a:r>
              <a:rPr lang="pt-PT" altLang="en-US" sz="1800" dirty="0" err="1" smtClean="0">
                <a:solidFill>
                  <a:srgbClr val="000000"/>
                </a:solidFill>
                <a:latin typeface="Calibri" panose="020F0502020204030204" pitchFamily="34" charset="0"/>
              </a:rPr>
              <a:t>early</a:t>
            </a:r>
            <a:r>
              <a:rPr lang="pt-PT" altLang="en-US" sz="1800" dirty="0" smtClean="0">
                <a:solidFill>
                  <a:srgbClr val="000000"/>
                </a:solidFill>
                <a:latin typeface="Calibri" panose="020F0502020204030204" pitchFamily="34" charset="0"/>
              </a:rPr>
              <a:t>     </a:t>
            </a:r>
            <a:r>
              <a:rPr lang="pt-PT" altLang="en-US" sz="1800" dirty="0" smtClean="0">
                <a:solidFill>
                  <a:srgbClr val="000000"/>
                </a:solidFill>
                <a:latin typeface="Calibri" panose="020F0502020204030204" pitchFamily="34" charset="0"/>
              </a:rPr>
              <a:t>meetings </a:t>
            </a:r>
            <a:r>
              <a:rPr lang="pt-PT" altLang="en-US" sz="1800" dirty="0">
                <a:solidFill>
                  <a:srgbClr val="000000"/>
                </a:solidFill>
                <a:latin typeface="Calibri" panose="020F0502020204030204" pitchFamily="34" charset="0"/>
              </a:rPr>
              <a:t>per month</a:t>
            </a:r>
          </a:p>
          <a:p>
            <a:pPr algn="just">
              <a:spcBef>
                <a:spcPts val="1758"/>
              </a:spcBef>
              <a:buFont typeface="Wingdings" panose="05000000000000000000" pitchFamily="2" charset="2"/>
              <a:buChar char="Ø"/>
            </a:pPr>
            <a:r>
              <a:rPr lang="en-GB" sz="1800" dirty="0">
                <a:solidFill>
                  <a:srgbClr val="FF6600"/>
                </a:solidFill>
                <a:latin typeface="Calibri" panose="020F0502020204030204" pitchFamily="34" charset="0"/>
              </a:rPr>
              <a:t>Z</a:t>
            </a:r>
            <a:r>
              <a:rPr lang="en-GB" sz="1800" dirty="0" smtClean="0">
                <a:solidFill>
                  <a:srgbClr val="FF6600"/>
                </a:solidFill>
                <a:latin typeface="Calibri" panose="020F0502020204030204" pitchFamily="34" charset="0"/>
              </a:rPr>
              <a:t>ero-cost </a:t>
            </a:r>
            <a:r>
              <a:rPr lang="en-GB" sz="1800" dirty="0">
                <a:solidFill>
                  <a:srgbClr val="FF6600"/>
                </a:solidFill>
                <a:latin typeface="Calibri" panose="020F0502020204030204" pitchFamily="34" charset="0"/>
              </a:rPr>
              <a:t>concession by </a:t>
            </a:r>
            <a:r>
              <a:rPr lang="en-GB" sz="1800" dirty="0" smtClean="0">
                <a:solidFill>
                  <a:srgbClr val="FF6600"/>
                </a:solidFill>
                <a:latin typeface="Calibri" panose="020F0502020204030204" pitchFamily="34" charset="0"/>
              </a:rPr>
              <a:t>Management</a:t>
            </a:r>
            <a:r>
              <a:rPr lang="en-GB" sz="1800" dirty="0" smtClean="0">
                <a:solidFill>
                  <a:srgbClr val="FF6600"/>
                </a:solidFill>
                <a:latin typeface="Calibri" panose="020F0502020204030204" pitchFamily="34" charset="0"/>
              </a:rPr>
              <a:t>: </a:t>
            </a:r>
            <a:r>
              <a:rPr lang="en-GB" sz="1800" dirty="0">
                <a:solidFill>
                  <a:srgbClr val="FF6600"/>
                </a:solidFill>
                <a:latin typeface="Calibri" panose="020F0502020204030204" pitchFamily="34" charset="0"/>
              </a:rPr>
              <a:t>number of late meetings per month is way lower, even lower </a:t>
            </a:r>
            <a:r>
              <a:rPr lang="en-GB" sz="1800" dirty="0" smtClean="0">
                <a:solidFill>
                  <a:srgbClr val="FF6600"/>
                </a:solidFill>
                <a:latin typeface="Calibri" panose="020F0502020204030204" pitchFamily="34" charset="0"/>
              </a:rPr>
              <a:t>than in interpreters</a:t>
            </a:r>
            <a:r>
              <a:rPr lang="en-GB" sz="1800" dirty="0">
                <a:solidFill>
                  <a:srgbClr val="FF6600"/>
                </a:solidFill>
                <a:latin typeface="Calibri" panose="020F0502020204030204" pitchFamily="34" charset="0"/>
              </a:rPr>
              <a:t>’ </a:t>
            </a:r>
            <a:r>
              <a:rPr lang="en-GB" sz="1800" dirty="0" smtClean="0">
                <a:solidFill>
                  <a:srgbClr val="FF6600"/>
                </a:solidFill>
                <a:latin typeface="Calibri" panose="020F0502020204030204" pitchFamily="34" charset="0"/>
              </a:rPr>
              <a:t>proposals.</a:t>
            </a:r>
            <a:endParaRPr lang="pt-PT" altLang="en-US" sz="1800" dirty="0">
              <a:solidFill>
                <a:srgbClr val="FF6600"/>
              </a:solidFill>
              <a:latin typeface="Calibri" panose="020F0502020204030204" pitchFamily="34" charset="0"/>
            </a:endParaRPr>
          </a:p>
          <a:p>
            <a:pPr marL="0" indent="0">
              <a:spcBef>
                <a:spcPts val="1758"/>
              </a:spcBef>
              <a:buNone/>
            </a:pPr>
            <a:endParaRPr lang="pt-PT" altLang="en-US" sz="1800" dirty="0">
              <a:solidFill>
                <a:srgbClr val="000000"/>
              </a:solidFill>
            </a:endParaRPr>
          </a:p>
          <a:p>
            <a:pPr marL="0" indent="0">
              <a:buNone/>
            </a:pPr>
            <a:endParaRPr lang="pt-PT" altLang="en-US" sz="1800" dirty="0"/>
          </a:p>
          <a:p>
            <a:endParaRPr lang="en-GB" dirty="0">
              <a:solidFill>
                <a:srgbClr val="FF0000"/>
              </a:solidFill>
            </a:endParaRPr>
          </a:p>
        </p:txBody>
      </p:sp>
      <p:sp>
        <p:nvSpPr>
          <p:cNvPr id="7" name="Right Arrow 6"/>
          <p:cNvSpPr/>
          <p:nvPr/>
        </p:nvSpPr>
        <p:spPr>
          <a:xfrm>
            <a:off x="5364955" y="2185987"/>
            <a:ext cx="357189" cy="1419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2"/>
          <a:stretch>
            <a:fillRect/>
          </a:stretch>
        </p:blipFill>
        <p:spPr>
          <a:xfrm>
            <a:off x="5364955" y="4442832"/>
            <a:ext cx="357189" cy="187099"/>
          </a:xfrm>
          <a:prstGeom prst="rect">
            <a:avLst/>
          </a:prstGeom>
        </p:spPr>
      </p:pic>
    </p:spTree>
    <p:extLst>
      <p:ext uri="{BB962C8B-B14F-4D97-AF65-F5344CB8AC3E}">
        <p14:creationId xmlns:p14="http://schemas.microsoft.com/office/powerpoint/2010/main" val="3296871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 y="236186"/>
            <a:ext cx="10515600" cy="974278"/>
          </a:xfrm>
        </p:spPr>
        <p:txBody>
          <a:bodyPr>
            <a:normAutofit/>
          </a:bodyPr>
          <a:lstStyle/>
          <a:p>
            <a:pPr algn="ctr"/>
            <a:r>
              <a:rPr lang="en-GB" sz="3200" dirty="0" smtClean="0">
                <a:solidFill>
                  <a:srgbClr val="FF6600"/>
                </a:solidFill>
                <a:latin typeface="Calibri" panose="020F0502020204030204" pitchFamily="34" charset="0"/>
              </a:rPr>
              <a:t>BETTER SOCIAL PROTECTION? (II)</a:t>
            </a:r>
            <a:endParaRPr lang="en-GB" sz="3200" dirty="0">
              <a:solidFill>
                <a:srgbClr val="FF6600"/>
              </a:solidFill>
              <a:latin typeface="Calibri" panose="020F0502020204030204" pitchFamily="34" charset="0"/>
            </a:endParaRPr>
          </a:p>
        </p:txBody>
      </p:sp>
      <p:sp>
        <p:nvSpPr>
          <p:cNvPr id="3" name="Text Placeholder 2"/>
          <p:cNvSpPr>
            <a:spLocks noGrp="1"/>
          </p:cNvSpPr>
          <p:nvPr>
            <p:ph type="body" idx="1"/>
          </p:nvPr>
        </p:nvSpPr>
        <p:spPr>
          <a:xfrm>
            <a:off x="839788" y="1120462"/>
            <a:ext cx="4160837" cy="721217"/>
          </a:xfrm>
        </p:spPr>
        <p:txBody>
          <a:bodyPr/>
          <a:lstStyle/>
          <a:p>
            <a:pPr algn="ctr"/>
            <a:r>
              <a:rPr lang="en-GB" dirty="0" smtClean="0"/>
              <a:t>2006</a:t>
            </a:r>
            <a:endParaRPr lang="en-GB" dirty="0"/>
          </a:p>
        </p:txBody>
      </p:sp>
      <p:sp>
        <p:nvSpPr>
          <p:cNvPr id="4" name="Content Placeholder 3"/>
          <p:cNvSpPr>
            <a:spLocks noGrp="1"/>
          </p:cNvSpPr>
          <p:nvPr>
            <p:ph sz="half" idx="2"/>
          </p:nvPr>
        </p:nvSpPr>
        <p:spPr>
          <a:xfrm>
            <a:off x="371476" y="1841680"/>
            <a:ext cx="4894308" cy="4159070"/>
          </a:xfrm>
        </p:spPr>
        <p:txBody>
          <a:bodyPr>
            <a:normAutofit/>
          </a:bodyPr>
          <a:lstStyle/>
          <a:p>
            <a:pPr marL="0" indent="0">
              <a:buNone/>
            </a:pPr>
            <a:r>
              <a:rPr lang="en-GB" sz="2000" dirty="0" smtClean="0">
                <a:latin typeface="Calibri" panose="020F0502020204030204" pitchFamily="34" charset="0"/>
              </a:rPr>
              <a:t>No limit for early meetings (before 8:30)</a:t>
            </a:r>
          </a:p>
          <a:p>
            <a:pPr>
              <a:buFont typeface="Wingdings" panose="05000000000000000000" pitchFamily="2" charset="2"/>
              <a:buChar char="Ø"/>
            </a:pPr>
            <a:r>
              <a:rPr lang="fr-FR" sz="2000" dirty="0" err="1" smtClean="0">
                <a:solidFill>
                  <a:srgbClr val="FF6600"/>
                </a:solidFill>
                <a:latin typeface="Calibri" panose="020F0502020204030204" pitchFamily="34" charset="0"/>
              </a:rPr>
              <a:t>Early</a:t>
            </a:r>
            <a:r>
              <a:rPr lang="fr-FR" sz="2000" dirty="0" smtClean="0">
                <a:solidFill>
                  <a:srgbClr val="FF6600"/>
                </a:solidFill>
                <a:latin typeface="Calibri" panose="020F0502020204030204" pitchFamily="34" charset="0"/>
              </a:rPr>
              <a:t> meetings </a:t>
            </a:r>
            <a:r>
              <a:rPr lang="fr-FR" sz="2000" dirty="0" err="1" smtClean="0">
                <a:solidFill>
                  <a:srgbClr val="FF6600"/>
                </a:solidFill>
                <a:latin typeface="Calibri" panose="020F0502020204030204" pitchFamily="34" charset="0"/>
              </a:rPr>
              <a:t>hardly</a:t>
            </a:r>
            <a:r>
              <a:rPr lang="fr-FR" sz="2000" dirty="0" smtClean="0">
                <a:solidFill>
                  <a:srgbClr val="FF6600"/>
                </a:solidFill>
                <a:latin typeface="Calibri" panose="020F0502020204030204" pitchFamily="34" charset="0"/>
              </a:rPr>
              <a:t> </a:t>
            </a:r>
            <a:r>
              <a:rPr lang="fr-FR" sz="2000" dirty="0" err="1" smtClean="0">
                <a:solidFill>
                  <a:srgbClr val="FF6600"/>
                </a:solidFill>
                <a:latin typeface="Calibri" panose="020F0502020204030204" pitchFamily="34" charset="0"/>
              </a:rPr>
              <a:t>ever</a:t>
            </a:r>
            <a:r>
              <a:rPr lang="fr-FR" sz="2000" dirty="0" smtClean="0">
                <a:solidFill>
                  <a:srgbClr val="FF6600"/>
                </a:solidFill>
                <a:latin typeface="Calibri" panose="020F0502020204030204" pitchFamily="34" charset="0"/>
              </a:rPr>
              <a:t> </a:t>
            </a:r>
            <a:r>
              <a:rPr lang="fr-FR" sz="2000" dirty="0" err="1" smtClean="0">
                <a:solidFill>
                  <a:srgbClr val="FF6600"/>
                </a:solidFill>
                <a:latin typeface="Calibri" panose="020F0502020204030204" pitchFamily="34" charset="0"/>
              </a:rPr>
              <a:t>occurred</a:t>
            </a:r>
            <a:r>
              <a:rPr lang="fr-FR" sz="2000" dirty="0" smtClean="0">
                <a:solidFill>
                  <a:srgbClr val="FF6600"/>
                </a:solidFill>
                <a:latin typeface="Calibri" panose="020F0502020204030204" pitchFamily="34" charset="0"/>
              </a:rPr>
              <a:t>, no </a:t>
            </a:r>
            <a:r>
              <a:rPr lang="fr-FR" sz="2000" dirty="0" err="1" smtClean="0">
                <a:solidFill>
                  <a:srgbClr val="FF6600"/>
                </a:solidFill>
                <a:latin typeface="Calibri" panose="020F0502020204030204" pitchFamily="34" charset="0"/>
              </a:rPr>
              <a:t>limit</a:t>
            </a:r>
            <a:r>
              <a:rPr lang="fr-FR" sz="2000" dirty="0" smtClean="0">
                <a:solidFill>
                  <a:srgbClr val="FF6600"/>
                </a:solidFill>
                <a:latin typeface="Calibri" panose="020F0502020204030204" pitchFamily="34" charset="0"/>
              </a:rPr>
              <a:t> </a:t>
            </a:r>
            <a:r>
              <a:rPr lang="fr-FR" sz="2000" dirty="0" err="1" smtClean="0">
                <a:solidFill>
                  <a:srgbClr val="FF6600"/>
                </a:solidFill>
                <a:latin typeface="Calibri" panose="020F0502020204030204" pitchFamily="34" charset="0"/>
              </a:rPr>
              <a:t>necessary</a:t>
            </a:r>
            <a:r>
              <a:rPr lang="fr-FR" sz="2000" dirty="0" smtClean="0">
                <a:solidFill>
                  <a:srgbClr val="FF6600"/>
                </a:solidFill>
                <a:latin typeface="Calibri" panose="020F0502020204030204" pitchFamily="34" charset="0"/>
              </a:rPr>
              <a:t>.</a:t>
            </a:r>
            <a:endParaRPr lang="en-GB" sz="2000" dirty="0" smtClean="0">
              <a:solidFill>
                <a:srgbClr val="FF6600"/>
              </a:solidFill>
              <a:latin typeface="Calibri" panose="020F0502020204030204" pitchFamily="34" charset="0"/>
            </a:endParaRPr>
          </a:p>
          <a:p>
            <a:pPr marL="514350" indent="-514350">
              <a:buFont typeface="+mj-lt"/>
              <a:buAutoNum type="arabicPeriod" startAt="3"/>
            </a:pPr>
            <a:endParaRPr lang="en-GB" sz="2000" dirty="0">
              <a:latin typeface="Calibri" panose="020F0502020204030204" pitchFamily="34" charset="0"/>
            </a:endParaRPr>
          </a:p>
          <a:p>
            <a:pPr marL="0" indent="0">
              <a:buNone/>
            </a:pPr>
            <a:endParaRPr lang="en-GB" sz="2000" dirty="0" smtClean="0">
              <a:latin typeface="Calibri" panose="020F0502020204030204" pitchFamily="34" charset="0"/>
            </a:endParaRPr>
          </a:p>
          <a:p>
            <a:pPr marL="0" indent="0">
              <a:buNone/>
            </a:pPr>
            <a:r>
              <a:rPr lang="en-GB" sz="2000" dirty="0" smtClean="0">
                <a:latin typeface="Calibri" panose="020F0502020204030204" pitchFamily="34" charset="0"/>
              </a:rPr>
              <a:t>No protection for parents</a:t>
            </a:r>
          </a:p>
          <a:p>
            <a:pPr>
              <a:buFont typeface="Wingdings" panose="05000000000000000000" pitchFamily="2" charset="2"/>
              <a:buChar char="Ø"/>
            </a:pPr>
            <a:r>
              <a:rPr lang="fr-FR" sz="2000" dirty="0" err="1" smtClean="0">
                <a:solidFill>
                  <a:srgbClr val="FF6600"/>
                </a:solidFill>
                <a:latin typeface="Calibri" panose="020F0502020204030204" pitchFamily="34" charset="0"/>
              </a:rPr>
              <a:t>Consolidated</a:t>
            </a:r>
            <a:r>
              <a:rPr lang="fr-FR" sz="2000" dirty="0" smtClean="0">
                <a:solidFill>
                  <a:srgbClr val="FF6600"/>
                </a:solidFill>
                <a:latin typeface="Calibri" panose="020F0502020204030204" pitchFamily="34" charset="0"/>
              </a:rPr>
              <a:t> practice in place as </a:t>
            </a:r>
            <a:r>
              <a:rPr lang="fr-FR" sz="2000" dirty="0" err="1" smtClean="0">
                <a:solidFill>
                  <a:srgbClr val="FF6600"/>
                </a:solidFill>
                <a:latin typeface="Calibri" panose="020F0502020204030204" pitchFamily="34" charset="0"/>
              </a:rPr>
              <a:t>codified</a:t>
            </a:r>
            <a:r>
              <a:rPr lang="fr-FR" sz="2000" dirty="0" smtClean="0">
                <a:solidFill>
                  <a:srgbClr val="FF6600"/>
                </a:solidFill>
                <a:latin typeface="Calibri" panose="020F0502020204030204" pitchFamily="34" charset="0"/>
              </a:rPr>
              <a:t> in the 2017 </a:t>
            </a:r>
            <a:r>
              <a:rPr lang="fr-FR" sz="2000" dirty="0" err="1" smtClean="0">
                <a:solidFill>
                  <a:srgbClr val="FF6600"/>
                </a:solidFill>
                <a:latin typeface="Calibri" panose="020F0502020204030204" pitchFamily="34" charset="0"/>
              </a:rPr>
              <a:t>text</a:t>
            </a:r>
            <a:r>
              <a:rPr lang="fr-FR" sz="2000" dirty="0" smtClean="0">
                <a:solidFill>
                  <a:srgbClr val="FF6600"/>
                </a:solidFill>
                <a:latin typeface="Calibri" panose="020F0502020204030204" pitchFamily="34" charset="0"/>
              </a:rPr>
              <a:t>.</a:t>
            </a:r>
            <a:endParaRPr lang="en-GB" sz="2000" dirty="0">
              <a:solidFill>
                <a:srgbClr val="FF6600"/>
              </a:solidFill>
              <a:latin typeface="Calibri" panose="020F0502020204030204" pitchFamily="34" charset="0"/>
            </a:endParaRPr>
          </a:p>
        </p:txBody>
      </p:sp>
      <p:sp>
        <p:nvSpPr>
          <p:cNvPr id="5" name="Text Placeholder 4"/>
          <p:cNvSpPr>
            <a:spLocks noGrp="1"/>
          </p:cNvSpPr>
          <p:nvPr>
            <p:ph type="body" sz="quarter" idx="3"/>
          </p:nvPr>
        </p:nvSpPr>
        <p:spPr>
          <a:xfrm>
            <a:off x="5457825" y="1339404"/>
            <a:ext cx="4271963" cy="502275"/>
          </a:xfrm>
        </p:spPr>
        <p:txBody>
          <a:bodyPr/>
          <a:lstStyle/>
          <a:p>
            <a:pPr algn="ctr"/>
            <a:r>
              <a:rPr lang="en-GB" dirty="0" smtClean="0"/>
              <a:t>2017</a:t>
            </a:r>
            <a:endParaRPr lang="en-GB" dirty="0"/>
          </a:p>
        </p:txBody>
      </p:sp>
      <p:sp>
        <p:nvSpPr>
          <p:cNvPr id="6" name="Content Placeholder 5"/>
          <p:cNvSpPr>
            <a:spLocks noGrp="1"/>
          </p:cNvSpPr>
          <p:nvPr>
            <p:ph sz="quarter" idx="4"/>
          </p:nvPr>
        </p:nvSpPr>
        <p:spPr>
          <a:xfrm>
            <a:off x="5265784" y="1841679"/>
            <a:ext cx="4778329" cy="4373384"/>
          </a:xfrm>
        </p:spPr>
        <p:txBody>
          <a:bodyPr/>
          <a:lstStyle/>
          <a:p>
            <a:pPr marL="0" indent="0">
              <a:buNone/>
            </a:pPr>
            <a:r>
              <a:rPr lang="pt-PT" altLang="en-US" sz="2000" b="1" dirty="0" smtClean="0">
                <a:solidFill>
                  <a:srgbClr val="000000"/>
                </a:solidFill>
                <a:latin typeface="Calibri" panose="020F0502020204030204" pitchFamily="34" charset="0"/>
              </a:rPr>
              <a:t>       </a:t>
            </a:r>
            <a:r>
              <a:rPr lang="pt-PT" altLang="en-US" sz="2000" dirty="0" smtClean="0">
                <a:solidFill>
                  <a:srgbClr val="000000"/>
                </a:solidFill>
                <a:latin typeface="Calibri" panose="020F0502020204030204" pitchFamily="34" charset="0"/>
              </a:rPr>
              <a:t>Max</a:t>
            </a:r>
            <a:r>
              <a:rPr lang="pt-PT" altLang="en-US" sz="2000" dirty="0">
                <a:solidFill>
                  <a:srgbClr val="000000"/>
                </a:solidFill>
                <a:latin typeface="Calibri" panose="020F0502020204030204" pitchFamily="34" charset="0"/>
              </a:rPr>
              <a:t>. </a:t>
            </a:r>
            <a:r>
              <a:rPr lang="pt-PT" altLang="en-US" sz="2000" dirty="0" smtClean="0">
                <a:solidFill>
                  <a:srgbClr val="000000"/>
                </a:solidFill>
                <a:latin typeface="Calibri" panose="020F0502020204030204" pitchFamily="34" charset="0"/>
              </a:rPr>
              <a:t>4 early meetings per month </a:t>
            </a:r>
            <a:endParaRPr lang="pt-PT" altLang="en-US" sz="2000" dirty="0">
              <a:solidFill>
                <a:srgbClr val="000000"/>
              </a:solidFill>
              <a:latin typeface="Calibri" panose="020F0502020204030204" pitchFamily="34" charset="0"/>
            </a:endParaRPr>
          </a:p>
          <a:p>
            <a:pPr>
              <a:buFont typeface="Wingdings" panose="05000000000000000000" pitchFamily="2" charset="2"/>
              <a:buChar char="Ø"/>
            </a:pPr>
            <a:r>
              <a:rPr lang="en-GB" sz="2000" dirty="0">
                <a:solidFill>
                  <a:srgbClr val="FF6600"/>
                </a:solidFill>
                <a:latin typeface="Calibri" panose="020F0502020204030204" pitchFamily="34" charset="0"/>
              </a:rPr>
              <a:t>Z</a:t>
            </a:r>
            <a:r>
              <a:rPr lang="en-GB" sz="2000" dirty="0" smtClean="0">
                <a:solidFill>
                  <a:srgbClr val="FF6600"/>
                </a:solidFill>
                <a:latin typeface="Calibri" panose="020F0502020204030204" pitchFamily="34" charset="0"/>
              </a:rPr>
              <a:t>ero-cost </a:t>
            </a:r>
            <a:r>
              <a:rPr lang="en-GB" sz="2000" dirty="0">
                <a:solidFill>
                  <a:srgbClr val="FF6600"/>
                </a:solidFill>
                <a:latin typeface="Calibri" panose="020F0502020204030204" pitchFamily="34" charset="0"/>
              </a:rPr>
              <a:t>concession by Management. The number of early </a:t>
            </a:r>
            <a:r>
              <a:rPr lang="en-GB" sz="2000" dirty="0" smtClean="0">
                <a:solidFill>
                  <a:srgbClr val="FF6600"/>
                </a:solidFill>
                <a:latin typeface="Calibri" panose="020F0502020204030204" pitchFamily="34" charset="0"/>
              </a:rPr>
              <a:t>meetings </a:t>
            </a:r>
            <a:r>
              <a:rPr lang="en-GB" sz="2000" dirty="0">
                <a:solidFill>
                  <a:srgbClr val="FF6600"/>
                </a:solidFill>
                <a:latin typeface="Calibri" panose="020F0502020204030204" pitchFamily="34" charset="0"/>
              </a:rPr>
              <a:t>per month is </a:t>
            </a:r>
            <a:r>
              <a:rPr lang="en-GB" sz="2000" dirty="0" smtClean="0">
                <a:solidFill>
                  <a:srgbClr val="FF6600"/>
                </a:solidFill>
                <a:latin typeface="Calibri" panose="020F0502020204030204" pitchFamily="34" charset="0"/>
              </a:rPr>
              <a:t>negligible.</a:t>
            </a:r>
            <a:endParaRPr lang="pt-PT" sz="2000" b="1" dirty="0">
              <a:solidFill>
                <a:srgbClr val="FF6600"/>
              </a:solidFill>
              <a:latin typeface="Calibri" panose="020F0502020204030204" pitchFamily="34" charset="0"/>
            </a:endParaRPr>
          </a:p>
          <a:p>
            <a:pPr marL="0" indent="0">
              <a:buNone/>
            </a:pPr>
            <a:endParaRPr lang="pt-PT" altLang="en-US" sz="2000" b="1" dirty="0" smtClean="0">
              <a:solidFill>
                <a:srgbClr val="000000"/>
              </a:solidFill>
              <a:latin typeface="Calibri" panose="020F0502020204030204" pitchFamily="34" charset="0"/>
            </a:endParaRPr>
          </a:p>
          <a:p>
            <a:pPr marL="0" indent="0">
              <a:buNone/>
            </a:pPr>
            <a:r>
              <a:rPr lang="pt-PT" altLang="en-US" sz="2000" b="1" dirty="0" smtClean="0">
                <a:solidFill>
                  <a:srgbClr val="000000"/>
                </a:solidFill>
                <a:latin typeface="Calibri" panose="020F0502020204030204" pitchFamily="34" charset="0"/>
              </a:rPr>
              <a:t>       </a:t>
            </a:r>
            <a:r>
              <a:rPr lang="pt-PT" altLang="en-US" sz="2000" dirty="0" smtClean="0">
                <a:solidFill>
                  <a:srgbClr val="000000"/>
                </a:solidFill>
                <a:latin typeface="Calibri" panose="020F0502020204030204" pitchFamily="34" charset="0"/>
              </a:rPr>
              <a:t>No </a:t>
            </a:r>
            <a:r>
              <a:rPr lang="pt-PT" altLang="en-US" sz="2000" dirty="0">
                <a:solidFill>
                  <a:srgbClr val="000000"/>
                </a:solidFill>
                <a:latin typeface="Calibri" panose="020F0502020204030204" pitchFamily="34" charset="0"/>
              </a:rPr>
              <a:t>evening work in Strasbourg</a:t>
            </a:r>
            <a:r>
              <a:rPr lang="pt-PT" altLang="en-US" sz="2000" b="1" dirty="0">
                <a:solidFill>
                  <a:srgbClr val="000000"/>
                </a:solidFill>
                <a:latin typeface="Calibri" panose="020F0502020204030204" pitchFamily="34" charset="0"/>
              </a:rPr>
              <a:t> </a:t>
            </a:r>
            <a:r>
              <a:rPr lang="pt-PT" altLang="en-US" sz="2000" dirty="0" smtClean="0">
                <a:solidFill>
                  <a:srgbClr val="000000"/>
                </a:solidFill>
                <a:latin typeface="Calibri" panose="020F0502020204030204" pitchFamily="34" charset="0"/>
              </a:rPr>
              <a:t>for parents </a:t>
            </a:r>
            <a:r>
              <a:rPr lang="pt-PT" altLang="en-US" sz="2000" dirty="0">
                <a:solidFill>
                  <a:srgbClr val="000000"/>
                </a:solidFill>
                <a:latin typeface="Calibri" panose="020F0502020204030204" pitchFamily="34" charset="0"/>
              </a:rPr>
              <a:t>accompanied by </a:t>
            </a:r>
            <a:r>
              <a:rPr lang="pt-PT" altLang="en-US" sz="2000" dirty="0" smtClean="0">
                <a:solidFill>
                  <a:srgbClr val="000000"/>
                </a:solidFill>
                <a:latin typeface="Calibri" panose="020F0502020204030204" pitchFamily="34" charset="0"/>
              </a:rPr>
              <a:t>children</a:t>
            </a:r>
          </a:p>
          <a:p>
            <a:pPr>
              <a:buFont typeface="Wingdings" panose="05000000000000000000" pitchFamily="2" charset="2"/>
              <a:buChar char="Ø"/>
            </a:pPr>
            <a:r>
              <a:rPr lang="en-GB" sz="2000" dirty="0" smtClean="0">
                <a:solidFill>
                  <a:srgbClr val="FF6600"/>
                </a:solidFill>
                <a:latin typeface="Calibri" panose="020F0502020204030204" pitchFamily="34" charset="0"/>
              </a:rPr>
              <a:t>Codification </a:t>
            </a:r>
            <a:r>
              <a:rPr lang="en-GB" sz="2000" dirty="0">
                <a:solidFill>
                  <a:srgbClr val="FF6600"/>
                </a:solidFill>
                <a:latin typeface="Calibri" panose="020F0502020204030204" pitchFamily="34" charset="0"/>
              </a:rPr>
              <a:t>of a consolidated  practice. No real change.</a:t>
            </a:r>
          </a:p>
          <a:p>
            <a:pPr marL="0" indent="0">
              <a:buNone/>
            </a:pPr>
            <a:endParaRPr lang="pt-PT" altLang="en-US" sz="2000" dirty="0" smtClean="0">
              <a:solidFill>
                <a:srgbClr val="000000"/>
              </a:solidFill>
              <a:latin typeface="Calibri" panose="020F0502020204030204" pitchFamily="34" charset="0"/>
            </a:endParaRPr>
          </a:p>
          <a:p>
            <a:pPr marL="0" indent="0">
              <a:buNone/>
            </a:pPr>
            <a:endParaRPr lang="pt-PT" altLang="en-US" sz="1800" dirty="0">
              <a:solidFill>
                <a:srgbClr val="000000"/>
              </a:solidFill>
            </a:endParaRPr>
          </a:p>
          <a:p>
            <a:endParaRPr lang="en-GB" sz="1800" dirty="0" smtClean="0"/>
          </a:p>
          <a:p>
            <a:endParaRPr lang="en-GB" sz="1800" dirty="0"/>
          </a:p>
        </p:txBody>
      </p:sp>
      <p:pic>
        <p:nvPicPr>
          <p:cNvPr id="7" name="Picture 6"/>
          <p:cNvPicPr>
            <a:picLocks noChangeAspect="1"/>
          </p:cNvPicPr>
          <p:nvPr/>
        </p:nvPicPr>
        <p:blipFill>
          <a:blip r:embed="rId2"/>
          <a:stretch>
            <a:fillRect/>
          </a:stretch>
        </p:blipFill>
        <p:spPr>
          <a:xfrm>
            <a:off x="5265784" y="1959855"/>
            <a:ext cx="384081" cy="195089"/>
          </a:xfrm>
          <a:prstGeom prst="rect">
            <a:avLst/>
          </a:prstGeom>
        </p:spPr>
      </p:pic>
      <p:pic>
        <p:nvPicPr>
          <p:cNvPr id="10" name="Picture 9"/>
          <p:cNvPicPr>
            <a:picLocks noChangeAspect="1"/>
          </p:cNvPicPr>
          <p:nvPr/>
        </p:nvPicPr>
        <p:blipFill>
          <a:blip r:embed="rId2"/>
          <a:stretch>
            <a:fillRect/>
          </a:stretch>
        </p:blipFill>
        <p:spPr>
          <a:xfrm>
            <a:off x="5265784" y="3878613"/>
            <a:ext cx="384081" cy="195089"/>
          </a:xfrm>
          <a:prstGeom prst="rect">
            <a:avLst/>
          </a:prstGeom>
        </p:spPr>
      </p:pic>
    </p:spTree>
    <p:extLst>
      <p:ext uri="{BB962C8B-B14F-4D97-AF65-F5344CB8AC3E}">
        <p14:creationId xmlns:p14="http://schemas.microsoft.com/office/powerpoint/2010/main" val="3286427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reeform 1"/>
          <p:cNvSpPr>
            <a:spLocks noChangeArrowheads="1"/>
          </p:cNvSpPr>
          <p:nvPr/>
        </p:nvSpPr>
        <p:spPr bwMode="auto">
          <a:xfrm>
            <a:off x="1614970" y="990825"/>
            <a:ext cx="8892934" cy="4892194"/>
          </a:xfrm>
          <a:custGeom>
            <a:avLst/>
            <a:gdLst/>
            <a:ahLst/>
            <a:cxnLst/>
            <a:rect l="0" t="0" r="0" b="0"/>
            <a:pathLst/>
          </a:cu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25603" name="Text Box 2"/>
          <p:cNvSpPr txBox="1">
            <a:spLocks noChangeArrowheads="1"/>
          </p:cNvSpPr>
          <p:nvPr/>
        </p:nvSpPr>
        <p:spPr bwMode="auto">
          <a:xfrm>
            <a:off x="2676419" y="145329"/>
            <a:ext cx="4735217" cy="604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0425"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103"/>
              </a:spcBef>
            </a:pPr>
            <a:r>
              <a:rPr lang="pt-PT" altLang="en-US" sz="3200" dirty="0" smtClean="0">
                <a:solidFill>
                  <a:srgbClr val="FF6600"/>
                </a:solidFill>
                <a:latin typeface="Calibri" panose="020F0502020204030204" pitchFamily="34" charset="0"/>
              </a:rPr>
              <a:t>TARGETS ACHIEVED (I)</a:t>
            </a:r>
            <a:endParaRPr lang="pt-PT" altLang="en-US" sz="3200" dirty="0">
              <a:solidFill>
                <a:srgbClr val="FF6600"/>
              </a:solidFill>
              <a:latin typeface="Calibri" panose="020F0502020204030204" pitchFamily="34" charset="0"/>
            </a:endParaRPr>
          </a:p>
        </p:txBody>
      </p:sp>
      <p:sp>
        <p:nvSpPr>
          <p:cNvPr id="14339" name="Rectangle 3"/>
          <p:cNvSpPr>
            <a:spLocks noChangeArrowheads="1"/>
          </p:cNvSpPr>
          <p:nvPr/>
        </p:nvSpPr>
        <p:spPr bwMode="auto">
          <a:xfrm>
            <a:off x="229807" y="1114425"/>
            <a:ext cx="9833470" cy="5200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marL="212725" indent="-200025">
              <a:tabLst>
                <a:tab pos="42545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a:tabLst>
                <a:tab pos="42545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a:tabLst>
                <a:tab pos="42545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a:tabLst>
                <a:tab pos="42545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a:tabLst>
                <a:tab pos="42545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2545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2545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2545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42545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marL="12700" indent="0" algn="just">
              <a:lnSpc>
                <a:spcPct val="93000"/>
              </a:lnSpc>
              <a:spcBef>
                <a:spcPts val="1100"/>
              </a:spcBef>
              <a:buClr>
                <a:srgbClr val="000000"/>
              </a:buClr>
              <a:buSzPct val="45000"/>
              <a:defRPr/>
            </a:pPr>
            <a:r>
              <a:rPr lang="pt-PT" altLang="en-US" sz="2000" dirty="0" smtClean="0">
                <a:latin typeface="Calibri" panose="020F0502020204030204" pitchFamily="34" charset="0"/>
              </a:rPr>
              <a:t>Productivity increased by two hours (from 11:54 to 13:50)</a:t>
            </a:r>
          </a:p>
          <a:p>
            <a:pPr marL="355600" indent="-342900" algn="just">
              <a:lnSpc>
                <a:spcPct val="93000"/>
              </a:lnSpc>
              <a:spcBef>
                <a:spcPts val="1100"/>
              </a:spcBef>
              <a:buFont typeface="Wingdings" panose="05000000000000000000" pitchFamily="2" charset="2"/>
              <a:buChar char="Ø"/>
              <a:defRPr/>
            </a:pPr>
            <a:r>
              <a:rPr lang="pt-PT" altLang="en-US" sz="2000" dirty="0" smtClean="0">
                <a:solidFill>
                  <a:srgbClr val="FF6600"/>
                </a:solidFill>
                <a:latin typeface="Calibri" panose="020F0502020204030204" pitchFamily="34" charset="0"/>
              </a:rPr>
              <a:t>Mostly before the new WoCos. Under the new WoCos, an important contribution was that interpreters accepted increasing the daily maximum to 7.5 hrs without any conditions.</a:t>
            </a:r>
          </a:p>
          <a:p>
            <a:pPr algn="just">
              <a:lnSpc>
                <a:spcPct val="93000"/>
              </a:lnSpc>
              <a:spcBef>
                <a:spcPts val="1100"/>
              </a:spcBef>
              <a:defRPr/>
            </a:pPr>
            <a:r>
              <a:rPr lang="pt-PT" altLang="en-US" sz="2000" dirty="0" smtClean="0">
                <a:solidFill>
                  <a:schemeClr val="tx1"/>
                </a:solidFill>
                <a:latin typeface="Calibri" panose="020F0502020204030204" pitchFamily="34" charset="0"/>
              </a:rPr>
              <a:t>Numbers of interpreters with very low workload reduced by 2/3</a:t>
            </a:r>
          </a:p>
          <a:p>
            <a:pPr marL="355600" indent="-342900" algn="just">
              <a:lnSpc>
                <a:spcPct val="93000"/>
              </a:lnSpc>
              <a:spcBef>
                <a:spcPts val="1100"/>
              </a:spcBef>
              <a:buFont typeface="Wingdings" panose="05000000000000000000" pitchFamily="2" charset="2"/>
              <a:buChar char="Ø"/>
              <a:defRPr/>
            </a:pPr>
            <a:r>
              <a:rPr lang="pt-PT" altLang="en-US" sz="2000" dirty="0" smtClean="0">
                <a:solidFill>
                  <a:srgbClr val="FF6600"/>
                </a:solidFill>
                <a:latin typeface="Calibri" panose="020F0502020204030204" pitchFamily="34" charset="0"/>
              </a:rPr>
              <a:t>The </a:t>
            </a:r>
            <a:r>
              <a:rPr lang="pt-PT" altLang="en-US" sz="2000" dirty="0">
                <a:solidFill>
                  <a:srgbClr val="FF6600"/>
                </a:solidFill>
                <a:latin typeface="Calibri" panose="020F0502020204030204" pitchFamily="34" charset="0"/>
              </a:rPr>
              <a:t>reduction occurring after new WoCos was from 3,1% </a:t>
            </a:r>
            <a:r>
              <a:rPr lang="pt-PT" altLang="en-US" sz="2000" dirty="0" smtClean="0">
                <a:solidFill>
                  <a:srgbClr val="FF6600"/>
                </a:solidFill>
                <a:latin typeface="Calibri" panose="020F0502020204030204" pitchFamily="34" charset="0"/>
              </a:rPr>
              <a:t> to </a:t>
            </a:r>
            <a:r>
              <a:rPr lang="pt-PT" altLang="en-US" sz="2000" dirty="0">
                <a:solidFill>
                  <a:srgbClr val="FF6600"/>
                </a:solidFill>
                <a:latin typeface="Calibri" panose="020F0502020204030204" pitchFamily="34" charset="0"/>
              </a:rPr>
              <a:t>2,5% of total </a:t>
            </a:r>
            <a:r>
              <a:rPr lang="pt-PT" altLang="en-US" sz="2000" dirty="0" smtClean="0">
                <a:solidFill>
                  <a:srgbClr val="FF6600"/>
                </a:solidFill>
                <a:latin typeface="Calibri" panose="020F0502020204030204" pitchFamily="34" charset="0"/>
              </a:rPr>
              <a:t>staff, due to better programming, no direct link with WoCos.</a:t>
            </a:r>
          </a:p>
          <a:p>
            <a:pPr marL="12700" indent="0" algn="just">
              <a:lnSpc>
                <a:spcPct val="93000"/>
              </a:lnSpc>
              <a:spcBef>
                <a:spcPts val="1100"/>
              </a:spcBef>
              <a:defRPr/>
            </a:pPr>
            <a:endParaRPr lang="pt-PT" altLang="en-US" sz="2000" b="1" dirty="0">
              <a:solidFill>
                <a:srgbClr val="FF0000"/>
              </a:solidFill>
              <a:latin typeface="Calibri" panose="020F0502020204030204" pitchFamily="34" charset="0"/>
            </a:endParaRPr>
          </a:p>
          <a:p>
            <a:pPr marL="12700" indent="0" algn="just">
              <a:lnSpc>
                <a:spcPct val="93000"/>
              </a:lnSpc>
              <a:spcBef>
                <a:spcPts val="1100"/>
              </a:spcBef>
              <a:defRPr/>
            </a:pPr>
            <a:r>
              <a:rPr lang="pt-PT" altLang="en-US" sz="2000" dirty="0" smtClean="0">
                <a:solidFill>
                  <a:schemeClr val="tx1"/>
                </a:solidFill>
                <a:latin typeface="Calibri" panose="020F0502020204030204" pitchFamily="34" charset="0"/>
              </a:rPr>
              <a:t>Numbers of interpreters with low workload reduced by 40%</a:t>
            </a:r>
          </a:p>
          <a:p>
            <a:pPr marL="354421" indent="-342900" algn="just">
              <a:lnSpc>
                <a:spcPct val="93000"/>
              </a:lnSpc>
              <a:spcBef>
                <a:spcPts val="1021"/>
              </a:spcBef>
              <a:buClr>
                <a:srgbClr val="000000"/>
              </a:buClr>
              <a:buSzPct val="45000"/>
              <a:buFont typeface="Wingdings" panose="05000000000000000000" pitchFamily="2" charset="2"/>
              <a:buChar char="Ø"/>
              <a:defRPr/>
            </a:pPr>
            <a:r>
              <a:rPr lang="pt-PT" altLang="en-US" sz="2000" dirty="0" smtClean="0">
                <a:solidFill>
                  <a:srgbClr val="FF6600"/>
                </a:solidFill>
                <a:latin typeface="Calibri" panose="020F0502020204030204" pitchFamily="34" charset="0"/>
              </a:rPr>
              <a:t>The </a:t>
            </a:r>
            <a:r>
              <a:rPr lang="pt-PT" altLang="en-US" sz="2000" dirty="0">
                <a:solidFill>
                  <a:srgbClr val="FF6600"/>
                </a:solidFill>
                <a:latin typeface="Calibri" panose="020F0502020204030204" pitchFamily="34" charset="0"/>
              </a:rPr>
              <a:t>reduction occurring after the new WoCos was of 9% of total staff (27%-18</a:t>
            </a:r>
            <a:r>
              <a:rPr lang="pt-PT" altLang="en-US" sz="2000" dirty="0" smtClean="0">
                <a:solidFill>
                  <a:srgbClr val="FF6600"/>
                </a:solidFill>
                <a:latin typeface="Calibri" panose="020F0502020204030204" pitchFamily="34" charset="0"/>
              </a:rPr>
              <a:t>%), due to better programming, </a:t>
            </a:r>
            <a:r>
              <a:rPr lang="pt-PT" altLang="en-US" sz="2000" dirty="0" smtClean="0">
                <a:solidFill>
                  <a:srgbClr val="FF6600"/>
                </a:solidFill>
                <a:latin typeface="Calibri" panose="020F0502020204030204" pitchFamily="34" charset="0"/>
              </a:rPr>
              <a:t>no </a:t>
            </a:r>
            <a:r>
              <a:rPr lang="pt-PT" altLang="en-US" sz="2000" dirty="0" smtClean="0">
                <a:solidFill>
                  <a:srgbClr val="FF6600"/>
                </a:solidFill>
                <a:latin typeface="Calibri" panose="020F0502020204030204" pitchFamily="34" charset="0"/>
              </a:rPr>
              <a:t>direct link with WoCOs.</a:t>
            </a:r>
          </a:p>
          <a:p>
            <a:pPr marL="11521" indent="0" algn="just">
              <a:lnSpc>
                <a:spcPct val="93000"/>
              </a:lnSpc>
              <a:spcBef>
                <a:spcPts val="1021"/>
              </a:spcBef>
              <a:buClr>
                <a:srgbClr val="000000"/>
              </a:buClr>
              <a:buSzPct val="45000"/>
              <a:defRPr/>
            </a:pPr>
            <a:r>
              <a:rPr lang="pt-PT" altLang="en-US" sz="2000" dirty="0" smtClean="0">
                <a:solidFill>
                  <a:schemeClr val="tx1"/>
                </a:solidFill>
                <a:latin typeface="Calibri" panose="020F0502020204030204" pitchFamily="34" charset="0"/>
              </a:rPr>
              <a:t>Increase of interpreters with fair workload</a:t>
            </a:r>
            <a:endParaRPr lang="pt-PT" altLang="en-US" sz="2000" dirty="0">
              <a:solidFill>
                <a:srgbClr val="FF0000"/>
              </a:solidFill>
              <a:latin typeface="Calibri" panose="020F0502020204030204" pitchFamily="34" charset="0"/>
            </a:endParaRPr>
          </a:p>
          <a:p>
            <a:pPr marL="354421" indent="-342900" algn="just">
              <a:lnSpc>
                <a:spcPct val="93000"/>
              </a:lnSpc>
              <a:spcBef>
                <a:spcPts val="1021"/>
              </a:spcBef>
              <a:buClr>
                <a:srgbClr val="000000"/>
              </a:buClr>
              <a:buSzPct val="45000"/>
              <a:buFont typeface="Wingdings" panose="05000000000000000000" pitchFamily="2" charset="2"/>
              <a:buChar char="Ø"/>
              <a:defRPr/>
            </a:pPr>
            <a:r>
              <a:rPr lang="pt-PT" altLang="en-US" sz="2000" dirty="0" smtClean="0">
                <a:solidFill>
                  <a:srgbClr val="FF6600"/>
                </a:solidFill>
                <a:latin typeface="Calibri" panose="020F0502020204030204" pitchFamily="34" charset="0"/>
              </a:rPr>
              <a:t>The </a:t>
            </a:r>
            <a:r>
              <a:rPr lang="pt-PT" altLang="en-US" sz="2000" dirty="0">
                <a:solidFill>
                  <a:srgbClr val="FF6600"/>
                </a:solidFill>
                <a:latin typeface="Calibri" panose="020F0502020204030204" pitchFamily="34" charset="0"/>
              </a:rPr>
              <a:t>increase was a strong trend already before new </a:t>
            </a:r>
            <a:r>
              <a:rPr lang="pt-PT" altLang="en-US" sz="2000" dirty="0" smtClean="0">
                <a:solidFill>
                  <a:srgbClr val="FF6600"/>
                </a:solidFill>
                <a:latin typeface="Calibri" panose="020F0502020204030204" pitchFamily="34" charset="0"/>
              </a:rPr>
              <a:t>WoCos. </a:t>
            </a:r>
            <a:r>
              <a:rPr lang="pt-PT" altLang="en-US" sz="2000" dirty="0">
                <a:solidFill>
                  <a:srgbClr val="FF6600"/>
                </a:solidFill>
                <a:latin typeface="Calibri" panose="020F0502020204030204" pitchFamily="34" charset="0"/>
              </a:rPr>
              <a:t>N</a:t>
            </a:r>
            <a:r>
              <a:rPr lang="pt-PT" altLang="en-US" sz="2000" dirty="0" smtClean="0">
                <a:solidFill>
                  <a:srgbClr val="FF6600"/>
                </a:solidFill>
                <a:latin typeface="Calibri" panose="020F0502020204030204" pitchFamily="34" charset="0"/>
              </a:rPr>
              <a:t>o direct link with WoCos.</a:t>
            </a:r>
            <a:endParaRPr lang="pt-PT" altLang="en-US" sz="2000" dirty="0">
              <a:solidFill>
                <a:srgbClr val="FF6600"/>
              </a:solidFill>
              <a:latin typeface="Calibri" panose="020F0502020204030204" pitchFamily="34" charset="0"/>
            </a:endParaRPr>
          </a:p>
        </p:txBody>
      </p:sp>
    </p:spTree>
    <p:extLst>
      <p:ext uri="{BB962C8B-B14F-4D97-AF65-F5344CB8AC3E}">
        <p14:creationId xmlns:p14="http://schemas.microsoft.com/office/powerpoint/2010/main" val="2311619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504" y="274973"/>
            <a:ext cx="10515600" cy="870551"/>
          </a:xfrm>
        </p:spPr>
        <p:txBody>
          <a:bodyPr>
            <a:normAutofit/>
          </a:bodyPr>
          <a:lstStyle/>
          <a:p>
            <a:pPr algn="ctr"/>
            <a:r>
              <a:rPr lang="en-GB" sz="3200" dirty="0" smtClean="0">
                <a:solidFill>
                  <a:srgbClr val="FF6600"/>
                </a:solidFill>
                <a:latin typeface="Calibri" panose="020F0502020204030204" pitchFamily="34" charset="0"/>
              </a:rPr>
              <a:t>TARGETS ACHIEVED (II)</a:t>
            </a:r>
            <a:endParaRPr lang="en-GB" sz="3200" dirty="0">
              <a:solidFill>
                <a:srgbClr val="FF6600"/>
              </a:solidFill>
              <a:latin typeface="Calibri" panose="020F0502020204030204" pitchFamily="34" charset="0"/>
            </a:endParaRPr>
          </a:p>
        </p:txBody>
      </p:sp>
      <p:sp>
        <p:nvSpPr>
          <p:cNvPr id="3" name="Rectangle 2"/>
          <p:cNvSpPr/>
          <p:nvPr/>
        </p:nvSpPr>
        <p:spPr>
          <a:xfrm>
            <a:off x="193184" y="1145524"/>
            <a:ext cx="9646276" cy="5324535"/>
          </a:xfrm>
          <a:prstGeom prst="rect">
            <a:avLst/>
          </a:prstGeom>
        </p:spPr>
        <p:txBody>
          <a:bodyPr wrap="square">
            <a:spAutoFit/>
          </a:bodyPr>
          <a:lstStyle/>
          <a:p>
            <a:pPr marL="285750" indent="-285750">
              <a:buFont typeface="Arial" panose="020B0604020202020204" pitchFamily="34" charset="0"/>
              <a:buChar char="•"/>
            </a:pPr>
            <a:r>
              <a:rPr lang="en-GB" sz="2000" dirty="0" smtClean="0">
                <a:solidFill>
                  <a:srgbClr val="000000"/>
                </a:solidFill>
                <a:latin typeface="Calibri" panose="020F0502020204030204" pitchFamily="34" charset="0"/>
              </a:rPr>
              <a:t>No more interpreters with very high workload.</a:t>
            </a:r>
          </a:p>
          <a:p>
            <a:r>
              <a:rPr lang="en-GB" sz="2000" dirty="0" smtClean="0">
                <a:solidFill>
                  <a:srgbClr val="000000"/>
                </a:solidFill>
                <a:latin typeface="Calibri" panose="020F0502020204030204" pitchFamily="34" charset="0"/>
              </a:rPr>
              <a:t> </a:t>
            </a:r>
          </a:p>
          <a:p>
            <a:pPr marL="342900" indent="-342900">
              <a:buFont typeface="Wingdings" panose="05000000000000000000" pitchFamily="2" charset="2"/>
              <a:buChar char="Ø"/>
            </a:pPr>
            <a:r>
              <a:rPr lang="en-GB" sz="2000" dirty="0">
                <a:solidFill>
                  <a:srgbClr val="FF6600"/>
                </a:solidFill>
                <a:latin typeface="Calibri" panose="020F0502020204030204" pitchFamily="34" charset="0"/>
              </a:rPr>
              <a:t>D</a:t>
            </a:r>
            <a:r>
              <a:rPr lang="en-GB" sz="2000" dirty="0" smtClean="0">
                <a:solidFill>
                  <a:srgbClr val="FF6600"/>
                </a:solidFill>
                <a:latin typeface="Calibri" panose="020F0502020204030204" pitchFamily="34" charset="0"/>
              </a:rPr>
              <a:t>evelopment almost entirely appeared under </a:t>
            </a:r>
            <a:r>
              <a:rPr lang="en-GB" sz="2000" dirty="0">
                <a:solidFill>
                  <a:srgbClr val="FF6600"/>
                </a:solidFill>
                <a:latin typeface="Calibri" panose="020F0502020204030204" pitchFamily="34" charset="0"/>
              </a:rPr>
              <a:t>2006 </a:t>
            </a:r>
            <a:r>
              <a:rPr lang="en-GB" sz="2000" dirty="0" err="1" smtClean="0">
                <a:solidFill>
                  <a:srgbClr val="FF6600"/>
                </a:solidFill>
                <a:latin typeface="Calibri" panose="020F0502020204030204" pitchFamily="34" charset="0"/>
              </a:rPr>
              <a:t>WoCos</a:t>
            </a:r>
            <a:r>
              <a:rPr lang="en-GB" sz="2000" dirty="0">
                <a:solidFill>
                  <a:srgbClr val="FF6600"/>
                </a:solidFill>
                <a:latin typeface="Calibri" panose="020F0502020204030204" pitchFamily="34" charset="0"/>
              </a:rPr>
              <a:t>, no direct link to </a:t>
            </a:r>
            <a:r>
              <a:rPr lang="en-GB" sz="2000" dirty="0" smtClean="0">
                <a:solidFill>
                  <a:srgbClr val="FF6600"/>
                </a:solidFill>
                <a:latin typeface="Calibri" panose="020F0502020204030204" pitchFamily="34" charset="0"/>
              </a:rPr>
              <a:t>new </a:t>
            </a:r>
            <a:r>
              <a:rPr lang="en-GB" sz="2000" dirty="0" err="1" smtClean="0">
                <a:solidFill>
                  <a:srgbClr val="FF6600"/>
                </a:solidFill>
                <a:latin typeface="Calibri" panose="020F0502020204030204" pitchFamily="34" charset="0"/>
              </a:rPr>
              <a:t>WoCos</a:t>
            </a:r>
            <a:r>
              <a:rPr lang="en-GB" sz="2000" dirty="0" smtClean="0">
                <a:solidFill>
                  <a:srgbClr val="FF6600"/>
                </a:solidFill>
                <a:latin typeface="Calibri" panose="020F0502020204030204" pitchFamily="34" charset="0"/>
              </a:rPr>
              <a:t>. </a:t>
            </a:r>
          </a:p>
          <a:p>
            <a:endParaRPr lang="en-GB" sz="2000" dirty="0" smtClean="0">
              <a:solidFill>
                <a:srgbClr val="FF0000"/>
              </a:solidFill>
              <a:latin typeface="Calibri" panose="020F0502020204030204" pitchFamily="34" charset="0"/>
            </a:endParaRPr>
          </a:p>
          <a:p>
            <a:pPr marL="285750" indent="-285750">
              <a:buFont typeface="Arial" panose="020B0604020202020204" pitchFamily="34" charset="0"/>
              <a:buChar char="•"/>
            </a:pPr>
            <a:r>
              <a:rPr lang="en-GB" sz="2000" dirty="0" smtClean="0">
                <a:latin typeface="Calibri" panose="020F0502020204030204" pitchFamily="34" charset="0"/>
              </a:rPr>
              <a:t>EUR 2 289 000 savings with more meetings served. </a:t>
            </a:r>
          </a:p>
          <a:p>
            <a:endParaRPr lang="en-GB" sz="2000" dirty="0">
              <a:solidFill>
                <a:srgbClr val="FF0000"/>
              </a:solidFill>
              <a:latin typeface="Calibri" panose="020F0502020204030204" pitchFamily="34" charset="0"/>
            </a:endParaRPr>
          </a:p>
          <a:p>
            <a:pPr marL="342900" indent="-342900">
              <a:buFont typeface="Wingdings" panose="05000000000000000000" pitchFamily="2" charset="2"/>
              <a:buChar char="Ø"/>
            </a:pPr>
            <a:r>
              <a:rPr lang="en-GB" sz="2000" dirty="0">
                <a:solidFill>
                  <a:srgbClr val="FF6600"/>
                </a:solidFill>
                <a:latin typeface="Calibri" panose="020F0502020204030204" pitchFamily="34" charset="0"/>
              </a:rPr>
              <a:t>N</a:t>
            </a:r>
            <a:r>
              <a:rPr lang="en-GB" sz="2000" dirty="0" smtClean="0">
                <a:solidFill>
                  <a:srgbClr val="FF6600"/>
                </a:solidFill>
                <a:latin typeface="Calibri" panose="020F0502020204030204" pitchFamily="34" charset="0"/>
              </a:rPr>
              <a:t>ot clear how much this is due to new </a:t>
            </a:r>
            <a:r>
              <a:rPr lang="en-GB" sz="2000" dirty="0" err="1" smtClean="0">
                <a:solidFill>
                  <a:srgbClr val="FF6600"/>
                </a:solidFill>
                <a:latin typeface="Calibri" panose="020F0502020204030204" pitchFamily="34" charset="0"/>
              </a:rPr>
              <a:t>WoCos</a:t>
            </a:r>
            <a:r>
              <a:rPr lang="en-GB" sz="2000" dirty="0" smtClean="0">
                <a:solidFill>
                  <a:srgbClr val="FF6600"/>
                </a:solidFill>
                <a:latin typeface="Calibri" panose="020F0502020204030204" pitchFamily="34" charset="0"/>
              </a:rPr>
              <a:t> in view of productivity increase under previous </a:t>
            </a:r>
            <a:r>
              <a:rPr lang="en-GB" sz="2000" dirty="0" err="1" smtClean="0">
                <a:solidFill>
                  <a:srgbClr val="FF6600"/>
                </a:solidFill>
                <a:latin typeface="Calibri" panose="020F0502020204030204" pitchFamily="34" charset="0"/>
              </a:rPr>
              <a:t>WoCos</a:t>
            </a:r>
            <a:r>
              <a:rPr lang="en-GB" sz="2000" dirty="0" smtClean="0">
                <a:solidFill>
                  <a:srgbClr val="FF6600"/>
                </a:solidFill>
                <a:latin typeface="Calibri" panose="020F0502020204030204" pitchFamily="34" charset="0"/>
              </a:rPr>
              <a:t>. More flexibility to adjust to new meeting patterns thanks to efforts made by interpreters in the reform process.</a:t>
            </a:r>
          </a:p>
          <a:p>
            <a:endParaRPr lang="en-GB" sz="2000" dirty="0" smtClean="0">
              <a:solidFill>
                <a:srgbClr val="000000"/>
              </a:solidFill>
              <a:latin typeface="Calibri" panose="020F0502020204030204" pitchFamily="34" charset="0"/>
            </a:endParaRPr>
          </a:p>
          <a:p>
            <a:pPr marL="285750" indent="-285750">
              <a:buFont typeface="Arial" panose="020B0604020202020204" pitchFamily="34" charset="0"/>
              <a:buChar char="•"/>
            </a:pPr>
            <a:r>
              <a:rPr lang="en-GB" sz="2000" dirty="0" smtClean="0">
                <a:solidFill>
                  <a:srgbClr val="000000"/>
                </a:solidFill>
                <a:latin typeface="Calibri" panose="020F0502020204030204" pitchFamily="34" charset="0"/>
              </a:rPr>
              <a:t>Better social protection for interpreters. </a:t>
            </a:r>
          </a:p>
          <a:p>
            <a:endParaRPr lang="en-GB" sz="2000" dirty="0">
              <a:solidFill>
                <a:srgbClr val="000000"/>
              </a:solidFill>
              <a:latin typeface="Calibri" panose="020F0502020204030204" pitchFamily="34" charset="0"/>
            </a:endParaRPr>
          </a:p>
          <a:p>
            <a:pPr marL="342900" indent="-342900" algn="just">
              <a:buFont typeface="Wingdings" panose="05000000000000000000" pitchFamily="2" charset="2"/>
              <a:buChar char="Ø"/>
            </a:pPr>
            <a:r>
              <a:rPr lang="en-GB" sz="2000" dirty="0" smtClean="0">
                <a:solidFill>
                  <a:srgbClr val="FF6600"/>
                </a:solidFill>
                <a:latin typeface="Calibri" panose="020F0502020204030204" pitchFamily="34" charset="0"/>
              </a:rPr>
              <a:t>On </a:t>
            </a:r>
            <a:r>
              <a:rPr lang="en-GB" sz="2000" dirty="0">
                <a:solidFill>
                  <a:srgbClr val="FF6600"/>
                </a:solidFill>
                <a:latin typeface="Calibri" panose="020F0502020204030204" pitchFamily="34" charset="0"/>
              </a:rPr>
              <a:t>the contrary, social protection and work-life balance have worsened due to more flexibility. That </a:t>
            </a:r>
            <a:r>
              <a:rPr lang="en-GB" sz="2000" dirty="0" smtClean="0">
                <a:solidFill>
                  <a:srgbClr val="FF6600"/>
                </a:solidFill>
                <a:latin typeface="Calibri" panose="020F0502020204030204" pitchFamily="34" charset="0"/>
              </a:rPr>
              <a:t>explains almost </a:t>
            </a:r>
            <a:r>
              <a:rPr lang="en-GB" sz="2000" dirty="0">
                <a:solidFill>
                  <a:srgbClr val="FF6600"/>
                </a:solidFill>
                <a:latin typeface="Calibri" panose="020F0502020204030204" pitchFamily="34" charset="0"/>
              </a:rPr>
              <a:t>unanimity amongst interpreters against new</a:t>
            </a:r>
            <a:r>
              <a:rPr lang="en-GB" sz="2000" b="1" dirty="0">
                <a:solidFill>
                  <a:srgbClr val="FF6600"/>
                </a:solidFill>
                <a:latin typeface="Calibri" panose="020F0502020204030204" pitchFamily="34" charset="0"/>
              </a:rPr>
              <a:t> </a:t>
            </a:r>
            <a:r>
              <a:rPr lang="en-GB" sz="2000" dirty="0" err="1" smtClean="0">
                <a:solidFill>
                  <a:srgbClr val="FF6600"/>
                </a:solidFill>
                <a:latin typeface="Calibri" panose="020F0502020204030204" pitchFamily="34" charset="0"/>
              </a:rPr>
              <a:t>WoCos</a:t>
            </a:r>
            <a:r>
              <a:rPr lang="en-GB" sz="2000" dirty="0" smtClean="0">
                <a:solidFill>
                  <a:srgbClr val="FF6600"/>
                </a:solidFill>
                <a:latin typeface="Calibri" panose="020F0502020204030204" pitchFamily="34" charset="0"/>
              </a:rPr>
              <a:t>.</a:t>
            </a:r>
            <a:r>
              <a:rPr lang="en-GB" sz="2000" dirty="0">
                <a:solidFill>
                  <a:srgbClr val="FF6600"/>
                </a:solidFill>
                <a:latin typeface="Calibri" panose="020F0502020204030204" pitchFamily="34" charset="0"/>
              </a:rPr>
              <a:t> T</a:t>
            </a:r>
            <a:r>
              <a:rPr lang="en-GB" sz="2000" dirty="0" smtClean="0">
                <a:solidFill>
                  <a:srgbClr val="FF6600"/>
                </a:solidFill>
                <a:latin typeface="Calibri" panose="020F0502020204030204" pitchFamily="34" charset="0"/>
              </a:rPr>
              <a:t>oo </a:t>
            </a:r>
            <a:r>
              <a:rPr lang="en-GB" sz="2000" dirty="0">
                <a:solidFill>
                  <a:srgbClr val="FF6600"/>
                </a:solidFill>
                <a:latin typeface="Calibri" panose="020F0502020204030204" pitchFamily="34" charset="0"/>
              </a:rPr>
              <a:t>wide </a:t>
            </a:r>
            <a:r>
              <a:rPr lang="en-GB" sz="2000" dirty="0" smtClean="0">
                <a:solidFill>
                  <a:srgbClr val="FF6600"/>
                </a:solidFill>
                <a:latin typeface="Calibri" panose="020F0502020204030204" pitchFamily="34" charset="0"/>
              </a:rPr>
              <a:t>a margin </a:t>
            </a:r>
            <a:r>
              <a:rPr lang="en-GB" sz="2000" dirty="0">
                <a:solidFill>
                  <a:srgbClr val="FF6600"/>
                </a:solidFill>
                <a:latin typeface="Calibri" panose="020F0502020204030204" pitchFamily="34" charset="0"/>
              </a:rPr>
              <a:t>to increase evening work (theoretically possible </a:t>
            </a:r>
            <a:r>
              <a:rPr lang="en-GB" sz="2000" dirty="0" smtClean="0">
                <a:solidFill>
                  <a:srgbClr val="FF6600"/>
                </a:solidFill>
                <a:latin typeface="Calibri" panose="020F0502020204030204" pitchFamily="34" charset="0"/>
              </a:rPr>
              <a:t>almost every </a:t>
            </a:r>
            <a:r>
              <a:rPr lang="en-GB" sz="2000" dirty="0">
                <a:solidFill>
                  <a:srgbClr val="FF6600"/>
                </a:solidFill>
                <a:latin typeface="Calibri" panose="020F0502020204030204" pitchFamily="34" charset="0"/>
              </a:rPr>
              <a:t>Monday, Tuesday and Wednesday in Brussels during Committee and Group weeks).</a:t>
            </a:r>
            <a:endParaRPr lang="en-GB" sz="2000" dirty="0">
              <a:solidFill>
                <a:srgbClr val="FF6600"/>
              </a:solidFill>
              <a:effectLst/>
              <a:latin typeface="Calibri" panose="020F0502020204030204" pitchFamily="34" charset="0"/>
            </a:endParaRPr>
          </a:p>
        </p:txBody>
      </p:sp>
    </p:spTree>
    <p:extLst>
      <p:ext uri="{BB962C8B-B14F-4D97-AF65-F5344CB8AC3E}">
        <p14:creationId xmlns:p14="http://schemas.microsoft.com/office/powerpoint/2010/main" val="305645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2206620" y="307207"/>
            <a:ext cx="5062131" cy="604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0425"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103"/>
              </a:spcBef>
            </a:pPr>
            <a:r>
              <a:rPr lang="pt-PT" altLang="en-US" sz="3200" dirty="0" smtClean="0">
                <a:solidFill>
                  <a:srgbClr val="FF6600"/>
                </a:solidFill>
                <a:latin typeface="Calibri" panose="020F0502020204030204" pitchFamily="34" charset="0"/>
              </a:rPr>
              <a:t>NO SOCIAL DIALOGUE</a:t>
            </a:r>
            <a:endParaRPr lang="pt-PT" altLang="en-US" sz="3200" dirty="0">
              <a:solidFill>
                <a:srgbClr val="FF6600"/>
              </a:solidFill>
              <a:latin typeface="Calibri" panose="020F0502020204030204" pitchFamily="34" charset="0"/>
            </a:endParaRPr>
          </a:p>
        </p:txBody>
      </p:sp>
      <p:sp>
        <p:nvSpPr>
          <p:cNvPr id="27651" name="Rectangle 2"/>
          <p:cNvSpPr>
            <a:spLocks noChangeArrowheads="1"/>
          </p:cNvSpPr>
          <p:nvPr/>
        </p:nvSpPr>
        <p:spPr bwMode="auto">
          <a:xfrm>
            <a:off x="714474" y="1229590"/>
            <a:ext cx="673370" cy="241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p>
            <a:pPr>
              <a:lnSpc>
                <a:spcPct val="93000"/>
              </a:lnSpc>
              <a:spcBef>
                <a:spcPts val="125"/>
              </a:spcBef>
              <a:buClr>
                <a:srgbClr val="000000"/>
              </a:buClr>
              <a:buSzPct val="100000"/>
            </a:pPr>
            <a:r>
              <a:rPr lang="pt-PT" altLang="en-US" sz="1452" b="1" dirty="0">
                <a:solidFill>
                  <a:srgbClr val="000000"/>
                </a:solidFill>
              </a:rPr>
              <a:t>Time</a:t>
            </a:r>
          </a:p>
        </p:txBody>
      </p:sp>
      <p:sp>
        <p:nvSpPr>
          <p:cNvPr id="27652" name="Rectangle 3"/>
          <p:cNvSpPr>
            <a:spLocks noChangeArrowheads="1"/>
          </p:cNvSpPr>
          <p:nvPr/>
        </p:nvSpPr>
        <p:spPr bwMode="auto">
          <a:xfrm>
            <a:off x="1801740" y="1171271"/>
            <a:ext cx="1702259" cy="241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lnSpc>
                <a:spcPct val="93000"/>
              </a:lnSpc>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spcBef>
                <a:spcPts val="125"/>
              </a:spcBef>
            </a:pPr>
            <a:r>
              <a:rPr lang="pt-PT" altLang="en-US" sz="1452" b="1" dirty="0">
                <a:solidFill>
                  <a:srgbClr val="000000"/>
                </a:solidFill>
              </a:rPr>
              <a:t>Nr of meetings	</a:t>
            </a:r>
          </a:p>
        </p:txBody>
      </p:sp>
      <p:sp>
        <p:nvSpPr>
          <p:cNvPr id="27653" name="Rectangle 4"/>
          <p:cNvSpPr>
            <a:spLocks noChangeArrowheads="1"/>
          </p:cNvSpPr>
          <p:nvPr/>
        </p:nvSpPr>
        <p:spPr bwMode="auto">
          <a:xfrm>
            <a:off x="6503647" y="1198415"/>
            <a:ext cx="1355183" cy="241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spcBef>
                <a:spcPts val="125"/>
              </a:spcBef>
            </a:pPr>
            <a:r>
              <a:rPr lang="pt-PT" altLang="en-US" sz="1452" b="1" dirty="0">
                <a:solidFill>
                  <a:srgbClr val="000000"/>
                </a:solidFill>
              </a:rPr>
              <a:t>Outcome</a:t>
            </a:r>
          </a:p>
        </p:txBody>
      </p:sp>
      <p:sp>
        <p:nvSpPr>
          <p:cNvPr id="27654" name="Rectangle 5"/>
          <p:cNvSpPr>
            <a:spLocks noChangeArrowheads="1"/>
          </p:cNvSpPr>
          <p:nvPr/>
        </p:nvSpPr>
        <p:spPr bwMode="auto">
          <a:xfrm>
            <a:off x="230161" y="1726704"/>
            <a:ext cx="1463464" cy="4242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125"/>
              </a:spcBef>
            </a:pPr>
            <a:r>
              <a:rPr lang="pt-PT" altLang="en-US" sz="1200" dirty="0">
                <a:solidFill>
                  <a:srgbClr val="000000"/>
                </a:solidFill>
                <a:latin typeface="Calibri" panose="020F0502020204030204" pitchFamily="34" charset="0"/>
              </a:rPr>
              <a:t>2013-2015</a:t>
            </a: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r>
              <a:rPr lang="pt-PT" altLang="en-US" sz="1200" dirty="0" smtClean="0">
                <a:solidFill>
                  <a:srgbClr val="000000"/>
                </a:solidFill>
                <a:latin typeface="Calibri" panose="020F0502020204030204" pitchFamily="34" charset="0"/>
              </a:rPr>
              <a:t>2016</a:t>
            </a: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r>
              <a:rPr lang="pt-PT" altLang="en-US" sz="1200" dirty="0" smtClean="0">
                <a:solidFill>
                  <a:srgbClr val="000000"/>
                </a:solidFill>
                <a:latin typeface="Calibri" panose="020F0502020204030204" pitchFamily="34" charset="0"/>
              </a:rPr>
              <a:t>2017</a:t>
            </a: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r>
              <a:rPr lang="pt-PT" altLang="en-US" sz="1200" dirty="0" smtClean="0">
                <a:solidFill>
                  <a:srgbClr val="000000"/>
                </a:solidFill>
                <a:latin typeface="Calibri" panose="020F0502020204030204" pitchFamily="34" charset="0"/>
              </a:rPr>
              <a:t>11/2017 </a:t>
            </a:r>
            <a:r>
              <a:rPr lang="pt-PT" altLang="en-US" sz="1200" dirty="0">
                <a:solidFill>
                  <a:srgbClr val="000000"/>
                </a:solidFill>
                <a:latin typeface="Calibri" panose="020F0502020204030204" pitchFamily="34" charset="0"/>
              </a:rPr>
              <a:t>to date</a:t>
            </a:r>
          </a:p>
          <a:p>
            <a:pPr algn="ctr">
              <a:spcBef>
                <a:spcPts val="125"/>
              </a:spcBef>
            </a:pPr>
            <a:endParaRPr lang="pt-PT" altLang="en-US" sz="1452" dirty="0">
              <a:solidFill>
                <a:srgbClr val="000000"/>
              </a:solidFill>
            </a:endParaRPr>
          </a:p>
          <a:p>
            <a:pPr algn="ctr">
              <a:spcBef>
                <a:spcPts val="125"/>
              </a:spcBef>
            </a:pPr>
            <a:endParaRPr lang="pt-PT" altLang="en-US" sz="1452" dirty="0">
              <a:solidFill>
                <a:srgbClr val="000000"/>
              </a:solidFill>
            </a:endParaRPr>
          </a:p>
          <a:p>
            <a:pPr>
              <a:spcBef>
                <a:spcPts val="125"/>
              </a:spcBef>
            </a:pPr>
            <a:endParaRPr lang="pt-PT" altLang="en-US" sz="1452" dirty="0">
              <a:solidFill>
                <a:srgbClr val="000000"/>
              </a:solidFill>
            </a:endParaRPr>
          </a:p>
          <a:p>
            <a:pPr algn="ctr">
              <a:spcBef>
                <a:spcPts val="125"/>
              </a:spcBef>
            </a:pPr>
            <a:endParaRPr lang="pt-PT" altLang="en-US" sz="1452" dirty="0">
              <a:solidFill>
                <a:srgbClr val="000000"/>
              </a:solidFill>
            </a:endParaRPr>
          </a:p>
        </p:txBody>
      </p:sp>
      <p:sp>
        <p:nvSpPr>
          <p:cNvPr id="27655" name="Rectangle 6"/>
          <p:cNvSpPr>
            <a:spLocks noChangeArrowheads="1"/>
          </p:cNvSpPr>
          <p:nvPr/>
        </p:nvSpPr>
        <p:spPr bwMode="auto">
          <a:xfrm>
            <a:off x="1630844" y="1726704"/>
            <a:ext cx="1271886" cy="4117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125"/>
              </a:spcBef>
            </a:pPr>
            <a:r>
              <a:rPr lang="pt-PT" altLang="en-US" sz="1200" dirty="0">
                <a:solidFill>
                  <a:srgbClr val="000000"/>
                </a:solidFill>
                <a:latin typeface="Calibri" panose="020F0502020204030204" pitchFamily="34" charset="0"/>
              </a:rPr>
              <a:t>39 meetings</a:t>
            </a: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r>
              <a:rPr lang="pt-PT" altLang="en-US" sz="1200" dirty="0" smtClean="0">
                <a:solidFill>
                  <a:srgbClr val="000000"/>
                </a:solidFill>
                <a:latin typeface="Calibri" panose="020F0502020204030204" pitchFamily="34" charset="0"/>
              </a:rPr>
              <a:t>13 </a:t>
            </a:r>
            <a:r>
              <a:rPr lang="pt-PT" altLang="en-US" sz="1200" dirty="0">
                <a:solidFill>
                  <a:srgbClr val="000000"/>
                </a:solidFill>
                <a:latin typeface="Calibri" panose="020F0502020204030204" pitchFamily="34" charset="0"/>
              </a:rPr>
              <a:t>meetings</a:t>
            </a: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r>
              <a:rPr lang="pt-PT" altLang="en-US" sz="1200" dirty="0" smtClean="0">
                <a:solidFill>
                  <a:srgbClr val="000000"/>
                </a:solidFill>
                <a:latin typeface="Calibri" panose="020F0502020204030204" pitchFamily="34" charset="0"/>
              </a:rPr>
              <a:t>22 </a:t>
            </a:r>
            <a:r>
              <a:rPr lang="pt-PT" altLang="en-US" sz="1200" dirty="0">
                <a:solidFill>
                  <a:srgbClr val="000000"/>
                </a:solidFill>
                <a:latin typeface="Calibri" panose="020F0502020204030204" pitchFamily="34" charset="0"/>
              </a:rPr>
              <a:t>meetings</a:t>
            </a: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a:solidFill>
                <a:srgbClr val="000000"/>
              </a:solidFill>
              <a:latin typeface="Calibri" panose="020F0502020204030204" pitchFamily="34" charset="0"/>
            </a:endParaRPr>
          </a:p>
          <a:p>
            <a:pPr algn="ctr">
              <a:spcBef>
                <a:spcPts val="125"/>
              </a:spcBef>
            </a:pPr>
            <a:endParaRPr lang="pt-PT" altLang="en-US" sz="1200" dirty="0" smtClean="0">
              <a:solidFill>
                <a:srgbClr val="000000"/>
              </a:solidFill>
              <a:latin typeface="Calibri" panose="020F0502020204030204" pitchFamily="34" charset="0"/>
            </a:endParaRPr>
          </a:p>
          <a:p>
            <a:pPr algn="ctr">
              <a:spcBef>
                <a:spcPts val="125"/>
              </a:spcBef>
            </a:pPr>
            <a:r>
              <a:rPr lang="pt-PT" altLang="en-US" sz="1200" dirty="0" smtClean="0">
                <a:solidFill>
                  <a:srgbClr val="000000"/>
                </a:solidFill>
                <a:latin typeface="Calibri" panose="020F0502020204030204" pitchFamily="34" charset="0"/>
              </a:rPr>
              <a:t> </a:t>
            </a:r>
            <a:r>
              <a:rPr lang="pt-PT" altLang="en-US" sz="1200" dirty="0" smtClean="0">
                <a:solidFill>
                  <a:srgbClr val="000000"/>
                </a:solidFill>
                <a:latin typeface="Calibri" panose="020F0502020204030204" pitchFamily="34" charset="0"/>
              </a:rPr>
              <a:t>14 </a:t>
            </a:r>
            <a:r>
              <a:rPr lang="pt-PT" altLang="en-US" sz="1200" dirty="0">
                <a:solidFill>
                  <a:srgbClr val="000000"/>
                </a:solidFill>
                <a:latin typeface="Calibri" panose="020F0502020204030204" pitchFamily="34" charset="0"/>
              </a:rPr>
              <a:t>meetings, ongoing</a:t>
            </a:r>
          </a:p>
        </p:txBody>
      </p:sp>
      <p:sp>
        <p:nvSpPr>
          <p:cNvPr id="27656" name="Rectangle 7"/>
          <p:cNvSpPr>
            <a:spLocks noChangeArrowheads="1"/>
          </p:cNvSpPr>
          <p:nvPr/>
        </p:nvSpPr>
        <p:spPr bwMode="auto">
          <a:xfrm>
            <a:off x="2902730" y="1726704"/>
            <a:ext cx="2573049" cy="4700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1796" rIns="81646" bIns="40823"/>
          <a:lstStyle>
            <a:lvl1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spcBef>
                <a:spcPts val="91"/>
              </a:spcBef>
            </a:pPr>
            <a:r>
              <a:rPr lang="pt-PT" altLang="en-US" sz="1200" dirty="0">
                <a:solidFill>
                  <a:srgbClr val="000000"/>
                </a:solidFill>
                <a:latin typeface="Calibri" panose="020F0502020204030204" pitchFamily="34" charset="0"/>
              </a:rPr>
              <a:t>Interpreters‘ Delegation, </a:t>
            </a:r>
            <a:r>
              <a:rPr lang="pt-PT" altLang="en-US" sz="1200" dirty="0" smtClean="0">
                <a:solidFill>
                  <a:srgbClr val="000000"/>
                </a:solidFill>
                <a:latin typeface="Calibri" panose="020F0502020204030204" pitchFamily="34" charset="0"/>
              </a:rPr>
              <a:t>DG INTE</a:t>
            </a:r>
          </a:p>
          <a:p>
            <a:pPr>
              <a:spcBef>
                <a:spcPts val="91"/>
              </a:spcBef>
            </a:pPr>
            <a:endParaRPr lang="pt-PT" altLang="en-US" sz="1200" dirty="0" smtClean="0">
              <a:solidFill>
                <a:srgbClr val="000000"/>
              </a:solidFill>
              <a:latin typeface="Calibri" panose="020F0502020204030204" pitchFamily="34" charset="0"/>
            </a:endParaRPr>
          </a:p>
          <a:p>
            <a:pPr>
              <a:spcBef>
                <a:spcPts val="91"/>
              </a:spcBef>
            </a:pPr>
            <a:endParaRPr lang="pt-PT" altLang="en-US" sz="1200" dirty="0">
              <a:solidFill>
                <a:srgbClr val="000000"/>
              </a:solidFill>
              <a:latin typeface="Calibri" panose="020F0502020204030204" pitchFamily="34" charset="0"/>
            </a:endParaRPr>
          </a:p>
          <a:p>
            <a:pPr>
              <a:spcBef>
                <a:spcPts val="91"/>
              </a:spcBef>
            </a:pPr>
            <a:endParaRPr lang="pt-PT" altLang="en-US" sz="1200" dirty="0" smtClean="0">
              <a:solidFill>
                <a:srgbClr val="000000"/>
              </a:solidFill>
              <a:latin typeface="Calibri" panose="020F0502020204030204" pitchFamily="34" charset="0"/>
            </a:endParaRPr>
          </a:p>
          <a:p>
            <a:pPr>
              <a:lnSpc>
                <a:spcPct val="94000"/>
              </a:lnSpc>
              <a:spcBef>
                <a:spcPts val="91"/>
              </a:spcBef>
            </a:pPr>
            <a:endParaRPr lang="pt-PT" altLang="en-US" sz="1200" dirty="0">
              <a:solidFill>
                <a:srgbClr val="000000"/>
              </a:solidFill>
              <a:latin typeface="Calibri" panose="020F0502020204030204" pitchFamily="34" charset="0"/>
            </a:endParaRPr>
          </a:p>
          <a:p>
            <a:pPr>
              <a:lnSpc>
                <a:spcPct val="94000"/>
              </a:lnSpc>
              <a:spcBef>
                <a:spcPts val="91"/>
              </a:spcBef>
            </a:pPr>
            <a:r>
              <a:rPr lang="pt-PT" altLang="en-US" sz="1200" dirty="0" smtClean="0">
                <a:solidFill>
                  <a:srgbClr val="000000"/>
                </a:solidFill>
                <a:latin typeface="Calibri" panose="020F0502020204030204" pitchFamily="34" charset="0"/>
              </a:rPr>
              <a:t>Interpreters</a:t>
            </a:r>
            <a:r>
              <a:rPr lang="pt-PT" altLang="en-US" sz="1200" dirty="0">
                <a:solidFill>
                  <a:srgbClr val="000000"/>
                </a:solidFill>
                <a:latin typeface="Calibri" panose="020F0502020204030204" pitchFamily="34" charset="0"/>
              </a:rPr>
              <a:t>‘ Delegation, </a:t>
            </a:r>
            <a:r>
              <a:rPr lang="pt-PT" altLang="en-US" sz="1200" dirty="0" smtClean="0">
                <a:solidFill>
                  <a:srgbClr val="000000"/>
                </a:solidFill>
                <a:latin typeface="Calibri" panose="020F0502020204030204" pitchFamily="34" charset="0"/>
              </a:rPr>
              <a:t>DG INTE</a:t>
            </a:r>
            <a:endParaRPr lang="pt-PT" altLang="en-US" sz="1200" dirty="0">
              <a:solidFill>
                <a:srgbClr val="000000"/>
              </a:solidFill>
              <a:latin typeface="Calibri" panose="020F0502020204030204" pitchFamily="34" charset="0"/>
            </a:endParaRPr>
          </a:p>
          <a:p>
            <a:pPr>
              <a:lnSpc>
                <a:spcPct val="94000"/>
              </a:lnSpc>
              <a:spcBef>
                <a:spcPts val="103"/>
              </a:spcBef>
            </a:pPr>
            <a:endParaRPr lang="pt-PT" altLang="en-US" sz="1200" dirty="0" smtClean="0">
              <a:solidFill>
                <a:srgbClr val="000000"/>
              </a:solidFill>
              <a:latin typeface="Calibri" panose="020F0502020204030204" pitchFamily="34" charset="0"/>
            </a:endParaRPr>
          </a:p>
          <a:p>
            <a:pPr>
              <a:lnSpc>
                <a:spcPct val="94000"/>
              </a:lnSpc>
              <a:spcBef>
                <a:spcPts val="103"/>
              </a:spcBef>
            </a:pPr>
            <a:endParaRPr lang="pt-PT" altLang="en-US" sz="1200" dirty="0">
              <a:solidFill>
                <a:srgbClr val="000000"/>
              </a:solidFill>
              <a:latin typeface="Calibri" panose="020F0502020204030204" pitchFamily="34" charset="0"/>
            </a:endParaRPr>
          </a:p>
          <a:p>
            <a:pPr>
              <a:lnSpc>
                <a:spcPct val="94000"/>
              </a:lnSpc>
              <a:spcBef>
                <a:spcPts val="103"/>
              </a:spcBef>
            </a:pPr>
            <a:endParaRPr lang="pt-PT" altLang="en-US" sz="1200" dirty="0" smtClean="0">
              <a:solidFill>
                <a:srgbClr val="000000"/>
              </a:solidFill>
              <a:latin typeface="Calibri" panose="020F0502020204030204" pitchFamily="34" charset="0"/>
            </a:endParaRPr>
          </a:p>
          <a:p>
            <a:pPr>
              <a:lnSpc>
                <a:spcPct val="94000"/>
              </a:lnSpc>
              <a:spcBef>
                <a:spcPts val="103"/>
              </a:spcBef>
            </a:pPr>
            <a:endParaRPr lang="pt-PT" altLang="en-US" sz="1200" dirty="0" smtClean="0">
              <a:solidFill>
                <a:srgbClr val="000000"/>
              </a:solidFill>
              <a:latin typeface="Calibri" panose="020F0502020204030204" pitchFamily="34" charset="0"/>
            </a:endParaRPr>
          </a:p>
          <a:p>
            <a:pPr>
              <a:lnSpc>
                <a:spcPct val="94000"/>
              </a:lnSpc>
              <a:spcBef>
                <a:spcPts val="103"/>
              </a:spcBef>
            </a:pPr>
            <a:endParaRPr lang="pt-PT" altLang="en-US" sz="1200" dirty="0" smtClean="0">
              <a:solidFill>
                <a:srgbClr val="000000"/>
              </a:solidFill>
              <a:latin typeface="Calibri" panose="020F0502020204030204" pitchFamily="34" charset="0"/>
            </a:endParaRPr>
          </a:p>
          <a:p>
            <a:pPr>
              <a:lnSpc>
                <a:spcPct val="94000"/>
              </a:lnSpc>
              <a:spcBef>
                <a:spcPts val="103"/>
              </a:spcBef>
            </a:pPr>
            <a:endParaRPr lang="pt-PT" altLang="en-US" sz="1200" dirty="0">
              <a:solidFill>
                <a:srgbClr val="000000"/>
              </a:solidFill>
              <a:latin typeface="Calibri" panose="020F0502020204030204" pitchFamily="34" charset="0"/>
            </a:endParaRPr>
          </a:p>
          <a:p>
            <a:pPr>
              <a:lnSpc>
                <a:spcPct val="94000"/>
              </a:lnSpc>
              <a:spcBef>
                <a:spcPts val="103"/>
              </a:spcBef>
            </a:pPr>
            <a:endParaRPr lang="pt-PT" altLang="en-US" sz="1200" dirty="0" smtClean="0">
              <a:solidFill>
                <a:srgbClr val="000000"/>
              </a:solidFill>
              <a:latin typeface="Calibri" panose="020F0502020204030204" pitchFamily="34" charset="0"/>
            </a:endParaRPr>
          </a:p>
          <a:p>
            <a:pPr>
              <a:lnSpc>
                <a:spcPct val="94000"/>
              </a:lnSpc>
              <a:spcBef>
                <a:spcPts val="103"/>
              </a:spcBef>
            </a:pPr>
            <a:r>
              <a:rPr lang="pt-PT" altLang="en-US" sz="1200" dirty="0" smtClean="0">
                <a:solidFill>
                  <a:srgbClr val="000000"/>
                </a:solidFill>
                <a:latin typeface="Calibri" panose="020F0502020204030204" pitchFamily="34" charset="0"/>
              </a:rPr>
              <a:t>Cabinet </a:t>
            </a:r>
            <a:r>
              <a:rPr lang="pt-PT" altLang="en-US" sz="1200" dirty="0">
                <a:solidFill>
                  <a:srgbClr val="000000"/>
                </a:solidFill>
                <a:latin typeface="Calibri" panose="020F0502020204030204" pitchFamily="34" charset="0"/>
              </a:rPr>
              <a:t>SG (S. Altenberg), </a:t>
            </a:r>
            <a:r>
              <a:rPr lang="pt-PT" altLang="en-US" sz="1200" dirty="0" smtClean="0">
                <a:solidFill>
                  <a:srgbClr val="000000"/>
                </a:solidFill>
                <a:latin typeface="Calibri" panose="020F0502020204030204" pitchFamily="34" charset="0"/>
              </a:rPr>
              <a:t>President</a:t>
            </a:r>
          </a:p>
          <a:p>
            <a:pPr>
              <a:lnSpc>
                <a:spcPct val="94000"/>
              </a:lnSpc>
              <a:spcBef>
                <a:spcPts val="103"/>
              </a:spcBef>
            </a:pPr>
            <a:r>
              <a:rPr lang="pt-PT" altLang="en-US" sz="1200" dirty="0" smtClean="0">
                <a:solidFill>
                  <a:srgbClr val="000000"/>
                </a:solidFill>
                <a:latin typeface="Calibri" panose="020F0502020204030204" pitchFamily="34" charset="0"/>
              </a:rPr>
              <a:t>of </a:t>
            </a:r>
            <a:r>
              <a:rPr lang="pt-PT" altLang="en-US" sz="1200" dirty="0">
                <a:solidFill>
                  <a:srgbClr val="000000"/>
                </a:solidFill>
                <a:latin typeface="Calibri" panose="020F0502020204030204" pitchFamily="34" charset="0"/>
              </a:rPr>
              <a:t>Interpreters‘  Delegation (R. Aquino)</a:t>
            </a:r>
          </a:p>
          <a:p>
            <a:pPr>
              <a:lnSpc>
                <a:spcPct val="94000"/>
              </a:lnSpc>
              <a:spcBef>
                <a:spcPts val="579"/>
              </a:spcBef>
            </a:pPr>
            <a:endParaRPr lang="pt-PT" altLang="en-US" sz="1200" dirty="0">
              <a:solidFill>
                <a:srgbClr val="000000"/>
              </a:solidFill>
              <a:latin typeface="Calibri" panose="020F0502020204030204" pitchFamily="34" charset="0"/>
            </a:endParaRPr>
          </a:p>
          <a:p>
            <a:pPr>
              <a:lnSpc>
                <a:spcPct val="94000"/>
              </a:lnSpc>
              <a:spcBef>
                <a:spcPts val="579"/>
              </a:spcBef>
            </a:pPr>
            <a:endParaRPr lang="pt-PT" altLang="en-US" sz="1200" dirty="0">
              <a:solidFill>
                <a:srgbClr val="000000"/>
              </a:solidFill>
              <a:latin typeface="Calibri" panose="020F0502020204030204" pitchFamily="34" charset="0"/>
            </a:endParaRPr>
          </a:p>
          <a:p>
            <a:pPr>
              <a:lnSpc>
                <a:spcPct val="94000"/>
              </a:lnSpc>
              <a:spcBef>
                <a:spcPts val="579"/>
              </a:spcBef>
            </a:pPr>
            <a:endParaRPr lang="pt-PT" altLang="en-US" sz="1200" dirty="0" smtClean="0">
              <a:solidFill>
                <a:srgbClr val="000000"/>
              </a:solidFill>
              <a:latin typeface="Calibri" panose="020F0502020204030204" pitchFamily="34" charset="0"/>
            </a:endParaRPr>
          </a:p>
          <a:p>
            <a:pPr>
              <a:lnSpc>
                <a:spcPct val="94000"/>
              </a:lnSpc>
              <a:spcBef>
                <a:spcPts val="579"/>
              </a:spcBef>
            </a:pPr>
            <a:r>
              <a:rPr lang="pt-PT" altLang="en-US" sz="1200" dirty="0" smtClean="0">
                <a:solidFill>
                  <a:srgbClr val="000000"/>
                </a:solidFill>
                <a:latin typeface="Calibri" panose="020F0502020204030204" pitchFamily="34" charset="0"/>
              </a:rPr>
              <a:t>Secretary-General</a:t>
            </a:r>
            <a:r>
              <a:rPr lang="pt-PT" altLang="en-US" sz="1200" dirty="0">
                <a:solidFill>
                  <a:srgbClr val="000000"/>
                </a:solidFill>
                <a:latin typeface="Calibri" panose="020F0502020204030204" pitchFamily="34" charset="0"/>
              </a:rPr>
              <a:t>, Staff </a:t>
            </a:r>
            <a:r>
              <a:rPr lang="pt-PT" altLang="en-US" sz="1200" dirty="0" smtClean="0">
                <a:solidFill>
                  <a:srgbClr val="000000"/>
                </a:solidFill>
                <a:latin typeface="Calibri" panose="020F0502020204030204" pitchFamily="34" charset="0"/>
              </a:rPr>
              <a:t>Committee</a:t>
            </a:r>
            <a:endParaRPr lang="pt-PT" altLang="en-US" sz="1200" dirty="0">
              <a:solidFill>
                <a:srgbClr val="000000"/>
              </a:solidFill>
              <a:latin typeface="Calibri" panose="020F0502020204030204" pitchFamily="34" charset="0"/>
            </a:endParaRPr>
          </a:p>
        </p:txBody>
      </p:sp>
      <p:sp>
        <p:nvSpPr>
          <p:cNvPr id="15368" name="Rectangle 8"/>
          <p:cNvSpPr>
            <a:spLocks noChangeArrowheads="1"/>
          </p:cNvSpPr>
          <p:nvPr/>
        </p:nvSpPr>
        <p:spPr bwMode="auto">
          <a:xfrm>
            <a:off x="5370865" y="1385738"/>
            <a:ext cx="3795772" cy="49484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tabLst>
                <a:tab pos="723900" algn="l"/>
                <a:tab pos="1447800" algn="l"/>
                <a:tab pos="2171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a:tabLst>
                <a:tab pos="723900" algn="l"/>
                <a:tab pos="1447800" algn="l"/>
                <a:tab pos="2171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a:tabLst>
                <a:tab pos="723900" algn="l"/>
                <a:tab pos="1447800" algn="l"/>
                <a:tab pos="2171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a:tabLst>
                <a:tab pos="723900" algn="l"/>
                <a:tab pos="1447800" algn="l"/>
                <a:tab pos="2171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a:tabLst>
                <a:tab pos="723900" algn="l"/>
                <a:tab pos="1447800" algn="l"/>
                <a:tab pos="2171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ct val="93000"/>
              </a:lnSpc>
              <a:spcBef>
                <a:spcPts val="125"/>
              </a:spcBef>
              <a:buClr>
                <a:srgbClr val="000000"/>
              </a:buClr>
              <a:buSzPct val="100000"/>
              <a:defRPr/>
            </a:pPr>
            <a:endParaRPr lang="pt-PT" altLang="en-US" sz="1100" dirty="0" smtClean="0"/>
          </a:p>
          <a:p>
            <a:pPr>
              <a:lnSpc>
                <a:spcPct val="93000"/>
              </a:lnSpc>
              <a:spcBef>
                <a:spcPts val="125"/>
              </a:spcBef>
              <a:buClr>
                <a:srgbClr val="000000"/>
              </a:buClr>
              <a:buSzPct val="100000"/>
              <a:defRPr/>
            </a:pPr>
            <a:endParaRPr lang="pt-PT" altLang="en-US" sz="1200" dirty="0">
              <a:latin typeface="Calibri" panose="020F0502020204030204" pitchFamily="34" charset="0"/>
            </a:endParaRPr>
          </a:p>
          <a:p>
            <a:pPr>
              <a:lnSpc>
                <a:spcPct val="93000"/>
              </a:lnSpc>
              <a:spcBef>
                <a:spcPts val="125"/>
              </a:spcBef>
              <a:buClr>
                <a:srgbClr val="000000"/>
              </a:buClr>
              <a:buSzPct val="100000"/>
              <a:defRPr/>
            </a:pPr>
            <a:r>
              <a:rPr lang="pt-PT" altLang="en-US" sz="1200" dirty="0" smtClean="0">
                <a:latin typeface="Calibri" panose="020F0502020204030204" pitchFamily="34" charset="0"/>
              </a:rPr>
              <a:t>Rejection </a:t>
            </a:r>
            <a:r>
              <a:rPr lang="pt-PT" altLang="en-US" sz="1200" dirty="0">
                <a:latin typeface="Calibri" panose="020F0502020204030204" pitchFamily="34" charset="0"/>
              </a:rPr>
              <a:t>by interpreters </a:t>
            </a:r>
          </a:p>
          <a:p>
            <a:pPr>
              <a:lnSpc>
                <a:spcPct val="93000"/>
              </a:lnSpc>
              <a:spcBef>
                <a:spcPts val="125"/>
              </a:spcBef>
              <a:buClr>
                <a:srgbClr val="000000"/>
              </a:buClr>
              <a:buSzPct val="100000"/>
              <a:defRPr/>
            </a:pPr>
            <a:r>
              <a:rPr lang="pt-PT" altLang="en-US" sz="1200" b="1" dirty="0" err="1" smtClean="0">
                <a:solidFill>
                  <a:srgbClr val="FF6600"/>
                </a:solidFill>
                <a:latin typeface="Calibri" panose="020F0502020204030204" pitchFamily="34" charset="0"/>
              </a:rPr>
              <a:t>True</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but</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caused</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by</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undue</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pressure</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and</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lack</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of</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communication</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with</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rank</a:t>
            </a:r>
            <a:r>
              <a:rPr lang="pt-PT" altLang="en-US" sz="1200" dirty="0" smtClean="0">
                <a:solidFill>
                  <a:srgbClr val="FF6600"/>
                </a:solidFill>
                <a:latin typeface="Calibri" panose="020F0502020204030204" pitchFamily="34" charset="0"/>
              </a:rPr>
              <a:t> </a:t>
            </a:r>
            <a:r>
              <a:rPr lang="pt-PT" altLang="en-US" sz="1200" dirty="0" err="1" smtClean="0">
                <a:solidFill>
                  <a:srgbClr val="FF6600"/>
                </a:solidFill>
                <a:latin typeface="Calibri" panose="020F0502020204030204" pitchFamily="34" charset="0"/>
              </a:rPr>
              <a:t>and</a:t>
            </a:r>
            <a:r>
              <a:rPr lang="pt-PT" altLang="en-US" sz="1200" dirty="0" smtClean="0">
                <a:solidFill>
                  <a:srgbClr val="FF6600"/>
                </a:solidFill>
                <a:latin typeface="Calibri" panose="020F0502020204030204" pitchFamily="34" charset="0"/>
              </a:rPr>
              <a:t> file </a:t>
            </a:r>
            <a:r>
              <a:rPr lang="pt-PT" altLang="en-US" sz="1200" dirty="0" err="1" smtClean="0">
                <a:solidFill>
                  <a:srgbClr val="FF6600"/>
                </a:solidFill>
                <a:latin typeface="Calibri" panose="020F0502020204030204" pitchFamily="34" charset="0"/>
              </a:rPr>
              <a:t>interpreters</a:t>
            </a:r>
            <a:r>
              <a:rPr lang="pt-PT" altLang="en-US" sz="1200" dirty="0" smtClean="0">
                <a:solidFill>
                  <a:srgbClr val="FF0000"/>
                </a:solidFill>
                <a:latin typeface="Calibri" panose="020F0502020204030204" pitchFamily="34" charset="0"/>
              </a:rPr>
              <a:t>.</a:t>
            </a:r>
          </a:p>
          <a:p>
            <a:pPr>
              <a:lnSpc>
                <a:spcPct val="93000"/>
              </a:lnSpc>
              <a:spcBef>
                <a:spcPts val="125"/>
              </a:spcBef>
              <a:buClr>
                <a:srgbClr val="000000"/>
              </a:buClr>
              <a:buSzPct val="100000"/>
              <a:defRPr/>
            </a:pPr>
            <a:endParaRPr lang="pt-PT" altLang="en-US" sz="1200" dirty="0">
              <a:latin typeface="Calibri" panose="020F0502020204030204" pitchFamily="34" charset="0"/>
            </a:endParaRPr>
          </a:p>
          <a:p>
            <a:pPr>
              <a:lnSpc>
                <a:spcPct val="93000"/>
              </a:lnSpc>
              <a:spcBef>
                <a:spcPts val="125"/>
              </a:spcBef>
              <a:buClr>
                <a:srgbClr val="000000"/>
              </a:buClr>
              <a:buSzPct val="100000"/>
              <a:defRPr/>
            </a:pPr>
            <a:endParaRPr lang="pt-PT" altLang="en-US" sz="1200" dirty="0" smtClean="0">
              <a:latin typeface="Calibri" panose="020F0502020204030204" pitchFamily="34" charset="0"/>
            </a:endParaRPr>
          </a:p>
          <a:p>
            <a:pPr>
              <a:lnSpc>
                <a:spcPct val="93000"/>
              </a:lnSpc>
              <a:spcBef>
                <a:spcPts val="125"/>
              </a:spcBef>
              <a:buClr>
                <a:srgbClr val="000000"/>
              </a:buClr>
              <a:buSzPct val="100000"/>
              <a:defRPr/>
            </a:pPr>
            <a:r>
              <a:rPr lang="pt-PT" altLang="en-US" sz="1200" dirty="0" smtClean="0">
                <a:latin typeface="Calibri" panose="020F0502020204030204" pitchFamily="34" charset="0"/>
              </a:rPr>
              <a:t>Rejection </a:t>
            </a:r>
            <a:r>
              <a:rPr lang="pt-PT" altLang="en-US" sz="1200" dirty="0">
                <a:latin typeface="Calibri" panose="020F0502020204030204" pitchFamily="34" charset="0"/>
              </a:rPr>
              <a:t>by interpreters</a:t>
            </a:r>
          </a:p>
          <a:p>
            <a:pPr>
              <a:lnSpc>
                <a:spcPct val="93000"/>
              </a:lnSpc>
              <a:spcBef>
                <a:spcPts val="125"/>
              </a:spcBef>
              <a:buClr>
                <a:srgbClr val="000000"/>
              </a:buClr>
              <a:buSzPct val="100000"/>
              <a:defRPr/>
            </a:pPr>
            <a:r>
              <a:rPr lang="pt-PT" altLang="en-US" sz="1200" b="1" dirty="0" smtClean="0">
                <a:solidFill>
                  <a:srgbClr val="FF6600"/>
                </a:solidFill>
                <a:latin typeface="Calibri" panose="020F0502020204030204" pitchFamily="34" charset="0"/>
              </a:rPr>
              <a:t>False</a:t>
            </a:r>
            <a:r>
              <a:rPr lang="pt-PT" altLang="en-US" sz="1200" dirty="0" smtClean="0">
                <a:solidFill>
                  <a:srgbClr val="FF6600"/>
                </a:solidFill>
                <a:latin typeface="Calibri" panose="020F0502020204030204" pitchFamily="34" charset="0"/>
              </a:rPr>
              <a:t>. A </a:t>
            </a:r>
            <a:r>
              <a:rPr lang="pt-PT" altLang="en-US" sz="1200" dirty="0">
                <a:solidFill>
                  <a:srgbClr val="FF6600"/>
                </a:solidFill>
                <a:latin typeface="Calibri" panose="020F0502020204030204" pitchFamily="34" charset="0"/>
              </a:rPr>
              <a:t>minimalist proposal was made, not negotiable, with the threat of imposition of conditions if not accepted. </a:t>
            </a:r>
          </a:p>
          <a:p>
            <a:pPr>
              <a:lnSpc>
                <a:spcPct val="93000"/>
              </a:lnSpc>
              <a:spcBef>
                <a:spcPts val="125"/>
              </a:spcBef>
              <a:buClr>
                <a:srgbClr val="000000"/>
              </a:buClr>
              <a:buSzPct val="100000"/>
              <a:defRPr/>
            </a:pPr>
            <a:r>
              <a:rPr lang="pt-PT" altLang="en-US" sz="1200" dirty="0">
                <a:solidFill>
                  <a:srgbClr val="FF6600"/>
                </a:solidFill>
                <a:latin typeface="Calibri" panose="020F0502020204030204" pitchFamily="34" charset="0"/>
              </a:rPr>
              <a:t>Interpreters made </a:t>
            </a:r>
            <a:r>
              <a:rPr lang="pt-PT" altLang="en-US" sz="1200" dirty="0" smtClean="0">
                <a:solidFill>
                  <a:srgbClr val="FF6600"/>
                </a:solidFill>
                <a:latin typeface="Calibri" panose="020F0502020204030204" pitchFamily="34" charset="0"/>
              </a:rPr>
              <a:t>counterproposals </a:t>
            </a:r>
            <a:r>
              <a:rPr lang="pt-PT" altLang="en-US" sz="1200" dirty="0">
                <a:solidFill>
                  <a:srgbClr val="FF6600"/>
                </a:solidFill>
                <a:latin typeface="Calibri" panose="020F0502020204030204" pitchFamily="34" charset="0"/>
              </a:rPr>
              <a:t>and asked for further </a:t>
            </a:r>
            <a:r>
              <a:rPr lang="pt-PT" altLang="en-US" sz="1200" dirty="0" smtClean="0">
                <a:solidFill>
                  <a:srgbClr val="FF6600"/>
                </a:solidFill>
                <a:latin typeface="Calibri" panose="020F0502020204030204" pitchFamily="34" charset="0"/>
              </a:rPr>
              <a:t>negotiations.</a:t>
            </a:r>
            <a:endParaRPr lang="pt-PT" altLang="en-US" sz="1200" dirty="0">
              <a:solidFill>
                <a:srgbClr val="FF6600"/>
              </a:solidFill>
              <a:latin typeface="Calibri" panose="020F0502020204030204" pitchFamily="34" charset="0"/>
            </a:endParaRPr>
          </a:p>
          <a:p>
            <a:pPr>
              <a:lnSpc>
                <a:spcPct val="93000"/>
              </a:lnSpc>
              <a:spcBef>
                <a:spcPts val="125"/>
              </a:spcBef>
              <a:buClr>
                <a:srgbClr val="000000"/>
              </a:buClr>
              <a:buSzPct val="100000"/>
              <a:defRPr/>
            </a:pPr>
            <a:r>
              <a:rPr lang="pt-PT" altLang="en-US" sz="1200" dirty="0" err="1">
                <a:solidFill>
                  <a:srgbClr val="FF6600"/>
                </a:solidFill>
                <a:latin typeface="Calibri" panose="020F0502020204030204" pitchFamily="34" charset="0"/>
              </a:rPr>
              <a:t>Negotitations</a:t>
            </a:r>
            <a:r>
              <a:rPr lang="pt-PT" altLang="en-US" sz="1200" dirty="0">
                <a:solidFill>
                  <a:srgbClr val="FF6600"/>
                </a:solidFill>
                <a:latin typeface="Calibri" panose="020F0502020204030204" pitchFamily="34" charset="0"/>
              </a:rPr>
              <a:t> </a:t>
            </a:r>
            <a:r>
              <a:rPr lang="pt-PT" altLang="en-US" sz="1200" dirty="0" err="1">
                <a:solidFill>
                  <a:srgbClr val="FF6600"/>
                </a:solidFill>
                <a:latin typeface="Calibri" panose="020F0502020204030204" pitchFamily="34" charset="0"/>
              </a:rPr>
              <a:t>unilaterally</a:t>
            </a:r>
            <a:r>
              <a:rPr lang="pt-PT" altLang="en-US" sz="1200" dirty="0">
                <a:solidFill>
                  <a:srgbClr val="FF6600"/>
                </a:solidFill>
                <a:latin typeface="Calibri" panose="020F0502020204030204" pitchFamily="34" charset="0"/>
              </a:rPr>
              <a:t> </a:t>
            </a:r>
            <a:r>
              <a:rPr lang="pt-PT" altLang="en-US" sz="1200" dirty="0" err="1">
                <a:solidFill>
                  <a:srgbClr val="FF6600"/>
                </a:solidFill>
                <a:latin typeface="Calibri" panose="020F0502020204030204" pitchFamily="34" charset="0"/>
              </a:rPr>
              <a:t>stopped</a:t>
            </a:r>
            <a:r>
              <a:rPr lang="pt-PT" altLang="en-US" sz="1200" dirty="0">
                <a:solidFill>
                  <a:srgbClr val="FF6600"/>
                </a:solidFill>
                <a:latin typeface="Calibri" panose="020F0502020204030204" pitchFamily="34" charset="0"/>
              </a:rPr>
              <a:t> </a:t>
            </a:r>
            <a:r>
              <a:rPr lang="pt-PT" altLang="en-US" sz="1200" dirty="0" err="1">
                <a:solidFill>
                  <a:srgbClr val="FF6600"/>
                </a:solidFill>
                <a:latin typeface="Calibri" panose="020F0502020204030204" pitchFamily="34" charset="0"/>
              </a:rPr>
              <a:t>by</a:t>
            </a:r>
            <a:r>
              <a:rPr lang="pt-PT" altLang="en-US" sz="1200" dirty="0">
                <a:solidFill>
                  <a:srgbClr val="FF6600"/>
                </a:solidFill>
                <a:latin typeface="Calibri" panose="020F0502020204030204" pitchFamily="34" charset="0"/>
              </a:rPr>
              <a:t> Management</a:t>
            </a:r>
          </a:p>
          <a:p>
            <a:pPr>
              <a:lnSpc>
                <a:spcPct val="93000"/>
              </a:lnSpc>
              <a:spcBef>
                <a:spcPts val="125"/>
              </a:spcBef>
              <a:buClr>
                <a:srgbClr val="000000"/>
              </a:buClr>
              <a:buSzPct val="100000"/>
              <a:defRPr/>
            </a:pPr>
            <a:endParaRPr lang="pt-PT" altLang="en-US" sz="1200" dirty="0">
              <a:latin typeface="Calibri" panose="020F0502020204030204" pitchFamily="34" charset="0"/>
            </a:endParaRPr>
          </a:p>
          <a:p>
            <a:pPr>
              <a:lnSpc>
                <a:spcPct val="93000"/>
              </a:lnSpc>
              <a:spcBef>
                <a:spcPts val="125"/>
              </a:spcBef>
              <a:buClr>
                <a:srgbClr val="000000"/>
              </a:buClr>
              <a:buSzPct val="100000"/>
              <a:defRPr/>
            </a:pPr>
            <a:endParaRPr lang="pt-PT" altLang="en-US" sz="1200" dirty="0" smtClean="0">
              <a:latin typeface="Calibri" panose="020F0502020204030204" pitchFamily="34" charset="0"/>
            </a:endParaRPr>
          </a:p>
          <a:p>
            <a:pPr>
              <a:lnSpc>
                <a:spcPct val="93000"/>
              </a:lnSpc>
              <a:spcBef>
                <a:spcPts val="125"/>
              </a:spcBef>
              <a:buClr>
                <a:srgbClr val="000000"/>
              </a:buClr>
              <a:buSzPct val="100000"/>
              <a:defRPr/>
            </a:pPr>
            <a:r>
              <a:rPr lang="pt-PT" altLang="en-US" sz="1200" dirty="0" smtClean="0">
                <a:latin typeface="Calibri" panose="020F0502020204030204" pitchFamily="34" charset="0"/>
              </a:rPr>
              <a:t>Rejection </a:t>
            </a:r>
            <a:r>
              <a:rPr lang="pt-PT" altLang="en-US" sz="1200" dirty="0">
                <a:latin typeface="Calibri" panose="020F0502020204030204" pitchFamily="34" charset="0"/>
              </a:rPr>
              <a:t>by interpreters</a:t>
            </a:r>
          </a:p>
          <a:p>
            <a:pPr>
              <a:lnSpc>
                <a:spcPct val="93000"/>
              </a:lnSpc>
              <a:spcBef>
                <a:spcPts val="125"/>
              </a:spcBef>
              <a:buClr>
                <a:srgbClr val="000000"/>
              </a:buClr>
              <a:buSzPct val="100000"/>
              <a:defRPr/>
            </a:pPr>
            <a:r>
              <a:rPr lang="pt-PT" altLang="en-US" sz="1200" b="1" dirty="0" smtClean="0">
                <a:solidFill>
                  <a:srgbClr val="FF6600"/>
                </a:solidFill>
                <a:latin typeface="Calibri" panose="020F0502020204030204" pitchFamily="34" charset="0"/>
              </a:rPr>
              <a:t>False</a:t>
            </a:r>
            <a:r>
              <a:rPr lang="pt-PT" altLang="en-US" sz="1200" dirty="0" smtClean="0">
                <a:solidFill>
                  <a:srgbClr val="FF6600"/>
                </a:solidFill>
                <a:latin typeface="Calibri" panose="020F0502020204030204" pitchFamily="34" charset="0"/>
              </a:rPr>
              <a:t>. Negotiations unilaterally stopped by Management. Unilateral </a:t>
            </a:r>
            <a:r>
              <a:rPr lang="pt-PT" altLang="en-US" sz="1200" dirty="0">
                <a:solidFill>
                  <a:srgbClr val="FF6600"/>
                </a:solidFill>
                <a:latin typeface="Calibri" panose="020F0502020204030204" pitchFamily="34" charset="0"/>
              </a:rPr>
              <a:t>imposition of </a:t>
            </a:r>
            <a:r>
              <a:rPr lang="pt-PT" altLang="en-US" sz="1200" dirty="0" smtClean="0">
                <a:solidFill>
                  <a:srgbClr val="FF6600"/>
                </a:solidFill>
                <a:latin typeface="Calibri" panose="020F0502020204030204" pitchFamily="34" charset="0"/>
              </a:rPr>
              <a:t>new WoCos </a:t>
            </a:r>
            <a:r>
              <a:rPr lang="pt-PT" altLang="en-US" sz="1200" dirty="0">
                <a:solidFill>
                  <a:srgbClr val="FF6600"/>
                </a:solidFill>
                <a:latin typeface="Calibri" panose="020F0502020204030204" pitchFamily="34" charset="0"/>
              </a:rPr>
              <a:t>in July 2017</a:t>
            </a:r>
          </a:p>
          <a:p>
            <a:pPr>
              <a:lnSpc>
                <a:spcPct val="93000"/>
              </a:lnSpc>
              <a:spcBef>
                <a:spcPts val="125"/>
              </a:spcBef>
              <a:buClr>
                <a:srgbClr val="000000"/>
              </a:buClr>
              <a:buSzPct val="100000"/>
              <a:defRPr/>
            </a:pPr>
            <a:endParaRPr lang="pt-PT" altLang="en-US" sz="1100" dirty="0"/>
          </a:p>
          <a:p>
            <a:pPr>
              <a:lnSpc>
                <a:spcPct val="93000"/>
              </a:lnSpc>
              <a:spcBef>
                <a:spcPts val="125"/>
              </a:spcBef>
              <a:buClr>
                <a:srgbClr val="000000"/>
              </a:buClr>
              <a:buSzPct val="100000"/>
              <a:defRPr/>
            </a:pPr>
            <a:endParaRPr lang="pt-PT" altLang="en-US" sz="1100" dirty="0" smtClean="0"/>
          </a:p>
          <a:p>
            <a:pPr>
              <a:lnSpc>
                <a:spcPct val="93000"/>
              </a:lnSpc>
              <a:spcBef>
                <a:spcPts val="125"/>
              </a:spcBef>
              <a:buClr>
                <a:srgbClr val="000000"/>
              </a:buClr>
              <a:buSzPct val="100000"/>
              <a:defRPr/>
            </a:pPr>
            <a:endParaRPr lang="pt-PT" altLang="en-US" sz="1100" dirty="0" smtClean="0"/>
          </a:p>
          <a:p>
            <a:pPr>
              <a:lnSpc>
                <a:spcPct val="93000"/>
              </a:lnSpc>
              <a:spcBef>
                <a:spcPts val="125"/>
              </a:spcBef>
              <a:buClr>
                <a:srgbClr val="000000"/>
              </a:buClr>
              <a:buSzPct val="100000"/>
              <a:defRPr/>
            </a:pPr>
            <a:endParaRPr lang="pt-PT" altLang="en-US" sz="1100" dirty="0" smtClean="0"/>
          </a:p>
          <a:p>
            <a:pPr>
              <a:lnSpc>
                <a:spcPct val="93000"/>
              </a:lnSpc>
              <a:spcBef>
                <a:spcPts val="125"/>
              </a:spcBef>
              <a:buClr>
                <a:srgbClr val="000000"/>
              </a:buClr>
              <a:buSzPct val="100000"/>
              <a:defRPr/>
            </a:pPr>
            <a:r>
              <a:rPr lang="pt-PT" altLang="en-US" sz="1200" dirty="0" smtClean="0">
                <a:latin typeface="Calibri" panose="020F0502020204030204" pitchFamily="34" charset="0"/>
              </a:rPr>
              <a:t>Process ongoing, text sent for formal consultation</a:t>
            </a:r>
            <a:endParaRPr lang="pt-PT" altLang="en-US" sz="1200" dirty="0">
              <a:latin typeface="Calibri" panose="020F0502020204030204" pitchFamily="34" charset="0"/>
            </a:endParaRPr>
          </a:p>
          <a:p>
            <a:pPr>
              <a:lnSpc>
                <a:spcPct val="93000"/>
              </a:lnSpc>
              <a:spcBef>
                <a:spcPts val="125"/>
              </a:spcBef>
              <a:buClr>
                <a:srgbClr val="000000"/>
              </a:buClr>
              <a:buSzPct val="100000"/>
              <a:defRPr/>
            </a:pPr>
            <a:r>
              <a:rPr lang="pt-PT" altLang="en-US" sz="1200" b="1" dirty="0" err="1">
                <a:solidFill>
                  <a:srgbClr val="FF6600"/>
                </a:solidFill>
                <a:latin typeface="Calibri" panose="020F0502020204030204" pitchFamily="34" charset="0"/>
              </a:rPr>
              <a:t>True</a:t>
            </a:r>
            <a:r>
              <a:rPr lang="pt-PT" altLang="en-US" sz="1200" dirty="0">
                <a:solidFill>
                  <a:srgbClr val="FF6600"/>
                </a:solidFill>
                <a:latin typeface="Calibri" panose="020F0502020204030204" pitchFamily="34" charset="0"/>
              </a:rPr>
              <a:t> </a:t>
            </a:r>
            <a:r>
              <a:rPr lang="pt-PT" altLang="en-US" sz="1200" dirty="0" err="1">
                <a:solidFill>
                  <a:srgbClr val="FF6600"/>
                </a:solidFill>
                <a:latin typeface="Calibri" panose="020F0502020204030204" pitchFamily="34" charset="0"/>
              </a:rPr>
              <a:t>but</a:t>
            </a:r>
            <a:r>
              <a:rPr lang="pt-PT" altLang="en-US" sz="1200" dirty="0" smtClean="0">
                <a:solidFill>
                  <a:srgbClr val="FF6600"/>
                </a:solidFill>
                <a:latin typeface="Calibri" panose="020F0502020204030204" pitchFamily="34" charset="0"/>
              </a:rPr>
              <a:t>:</a:t>
            </a:r>
          </a:p>
          <a:p>
            <a:pPr>
              <a:lnSpc>
                <a:spcPct val="93000"/>
              </a:lnSpc>
              <a:spcBef>
                <a:spcPts val="125"/>
              </a:spcBef>
              <a:buClr>
                <a:srgbClr val="000000"/>
              </a:buClr>
              <a:buSzPct val="100000"/>
              <a:defRPr/>
            </a:pPr>
            <a:r>
              <a:rPr lang="pt-PT" altLang="en-US" sz="1200" dirty="0" smtClean="0">
                <a:solidFill>
                  <a:srgbClr val="FF6600"/>
                </a:solidFill>
                <a:latin typeface="Calibri" panose="020F0502020204030204" pitchFamily="34" charset="0"/>
              </a:rPr>
              <a:t>Text of formal consultation worse than WoCos imposed in 2017</a:t>
            </a:r>
            <a:endParaRPr lang="pt-PT" altLang="en-US" sz="1200" dirty="0">
              <a:solidFill>
                <a:srgbClr val="FF6600"/>
              </a:solidFill>
              <a:latin typeface="Calibri" panose="020F0502020204030204" pitchFamily="34" charset="0"/>
            </a:endParaRPr>
          </a:p>
          <a:p>
            <a:pPr marL="171450" indent="-171450">
              <a:lnSpc>
                <a:spcPct val="93000"/>
              </a:lnSpc>
              <a:spcBef>
                <a:spcPts val="125"/>
              </a:spcBef>
              <a:buClr>
                <a:srgbClr val="000000"/>
              </a:buClr>
              <a:buSzPct val="100000"/>
              <a:buFont typeface="Wingdings" panose="05000000000000000000" pitchFamily="2" charset="2"/>
              <a:buChar char="Ø"/>
              <a:defRPr/>
            </a:pPr>
            <a:r>
              <a:rPr lang="pt-PT" altLang="en-US" sz="1200" dirty="0">
                <a:solidFill>
                  <a:srgbClr val="FF6600"/>
                </a:solidFill>
                <a:latin typeface="Calibri" panose="020F0502020204030204" pitchFamily="34" charset="0"/>
              </a:rPr>
              <a:t>Without interpreters </a:t>
            </a:r>
            <a:r>
              <a:rPr lang="pt-PT" altLang="en-US" sz="1200" dirty="0" smtClean="0">
                <a:solidFill>
                  <a:srgbClr val="FF6600"/>
                </a:solidFill>
                <a:latin typeface="Calibri" panose="020F0502020204030204" pitchFamily="34" charset="0"/>
              </a:rPr>
              <a:t>present</a:t>
            </a:r>
            <a:endParaRPr lang="pt-PT" altLang="en-US" sz="1200" dirty="0">
              <a:solidFill>
                <a:srgbClr val="FF6600"/>
              </a:solidFill>
              <a:latin typeface="Calibri" panose="020F0502020204030204" pitchFamily="34" charset="0"/>
            </a:endParaRPr>
          </a:p>
          <a:p>
            <a:pPr marL="171450" indent="-171450">
              <a:lnSpc>
                <a:spcPct val="93000"/>
              </a:lnSpc>
              <a:spcBef>
                <a:spcPts val="125"/>
              </a:spcBef>
              <a:buClr>
                <a:srgbClr val="000000"/>
              </a:buClr>
              <a:buSzPct val="100000"/>
              <a:buFont typeface="Wingdings" panose="05000000000000000000" pitchFamily="2" charset="2"/>
              <a:buChar char="Ø"/>
              <a:defRPr/>
            </a:pPr>
            <a:r>
              <a:rPr lang="pt-PT" altLang="en-US" sz="1200" dirty="0" smtClean="0">
                <a:solidFill>
                  <a:srgbClr val="FF6600"/>
                </a:solidFill>
                <a:latin typeface="Calibri" panose="020F0502020204030204" pitchFamily="34" charset="0"/>
              </a:rPr>
              <a:t>No </a:t>
            </a:r>
            <a:r>
              <a:rPr lang="pt-PT" altLang="en-US" sz="1200" dirty="0">
                <a:solidFill>
                  <a:srgbClr val="FF6600"/>
                </a:solidFill>
                <a:latin typeface="Calibri" panose="020F0502020204030204" pitchFamily="34" charset="0"/>
              </a:rPr>
              <a:t>developments on text after </a:t>
            </a:r>
            <a:r>
              <a:rPr lang="pt-PT" altLang="en-US" sz="1200" dirty="0" smtClean="0">
                <a:solidFill>
                  <a:srgbClr val="FF6600"/>
                </a:solidFill>
                <a:latin typeface="Calibri" panose="020F0502020204030204" pitchFamily="34" charset="0"/>
              </a:rPr>
              <a:t>7 months</a:t>
            </a:r>
            <a:endParaRPr lang="pt-PT" altLang="en-US" sz="1200" dirty="0">
              <a:solidFill>
                <a:srgbClr val="FF6600"/>
              </a:solidFill>
              <a:latin typeface="Calibri" panose="020F0502020204030204" pitchFamily="34" charset="0"/>
            </a:endParaRPr>
          </a:p>
          <a:p>
            <a:pPr marL="171450" indent="-171450">
              <a:lnSpc>
                <a:spcPct val="93000"/>
              </a:lnSpc>
              <a:spcBef>
                <a:spcPts val="125"/>
              </a:spcBef>
              <a:buClr>
                <a:srgbClr val="000000"/>
              </a:buClr>
              <a:buSzPct val="100000"/>
              <a:buFont typeface="Wingdings" panose="05000000000000000000" pitchFamily="2" charset="2"/>
              <a:buChar char="Ø"/>
              <a:defRPr/>
            </a:pPr>
            <a:r>
              <a:rPr lang="pt-PT" altLang="en-US" sz="1200" dirty="0" smtClean="0">
                <a:solidFill>
                  <a:srgbClr val="FF6600"/>
                </a:solidFill>
                <a:latin typeface="Calibri" panose="020F0502020204030204" pitchFamily="34" charset="0"/>
              </a:rPr>
              <a:t>No </a:t>
            </a:r>
            <a:r>
              <a:rPr lang="pt-PT" altLang="en-US" sz="1200" dirty="0">
                <a:solidFill>
                  <a:srgbClr val="FF6600"/>
                </a:solidFill>
                <a:latin typeface="Calibri" panose="020F0502020204030204" pitchFamily="34" charset="0"/>
              </a:rPr>
              <a:t>guarantee of abiding by an agreed text at the </a:t>
            </a:r>
            <a:r>
              <a:rPr lang="pt-PT" altLang="en-US" sz="1200" dirty="0" smtClean="0">
                <a:solidFill>
                  <a:srgbClr val="FF6600"/>
                </a:solidFill>
                <a:latin typeface="Calibri" panose="020F0502020204030204" pitchFamily="34" charset="0"/>
              </a:rPr>
              <a:t>end</a:t>
            </a:r>
          </a:p>
          <a:p>
            <a:pPr marL="171450" indent="-171450">
              <a:lnSpc>
                <a:spcPct val="93000"/>
              </a:lnSpc>
              <a:spcBef>
                <a:spcPts val="125"/>
              </a:spcBef>
              <a:buClr>
                <a:srgbClr val="000000"/>
              </a:buClr>
              <a:buSzPct val="100000"/>
              <a:buFont typeface="Wingdings" panose="05000000000000000000" pitchFamily="2" charset="2"/>
              <a:buChar char="Ø"/>
              <a:defRPr/>
            </a:pPr>
            <a:r>
              <a:rPr lang="pt-PT" altLang="en-US" sz="1200" dirty="0" smtClean="0">
                <a:solidFill>
                  <a:srgbClr val="FF6600"/>
                </a:solidFill>
                <a:latin typeface="Calibri" panose="020F0502020204030204" pitchFamily="34" charset="0"/>
              </a:rPr>
              <a:t>Access to key figures on real needs constantly denied</a:t>
            </a:r>
            <a:r>
              <a:rPr lang="pt-PT" altLang="en-US" sz="1200" dirty="0" smtClean="0">
                <a:solidFill>
                  <a:srgbClr val="FF0000"/>
                </a:solidFill>
                <a:latin typeface="Calibri" panose="020F0502020204030204" pitchFamily="34" charset="0"/>
              </a:rPr>
              <a:t>.</a:t>
            </a:r>
            <a:endParaRPr lang="pt-PT" altLang="en-US" sz="1200" dirty="0">
              <a:solidFill>
                <a:srgbClr val="FF0000"/>
              </a:solidFill>
              <a:latin typeface="Calibri" panose="020F0502020204030204" pitchFamily="34" charset="0"/>
            </a:endParaRPr>
          </a:p>
          <a:p>
            <a:pPr>
              <a:lnSpc>
                <a:spcPct val="93000"/>
              </a:lnSpc>
              <a:spcBef>
                <a:spcPts val="125"/>
              </a:spcBef>
              <a:buClr>
                <a:srgbClr val="000000"/>
              </a:buClr>
              <a:buSzPct val="100000"/>
              <a:defRPr/>
            </a:pPr>
            <a:endParaRPr lang="pt-PT" altLang="en-US" sz="1200" dirty="0">
              <a:latin typeface="Calibri" panose="020F0502020204030204" pitchFamily="34" charset="0"/>
            </a:endParaRPr>
          </a:p>
        </p:txBody>
      </p:sp>
      <p:sp>
        <p:nvSpPr>
          <p:cNvPr id="27658" name="Rectangle 9"/>
          <p:cNvSpPr>
            <a:spLocks noChangeArrowheads="1"/>
          </p:cNvSpPr>
          <p:nvPr/>
        </p:nvSpPr>
        <p:spPr bwMode="auto">
          <a:xfrm>
            <a:off x="3593174" y="1225277"/>
            <a:ext cx="2244437" cy="3758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lnSpc>
                <a:spcPct val="93000"/>
              </a:lnSpc>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86385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spcBef>
                <a:spcPts val="125"/>
              </a:spcBef>
            </a:pPr>
            <a:r>
              <a:rPr lang="pt-PT" altLang="en-US" sz="1452" b="1" dirty="0">
                <a:solidFill>
                  <a:srgbClr val="000000"/>
                </a:solidFill>
              </a:rPr>
              <a:t>Partners	</a:t>
            </a:r>
          </a:p>
        </p:txBody>
      </p:sp>
    </p:spTree>
    <p:extLst>
      <p:ext uri="{BB962C8B-B14F-4D97-AF65-F5344CB8AC3E}">
        <p14:creationId xmlns:p14="http://schemas.microsoft.com/office/powerpoint/2010/main" val="22344940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12917891"/>
              </p:ext>
            </p:extLst>
          </p:nvPr>
        </p:nvGraphicFramePr>
        <p:xfrm>
          <a:off x="412124" y="825273"/>
          <a:ext cx="8628845" cy="6002087"/>
        </p:xfrm>
        <a:graphic>
          <a:graphicData uri="http://schemas.openxmlformats.org/drawingml/2006/table">
            <a:tbl>
              <a:tblPr/>
              <a:tblGrid>
                <a:gridCol w="2832307"/>
                <a:gridCol w="2832899"/>
                <a:gridCol w="2963639"/>
              </a:tblGrid>
              <a:tr h="784586">
                <a:tc>
                  <a:txBody>
                    <a:bodyPr/>
                    <a:lstStyle/>
                    <a:p>
                      <a:pPr algn="ctr" fontAlgn="base" hangingPunct="0">
                        <a:lnSpc>
                          <a:spcPct val="92000"/>
                        </a:lnSpc>
                        <a:spcBef>
                          <a:spcPts val="37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1200" b="1" kern="1200" dirty="0">
                          <a:solidFill>
                            <a:srgbClr val="000000"/>
                          </a:solidFill>
                          <a:effectLst/>
                          <a:latin typeface="Calibri" panose="020F0502020204030204" pitchFamily="34" charset="0"/>
                          <a:ea typeface="Lucida Sans Unicode" panose="020B0602030504020204" pitchFamily="34" charset="0"/>
                          <a:cs typeface="Lucida Sans Unicode" panose="020B0602030504020204" pitchFamily="34" charset="0"/>
                        </a:rPr>
                        <a:t>First phase (May to July 2017)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5233" marB="26163" anchor="ctr">
                    <a:lnL w="12700" cap="flat" cmpd="sng" algn="ctr">
                      <a:solidFill>
                        <a:srgbClr val="000000"/>
                      </a:solidFill>
                      <a:prstDash val="solid"/>
                      <a:round/>
                      <a:headEnd type="none" w="med" len="med"/>
                      <a:tailEnd type="none" w="med" len="med"/>
                    </a:lnL>
                    <a:lnR>
                      <a:noFill/>
                    </a:lnR>
                    <a:lnT>
                      <a:noFill/>
                    </a:lnT>
                    <a:lnB>
                      <a:noFill/>
                    </a:lnB>
                    <a:solidFill>
                      <a:srgbClr val="9CC3E6"/>
                    </a:solidFill>
                  </a:tcPr>
                </a:tc>
                <a:tc>
                  <a:txBody>
                    <a:bodyPr/>
                    <a:lstStyle/>
                    <a:p>
                      <a:pPr algn="ctr" fontAlgn="base" hangingPunct="0">
                        <a:lnSpc>
                          <a:spcPct val="95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1200" b="1" kern="1200">
                          <a:solidFill>
                            <a:srgbClr val="000000"/>
                          </a:solidFill>
                          <a:effectLst/>
                          <a:latin typeface="Calibri" panose="020F0502020204030204" pitchFamily="34" charset="0"/>
                          <a:ea typeface="Lucida Sans Unicode" panose="020B0602030504020204" pitchFamily="34" charset="0"/>
                          <a:cs typeface="Lucida Sans Unicode" panose="020B0602030504020204" pitchFamily="34" charset="0"/>
                        </a:rPr>
                        <a:t>Second Phase  (October to December 2017)</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9258" marB="26163" anchor="ctr">
                    <a:lnL>
                      <a:noFill/>
                    </a:lnL>
                    <a:lnR>
                      <a:noFill/>
                    </a:lnR>
                    <a:lnT>
                      <a:noFill/>
                    </a:lnT>
                    <a:lnB>
                      <a:noFill/>
                    </a:lnB>
                    <a:solidFill>
                      <a:srgbClr val="FFFF00"/>
                    </a:solidFill>
                  </a:tcPr>
                </a:tc>
                <a:tc>
                  <a:txBody>
                    <a:bodyPr/>
                    <a:lstStyle/>
                    <a:p>
                      <a:pPr algn="ctr" fontAlgn="base" hangingPunct="0">
                        <a:lnSpc>
                          <a:spcPct val="95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1200" b="1" kern="1200" dirty="0">
                          <a:solidFill>
                            <a:srgbClr val="000000"/>
                          </a:solidFill>
                          <a:effectLst/>
                          <a:latin typeface="Calibri" panose="020F0502020204030204" pitchFamily="34" charset="0"/>
                          <a:ea typeface="Lucida Sans Unicode" panose="020B0602030504020204" pitchFamily="34" charset="0"/>
                          <a:cs typeface="Lucida Sans Unicode" panose="020B0602030504020204" pitchFamily="34" charset="0"/>
                        </a:rPr>
                        <a:t>Third Phase  (January 2018 to date 2018)</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9258" marB="26163" anchor="ctr">
                    <a:lnL>
                      <a:noFill/>
                    </a:lnL>
                    <a:lnR>
                      <a:noFill/>
                    </a:lnR>
                    <a:lnT>
                      <a:noFill/>
                    </a:lnT>
                    <a:lnB>
                      <a:noFill/>
                    </a:lnB>
                    <a:solidFill>
                      <a:srgbClr val="92D050"/>
                    </a:solidFill>
                  </a:tcPr>
                </a:tc>
              </a:tr>
              <a:tr h="766695">
                <a:tc>
                  <a:txBody>
                    <a:bodyPr/>
                    <a:lstStyle/>
                    <a:p>
                      <a:pPr fontAlgn="base" hangingPunct="0">
                        <a:lnSpc>
                          <a:spcPct val="92000"/>
                        </a:lnSpc>
                        <a:spcBef>
                          <a:spcPts val="26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8h days limited to 6 per month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5233" marB="26163"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a:txBody>
                    <a:bodyPr/>
                    <a:lstStyle/>
                    <a:p>
                      <a:pPr fontAlgn="base" hangingPunct="0">
                        <a:lnSpc>
                          <a:spcPct val="92000"/>
                        </a:lnSpc>
                        <a:spcBef>
                          <a:spcPts val="26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Could be reduced to 5 per month under conditions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5233" marB="26163" anchor="ctr">
                    <a:lnL>
                      <a:noFill/>
                    </a:lnL>
                    <a:lnR>
                      <a:noFill/>
                    </a:lnR>
                    <a:lnT>
                      <a:noFill/>
                    </a:lnT>
                    <a:lnB>
                      <a:noFill/>
                    </a:lnB>
                    <a:solidFill>
                      <a:srgbClr val="FFFFCC"/>
                    </a:solidFill>
                  </a:tcPr>
                </a:tc>
                <a:tc>
                  <a:txBody>
                    <a:bodyPr/>
                    <a:lstStyle/>
                    <a:p>
                      <a:pPr>
                        <a:lnSpc>
                          <a:spcPct val="107000"/>
                        </a:lnSpc>
                        <a:spcAft>
                          <a:spcPts val="0"/>
                        </a:spcAf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8h days limited to 6 per month</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900" kern="1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2 hrs more than at the UN. virtually possible every Tuesday and Wednesday in most months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26163" marB="26163" anchor="ctr">
                    <a:lnL>
                      <a:noFill/>
                    </a:lnL>
                    <a:lnR>
                      <a:noFill/>
                    </a:lnR>
                    <a:lnT>
                      <a:noFill/>
                    </a:lnT>
                    <a:lnB>
                      <a:noFill/>
                    </a:lnB>
                    <a:solidFill>
                      <a:srgbClr val="34EC7A"/>
                    </a:solidFill>
                  </a:tcPr>
                </a:tc>
              </a:tr>
              <a:tr h="973635">
                <a:tc>
                  <a:txBody>
                    <a:bodyPr/>
                    <a:lstStyle/>
                    <a:p>
                      <a:pPr fontAlgn="base" hangingPunct="0">
                        <a:lnSpc>
                          <a:spcPct val="93000"/>
                        </a:lnSpc>
                        <a:spcBef>
                          <a:spcPts val="50"/>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Restriction of early assignments to 4 per month and late  assignments to 6 per month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9258" marB="26163"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a:txBody>
                    <a:bodyPr/>
                    <a:lstStyle/>
                    <a:p>
                      <a:pPr algn="just" fontAlgn="base" hangingPunct="0">
                        <a:lnSpc>
                          <a:spcPct val="92000"/>
                        </a:lnSpc>
                        <a:spcBef>
                          <a:spcPts val="800"/>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Restriction of early assignments to 4 per month and late  assignments to 6 per month plus endeavour to respect a  max. of 5 late assignments per month</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4428" marB="26163" anchor="ctr">
                    <a:lnL>
                      <a:noFill/>
                    </a:lnL>
                    <a:lnR>
                      <a:noFill/>
                    </a:lnR>
                    <a:lnT>
                      <a:noFill/>
                    </a:lnT>
                    <a:lnB>
                      <a:noFill/>
                    </a:lnB>
                    <a:solidFill>
                      <a:srgbClr val="FFFFCC"/>
                    </a:solidFill>
                  </a:tcPr>
                </a:tc>
                <a:tc>
                  <a:txBody>
                    <a:bodyPr/>
                    <a:lstStyle/>
                    <a:p>
                      <a:pPr algn="just" fontAlgn="base" hangingPunct="0">
                        <a:lnSpc>
                          <a:spcPct val="92000"/>
                        </a:lnSpc>
                        <a:spcBef>
                          <a:spcPts val="22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hangingPunct="0">
                        <a:lnSpc>
                          <a:spcPct val="92000"/>
                        </a:lnSpc>
                        <a:spcBef>
                          <a:spcPts val="22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hangingPunct="0">
                        <a:lnSpc>
                          <a:spcPct val="92000"/>
                        </a:lnSpc>
                        <a:spcBef>
                          <a:spcPts val="22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Restriction of early assignments to 4 per month and late assignments to 6 per month</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hangingPunct="0">
                        <a:lnSpc>
                          <a:spcPct val="92000"/>
                        </a:lnSpc>
                        <a:spcBef>
                          <a:spcPts val="22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FF0000"/>
                          </a:solidFill>
                          <a:effectLst/>
                          <a:latin typeface="Calibri" panose="020F0502020204030204" pitchFamily="34" charset="0"/>
                          <a:ea typeface="Lucida Sans Unicode" panose="020B0602030504020204" pitchFamily="34" charset="0"/>
                          <a:cs typeface="Arial" panose="020B0604020202020204" pitchFamily="34" charset="0"/>
                        </a:rPr>
                        <a:t>These two rules together make it possible for interpreters to have a total of 10 days of atypical schedules in a month, amounting to close to 50% of all booth days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4428" marB="26163" anchor="ctr">
                    <a:lnL>
                      <a:noFill/>
                    </a:lnL>
                    <a:lnR>
                      <a:noFill/>
                    </a:lnR>
                    <a:lnT>
                      <a:noFill/>
                    </a:lnT>
                    <a:lnB>
                      <a:noFill/>
                    </a:lnB>
                    <a:solidFill>
                      <a:srgbClr val="34EC7A"/>
                    </a:solidFill>
                  </a:tcPr>
                </a:tc>
              </a:tr>
              <a:tr h="491686">
                <a:tc>
                  <a:txBody>
                    <a:bodyPr/>
                    <a:lstStyle/>
                    <a:p>
                      <a:pPr fontAlgn="base" hangingPunct="0">
                        <a:lnSpc>
                          <a:spcPct val="92000"/>
                        </a:lnSpc>
                        <a:spcBef>
                          <a:spcPts val="690"/>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12h daily span of work day for interpreting assignments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5233" marB="26163"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a:txBody>
                    <a:bodyPr/>
                    <a:lstStyle/>
                    <a:p>
                      <a:pPr fontAlgn="base" hangingPunct="0">
                        <a:lnSpc>
                          <a:spcPct val="92000"/>
                        </a:lnSpc>
                        <a:spcBef>
                          <a:spcPts val="100"/>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GB"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100"/>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If 12h reached or exceeded an uninterrupted break of 5h  (in Brussels) will be given.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4428" marB="26163" anchor="ctr">
                    <a:lnL>
                      <a:noFill/>
                    </a:lnL>
                    <a:lnR>
                      <a:noFill/>
                    </a:lnR>
                    <a:lnT>
                      <a:noFill/>
                    </a:lnT>
                    <a:lnB>
                      <a:noFill/>
                    </a:lnB>
                    <a:solidFill>
                      <a:srgbClr val="FFFFCC"/>
                    </a:solidFill>
                  </a:tcPr>
                </a:tc>
                <a:tc>
                  <a:txBody>
                    <a:bodyPr/>
                    <a:lstStyle/>
                    <a:p>
                      <a:pPr>
                        <a:lnSpc>
                          <a:spcPct val="107000"/>
                        </a:lnSpc>
                        <a:spcAft>
                          <a:spcPts val="0"/>
                        </a:spcAf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12h daily span of work day for interpreting assignments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900" kern="1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NOT binding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26163" marB="26163" anchor="ctr">
                    <a:lnL>
                      <a:noFill/>
                    </a:lnL>
                    <a:lnR>
                      <a:noFill/>
                    </a:lnR>
                    <a:lnT>
                      <a:noFill/>
                    </a:lnT>
                    <a:lnB>
                      <a:noFill/>
                    </a:lnB>
                    <a:solidFill>
                      <a:srgbClr val="34EC7A"/>
                    </a:solidFill>
                  </a:tcPr>
                </a:tc>
              </a:tr>
              <a:tr h="972715">
                <a:tc>
                  <a:txBody>
                    <a:bodyPr/>
                    <a:lstStyle/>
                    <a:p>
                      <a:pPr fontAlgn="base" hangingPunct="0">
                        <a:lnSpc>
                          <a:spcPct val="92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Minimum rest time over night is 11h. Longer rest time after late assignments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FF0000"/>
                          </a:solidFill>
                          <a:effectLst/>
                          <a:latin typeface="Calibri" panose="020F0502020204030204" pitchFamily="34" charset="0"/>
                          <a:ea typeface="Lucida Sans Unicode" panose="020B0602030504020204" pitchFamily="34" charset="0"/>
                          <a:cs typeface="Arial" panose="020B0604020202020204" pitchFamily="34" charset="0"/>
                        </a:rPr>
                        <a:t>Based on scheduled times, leading to infringements of Directive 2003/88/EC when meetings overrun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9258" marB="26163"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a:txBody>
                    <a:bodyPr/>
                    <a:lstStyle/>
                    <a:p>
                      <a:pPr fontAlgn="base" hangingPunct="0">
                        <a:lnSpc>
                          <a:spcPct val="92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Minimum rest time of 12h in all cases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a:effectLst/>
                          <a:latin typeface="Calibri" panose="020F0502020204030204" pitchFamily="34" charset="0"/>
                          <a:ea typeface="Times New Roman" panose="02020603050405020304" pitchFamily="18" charset="0"/>
                          <a:cs typeface="Arial" panose="020B0604020202020204" pitchFamily="34"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1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Longer rest times after late assignments abolished.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9258" marB="26163" anchor="ctr">
                    <a:lnL>
                      <a:noFill/>
                    </a:lnL>
                    <a:lnR>
                      <a:noFill/>
                    </a:lnR>
                    <a:lnT>
                      <a:noFill/>
                    </a:lnT>
                    <a:lnB>
                      <a:noFill/>
                    </a:lnB>
                    <a:solidFill>
                      <a:srgbClr val="FFFFCC"/>
                    </a:solidFill>
                  </a:tcPr>
                </a:tc>
                <a:tc>
                  <a:txBody>
                    <a:bodyPr/>
                    <a:lstStyle/>
                    <a:p>
                      <a:pPr fontAlgn="base" hangingPunct="0">
                        <a:lnSpc>
                          <a:spcPct val="92000"/>
                        </a:lnSpc>
                        <a:spcBef>
                          <a:spcPts val="52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52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52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Minimum rest time over night is 11h. Longer rest time after late assignments.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52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FF0000"/>
                          </a:solidFill>
                          <a:effectLst/>
                          <a:latin typeface="Calibri" panose="020F0502020204030204" pitchFamily="34" charset="0"/>
                          <a:ea typeface="Lucida Sans Unicode" panose="020B0602030504020204" pitchFamily="34" charset="0"/>
                          <a:cs typeface="Arial" panose="020B0604020202020204" pitchFamily="34" charset="0"/>
                        </a:rPr>
                        <a:t>Based on scheduled times, leading to infringements of Directive 2003/88/EC when meetings overrun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5233" marB="26163" anchor="ctr">
                    <a:lnL>
                      <a:noFill/>
                    </a:lnL>
                    <a:lnR>
                      <a:noFill/>
                    </a:lnR>
                    <a:lnT>
                      <a:noFill/>
                    </a:lnT>
                    <a:lnB>
                      <a:noFill/>
                    </a:lnB>
                    <a:solidFill>
                      <a:srgbClr val="34EC7A"/>
                    </a:solidFill>
                  </a:tcPr>
                </a:tc>
              </a:tr>
              <a:tr h="738742">
                <a:tc>
                  <a:txBody>
                    <a:bodyPr/>
                    <a:lstStyle/>
                    <a:p>
                      <a:pPr fontAlgn="base" hangingPunct="0">
                        <a:lnSpc>
                          <a:spcPct val="92000"/>
                        </a:lnSpc>
                        <a:spcBef>
                          <a:spcPts val="690"/>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Extension of lunch break for the 6h day and specified slot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690"/>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FF0000"/>
                          </a:solidFill>
                          <a:effectLst/>
                          <a:latin typeface="Calibri" panose="020F0502020204030204" pitchFamily="34" charset="0"/>
                          <a:ea typeface="Lucida Sans Unicode" panose="020B0602030504020204" pitchFamily="34" charset="0"/>
                          <a:cs typeface="Arial" panose="020B0604020202020204" pitchFamily="34" charset="0"/>
                        </a:rPr>
                        <a:t>45-minute lunch breaks in 6-hour days is a huge concession from interpreters, not Management. The standard lunch break was 90 minutes under the 2006 WoCos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5233" marB="26163"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a:txBody>
                    <a:bodyPr/>
                    <a:lstStyle/>
                    <a:p>
                      <a:pPr>
                        <a:lnSpc>
                          <a:spcPct val="107000"/>
                        </a:lnSpc>
                      </a:pPr>
                      <a:endParaRPr lang="en-GB" sz="900">
                        <a:effectLst/>
                        <a:latin typeface="Calibri" panose="020F0502020204030204" pitchFamily="34" charset="0"/>
                      </a:endParaRPr>
                    </a:p>
                  </a:txBody>
                  <a:tcPr marL="52729" marR="52729" marT="4428" marB="26163" anchor="ctr">
                    <a:lnL>
                      <a:noFill/>
                    </a:lnL>
                    <a:lnR>
                      <a:noFill/>
                    </a:lnR>
                    <a:lnT>
                      <a:noFill/>
                    </a:lnT>
                    <a:lnB>
                      <a:noFill/>
                    </a:lnB>
                    <a:solidFill>
                      <a:srgbClr val="FFFFCC"/>
                    </a:solidFill>
                  </a:tcPr>
                </a:tc>
                <a:tc>
                  <a:txBody>
                    <a:bodyPr/>
                    <a:lstStyle/>
                    <a:p>
                      <a:pPr algn="just" fontAlgn="base" hangingPunct="0">
                        <a:lnSpc>
                          <a:spcPct val="92000"/>
                        </a:lnSpc>
                        <a:spcBef>
                          <a:spcPts val="690"/>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FF0000"/>
                          </a:solidFill>
                          <a:effectLst/>
                          <a:latin typeface="Calibri" panose="020F0502020204030204" pitchFamily="34" charset="0"/>
                          <a:ea typeface="Lucida Sans Unicode" panose="020B0602030504020204" pitchFamily="34" charset="0"/>
                          <a:cs typeface="Arial" panose="020B0604020202020204" pitchFamily="34"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5233" marB="26163" anchor="ctr">
                    <a:lnL>
                      <a:noFill/>
                    </a:lnL>
                    <a:lnR>
                      <a:noFill/>
                    </a:lnR>
                    <a:lnT>
                      <a:noFill/>
                    </a:lnT>
                    <a:lnB>
                      <a:noFill/>
                    </a:lnB>
                    <a:solidFill>
                      <a:srgbClr val="34EC7A"/>
                    </a:solidFill>
                  </a:tcPr>
                </a:tc>
              </a:tr>
              <a:tr h="589946">
                <a:tc>
                  <a:txBody>
                    <a:bodyPr/>
                    <a:lstStyle/>
                    <a:p>
                      <a:pPr>
                        <a:lnSpc>
                          <a:spcPct val="107000"/>
                        </a:lnSpc>
                        <a:spcAft>
                          <a:spcPts val="0"/>
                        </a:spcAft>
                      </a:pPr>
                      <a:r>
                        <a:rPr lang="en-GB" sz="900">
                          <a:effectLst/>
                          <a:latin typeface="Calibri" panose="020F0502020204030204" pitchFamily="34" charset="0"/>
                          <a:ea typeface="Times New Roman" panose="02020603050405020304" pitchFamily="18" charset="0"/>
                          <a:cs typeface="Arial" panose="020B0604020202020204" pitchFamily="34"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9258" marB="26163"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a:txBody>
                    <a:bodyPr/>
                    <a:lstStyle/>
                    <a:p>
                      <a:pPr fontAlgn="base" hangingPunct="0">
                        <a:lnSpc>
                          <a:spcPct val="92000"/>
                        </a:lnSpc>
                        <a:spcBef>
                          <a:spcPts val="100"/>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Whenever possible break of 45 minutes for Sxb group  meetings of max 6h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fontAlgn="base" hangingPunct="0">
                        <a:lnSpc>
                          <a:spcPct val="92000"/>
                        </a:lnSpc>
                        <a:spcBef>
                          <a:spcPts val="52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a:solidFill>
                            <a:srgbClr val="FF0000"/>
                          </a:solidFill>
                          <a:effectLst/>
                          <a:latin typeface="Calibri" panose="020F0502020204030204" pitchFamily="34" charset="0"/>
                          <a:ea typeface="Lucida Sans Unicode" panose="020B0602030504020204" pitchFamily="34" charset="0"/>
                          <a:cs typeface="Arial" panose="020B0604020202020204" pitchFamily="34" charset="0"/>
                        </a:rPr>
                        <a:t>For Sxb group meetings, abolition of reinforcement with additional interpreter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4428" marB="26163" anchor="ctr">
                    <a:lnL>
                      <a:noFill/>
                    </a:lnL>
                    <a:lnR>
                      <a:noFill/>
                    </a:lnR>
                    <a:lnT>
                      <a:noFill/>
                    </a:lnT>
                    <a:lnB>
                      <a:noFill/>
                    </a:lnB>
                    <a:solidFill>
                      <a:srgbClr val="FFFFCC"/>
                    </a:solidFill>
                  </a:tcPr>
                </a:tc>
                <a:tc>
                  <a:txBody>
                    <a:bodyPr/>
                    <a:lstStyle/>
                    <a:p>
                      <a:pPr>
                        <a:lnSpc>
                          <a:spcPct val="107000"/>
                        </a:lnSpc>
                        <a:spcAft>
                          <a:spcPts val="0"/>
                        </a:spcAft>
                      </a:pPr>
                      <a:r>
                        <a:rPr lang="en-GB" sz="9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26163" marB="26163" anchor="ctr">
                    <a:lnL>
                      <a:noFill/>
                    </a:lnL>
                    <a:lnR>
                      <a:noFill/>
                    </a:lnR>
                    <a:lnT>
                      <a:noFill/>
                    </a:lnT>
                    <a:lnB>
                      <a:noFill/>
                    </a:lnB>
                    <a:solidFill>
                      <a:srgbClr val="34EC7A"/>
                    </a:solidFill>
                  </a:tcPr>
                </a:tc>
              </a:tr>
              <a:tr h="622374">
                <a:tc>
                  <a:txBody>
                    <a:bodyPr/>
                    <a:lstStyle/>
                    <a:p>
                      <a:pPr>
                        <a:lnSpc>
                          <a:spcPct val="107000"/>
                        </a:lnSpc>
                      </a:pPr>
                      <a:endParaRPr lang="en-GB" sz="900">
                        <a:effectLst/>
                        <a:latin typeface="Calibri" panose="020F0502020204030204" pitchFamily="34" charset="0"/>
                      </a:endParaRPr>
                    </a:p>
                  </a:txBody>
                  <a:tcPr marL="52729" marR="52729" marT="9258" marB="26163"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a:txBody>
                    <a:bodyPr/>
                    <a:lstStyle/>
                    <a:p>
                      <a:pPr fontAlgn="base" hangingPunct="0">
                        <a:lnSpc>
                          <a:spcPct val="92000"/>
                        </a:lnSpc>
                        <a:spcBef>
                          <a:spcPts val="525"/>
                        </a:spcBef>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pt-PT" sz="900" kern="1200" dirty="0">
                          <a:solidFill>
                            <a:srgbClr val="000000"/>
                          </a:solidFill>
                          <a:effectLst/>
                          <a:latin typeface="Calibri" panose="020F0502020204030204" pitchFamily="34" charset="0"/>
                          <a:ea typeface="Lucida Sans Unicode" panose="020B0602030504020204" pitchFamily="34" charset="0"/>
                          <a:cs typeface="Arial" panose="020B0604020202020204" pitchFamily="34" charset="0"/>
                        </a:rPr>
                        <a:t>Rest period of 4h for every day on mission with more than  12 hours on duty including for ACIs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4428" marB="26163" anchor="ctr">
                    <a:lnL>
                      <a:noFill/>
                    </a:lnL>
                    <a:lnR>
                      <a:noFill/>
                    </a:lnR>
                    <a:lnT>
                      <a:noFill/>
                    </a:lnT>
                    <a:lnB>
                      <a:noFill/>
                    </a:lnB>
                    <a:solidFill>
                      <a:srgbClr val="FFFFCC"/>
                    </a:solidFill>
                  </a:tcPr>
                </a:tc>
                <a:tc>
                  <a:txBody>
                    <a:bodyPr/>
                    <a:lstStyle/>
                    <a:p>
                      <a:pPr>
                        <a:lnSpc>
                          <a:spcPct val="107000"/>
                        </a:lnSpc>
                        <a:spcAft>
                          <a:spcPts val="0"/>
                        </a:spcAft>
                      </a:pPr>
                      <a:r>
                        <a:rPr lang="en-GB" sz="9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9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Reduction of interpreting hours equal to extra time on duty over 2 weeks after mission.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900" kern="1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ACIs excluded. Worse than second phase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729" marR="52729" marT="26163" marB="26163" anchor="ctr">
                    <a:lnL>
                      <a:noFill/>
                    </a:lnL>
                    <a:lnR>
                      <a:noFill/>
                    </a:lnR>
                    <a:lnT>
                      <a:noFill/>
                    </a:lnT>
                    <a:lnB>
                      <a:noFill/>
                    </a:lnB>
                    <a:solidFill>
                      <a:srgbClr val="34EC7A"/>
                    </a:solidFill>
                  </a:tcPr>
                </a:tc>
              </a:tr>
            </a:tbl>
          </a:graphicData>
        </a:graphic>
      </p:graphicFrame>
      <p:sp>
        <p:nvSpPr>
          <p:cNvPr id="3" name="Text Box 1"/>
          <p:cNvSpPr txBox="1">
            <a:spLocks noChangeArrowheads="1"/>
          </p:cNvSpPr>
          <p:nvPr/>
        </p:nvSpPr>
        <p:spPr bwMode="auto">
          <a:xfrm>
            <a:off x="118827" y="111081"/>
            <a:ext cx="9215438" cy="623016"/>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0823"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100000"/>
              </a:lnSpc>
              <a:spcBef>
                <a:spcPts val="601"/>
              </a:spcBef>
            </a:pPr>
            <a:r>
              <a:rPr lang="pt-PT" altLang="en-US" sz="2000" dirty="0" err="1">
                <a:solidFill>
                  <a:srgbClr val="000000"/>
                </a:solidFill>
                <a:latin typeface="Calibri" panose="020F0502020204030204" pitchFamily="34" charset="0"/>
              </a:rPr>
              <a:t>Amendments</a:t>
            </a:r>
            <a:r>
              <a:rPr lang="pt-PT" altLang="en-US" sz="2000" dirty="0">
                <a:solidFill>
                  <a:srgbClr val="000000"/>
                </a:solidFill>
                <a:latin typeface="Calibri" panose="020F0502020204030204" pitchFamily="34" charset="0"/>
              </a:rPr>
              <a:t> </a:t>
            </a:r>
            <a:r>
              <a:rPr lang="pt-PT" altLang="en-US" sz="2000" dirty="0" err="1">
                <a:solidFill>
                  <a:srgbClr val="000000"/>
                </a:solidFill>
                <a:latin typeface="Calibri" panose="020F0502020204030204" pitchFamily="34" charset="0"/>
              </a:rPr>
              <a:t>accepted</a:t>
            </a:r>
            <a:r>
              <a:rPr lang="pt-PT" altLang="en-US" sz="2000" dirty="0">
                <a:solidFill>
                  <a:srgbClr val="000000"/>
                </a:solidFill>
                <a:latin typeface="Calibri" panose="020F0502020204030204" pitchFamily="34" charset="0"/>
              </a:rPr>
              <a:t> </a:t>
            </a:r>
            <a:r>
              <a:rPr lang="pt-PT" altLang="en-US" sz="2000" dirty="0" err="1">
                <a:solidFill>
                  <a:srgbClr val="000000"/>
                </a:solidFill>
                <a:latin typeface="Calibri" panose="020F0502020204030204" pitchFamily="34" charset="0"/>
              </a:rPr>
              <a:t>by</a:t>
            </a:r>
            <a:r>
              <a:rPr lang="pt-PT" altLang="en-US" sz="2000" dirty="0">
                <a:solidFill>
                  <a:srgbClr val="000000"/>
                </a:solidFill>
                <a:latin typeface="Calibri" panose="020F0502020204030204" pitchFamily="34" charset="0"/>
              </a:rPr>
              <a:t> </a:t>
            </a:r>
            <a:r>
              <a:rPr lang="pt-PT" altLang="en-US" sz="2000" dirty="0" err="1">
                <a:solidFill>
                  <a:srgbClr val="000000"/>
                </a:solidFill>
                <a:latin typeface="Calibri" panose="020F0502020204030204" pitchFamily="34" charset="0"/>
              </a:rPr>
              <a:t>the</a:t>
            </a:r>
            <a:r>
              <a:rPr lang="pt-PT" altLang="en-US" sz="2000" dirty="0">
                <a:solidFill>
                  <a:srgbClr val="000000"/>
                </a:solidFill>
                <a:latin typeface="Calibri" panose="020F0502020204030204" pitchFamily="34" charset="0"/>
              </a:rPr>
              <a:t> </a:t>
            </a:r>
            <a:r>
              <a:rPr lang="pt-PT" altLang="en-US" sz="2000" dirty="0" err="1">
                <a:solidFill>
                  <a:srgbClr val="000000"/>
                </a:solidFill>
                <a:latin typeface="Calibri" panose="020F0502020204030204" pitchFamily="34" charset="0"/>
              </a:rPr>
              <a:t>Administration</a:t>
            </a:r>
            <a:r>
              <a:rPr lang="pt-PT" altLang="en-US" sz="2000" dirty="0">
                <a:solidFill>
                  <a:srgbClr val="000000"/>
                </a:solidFill>
                <a:latin typeface="Calibri" panose="020F0502020204030204" pitchFamily="34" charset="0"/>
              </a:rPr>
              <a:t>  in social </a:t>
            </a:r>
            <a:r>
              <a:rPr lang="pt-PT" altLang="en-US" sz="2000" dirty="0" smtClean="0">
                <a:solidFill>
                  <a:srgbClr val="000000"/>
                </a:solidFill>
                <a:latin typeface="Calibri" panose="020F0502020204030204" pitchFamily="34" charset="0"/>
              </a:rPr>
              <a:t>dialogue... </a:t>
            </a:r>
            <a:r>
              <a:rPr lang="pt-PT" altLang="en-US" sz="2000" dirty="0" err="1" smtClean="0">
                <a:solidFill>
                  <a:srgbClr val="FF6600"/>
                </a:solidFill>
                <a:latin typeface="Calibri" panose="020F0502020204030204" pitchFamily="34" charset="0"/>
              </a:rPr>
              <a:t>or</a:t>
            </a:r>
            <a:r>
              <a:rPr lang="pt-PT" altLang="en-US" sz="2000" dirty="0" smtClean="0">
                <a:solidFill>
                  <a:srgbClr val="FF6600"/>
                </a:solidFill>
                <a:latin typeface="Calibri" panose="020F0502020204030204" pitchFamily="34" charset="0"/>
              </a:rPr>
              <a:t> </a:t>
            </a:r>
            <a:r>
              <a:rPr lang="pt-PT" altLang="en-US" sz="2000" dirty="0" err="1" smtClean="0">
                <a:solidFill>
                  <a:srgbClr val="FF6600"/>
                </a:solidFill>
                <a:latin typeface="Calibri" panose="020F0502020204030204" pitchFamily="34" charset="0"/>
              </a:rPr>
              <a:t>rather</a:t>
            </a:r>
            <a:r>
              <a:rPr lang="pt-PT" altLang="en-US" sz="2000" dirty="0" smtClean="0">
                <a:solidFill>
                  <a:srgbClr val="FF6600"/>
                </a:solidFill>
                <a:latin typeface="Calibri" panose="020F0502020204030204" pitchFamily="34" charset="0"/>
              </a:rPr>
              <a:t>: </a:t>
            </a:r>
            <a:r>
              <a:rPr lang="pt-PT" altLang="en-US" sz="2000" dirty="0" err="1" smtClean="0">
                <a:solidFill>
                  <a:srgbClr val="FF6600"/>
                </a:solidFill>
                <a:latin typeface="Calibri" panose="020F0502020204030204" pitchFamily="34" charset="0"/>
              </a:rPr>
              <a:t>points</a:t>
            </a:r>
            <a:r>
              <a:rPr lang="pt-PT" altLang="en-US" sz="2000" dirty="0" smtClean="0">
                <a:solidFill>
                  <a:srgbClr val="FF6600"/>
                </a:solidFill>
                <a:latin typeface="Calibri" panose="020F0502020204030204" pitchFamily="34" charset="0"/>
              </a:rPr>
              <a:t> </a:t>
            </a:r>
            <a:r>
              <a:rPr lang="pt-PT" altLang="en-US" sz="2000" dirty="0" err="1" smtClean="0">
                <a:solidFill>
                  <a:srgbClr val="FF6600"/>
                </a:solidFill>
                <a:latin typeface="Calibri" panose="020F0502020204030204" pitchFamily="34" charset="0"/>
              </a:rPr>
              <a:t>where</a:t>
            </a:r>
            <a:r>
              <a:rPr lang="pt-PT" altLang="en-US" sz="2000" dirty="0" smtClean="0">
                <a:solidFill>
                  <a:srgbClr val="FF6600"/>
                </a:solidFill>
                <a:latin typeface="Calibri" panose="020F0502020204030204" pitchFamily="34" charset="0"/>
              </a:rPr>
              <a:t> </a:t>
            </a:r>
            <a:r>
              <a:rPr lang="pt-PT" altLang="en-US" sz="2000" dirty="0" err="1" smtClean="0">
                <a:solidFill>
                  <a:srgbClr val="FF6600"/>
                </a:solidFill>
                <a:latin typeface="Calibri" panose="020F0502020204030204" pitchFamily="34" charset="0"/>
              </a:rPr>
              <a:t>Administration</a:t>
            </a:r>
            <a:r>
              <a:rPr lang="pt-PT" altLang="en-US" sz="2000" dirty="0" smtClean="0">
                <a:solidFill>
                  <a:srgbClr val="FF6600"/>
                </a:solidFill>
                <a:latin typeface="Calibri" panose="020F0502020204030204" pitchFamily="34" charset="0"/>
              </a:rPr>
              <a:t> </a:t>
            </a:r>
            <a:r>
              <a:rPr lang="pt-PT" altLang="en-US" sz="2000" dirty="0" err="1" smtClean="0">
                <a:solidFill>
                  <a:srgbClr val="FF6600"/>
                </a:solidFill>
                <a:latin typeface="Calibri" panose="020F0502020204030204" pitchFamily="34" charset="0"/>
              </a:rPr>
              <a:t>were</a:t>
            </a:r>
            <a:r>
              <a:rPr lang="pt-PT" altLang="en-US" sz="2000" dirty="0" smtClean="0">
                <a:solidFill>
                  <a:srgbClr val="FF6600"/>
                </a:solidFill>
                <a:latin typeface="Calibri" panose="020F0502020204030204" pitchFamily="34" charset="0"/>
              </a:rPr>
              <a:t> </a:t>
            </a:r>
            <a:r>
              <a:rPr lang="pt-PT" altLang="en-US" sz="2000" dirty="0" err="1" smtClean="0">
                <a:solidFill>
                  <a:srgbClr val="FF6600"/>
                </a:solidFill>
                <a:latin typeface="Calibri" panose="020F0502020204030204" pitchFamily="34" charset="0"/>
              </a:rPr>
              <a:t>willing</a:t>
            </a:r>
            <a:r>
              <a:rPr lang="pt-PT" altLang="en-US" sz="2000" dirty="0" smtClean="0">
                <a:solidFill>
                  <a:srgbClr val="FF6600"/>
                </a:solidFill>
                <a:latin typeface="Calibri" panose="020F0502020204030204" pitchFamily="34" charset="0"/>
              </a:rPr>
              <a:t> to </a:t>
            </a:r>
            <a:r>
              <a:rPr lang="pt-PT" altLang="en-US" sz="2000" dirty="0" err="1" smtClean="0">
                <a:solidFill>
                  <a:srgbClr val="FF6600"/>
                </a:solidFill>
                <a:latin typeface="Calibri" panose="020F0502020204030204" pitchFamily="34" charset="0"/>
              </a:rPr>
              <a:t>reduce</a:t>
            </a:r>
            <a:r>
              <a:rPr lang="pt-PT" altLang="en-US" sz="2000" dirty="0" smtClean="0">
                <a:solidFill>
                  <a:srgbClr val="FF6600"/>
                </a:solidFill>
                <a:latin typeface="Calibri" panose="020F0502020204030204" pitchFamily="34" charset="0"/>
              </a:rPr>
              <a:t> </a:t>
            </a:r>
            <a:r>
              <a:rPr lang="pt-PT" altLang="en-US" sz="2000" dirty="0" err="1" smtClean="0">
                <a:solidFill>
                  <a:srgbClr val="FF6600"/>
                </a:solidFill>
                <a:latin typeface="Calibri" panose="020F0502020204030204" pitchFamily="34" charset="0"/>
              </a:rPr>
              <a:t>their</a:t>
            </a:r>
            <a:r>
              <a:rPr lang="pt-PT" altLang="en-US" sz="2000" dirty="0" smtClean="0">
                <a:solidFill>
                  <a:srgbClr val="FF6600"/>
                </a:solidFill>
                <a:latin typeface="Calibri" panose="020F0502020204030204" pitchFamily="34" charset="0"/>
              </a:rPr>
              <a:t> </a:t>
            </a:r>
            <a:r>
              <a:rPr lang="pt-PT" altLang="en-US" sz="2000" dirty="0" err="1" smtClean="0">
                <a:solidFill>
                  <a:srgbClr val="FF6600"/>
                </a:solidFill>
                <a:latin typeface="Calibri" panose="020F0502020204030204" pitchFamily="34" charset="0"/>
              </a:rPr>
              <a:t>initial</a:t>
            </a:r>
            <a:r>
              <a:rPr lang="pt-PT" altLang="en-US" sz="2000" dirty="0" smtClean="0">
                <a:solidFill>
                  <a:srgbClr val="FF6600"/>
                </a:solidFill>
                <a:latin typeface="Calibri" panose="020F0502020204030204" pitchFamily="34" charset="0"/>
              </a:rPr>
              <a:t> </a:t>
            </a:r>
            <a:r>
              <a:rPr lang="pt-PT" altLang="en-US" sz="2000" dirty="0" err="1" smtClean="0">
                <a:solidFill>
                  <a:srgbClr val="FF6600"/>
                </a:solidFill>
                <a:latin typeface="Calibri" panose="020F0502020204030204" pitchFamily="34" charset="0"/>
              </a:rPr>
              <a:t>demands</a:t>
            </a:r>
            <a:endParaRPr lang="pt-PT" altLang="en-US" sz="2000" dirty="0">
              <a:solidFill>
                <a:srgbClr val="FF6600"/>
              </a:solidFill>
              <a:latin typeface="Calibri" panose="020F0502020204030204" pitchFamily="34" charset="0"/>
            </a:endParaRPr>
          </a:p>
        </p:txBody>
      </p:sp>
    </p:spTree>
    <p:extLst>
      <p:ext uri="{BB962C8B-B14F-4D97-AF65-F5344CB8AC3E}">
        <p14:creationId xmlns:p14="http://schemas.microsoft.com/office/powerpoint/2010/main" val="2744024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61109993"/>
              </p:ext>
            </p:extLst>
          </p:nvPr>
        </p:nvGraphicFramePr>
        <p:xfrm>
          <a:off x="450760" y="895824"/>
          <a:ext cx="8805013" cy="5833386"/>
        </p:xfrm>
        <a:graphic>
          <a:graphicData uri="http://schemas.openxmlformats.org/drawingml/2006/table">
            <a:tbl>
              <a:tblPr/>
              <a:tblGrid>
                <a:gridCol w="3088652"/>
                <a:gridCol w="3102080"/>
                <a:gridCol w="2614281"/>
              </a:tblGrid>
              <a:tr h="521915">
                <a:tc>
                  <a:txBody>
                    <a:bodyPr/>
                    <a:lstStyle/>
                    <a:p>
                      <a:pPr algn="ctr">
                        <a:lnSpc>
                          <a:spcPct val="107000"/>
                        </a:lnSpc>
                        <a:spcAft>
                          <a:spcPts val="800"/>
                        </a:spcAft>
                      </a:pPr>
                      <a:r>
                        <a:rPr lang="pt-PT" sz="1000" b="1" dirty="0">
                          <a:effectLst/>
                          <a:latin typeface="Calibri" panose="020F0502020204030204" pitchFamily="34" charset="0"/>
                          <a:ea typeface="Calibri" panose="020F0502020204030204" pitchFamily="34" charset="0"/>
                          <a:cs typeface="Times New Roman" panose="02020603050405020304" pitchFamily="18" charset="0"/>
                        </a:rPr>
                        <a:t>First phase (May to July 2017)</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5297" marB="26484" anchor="ctr">
                    <a:lnL w="12700" cap="flat" cmpd="sng" algn="ctr">
                      <a:solidFill>
                        <a:srgbClr val="000000"/>
                      </a:solidFill>
                      <a:prstDash val="solid"/>
                      <a:round/>
                      <a:headEnd type="none" w="med" len="med"/>
                      <a:tailEnd type="none" w="med" len="med"/>
                    </a:lnL>
                    <a:lnR>
                      <a:noFill/>
                    </a:lnR>
                    <a:lnT>
                      <a:noFill/>
                    </a:lnT>
                    <a:lnB>
                      <a:noFill/>
                    </a:lnB>
                    <a:solidFill>
                      <a:srgbClr val="9CC3E6"/>
                    </a:solidFill>
                  </a:tcPr>
                </a:tc>
                <a:tc>
                  <a:txBody>
                    <a:bodyPr/>
                    <a:lstStyle/>
                    <a:p>
                      <a:pPr algn="ctr">
                        <a:lnSpc>
                          <a:spcPct val="107000"/>
                        </a:lnSpc>
                        <a:spcAft>
                          <a:spcPts val="800"/>
                        </a:spcAft>
                      </a:pPr>
                      <a:r>
                        <a:rPr lang="pt-PT" sz="1000" b="1" dirty="0">
                          <a:effectLst/>
                          <a:latin typeface="Calibri" panose="020F0502020204030204" pitchFamily="34" charset="0"/>
                          <a:ea typeface="Calibri" panose="020F0502020204030204" pitchFamily="34" charset="0"/>
                          <a:cs typeface="Times New Roman" panose="02020603050405020304" pitchFamily="18" charset="0"/>
                        </a:rPr>
                        <a:t>Second Phase  (October to December 2017)</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9371" marB="26484" anchor="ctr">
                    <a:lnL>
                      <a:noFill/>
                    </a:lnL>
                    <a:lnR>
                      <a:noFill/>
                    </a:lnR>
                    <a:lnT>
                      <a:noFill/>
                    </a:lnT>
                    <a:lnB>
                      <a:noFill/>
                    </a:lnB>
                    <a:solidFill>
                      <a:srgbClr val="FFFF00"/>
                    </a:solidFill>
                  </a:tcPr>
                </a:tc>
                <a:tc>
                  <a:txBody>
                    <a:bodyPr/>
                    <a:lstStyle/>
                    <a:p>
                      <a:pPr algn="ctr">
                        <a:lnSpc>
                          <a:spcPct val="107000"/>
                        </a:lnSpc>
                        <a:spcAft>
                          <a:spcPts val="800"/>
                        </a:spcAft>
                      </a:pPr>
                      <a:r>
                        <a:rPr lang="pt-PT" sz="1000" b="1" dirty="0">
                          <a:effectLst/>
                          <a:latin typeface="Calibri" panose="020F0502020204030204" pitchFamily="34" charset="0"/>
                          <a:ea typeface="Calibri" panose="020F0502020204030204" pitchFamily="34" charset="0"/>
                          <a:cs typeface="Times New Roman" panose="02020603050405020304" pitchFamily="18" charset="0"/>
                        </a:rPr>
                        <a:t>Third Phase  (January 2018 to date 2018)</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9371" marB="26484" anchor="ctr">
                    <a:lnL>
                      <a:noFill/>
                    </a:lnL>
                    <a:lnR>
                      <a:noFill/>
                    </a:lnR>
                    <a:lnT>
                      <a:noFill/>
                    </a:lnT>
                    <a:lnB>
                      <a:noFill/>
                    </a:lnB>
                    <a:solidFill>
                      <a:srgbClr val="91CF4F"/>
                    </a:solidFill>
                  </a:tcPr>
                </a:tc>
              </a:tr>
              <a:tr h="1259416">
                <a:tc>
                  <a:txBody>
                    <a:bodyPr/>
                    <a:lstStyle/>
                    <a:p>
                      <a:pPr algn="just">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Meeting and speech preparation in management  commitments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Meeting and preparation neither included in any output indicator nor taken into account when organizing individual programmes. Little more than vague recognition with no effect on working conditions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4482" marB="26484"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a:txBody>
                    <a:bodyPr/>
                    <a:lstStyle/>
                    <a:p>
                      <a:pPr>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New rule on Strasbourg Mondays (6h max) or free  Tuesday morning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More than 6h never happens. The real problem is the daily span (travel + late assignments)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4482" marB="26484" anchor="ctr">
                    <a:lnL>
                      <a:noFill/>
                    </a:lnL>
                    <a:lnR>
                      <a:noFill/>
                    </a:lnR>
                    <a:lnT>
                      <a:noFill/>
                    </a:lnT>
                    <a:lnB>
                      <a:noFill/>
                    </a:lnB>
                    <a:solidFill>
                      <a:srgbClr val="FFFFCC"/>
                    </a:solidFill>
                  </a:tcPr>
                </a:tc>
                <a:tc>
                  <a:txBody>
                    <a:bodyPr/>
                    <a:lstStyle/>
                    <a:p>
                      <a:pPr>
                        <a:lnSpc>
                          <a:spcPct val="107000"/>
                        </a:lnSpc>
                      </a:pPr>
                      <a:endParaRPr lang="en-GB" sz="900" dirty="0">
                        <a:effectLst/>
                        <a:latin typeface="Calibri" panose="020F0502020204030204" pitchFamily="34" charset="0"/>
                      </a:endParaRPr>
                    </a:p>
                  </a:txBody>
                  <a:tcPr marL="53376" marR="53376" marT="26484" marB="26484" anchor="ctr">
                    <a:lnL>
                      <a:noFill/>
                    </a:lnL>
                    <a:lnR>
                      <a:noFill/>
                    </a:lnR>
                    <a:lnT>
                      <a:noFill/>
                    </a:lnT>
                    <a:lnB>
                      <a:noFill/>
                    </a:lnB>
                    <a:solidFill>
                      <a:srgbClr val="34EC7A"/>
                    </a:solidFill>
                  </a:tcPr>
                </a:tc>
              </a:tr>
              <a:tr h="1442639">
                <a:tc>
                  <a:txBody>
                    <a:bodyPr/>
                    <a:lstStyle/>
                    <a:p>
                      <a:pPr>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Justified impediment to work outside working hours will be  taken into account in addition to guaranteed evenings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Not a concession: earlier an agreement between the interpreter and Management was necessary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Guaranteed evenings already existed, they are not a concession and are always dependent on the needs of the service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4482" marB="26484"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a:txBody>
                    <a:bodyPr/>
                    <a:lstStyle/>
                    <a:p>
                      <a:pPr>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Follow-up Group created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Would allow to find solutions to cases not provided for or not allowed in the WoCos. At least as much in the interest of Management as of interpreters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9371" marB="26484" anchor="ctr">
                    <a:lnL>
                      <a:noFill/>
                    </a:lnL>
                    <a:lnR>
                      <a:noFill/>
                    </a:lnR>
                    <a:lnT>
                      <a:noFill/>
                    </a:lnT>
                    <a:lnB>
                      <a:noFill/>
                    </a:lnB>
                    <a:solidFill>
                      <a:srgbClr val="FFFFCC"/>
                    </a:solidFill>
                  </a:tcPr>
                </a:tc>
                <a:tc>
                  <a:txBody>
                    <a:bodyPr/>
                    <a:lstStyle/>
                    <a:p>
                      <a:pPr>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Revision: Consultation of Staff Committee preceeded by a  preparatory dialogue Interpreters/DG LINC.</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t>
                      </a: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ajor decrease in rights vs previous WoCos, where agreement with interpreters was necessary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Interpreters require guarantees that their WoCos cannot be forfeited at the stroke of a pen without any type of agreement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4482" marB="26484" anchor="ctr">
                    <a:lnL>
                      <a:noFill/>
                    </a:lnL>
                    <a:lnR>
                      <a:noFill/>
                    </a:lnR>
                    <a:lnT>
                      <a:noFill/>
                    </a:lnT>
                    <a:lnB>
                      <a:noFill/>
                    </a:lnB>
                    <a:solidFill>
                      <a:srgbClr val="34EC7A"/>
                    </a:solidFill>
                  </a:tcPr>
                </a:tc>
              </a:tr>
              <a:tr h="605631">
                <a:tc gridSpan="2">
                  <a:txBody>
                    <a:bodyPr/>
                    <a:lstStyle/>
                    <a:p>
                      <a:pPr>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No additional tasks on 6h booth day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a:t>
                      </a: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ompensation for a heavier type of assignment that did not exist: not a concession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5297" marB="26484"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hMerge="1">
                  <a:txBody>
                    <a:bodyPr/>
                    <a:lstStyle/>
                    <a:p>
                      <a:endParaRPr lang="en-GB"/>
                    </a:p>
                  </a:txBody>
                  <a:tcPr/>
                </a:tc>
                <a:tc>
                  <a:txBody>
                    <a:bodyPr/>
                    <a:lstStyle/>
                    <a:p>
                      <a:pPr>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No additional tasks after 7.5h in the booth</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Not a real concession. 7.5h in the booth + meeting preparation are already a full day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5297" marB="26484" anchor="ctr">
                    <a:lnL>
                      <a:noFill/>
                    </a:lnL>
                    <a:lnR>
                      <a:noFill/>
                    </a:lnR>
                    <a:lnT>
                      <a:noFill/>
                    </a:lnT>
                    <a:lnB>
                      <a:noFill/>
                    </a:lnB>
                    <a:solidFill>
                      <a:srgbClr val="34EC7A"/>
                    </a:solidFill>
                  </a:tcPr>
                </a:tc>
              </a:tr>
              <a:tr h="604475">
                <a:tc gridSpan="2">
                  <a:txBody>
                    <a:bodyPr/>
                    <a:lstStyle/>
                    <a:p>
                      <a:pPr>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Adaptations to meetings considered comparable to  plenary sessions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Codification of current practices for some meetings. EESC and CoR plenaries no longer comparable to EP plenary, major concession from interpreters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4482" marB="26484"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hMerge="1">
                  <a:txBody>
                    <a:bodyPr/>
                    <a:lstStyle/>
                    <a:p>
                      <a:endParaRPr lang="en-GB"/>
                    </a:p>
                  </a:txBody>
                  <a:tcPr/>
                </a:tc>
                <a:tc>
                  <a:txBody>
                    <a:bodyPr/>
                    <a:lstStyle/>
                    <a:p>
                      <a:pPr>
                        <a:lnSpc>
                          <a:spcPct val="107000"/>
                        </a:lnSpc>
                      </a:pPr>
                      <a:endParaRPr lang="en-GB" sz="900" dirty="0">
                        <a:effectLst/>
                        <a:latin typeface="Calibri" panose="020F0502020204030204" pitchFamily="34" charset="0"/>
                      </a:endParaRPr>
                    </a:p>
                  </a:txBody>
                  <a:tcPr marL="53376" marR="53376" marT="26484" marB="26484" anchor="ctr">
                    <a:lnL>
                      <a:noFill/>
                    </a:lnL>
                    <a:lnR>
                      <a:noFill/>
                    </a:lnR>
                    <a:lnT>
                      <a:noFill/>
                    </a:lnT>
                    <a:lnB>
                      <a:noFill/>
                    </a:lnB>
                    <a:solidFill>
                      <a:srgbClr val="34EC7A"/>
                    </a:solidFill>
                  </a:tcPr>
                </a:tc>
              </a:tr>
              <a:tr h="465666">
                <a:tc gridSpan="3">
                  <a:txBody>
                    <a:bodyPr/>
                    <a:lstStyle/>
                    <a:p>
                      <a:pPr>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No evening assignments in Strasbourg for interpreters  using the creche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Codification of a consolidated practice : not a concession. There are no night time childcare facilites in SXB.</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4482" marB="26484"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hMerge="1">
                  <a:txBody>
                    <a:bodyPr/>
                    <a:lstStyle/>
                    <a:p>
                      <a:endParaRPr lang="en-GB"/>
                    </a:p>
                  </a:txBody>
                  <a:tcPr/>
                </a:tc>
                <a:tc hMerge="1">
                  <a:txBody>
                    <a:bodyPr/>
                    <a:lstStyle/>
                    <a:p>
                      <a:endParaRPr lang="en-GB"/>
                    </a:p>
                  </a:txBody>
                  <a:tcPr/>
                </a:tc>
              </a:tr>
              <a:tr h="466822">
                <a:tc gridSpan="3">
                  <a:txBody>
                    <a:bodyPr/>
                    <a:lstStyle/>
                    <a:p>
                      <a:pPr>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Agreement of interpreter for frequent missions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Already the case to a large extent: not a real concession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5297" marB="26484"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hMerge="1">
                  <a:txBody>
                    <a:bodyPr/>
                    <a:lstStyle/>
                    <a:p>
                      <a:endParaRPr lang="en-GB"/>
                    </a:p>
                  </a:txBody>
                  <a:tcPr/>
                </a:tc>
                <a:tc hMerge="1">
                  <a:txBody>
                    <a:bodyPr/>
                    <a:lstStyle/>
                    <a:p>
                      <a:endParaRPr lang="en-GB"/>
                    </a:p>
                  </a:txBody>
                  <a:tcPr/>
                </a:tc>
              </a:tr>
              <a:tr h="466822">
                <a:tc gridSpan="3">
                  <a:txBody>
                    <a:bodyPr/>
                    <a:lstStyle/>
                    <a:p>
                      <a:pPr>
                        <a:lnSpc>
                          <a:spcPct val="107000"/>
                        </a:lnSpc>
                        <a:spcAft>
                          <a:spcPts val="800"/>
                        </a:spcAft>
                      </a:pPr>
                      <a:r>
                        <a:rPr lang="pt-PT" sz="900" dirty="0">
                          <a:effectLst/>
                          <a:latin typeface="Calibri" panose="020F0502020204030204" pitchFamily="34" charset="0"/>
                          <a:ea typeface="Calibri" panose="020F0502020204030204" pitchFamily="34" charset="0"/>
                          <a:cs typeface="Times New Roman" panose="02020603050405020304" pitchFamily="18" charset="0"/>
                        </a:rPr>
                        <a:t>Annex on non-interpreting tasks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Belated recognition of out-of-booth work, but it does not affect programming. Not a safeguard towards quality, health or work-life balance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376" marR="53376" marT="5297" marB="26484" anchor="ctr">
                    <a:lnL w="12700" cap="flat" cmpd="sng" algn="ctr">
                      <a:solidFill>
                        <a:srgbClr val="000000"/>
                      </a:solidFill>
                      <a:prstDash val="solid"/>
                      <a:round/>
                      <a:headEnd type="none" w="med" len="med"/>
                      <a:tailEnd type="none" w="med" len="med"/>
                    </a:lnL>
                    <a:lnR>
                      <a:noFill/>
                    </a:lnR>
                    <a:lnT>
                      <a:noFill/>
                    </a:lnT>
                    <a:lnB>
                      <a:noFill/>
                    </a:lnB>
                    <a:solidFill>
                      <a:srgbClr val="DDE9F6"/>
                    </a:solidFill>
                  </a:tcPr>
                </a:tc>
                <a:tc hMerge="1">
                  <a:txBody>
                    <a:bodyPr/>
                    <a:lstStyle/>
                    <a:p>
                      <a:endParaRPr lang="en-GB"/>
                    </a:p>
                  </a:txBody>
                  <a:tcPr/>
                </a:tc>
                <a:tc hMerge="1">
                  <a:txBody>
                    <a:bodyPr/>
                    <a:lstStyle/>
                    <a:p>
                      <a:endParaRPr lang="en-GB"/>
                    </a:p>
                  </a:txBody>
                  <a:tcPr/>
                </a:tc>
              </a:tr>
            </a:tbl>
          </a:graphicData>
        </a:graphic>
      </p:graphicFrame>
      <p:sp>
        <p:nvSpPr>
          <p:cNvPr id="3" name="Text Box 1"/>
          <p:cNvSpPr txBox="1">
            <a:spLocks noChangeArrowheads="1"/>
          </p:cNvSpPr>
          <p:nvPr/>
        </p:nvSpPr>
        <p:spPr bwMode="auto">
          <a:xfrm>
            <a:off x="274990" y="92837"/>
            <a:ext cx="8980783" cy="93177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0823"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100000"/>
              </a:lnSpc>
              <a:spcBef>
                <a:spcPts val="601"/>
              </a:spcBef>
            </a:pPr>
            <a:r>
              <a:rPr lang="pt-PT" altLang="en-US" sz="2000" dirty="0">
                <a:solidFill>
                  <a:srgbClr val="000000"/>
                </a:solidFill>
                <a:latin typeface="Calibri" panose="020F0502020204030204" pitchFamily="34" charset="0"/>
              </a:rPr>
              <a:t>Amendments accepted by the Administration  in social </a:t>
            </a:r>
            <a:r>
              <a:rPr lang="pt-PT" altLang="en-US" sz="2000" dirty="0" smtClean="0">
                <a:solidFill>
                  <a:srgbClr val="000000"/>
                </a:solidFill>
                <a:latin typeface="Calibri" panose="020F0502020204030204" pitchFamily="34" charset="0"/>
              </a:rPr>
              <a:t>dialogue...</a:t>
            </a:r>
            <a:r>
              <a:rPr lang="pt-PT" altLang="en-US" sz="2000" dirty="0" smtClean="0">
                <a:solidFill>
                  <a:srgbClr val="FF6600"/>
                </a:solidFill>
                <a:latin typeface="Calibri" panose="020F0502020204030204" pitchFamily="34" charset="0"/>
              </a:rPr>
              <a:t>but no real  </a:t>
            </a:r>
            <a:r>
              <a:rPr lang="pt-PT" altLang="en-US" sz="2000" dirty="0">
                <a:solidFill>
                  <a:srgbClr val="FF6600"/>
                </a:solidFill>
                <a:latin typeface="Calibri" panose="020F0502020204030204" pitchFamily="34" charset="0"/>
              </a:rPr>
              <a:t>concessions</a:t>
            </a:r>
          </a:p>
        </p:txBody>
      </p:sp>
    </p:spTree>
    <p:extLst>
      <p:ext uri="{BB962C8B-B14F-4D97-AF65-F5344CB8AC3E}">
        <p14:creationId xmlns:p14="http://schemas.microsoft.com/office/powerpoint/2010/main" val="2340069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4076" y="1178561"/>
            <a:ext cx="9115424" cy="5324535"/>
          </a:xfrm>
          <a:prstGeom prst="rect">
            <a:avLst/>
          </a:prstGeom>
        </p:spPr>
        <p:txBody>
          <a:bodyPr wrap="square">
            <a:spAutoFit/>
          </a:bodyPr>
          <a:lstStyle/>
          <a:p>
            <a:pPr marL="285750" indent="-285750" algn="just">
              <a:buFont typeface="Arial" panose="020B0604020202020204" pitchFamily="34" charset="0"/>
              <a:buChar char="•"/>
            </a:pPr>
            <a:r>
              <a:rPr lang="en-GB" sz="2000" dirty="0" smtClean="0">
                <a:latin typeface="Calibri" panose="020F0502020204030204" pitchFamily="34" charset="0"/>
              </a:rPr>
              <a:t>Average </a:t>
            </a:r>
            <a:r>
              <a:rPr lang="en-GB" sz="2000" dirty="0">
                <a:latin typeface="Calibri" panose="020F0502020204030204" pitchFamily="34" charset="0"/>
              </a:rPr>
              <a:t>time in the interpreting booth of </a:t>
            </a:r>
            <a:r>
              <a:rPr lang="en-GB" sz="2000" b="1" dirty="0">
                <a:latin typeface="Calibri" panose="020F0502020204030204" pitchFamily="34" charset="0"/>
              </a:rPr>
              <a:t>11:54 hrs </a:t>
            </a:r>
            <a:r>
              <a:rPr lang="en-GB" sz="2000" dirty="0">
                <a:latin typeface="Calibri" panose="020F0502020204030204" pitchFamily="34" charset="0"/>
              </a:rPr>
              <a:t>per </a:t>
            </a:r>
            <a:r>
              <a:rPr lang="en-GB" sz="2000" dirty="0" smtClean="0">
                <a:latin typeface="Calibri" panose="020F0502020204030204" pitchFamily="34" charset="0"/>
              </a:rPr>
              <a:t>week.</a:t>
            </a:r>
          </a:p>
          <a:p>
            <a:pPr algn="just"/>
            <a:endParaRPr lang="en-GB" sz="2000" dirty="0" smtClean="0">
              <a:latin typeface="Calibri" panose="020F0502020204030204" pitchFamily="34" charset="0"/>
            </a:endParaRPr>
          </a:p>
          <a:p>
            <a:pPr marL="285750" indent="-285750" algn="just">
              <a:buFont typeface="Arial" panose="020B0604020202020204" pitchFamily="34" charset="0"/>
              <a:buChar char="•"/>
            </a:pPr>
            <a:r>
              <a:rPr lang="en-GB" sz="2000" b="1" dirty="0" smtClean="0">
                <a:latin typeface="Calibri" panose="020F0502020204030204" pitchFamily="34" charset="0"/>
              </a:rPr>
              <a:t>Unfair </a:t>
            </a:r>
            <a:r>
              <a:rPr lang="en-GB" sz="2000" b="1" dirty="0">
                <a:latin typeface="Calibri" panose="020F0502020204030204" pitchFamily="34" charset="0"/>
              </a:rPr>
              <a:t>distribution </a:t>
            </a:r>
            <a:r>
              <a:rPr lang="en-GB" sz="2000" dirty="0">
                <a:latin typeface="Calibri" panose="020F0502020204030204" pitchFamily="34" charset="0"/>
              </a:rPr>
              <a:t>of workload with some interpreters </a:t>
            </a:r>
            <a:r>
              <a:rPr lang="en-GB" sz="2000" dirty="0" smtClean="0">
                <a:latin typeface="Calibri" panose="020F0502020204030204" pitchFamily="34" charset="0"/>
              </a:rPr>
              <a:t>working on </a:t>
            </a:r>
            <a:r>
              <a:rPr lang="en-GB" sz="2000" dirty="0">
                <a:latin typeface="Calibri" panose="020F0502020204030204" pitchFamily="34" charset="0"/>
              </a:rPr>
              <a:t>average only 6 hrs in the interpreting booth per week </a:t>
            </a:r>
            <a:r>
              <a:rPr lang="en-GB" sz="2000" dirty="0" smtClean="0">
                <a:latin typeface="Calibri" panose="020F0502020204030204" pitchFamily="34" charset="0"/>
              </a:rPr>
              <a:t>while others </a:t>
            </a:r>
            <a:r>
              <a:rPr lang="en-GB" sz="2000" dirty="0">
                <a:latin typeface="Calibri" panose="020F0502020204030204" pitchFamily="34" charset="0"/>
              </a:rPr>
              <a:t>did 20 </a:t>
            </a:r>
            <a:r>
              <a:rPr lang="en-GB" sz="2000" dirty="0" smtClean="0">
                <a:latin typeface="Calibri" panose="020F0502020204030204" pitchFamily="34" charset="0"/>
              </a:rPr>
              <a:t>hrs.</a:t>
            </a:r>
          </a:p>
          <a:p>
            <a:pPr marL="285750" indent="-285750" algn="just">
              <a:buFont typeface="Arial" panose="020B0604020202020204" pitchFamily="34" charset="0"/>
              <a:buChar char="•"/>
            </a:pPr>
            <a:endParaRPr lang="en-GB" sz="2000" dirty="0">
              <a:latin typeface="Calibri" panose="020F0502020204030204" pitchFamily="34" charset="0"/>
            </a:endParaRPr>
          </a:p>
          <a:p>
            <a:pPr marL="285750" indent="-285750" algn="just">
              <a:buFont typeface="Arial" panose="020B0604020202020204" pitchFamily="34" charset="0"/>
              <a:buChar char="•"/>
            </a:pPr>
            <a:r>
              <a:rPr lang="en-GB" sz="2000" dirty="0" smtClean="0">
                <a:latin typeface="Calibri" panose="020F0502020204030204" pitchFamily="34" charset="0"/>
              </a:rPr>
              <a:t>Outdated </a:t>
            </a:r>
            <a:r>
              <a:rPr lang="en-GB" sz="2000" dirty="0">
                <a:latin typeface="Calibri" panose="020F0502020204030204" pitchFamily="34" charset="0"/>
              </a:rPr>
              <a:t>and </a:t>
            </a:r>
            <a:r>
              <a:rPr lang="en-GB" sz="2000" b="1" dirty="0" err="1">
                <a:latin typeface="Calibri" panose="020F0502020204030204" pitchFamily="34" charset="0"/>
              </a:rPr>
              <a:t>unflexible</a:t>
            </a:r>
            <a:r>
              <a:rPr lang="en-GB" sz="2000" b="1" dirty="0">
                <a:latin typeface="Calibri" panose="020F0502020204030204" pitchFamily="34" charset="0"/>
              </a:rPr>
              <a:t> system </a:t>
            </a:r>
            <a:r>
              <a:rPr lang="en-GB" sz="2000" dirty="0">
                <a:latin typeface="Calibri" panose="020F0502020204030204" pitchFamily="34" charset="0"/>
              </a:rPr>
              <a:t>of interpretation slots </a:t>
            </a:r>
            <a:r>
              <a:rPr lang="en-GB" sz="2000" dirty="0" smtClean="0">
                <a:latin typeface="Calibri" panose="020F0502020204030204" pitchFamily="34" charset="0"/>
              </a:rPr>
              <a:t>impeding proper </a:t>
            </a:r>
            <a:r>
              <a:rPr lang="en-GB" sz="2000" dirty="0">
                <a:latin typeface="Calibri" panose="020F0502020204030204" pitchFamily="34" charset="0"/>
              </a:rPr>
              <a:t>service for Members and </a:t>
            </a:r>
            <a:r>
              <a:rPr lang="en-GB" sz="2000" dirty="0" smtClean="0">
                <a:latin typeface="Calibri" panose="020F0502020204030204" pitchFamily="34" charset="0"/>
              </a:rPr>
              <a:t>efficiency.</a:t>
            </a:r>
          </a:p>
          <a:p>
            <a:pPr algn="just"/>
            <a:endParaRPr lang="en-GB" sz="2000" dirty="0" smtClean="0">
              <a:latin typeface="Calibri" panose="020F0502020204030204" pitchFamily="34" charset="0"/>
            </a:endParaRPr>
          </a:p>
          <a:p>
            <a:pPr marL="285750" indent="-285750" algn="just">
              <a:buFont typeface="Wingdings" panose="05000000000000000000" pitchFamily="2" charset="2"/>
              <a:buChar char="Ø"/>
            </a:pPr>
            <a:r>
              <a:rPr lang="en-GB" sz="2000" dirty="0" smtClean="0">
                <a:solidFill>
                  <a:srgbClr val="FF6600"/>
                </a:solidFill>
                <a:latin typeface="Calibri" panose="020F0502020204030204" pitchFamily="34" charset="0"/>
              </a:rPr>
              <a:t>Interpreters have always recognized the need for change: they agreed from the very start to the abolition of interpretation slots to make the system more flexible.</a:t>
            </a:r>
          </a:p>
          <a:p>
            <a:pPr marL="285750" indent="-285750" algn="just">
              <a:buFont typeface="Wingdings" panose="05000000000000000000" pitchFamily="2" charset="2"/>
              <a:buChar char="Ø"/>
            </a:pPr>
            <a:endParaRPr lang="en-GB" sz="2000" dirty="0" smtClean="0">
              <a:solidFill>
                <a:srgbClr val="FF6600"/>
              </a:solidFill>
              <a:latin typeface="Calibri" panose="020F0502020204030204" pitchFamily="34" charset="0"/>
            </a:endParaRPr>
          </a:p>
          <a:p>
            <a:pPr marL="285750" indent="-285750" algn="just">
              <a:buFont typeface="Wingdings" panose="05000000000000000000" pitchFamily="2" charset="2"/>
              <a:buChar char="Ø"/>
            </a:pPr>
            <a:r>
              <a:rPr lang="en-GB" sz="2000" dirty="0" smtClean="0">
                <a:solidFill>
                  <a:srgbClr val="FF6600"/>
                </a:solidFill>
                <a:latin typeface="Calibri" panose="020F0502020204030204" pitchFamily="34" charset="0"/>
              </a:rPr>
              <a:t>Differences in workload are due to different language combinations: it has nothing to do with working conditions. Not all interpreters are interchangeable. Management has recognised its responsibility to minimise imbalances.</a:t>
            </a:r>
          </a:p>
          <a:p>
            <a:pPr algn="just"/>
            <a:endParaRPr lang="en-GB" sz="2000" dirty="0" smtClean="0">
              <a:solidFill>
                <a:srgbClr val="FF6600"/>
              </a:solidFill>
              <a:latin typeface="Calibri" panose="020F0502020204030204" pitchFamily="34" charset="0"/>
            </a:endParaRPr>
          </a:p>
          <a:p>
            <a:pPr marL="285750" indent="-285750" algn="just">
              <a:buFont typeface="Wingdings" panose="05000000000000000000" pitchFamily="2" charset="2"/>
              <a:buChar char="Ø"/>
            </a:pPr>
            <a:r>
              <a:rPr lang="en-GB" sz="2000" dirty="0" smtClean="0">
                <a:solidFill>
                  <a:srgbClr val="FF6600"/>
                </a:solidFill>
                <a:latin typeface="Calibri" panose="020F0502020204030204" pitchFamily="34" charset="0"/>
              </a:rPr>
              <a:t>Extreme cases in the past (6hrs in the booth per week) because all out-of-booth tasks were not taken into account.</a:t>
            </a:r>
            <a:endParaRPr lang="en-GB" sz="2000" dirty="0">
              <a:solidFill>
                <a:srgbClr val="FF6600"/>
              </a:solidFill>
              <a:latin typeface="Calibri" panose="020F0502020204030204" pitchFamily="34" charset="0"/>
            </a:endParaRPr>
          </a:p>
        </p:txBody>
      </p:sp>
      <p:sp>
        <p:nvSpPr>
          <p:cNvPr id="3" name="TextBox 2"/>
          <p:cNvSpPr txBox="1"/>
          <p:nvPr/>
        </p:nvSpPr>
        <p:spPr>
          <a:xfrm>
            <a:off x="6079899" y="1106490"/>
            <a:ext cx="65324" cy="343620"/>
          </a:xfrm>
          <a:prstGeom prst="rect">
            <a:avLst/>
          </a:prstGeom>
          <a:noFill/>
        </p:spPr>
        <p:txBody>
          <a:bodyPr wrap="square" rtlCol="0" anchor="ctr">
            <a:spAutoFit/>
          </a:bodyPr>
          <a:lstStyle/>
          <a:p>
            <a:endParaRPr lang="en-GB" sz="1633" dirty="0"/>
          </a:p>
        </p:txBody>
      </p:sp>
      <p:sp>
        <p:nvSpPr>
          <p:cNvPr id="4" name="Title 3"/>
          <p:cNvSpPr>
            <a:spLocks noGrp="1"/>
          </p:cNvSpPr>
          <p:nvPr>
            <p:ph type="title" idx="4294967295"/>
          </p:nvPr>
        </p:nvSpPr>
        <p:spPr>
          <a:xfrm>
            <a:off x="404076" y="133712"/>
            <a:ext cx="8816975" cy="1144588"/>
          </a:xfrm>
        </p:spPr>
        <p:txBody>
          <a:bodyPr>
            <a:normAutofit/>
          </a:bodyPr>
          <a:lstStyle/>
          <a:p>
            <a:pPr algn="ctr"/>
            <a:r>
              <a:rPr lang="en-GB" sz="3200" dirty="0" smtClean="0">
                <a:solidFill>
                  <a:srgbClr val="FF6600"/>
                </a:solidFill>
                <a:latin typeface="Calibri" panose="020F0502020204030204" pitchFamily="34" charset="0"/>
              </a:rPr>
              <a:t>WHAT WAS THE PROBLEM?</a:t>
            </a:r>
            <a:endParaRPr lang="en-GB" sz="3200" dirty="0">
              <a:solidFill>
                <a:srgbClr val="FF6600"/>
              </a:solidFill>
              <a:latin typeface="Calibri" panose="020F0502020204030204" pitchFamily="34" charset="0"/>
            </a:endParaRPr>
          </a:p>
        </p:txBody>
      </p:sp>
    </p:spTree>
    <p:extLst>
      <p:ext uri="{BB962C8B-B14F-4D97-AF65-F5344CB8AC3E}">
        <p14:creationId xmlns:p14="http://schemas.microsoft.com/office/powerpoint/2010/main" val="1286114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34801820"/>
              </p:ext>
            </p:extLst>
          </p:nvPr>
        </p:nvGraphicFramePr>
        <p:xfrm>
          <a:off x="1196930" y="108866"/>
          <a:ext cx="7729538" cy="5834735"/>
        </p:xfrm>
        <a:graphic>
          <a:graphicData uri="http://schemas.openxmlformats.org/drawingml/2006/table">
            <a:tbl>
              <a:tblPr firstRow="1" firstCol="1" bandRow="1"/>
              <a:tblGrid>
                <a:gridCol w="3864769"/>
                <a:gridCol w="3864769"/>
              </a:tblGrid>
              <a:tr h="181138">
                <a:tc>
                  <a:txBody>
                    <a:bodyPr/>
                    <a:lstStyle/>
                    <a:p>
                      <a:pPr algn="ctr">
                        <a:spcAft>
                          <a:spcPts val="0"/>
                        </a:spcAft>
                      </a:pPr>
                      <a:r>
                        <a:rPr lang="en-GB" sz="1200" b="1" dirty="0">
                          <a:solidFill>
                            <a:srgbClr val="FFFFFF"/>
                          </a:solidFill>
                          <a:effectLst/>
                          <a:latin typeface="Calibri" panose="020F0502020204030204" pitchFamily="34" charset="0"/>
                          <a:ea typeface="Calibri" panose="020F0502020204030204" pitchFamily="34" charset="0"/>
                        </a:rPr>
                        <a:t>2006 Interpreter Working Conditions</a:t>
                      </a:r>
                      <a:endParaRPr lang="en-GB" sz="1200" dirty="0">
                        <a:effectLst/>
                        <a:latin typeface="Calibri" panose="020F0502020204030204" pitchFamily="34" charset="0"/>
                        <a:ea typeface="Calibri" panose="020F0502020204030204" pitchFamily="34" charset="0"/>
                      </a:endParaRPr>
                    </a:p>
                  </a:txBody>
                  <a:tcPr marL="41587" marR="41587" marT="0" marB="0">
                    <a:lnL w="12700" cap="flat" cmpd="sng" algn="ctr">
                      <a:solidFill>
                        <a:srgbClr val="ED7D31"/>
                      </a:solidFill>
                      <a:prstDash val="solid"/>
                      <a:round/>
                      <a:headEnd type="none" w="med" len="med"/>
                      <a:tailEnd type="none" w="med" len="med"/>
                    </a:lnL>
                    <a:lnR>
                      <a:noFill/>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ED7D31"/>
                    </a:solidFill>
                  </a:tcPr>
                </a:tc>
                <a:tc>
                  <a:txBody>
                    <a:bodyPr/>
                    <a:lstStyle/>
                    <a:p>
                      <a:pPr algn="ctr">
                        <a:spcAft>
                          <a:spcPts val="0"/>
                        </a:spcAft>
                      </a:pPr>
                      <a:r>
                        <a:rPr lang="en-GB" sz="1200" b="1">
                          <a:solidFill>
                            <a:srgbClr val="FFFFFF"/>
                          </a:solidFill>
                          <a:effectLst/>
                          <a:latin typeface="Calibri" panose="020F0502020204030204" pitchFamily="34" charset="0"/>
                          <a:ea typeface="Calibri" panose="020F0502020204030204" pitchFamily="34" charset="0"/>
                        </a:rPr>
                        <a:t>Latest interpreters’ proposals</a:t>
                      </a:r>
                      <a:endParaRPr lang="en-GB" sz="1200">
                        <a:effectLst/>
                        <a:latin typeface="Calibri" panose="020F0502020204030204" pitchFamily="34" charset="0"/>
                        <a:ea typeface="Calibri" panose="020F0502020204030204" pitchFamily="34" charset="0"/>
                      </a:endParaRPr>
                    </a:p>
                  </a:txBody>
                  <a:tcPr marL="41587" marR="41587" marT="0" marB="0">
                    <a:lnL>
                      <a:noFill/>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ED7D31"/>
                    </a:solidFill>
                  </a:tcPr>
                </a:tc>
              </a:tr>
              <a:tr h="784389">
                <a:tc>
                  <a:txBody>
                    <a:bodyPr/>
                    <a:lstStyle/>
                    <a:p>
                      <a:pPr algn="just">
                        <a:spcAft>
                          <a:spcPts val="0"/>
                        </a:spcAft>
                      </a:pPr>
                      <a:r>
                        <a:rPr lang="en-GB" sz="1200" dirty="0">
                          <a:effectLst/>
                          <a:latin typeface="Calibri" panose="020F0502020204030204" pitchFamily="34" charset="0"/>
                          <a:ea typeface="Calibri" panose="020F0502020204030204" pitchFamily="34" charset="0"/>
                        </a:rPr>
                        <a:t>Division of the day into </a:t>
                      </a:r>
                      <a:r>
                        <a:rPr lang="en-GB" sz="1200" b="1" dirty="0">
                          <a:effectLst/>
                          <a:latin typeface="Calibri" panose="020F0502020204030204" pitchFamily="34" charset="0"/>
                          <a:ea typeface="Calibri" panose="020F0502020204030204" pitchFamily="34" charset="0"/>
                        </a:rPr>
                        <a:t>three interpreting slots</a:t>
                      </a:r>
                      <a:r>
                        <a:rPr lang="en-GB" sz="1200" dirty="0">
                          <a:effectLst/>
                          <a:latin typeface="Calibri" panose="020F0502020204030204" pitchFamily="34" charset="0"/>
                          <a:ea typeface="Calibri" panose="020F0502020204030204" pitchFamily="34" charset="0"/>
                        </a:rPr>
                        <a:t>, only two of which were available for assignments for individual interpreters</a:t>
                      </a:r>
                      <a:endParaRPr lang="en-GB" sz="1200" dirty="0">
                        <a:solidFill>
                          <a:srgbClr val="FF6600"/>
                        </a:solidFill>
                        <a:effectLst/>
                        <a:latin typeface="Calibri" panose="020F0502020204030204" pitchFamily="34" charset="0"/>
                        <a:ea typeface="Calibri" panose="020F0502020204030204" pitchFamily="34" charset="0"/>
                      </a:endParaRP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just">
                        <a:spcAft>
                          <a:spcPts val="0"/>
                        </a:spcAft>
                      </a:pPr>
                      <a:r>
                        <a:rPr lang="en-GB" sz="1200" b="1" dirty="0">
                          <a:effectLst/>
                          <a:latin typeface="Calibri" panose="020F0502020204030204" pitchFamily="34" charset="0"/>
                          <a:ea typeface="Calibri" panose="020F0502020204030204" pitchFamily="34" charset="0"/>
                        </a:rPr>
                        <a:t>Abolition of the slot system</a:t>
                      </a:r>
                      <a:r>
                        <a:rPr lang="en-GB" sz="1200" dirty="0">
                          <a:effectLst/>
                          <a:latin typeface="Calibri" panose="020F0502020204030204" pitchFamily="34" charset="0"/>
                          <a:ea typeface="Calibri" panose="020F0502020204030204" pitchFamily="34" charset="0"/>
                        </a:rPr>
                        <a:t>. Interpreters are available throughout the day within a maximum span of 11 hours. Such span can exceed 11 hours provided that a break of at least 5 hours is guaranteed</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r>
              <a:tr h="470632">
                <a:tc>
                  <a:txBody>
                    <a:bodyPr/>
                    <a:lstStyle/>
                    <a:p>
                      <a:pPr algn="just">
                        <a:spcAft>
                          <a:spcPts val="0"/>
                        </a:spcAft>
                      </a:pPr>
                      <a:r>
                        <a:rPr lang="en-GB" sz="1200" dirty="0">
                          <a:effectLst/>
                          <a:latin typeface="Calibri" panose="020F0502020204030204" pitchFamily="34" charset="0"/>
                          <a:ea typeface="Calibri" panose="020F0502020204030204" pitchFamily="34" charset="0"/>
                        </a:rPr>
                        <a:t>Requirement to </a:t>
                      </a:r>
                      <a:r>
                        <a:rPr lang="en-GB" sz="1200" b="1" dirty="0">
                          <a:effectLst/>
                          <a:latin typeface="Calibri" panose="020F0502020204030204" pitchFamily="34" charset="0"/>
                          <a:ea typeface="Calibri" panose="020F0502020204030204" pitchFamily="34" charset="0"/>
                        </a:rPr>
                        <a:t>reinforce teams </a:t>
                      </a:r>
                      <a:r>
                        <a:rPr lang="en-GB" sz="1200" dirty="0">
                          <a:effectLst/>
                          <a:latin typeface="Calibri" panose="020F0502020204030204" pitchFamily="34" charset="0"/>
                          <a:ea typeface="Calibri" panose="020F0502020204030204" pitchFamily="34" charset="0"/>
                        </a:rPr>
                        <a:t>with an additional person per language for meetings longer than </a:t>
                      </a:r>
                      <a:r>
                        <a:rPr lang="en-GB" sz="1200" b="1" dirty="0">
                          <a:effectLst/>
                          <a:latin typeface="Calibri" panose="020F0502020204030204" pitchFamily="34" charset="0"/>
                          <a:ea typeface="Calibri" panose="020F0502020204030204" pitchFamily="34" charset="0"/>
                        </a:rPr>
                        <a:t>3 ½ hours</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algn="just">
                        <a:spcAft>
                          <a:spcPts val="0"/>
                        </a:spcAft>
                      </a:pPr>
                      <a:r>
                        <a:rPr lang="en-GB" sz="1200" dirty="0">
                          <a:effectLst/>
                          <a:latin typeface="Calibri" panose="020F0502020204030204" pitchFamily="34" charset="0"/>
                          <a:ea typeface="Calibri" panose="020F0502020204030204" pitchFamily="34" charset="0"/>
                        </a:rPr>
                        <a:t>Requirement to </a:t>
                      </a:r>
                      <a:r>
                        <a:rPr lang="en-GB" sz="1200" b="1" dirty="0">
                          <a:effectLst/>
                          <a:latin typeface="Calibri" panose="020F0502020204030204" pitchFamily="34" charset="0"/>
                          <a:ea typeface="Calibri" panose="020F0502020204030204" pitchFamily="34" charset="0"/>
                        </a:rPr>
                        <a:t>reinforce teams </a:t>
                      </a:r>
                      <a:r>
                        <a:rPr lang="en-GB" sz="1200" dirty="0">
                          <a:effectLst/>
                          <a:latin typeface="Calibri" panose="020F0502020204030204" pitchFamily="34" charset="0"/>
                          <a:ea typeface="Calibri" panose="020F0502020204030204" pitchFamily="34" charset="0"/>
                        </a:rPr>
                        <a:t>with an additional person per language for meetings longer than </a:t>
                      </a:r>
                      <a:r>
                        <a:rPr lang="en-GB" sz="1200" b="1" dirty="0">
                          <a:effectLst/>
                          <a:latin typeface="Calibri" panose="020F0502020204030204" pitchFamily="34" charset="0"/>
                          <a:ea typeface="Calibri" panose="020F0502020204030204" pitchFamily="34" charset="0"/>
                        </a:rPr>
                        <a:t>4 </a:t>
                      </a:r>
                      <a:r>
                        <a:rPr lang="en-GB" sz="1200" b="1" dirty="0" smtClean="0">
                          <a:effectLst/>
                          <a:latin typeface="Calibri" panose="020F0502020204030204" pitchFamily="34" charset="0"/>
                          <a:ea typeface="Calibri" panose="020F0502020204030204" pitchFamily="34" charset="0"/>
                        </a:rPr>
                        <a:t>hours</a:t>
                      </a:r>
                      <a:r>
                        <a:rPr lang="en-GB" sz="1200" b="0" dirty="0" smtClean="0">
                          <a:effectLst/>
                          <a:latin typeface="Calibri" panose="020F0502020204030204" pitchFamily="34" charset="0"/>
                          <a:ea typeface="Calibri" panose="020F0502020204030204" pitchFamily="34" charset="0"/>
                        </a:rPr>
                        <a:t>,</a:t>
                      </a:r>
                      <a:r>
                        <a:rPr lang="en-GB" sz="1200" b="0" baseline="0" dirty="0" smtClean="0">
                          <a:effectLst/>
                          <a:latin typeface="Calibri" panose="020F0502020204030204" pitchFamily="34" charset="0"/>
                          <a:ea typeface="Calibri" panose="020F0502020204030204" pitchFamily="34" charset="0"/>
                        </a:rPr>
                        <a:t> or abolition of reinforcement if assignments longer than 4 hours abolished</a:t>
                      </a:r>
                      <a:endParaRPr lang="en-GB" sz="1200" b="1" dirty="0">
                        <a:effectLst/>
                        <a:latin typeface="Calibri" panose="020F0502020204030204" pitchFamily="34" charset="0"/>
                        <a:ea typeface="Calibri" panose="020F0502020204030204" pitchFamily="34" charset="0"/>
                      </a:endParaRP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r>
              <a:tr h="370884">
                <a:tc>
                  <a:txBody>
                    <a:bodyPr/>
                    <a:lstStyle/>
                    <a:p>
                      <a:pPr algn="just">
                        <a:spcAft>
                          <a:spcPts val="0"/>
                        </a:spcAft>
                      </a:pPr>
                      <a:r>
                        <a:rPr lang="en-GB" sz="1200" dirty="0">
                          <a:effectLst/>
                          <a:latin typeface="Calibri" panose="020F0502020204030204" pitchFamily="34" charset="0"/>
                          <a:ea typeface="Calibri" panose="020F0502020204030204" pitchFamily="34" charset="0"/>
                        </a:rPr>
                        <a:t>Maximum of </a:t>
                      </a:r>
                      <a:r>
                        <a:rPr lang="en-GB" sz="1200" b="1" dirty="0">
                          <a:effectLst/>
                          <a:latin typeface="Calibri" panose="020F0502020204030204" pitchFamily="34" charset="0"/>
                          <a:ea typeface="Calibri" panose="020F0502020204030204" pitchFamily="34" charset="0"/>
                        </a:rPr>
                        <a:t>7 hours </a:t>
                      </a:r>
                      <a:r>
                        <a:rPr lang="en-GB" sz="1200" dirty="0">
                          <a:effectLst/>
                          <a:latin typeface="Calibri" panose="020F0502020204030204" pitchFamily="34" charset="0"/>
                          <a:ea typeface="Calibri" panose="020F0502020204030204" pitchFamily="34" charset="0"/>
                        </a:rPr>
                        <a:t>in the booth per day as a general rule</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just">
                        <a:spcAft>
                          <a:spcPts val="0"/>
                        </a:spcAft>
                      </a:pPr>
                      <a:r>
                        <a:rPr lang="en-GB" sz="1200" dirty="0">
                          <a:effectLst/>
                          <a:latin typeface="Calibri" panose="020F0502020204030204" pitchFamily="34" charset="0"/>
                          <a:ea typeface="Calibri" panose="020F0502020204030204" pitchFamily="34" charset="0"/>
                        </a:rPr>
                        <a:t>Maximum of </a:t>
                      </a:r>
                      <a:r>
                        <a:rPr lang="en-GB" sz="1200" b="1" dirty="0">
                          <a:effectLst/>
                          <a:latin typeface="Calibri" panose="020F0502020204030204" pitchFamily="34" charset="0"/>
                          <a:ea typeface="Calibri" panose="020F0502020204030204" pitchFamily="34" charset="0"/>
                        </a:rPr>
                        <a:t>7.5 hours </a:t>
                      </a:r>
                      <a:r>
                        <a:rPr lang="en-GB" sz="1200" dirty="0">
                          <a:effectLst/>
                          <a:latin typeface="Calibri" panose="020F0502020204030204" pitchFamily="34" charset="0"/>
                          <a:ea typeface="Calibri" panose="020F0502020204030204" pitchFamily="34" charset="0"/>
                        </a:rPr>
                        <a:t>in the booth per day</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r>
              <a:tr h="470632">
                <a:tc>
                  <a:txBody>
                    <a:bodyPr/>
                    <a:lstStyle/>
                    <a:p>
                      <a:pPr algn="just">
                        <a:spcAft>
                          <a:spcPts val="0"/>
                        </a:spcAft>
                      </a:pPr>
                      <a:r>
                        <a:rPr lang="en-GB" sz="1200" b="1" dirty="0">
                          <a:effectLst/>
                          <a:latin typeface="Calibri" panose="020F0502020204030204" pitchFamily="34" charset="0"/>
                          <a:ea typeface="Calibri" panose="020F0502020204030204" pitchFamily="34" charset="0"/>
                        </a:rPr>
                        <a:t>90-minute break </a:t>
                      </a:r>
                      <a:r>
                        <a:rPr lang="en-GB" sz="1200" dirty="0">
                          <a:effectLst/>
                          <a:latin typeface="Calibri" panose="020F0502020204030204" pitchFamily="34" charset="0"/>
                          <a:ea typeface="Calibri" panose="020F0502020204030204" pitchFamily="34" charset="0"/>
                        </a:rPr>
                        <a:t>after a maximum of 4 hours in the booth</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algn="just">
                        <a:spcAft>
                          <a:spcPts val="0"/>
                        </a:spcAft>
                      </a:pPr>
                      <a:r>
                        <a:rPr lang="en-GB" sz="1200" dirty="0">
                          <a:effectLst/>
                          <a:latin typeface="Calibri" panose="020F0502020204030204" pitchFamily="34" charset="0"/>
                          <a:ea typeface="Calibri" panose="020F0502020204030204" pitchFamily="34" charset="0"/>
                        </a:rPr>
                        <a:t>Possibility of reducing the break to a minimum </a:t>
                      </a:r>
                      <a:r>
                        <a:rPr lang="en-GB" sz="1200" b="0" dirty="0">
                          <a:effectLst/>
                          <a:latin typeface="Calibri" panose="020F0502020204030204" pitchFamily="34" charset="0"/>
                          <a:ea typeface="Calibri" panose="020F0502020204030204" pitchFamily="34" charset="0"/>
                        </a:rPr>
                        <a:t>of</a:t>
                      </a:r>
                      <a:r>
                        <a:rPr lang="en-GB" sz="1200" b="1" dirty="0">
                          <a:effectLst/>
                          <a:latin typeface="Calibri" panose="020F0502020204030204" pitchFamily="34" charset="0"/>
                          <a:ea typeface="Calibri" panose="020F0502020204030204" pitchFamily="34" charset="0"/>
                        </a:rPr>
                        <a:t> 45 minutes </a:t>
                      </a:r>
                      <a:r>
                        <a:rPr lang="en-GB" sz="1200" dirty="0">
                          <a:effectLst/>
                          <a:latin typeface="Calibri" panose="020F0502020204030204" pitchFamily="34" charset="0"/>
                          <a:ea typeface="Calibri" panose="020F0502020204030204" pitchFamily="34" charset="0"/>
                        </a:rPr>
                        <a:t>circumstances</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r>
              <a:tr h="470632">
                <a:tc>
                  <a:txBody>
                    <a:bodyPr/>
                    <a:lstStyle/>
                    <a:p>
                      <a:pPr algn="just">
                        <a:spcAft>
                          <a:spcPts val="0"/>
                        </a:spcAft>
                      </a:pPr>
                      <a:r>
                        <a:rPr lang="en-GB" sz="1200" dirty="0">
                          <a:effectLst/>
                          <a:latin typeface="Calibri" panose="020F0502020204030204" pitchFamily="34" charset="0"/>
                          <a:ea typeface="Calibri" panose="020F0502020204030204" pitchFamily="34" charset="0"/>
                        </a:rPr>
                        <a:t>Interpreting assignments are counted </a:t>
                      </a:r>
                      <a:r>
                        <a:rPr lang="en-GB" sz="1200" b="0" dirty="0">
                          <a:effectLst/>
                          <a:latin typeface="Calibri" panose="020F0502020204030204" pitchFamily="34" charset="0"/>
                          <a:ea typeface="Calibri" panose="020F0502020204030204" pitchFamily="34" charset="0"/>
                        </a:rPr>
                        <a:t>in</a:t>
                      </a:r>
                      <a:r>
                        <a:rPr lang="en-GB" sz="1200" b="1" dirty="0">
                          <a:effectLst/>
                          <a:latin typeface="Calibri" panose="020F0502020204030204" pitchFamily="34" charset="0"/>
                          <a:ea typeface="Calibri" panose="020F0502020204030204" pitchFamily="34" charset="0"/>
                        </a:rPr>
                        <a:t> sessions</a:t>
                      </a:r>
                      <a:r>
                        <a:rPr lang="en-GB" sz="1200" dirty="0">
                          <a:effectLst/>
                          <a:latin typeface="Calibri" panose="020F0502020204030204" pitchFamily="34" charset="0"/>
                          <a:ea typeface="Calibri" panose="020F0502020204030204" pitchFamily="34" charset="0"/>
                        </a:rPr>
                        <a:t>, reducing flexibility</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just">
                        <a:spcAft>
                          <a:spcPts val="0"/>
                        </a:spcAft>
                      </a:pPr>
                      <a:r>
                        <a:rPr lang="en-GB" sz="1200" dirty="0">
                          <a:effectLst/>
                          <a:latin typeface="Calibri" panose="020F0502020204030204" pitchFamily="34" charset="0"/>
                          <a:ea typeface="Calibri" panose="020F0502020204030204" pitchFamily="34" charset="0"/>
                        </a:rPr>
                        <a:t>Sessions are abolished and interpreting assignments are counted </a:t>
                      </a:r>
                      <a:r>
                        <a:rPr lang="en-GB" sz="1200" b="1" dirty="0">
                          <a:effectLst/>
                          <a:latin typeface="Calibri" panose="020F0502020204030204" pitchFamily="34" charset="0"/>
                          <a:ea typeface="Calibri" panose="020F0502020204030204" pitchFamily="34" charset="0"/>
                        </a:rPr>
                        <a:t>i</a:t>
                      </a:r>
                      <a:r>
                        <a:rPr lang="en-GB" sz="1200" b="0" dirty="0">
                          <a:effectLst/>
                          <a:latin typeface="Calibri" panose="020F0502020204030204" pitchFamily="34" charset="0"/>
                          <a:ea typeface="Calibri" panose="020F0502020204030204" pitchFamily="34" charset="0"/>
                        </a:rPr>
                        <a:t>n</a:t>
                      </a:r>
                      <a:r>
                        <a:rPr lang="en-GB" sz="1200" b="1" dirty="0">
                          <a:effectLst/>
                          <a:latin typeface="Calibri" panose="020F0502020204030204" pitchFamily="34" charset="0"/>
                          <a:ea typeface="Calibri" panose="020F0502020204030204" pitchFamily="34" charset="0"/>
                        </a:rPr>
                        <a:t> hours</a:t>
                      </a:r>
                      <a:r>
                        <a:rPr lang="en-GB" sz="1200" dirty="0">
                          <a:effectLst/>
                          <a:latin typeface="Calibri" panose="020F0502020204030204" pitchFamily="34" charset="0"/>
                          <a:ea typeface="Calibri" panose="020F0502020204030204" pitchFamily="34" charset="0"/>
                        </a:rPr>
                        <a:t>, increase in flexibility</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r>
              <a:tr h="627510">
                <a:tc>
                  <a:txBody>
                    <a:bodyPr/>
                    <a:lstStyle/>
                    <a:p>
                      <a:pPr algn="just">
                        <a:spcAft>
                          <a:spcPts val="0"/>
                        </a:spcAft>
                      </a:pPr>
                      <a:r>
                        <a:rPr lang="en-GB" sz="1200" dirty="0">
                          <a:effectLst/>
                          <a:latin typeface="Calibri" panose="020F0502020204030204" pitchFamily="34" charset="0"/>
                          <a:ea typeface="Calibri" panose="020F0502020204030204" pitchFamily="34" charset="0"/>
                        </a:rPr>
                        <a:t>Plenary sittings of the European Economic and Social Committee and of the Committee of the Regions are fully </a:t>
                      </a:r>
                      <a:r>
                        <a:rPr lang="en-GB" sz="1200" b="1" dirty="0">
                          <a:effectLst/>
                          <a:latin typeface="Calibri" panose="020F0502020204030204" pitchFamily="34" charset="0"/>
                          <a:ea typeface="Calibri" panose="020F0502020204030204" pitchFamily="34" charset="0"/>
                        </a:rPr>
                        <a:t>equivalent to EP plenary sittings</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algn="just">
                        <a:spcAft>
                          <a:spcPts val="0"/>
                        </a:spcAft>
                      </a:pPr>
                      <a:r>
                        <a:rPr lang="en-GB" sz="1200" dirty="0">
                          <a:effectLst/>
                          <a:latin typeface="Calibri" panose="020F0502020204030204" pitchFamily="34" charset="0"/>
                          <a:ea typeface="Calibri" panose="020F0502020204030204" pitchFamily="34" charset="0"/>
                        </a:rPr>
                        <a:t>Plenary sittings of the European Economic and Social Committee and of the Committee of the Regions are treated </a:t>
                      </a:r>
                      <a:r>
                        <a:rPr lang="en-GB" sz="1200" b="1" dirty="0">
                          <a:effectLst/>
                          <a:latin typeface="Calibri" panose="020F0502020204030204" pitchFamily="34" charset="0"/>
                          <a:ea typeface="Calibri" panose="020F0502020204030204" pitchFamily="34" charset="0"/>
                        </a:rPr>
                        <a:t>like any other meeting</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r>
              <a:tr h="784389">
                <a:tc>
                  <a:txBody>
                    <a:bodyPr/>
                    <a:lstStyle/>
                    <a:p>
                      <a:pPr algn="just">
                        <a:spcAft>
                          <a:spcPts val="0"/>
                        </a:spcAft>
                      </a:pPr>
                      <a:r>
                        <a:rPr lang="en-GB" sz="1200" dirty="0">
                          <a:effectLst/>
                          <a:latin typeface="Calibri" panose="020F0502020204030204" pitchFamily="34" charset="0"/>
                          <a:ea typeface="Calibri" panose="020F0502020204030204" pitchFamily="34" charset="0"/>
                        </a:rPr>
                        <a:t>A single plenary session not exceeding </a:t>
                      </a:r>
                      <a:r>
                        <a:rPr lang="en-GB" sz="1200" b="1" dirty="0">
                          <a:effectLst/>
                          <a:latin typeface="Calibri" panose="020F0502020204030204" pitchFamily="34" charset="0"/>
                          <a:ea typeface="Calibri" panose="020F0502020204030204" pitchFamily="34" charset="0"/>
                        </a:rPr>
                        <a:t>3 hours </a:t>
                      </a:r>
                      <a:r>
                        <a:rPr lang="en-GB" sz="1200" dirty="0">
                          <a:effectLst/>
                          <a:latin typeface="Calibri" panose="020F0502020204030204" pitchFamily="34" charset="0"/>
                          <a:ea typeface="Calibri" panose="020F0502020204030204" pitchFamily="34" charset="0"/>
                        </a:rPr>
                        <a:t>may be combined with a maximum of </a:t>
                      </a:r>
                      <a:r>
                        <a:rPr lang="en-GB" sz="1200" b="1" dirty="0">
                          <a:effectLst/>
                          <a:latin typeface="Calibri" panose="020F0502020204030204" pitchFamily="34" charset="0"/>
                          <a:ea typeface="Calibri" panose="020F0502020204030204" pitchFamily="34" charset="0"/>
                        </a:rPr>
                        <a:t>3.5 hours </a:t>
                      </a:r>
                      <a:r>
                        <a:rPr lang="en-GB" sz="1200" dirty="0">
                          <a:effectLst/>
                          <a:latin typeface="Calibri" panose="020F0502020204030204" pitchFamily="34" charset="0"/>
                          <a:ea typeface="Calibri" panose="020F0502020204030204" pitchFamily="34" charset="0"/>
                        </a:rPr>
                        <a:t>of other assignments on the same day.</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just">
                        <a:spcAft>
                          <a:spcPts val="0"/>
                        </a:spcAft>
                      </a:pPr>
                      <a:r>
                        <a:rPr lang="en-GB" sz="1200" dirty="0">
                          <a:effectLst/>
                          <a:latin typeface="Calibri" panose="020F0502020204030204" pitchFamily="34" charset="0"/>
                          <a:ea typeface="Calibri" panose="020F0502020204030204" pitchFamily="34" charset="0"/>
                        </a:rPr>
                        <a:t>A single plenary session not exceeding </a:t>
                      </a:r>
                      <a:r>
                        <a:rPr lang="en-GB" sz="1200" b="1" dirty="0">
                          <a:effectLst/>
                          <a:latin typeface="Calibri" panose="020F0502020204030204" pitchFamily="34" charset="0"/>
                          <a:ea typeface="Calibri" panose="020F0502020204030204" pitchFamily="34" charset="0"/>
                        </a:rPr>
                        <a:t>3 hours </a:t>
                      </a:r>
                      <a:r>
                        <a:rPr lang="en-GB" sz="1200" dirty="0">
                          <a:effectLst/>
                          <a:latin typeface="Calibri" panose="020F0502020204030204" pitchFamily="34" charset="0"/>
                          <a:ea typeface="Calibri" panose="020F0502020204030204" pitchFamily="34" charset="0"/>
                        </a:rPr>
                        <a:t>may be combined with a maximum of </a:t>
                      </a:r>
                      <a:r>
                        <a:rPr lang="en-GB" sz="1200" b="1" dirty="0">
                          <a:effectLst/>
                          <a:latin typeface="Calibri" panose="020F0502020204030204" pitchFamily="34" charset="0"/>
                          <a:ea typeface="Calibri" panose="020F0502020204030204" pitchFamily="34" charset="0"/>
                        </a:rPr>
                        <a:t>4 hours </a:t>
                      </a:r>
                      <a:r>
                        <a:rPr lang="en-GB" sz="1200" dirty="0">
                          <a:effectLst/>
                          <a:latin typeface="Calibri" panose="020F0502020204030204" pitchFamily="34" charset="0"/>
                          <a:ea typeface="Calibri" panose="020F0502020204030204" pitchFamily="34" charset="0"/>
                        </a:rPr>
                        <a:t>of other assignments on the same day.</a:t>
                      </a:r>
                    </a:p>
                    <a:p>
                      <a:pPr algn="just">
                        <a:spcAft>
                          <a:spcPts val="0"/>
                        </a:spcAft>
                      </a:pPr>
                      <a:r>
                        <a:rPr lang="en-GB" sz="1200" dirty="0">
                          <a:effectLst/>
                          <a:latin typeface="Calibri" panose="020F0502020204030204" pitchFamily="34" charset="0"/>
                          <a:ea typeface="Calibri" panose="020F0502020204030204" pitchFamily="34" charset="0"/>
                        </a:rPr>
                        <a:t> </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r>
              <a:tr h="470632">
                <a:tc>
                  <a:txBody>
                    <a:bodyPr/>
                    <a:lstStyle/>
                    <a:p>
                      <a:pPr algn="just">
                        <a:spcAft>
                          <a:spcPts val="0"/>
                        </a:spcAft>
                      </a:pPr>
                      <a:r>
                        <a:rPr lang="en-GB" sz="1200" dirty="0">
                          <a:effectLst/>
                          <a:latin typeface="Calibri" panose="020F0502020204030204" pitchFamily="34" charset="0"/>
                          <a:ea typeface="Calibri" panose="020F0502020204030204" pitchFamily="34" charset="0"/>
                        </a:rPr>
                        <a:t>Booths providing ‘retour’ always staffed with </a:t>
                      </a:r>
                      <a:r>
                        <a:rPr lang="en-GB" sz="1200" b="1" dirty="0">
                          <a:effectLst/>
                          <a:latin typeface="Calibri" panose="020F0502020204030204" pitchFamily="34" charset="0"/>
                          <a:ea typeface="Calibri" panose="020F0502020204030204" pitchFamily="34" charset="0"/>
                        </a:rPr>
                        <a:t>3 interpreters</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algn="just">
                        <a:spcAft>
                          <a:spcPts val="0"/>
                        </a:spcAft>
                      </a:pPr>
                      <a:r>
                        <a:rPr lang="en-GB" sz="1200" dirty="0">
                          <a:effectLst/>
                          <a:latin typeface="Calibri" panose="020F0502020204030204" pitchFamily="34" charset="0"/>
                          <a:ea typeface="Calibri" panose="020F0502020204030204" pitchFamily="34" charset="0"/>
                        </a:rPr>
                        <a:t>Booth providing ‘retour’ staffed with </a:t>
                      </a:r>
                      <a:r>
                        <a:rPr lang="en-GB" sz="1200" b="1" dirty="0">
                          <a:effectLst/>
                          <a:latin typeface="Calibri" panose="020F0502020204030204" pitchFamily="34" charset="0"/>
                          <a:ea typeface="Calibri" panose="020F0502020204030204" pitchFamily="34" charset="0"/>
                        </a:rPr>
                        <a:t>2 interpreters </a:t>
                      </a:r>
                      <a:r>
                        <a:rPr lang="en-GB" sz="1200" dirty="0">
                          <a:effectLst/>
                          <a:latin typeface="Calibri" panose="020F0502020204030204" pitchFamily="34" charset="0"/>
                          <a:ea typeface="Calibri" panose="020F0502020204030204" pitchFamily="34" charset="0"/>
                        </a:rPr>
                        <a:t>in meetings with up to 6 languages</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r>
              <a:tr h="941267">
                <a:tc>
                  <a:txBody>
                    <a:bodyPr/>
                    <a:lstStyle/>
                    <a:p>
                      <a:pPr algn="just">
                        <a:spcAft>
                          <a:spcPts val="0"/>
                        </a:spcAft>
                      </a:pPr>
                      <a:r>
                        <a:rPr lang="en-GB" sz="1200" dirty="0">
                          <a:effectLst/>
                          <a:latin typeface="Calibri" panose="020F0502020204030204" pitchFamily="34" charset="0"/>
                          <a:ea typeface="Calibri" panose="020F0502020204030204" pitchFamily="34" charset="0"/>
                        </a:rPr>
                        <a:t>For assignments outside EP standard working hours, the Programming Unit needs to inform in advance and reach an </a:t>
                      </a:r>
                      <a:r>
                        <a:rPr lang="en-GB" sz="1200" b="1" dirty="0">
                          <a:effectLst/>
                          <a:latin typeface="Calibri" panose="020F0502020204030204" pitchFamily="34" charset="0"/>
                          <a:ea typeface="Calibri" panose="020F0502020204030204" pitchFamily="34" charset="0"/>
                        </a:rPr>
                        <a:t>agreement</a:t>
                      </a:r>
                      <a:r>
                        <a:rPr lang="en-GB" sz="1200" dirty="0">
                          <a:effectLst/>
                          <a:latin typeface="Calibri" panose="020F0502020204030204" pitchFamily="34" charset="0"/>
                          <a:ea typeface="Calibri" panose="020F0502020204030204" pitchFamily="34" charset="0"/>
                        </a:rPr>
                        <a:t> </a:t>
                      </a:r>
                      <a:r>
                        <a:rPr lang="en-GB" sz="1200" b="1" dirty="0">
                          <a:effectLst/>
                          <a:latin typeface="Calibri" panose="020F0502020204030204" pitchFamily="34" charset="0"/>
                          <a:ea typeface="Calibri" panose="020F0502020204030204" pitchFamily="34" charset="0"/>
                        </a:rPr>
                        <a:t>with the interpreter</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algn="just">
                        <a:spcAft>
                          <a:spcPts val="0"/>
                        </a:spcAft>
                      </a:pPr>
                      <a:r>
                        <a:rPr lang="en-GB" sz="1200" dirty="0">
                          <a:effectLst/>
                          <a:latin typeface="Calibri" panose="020F0502020204030204" pitchFamily="34" charset="0"/>
                          <a:ea typeface="Calibri" panose="020F0502020204030204" pitchFamily="34" charset="0"/>
                        </a:rPr>
                        <a:t>For assignments outside EP standard working hours, the Programming </a:t>
                      </a:r>
                      <a:r>
                        <a:rPr lang="en-GB" sz="1200" b="1" dirty="0">
                          <a:effectLst/>
                          <a:latin typeface="Calibri" panose="020F0502020204030204" pitchFamily="34" charset="0"/>
                          <a:ea typeface="Calibri" panose="020F0502020204030204" pitchFamily="34" charset="0"/>
                        </a:rPr>
                        <a:t>Unit can assign the interpreter without prior information</a:t>
                      </a:r>
                      <a:r>
                        <a:rPr lang="en-GB" sz="1200" dirty="0">
                          <a:effectLst/>
                          <a:latin typeface="Calibri" panose="020F0502020204030204" pitchFamily="34" charset="0"/>
                          <a:ea typeface="Calibri" panose="020F0502020204030204" pitchFamily="34" charset="0"/>
                        </a:rPr>
                        <a:t>, although they shall endeavour to take into account an impediment of the interpreter</a:t>
                      </a:r>
                    </a:p>
                  </a:txBody>
                  <a:tcPr marL="41587" marR="41587" marT="0" marB="0">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r>
            </a:tbl>
          </a:graphicData>
        </a:graphic>
      </p:graphicFrame>
      <p:sp>
        <p:nvSpPr>
          <p:cNvPr id="5" name="TextBox 4"/>
          <p:cNvSpPr txBox="1"/>
          <p:nvPr/>
        </p:nvSpPr>
        <p:spPr>
          <a:xfrm>
            <a:off x="1196930" y="5943601"/>
            <a:ext cx="7729538" cy="646331"/>
          </a:xfrm>
          <a:prstGeom prst="rect">
            <a:avLst/>
          </a:prstGeom>
          <a:noFill/>
        </p:spPr>
        <p:txBody>
          <a:bodyPr wrap="square" rtlCol="0">
            <a:spAutoFit/>
          </a:bodyPr>
          <a:lstStyle/>
          <a:p>
            <a:pPr lvl="0" algn="just"/>
            <a:r>
              <a:rPr lang="en-GB" sz="1200" b="1" dirty="0" smtClean="0">
                <a:solidFill>
                  <a:prstClr val="black"/>
                </a:solidFill>
                <a:latin typeface="Calibri" panose="020F0502020204030204" pitchFamily="34" charset="0"/>
                <a:ea typeface="Calibri" panose="020F0502020204030204" pitchFamily="34" charset="0"/>
              </a:rPr>
              <a:t>N.B</a:t>
            </a:r>
            <a:r>
              <a:rPr lang="en-GB" sz="1200" b="1" dirty="0">
                <a:solidFill>
                  <a:prstClr val="black"/>
                </a:solidFill>
                <a:latin typeface="Calibri" panose="020F0502020204030204" pitchFamily="34" charset="0"/>
                <a:ea typeface="Calibri" panose="020F0502020204030204" pitchFamily="34" charset="0"/>
              </a:rPr>
              <a:t>. </a:t>
            </a:r>
            <a:r>
              <a:rPr lang="en-GB" sz="1200" dirty="0">
                <a:solidFill>
                  <a:prstClr val="black"/>
                </a:solidFill>
                <a:latin typeface="Calibri" panose="020F0502020204030204" pitchFamily="34" charset="0"/>
                <a:ea typeface="Calibri" panose="020F0502020204030204" pitchFamily="34" charset="0"/>
              </a:rPr>
              <a:t>All the efforts included in the table above are to be seen in a context where the work environment has become increasingly challenging for interpreters in terms of speed of delivery and technical nature of debates and where interpreters have increased their productivity through adding new languages.</a:t>
            </a:r>
          </a:p>
        </p:txBody>
      </p:sp>
    </p:spTree>
    <p:extLst>
      <p:ext uri="{BB962C8B-B14F-4D97-AF65-F5344CB8AC3E}">
        <p14:creationId xmlns:p14="http://schemas.microsoft.com/office/powerpoint/2010/main" val="2840530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8279" y="3344692"/>
            <a:ext cx="7766936" cy="1646302"/>
          </a:xfrm>
        </p:spPr>
        <p:txBody>
          <a:bodyPr/>
          <a:lstStyle/>
          <a:p>
            <a:pPr lvl="0" algn="ctr" defTabSz="914400">
              <a:spcBef>
                <a:spcPts val="0"/>
              </a:spcBef>
            </a:pPr>
            <a:r>
              <a:rPr lang="pt-PT" altLang="en-US" sz="9600" dirty="0">
                <a:solidFill>
                  <a:srgbClr val="FF6600"/>
                </a:solidFill>
                <a:latin typeface="Calibri" panose="020F0502020204030204" pitchFamily="34" charset="0"/>
                <a:ea typeface="+mn-ea"/>
                <a:cs typeface="+mn-cs"/>
              </a:rPr>
              <a:t>Is this fair?</a:t>
            </a:r>
            <a:r>
              <a:rPr lang="pt-PT" altLang="en-US" sz="7258" dirty="0">
                <a:solidFill>
                  <a:srgbClr val="FF6600"/>
                </a:solidFill>
                <a:ea typeface="+mn-ea"/>
                <a:cs typeface="+mn-cs"/>
              </a:rPr>
              <a:t/>
            </a:r>
            <a:br>
              <a:rPr lang="pt-PT" altLang="en-US" sz="7258" dirty="0">
                <a:solidFill>
                  <a:srgbClr val="FF6600"/>
                </a:solidFill>
                <a:ea typeface="+mn-ea"/>
                <a:cs typeface="+mn-cs"/>
              </a:rPr>
            </a:br>
            <a:endParaRPr lang="en-GB" dirty="0">
              <a:solidFill>
                <a:srgbClr val="FF6600"/>
              </a:solidFill>
            </a:endParaRP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112906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495168" y="0"/>
            <a:ext cx="7674566" cy="604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0425"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103"/>
              </a:spcBef>
            </a:pPr>
            <a:r>
              <a:rPr lang="pt-PT" altLang="en-US" sz="3200" dirty="0" smtClean="0">
                <a:solidFill>
                  <a:srgbClr val="FF6600"/>
                </a:solidFill>
                <a:latin typeface="Calibri" panose="020F0502020204030204" pitchFamily="34" charset="0"/>
              </a:rPr>
              <a:t>FAIR COMPARED TO OTHER STAFF?</a:t>
            </a:r>
            <a:endParaRPr lang="pt-PT" altLang="en-US" sz="3200" dirty="0">
              <a:solidFill>
                <a:srgbClr val="FF6600"/>
              </a:solidFill>
              <a:latin typeface="Calibri" panose="020F0502020204030204" pitchFamily="34" charset="0"/>
            </a:endParaRPr>
          </a:p>
        </p:txBody>
      </p:sp>
      <p:sp>
        <p:nvSpPr>
          <p:cNvPr id="34819" name="Rectangle 2"/>
          <p:cNvSpPr>
            <a:spLocks noChangeArrowheads="1"/>
          </p:cNvSpPr>
          <p:nvPr/>
        </p:nvSpPr>
        <p:spPr bwMode="auto">
          <a:xfrm>
            <a:off x="4735773" y="604864"/>
            <a:ext cx="3755914" cy="56007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0827"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670"/>
              </a:spcBef>
            </a:pPr>
            <a:r>
              <a:rPr lang="pt-PT" altLang="en-US" sz="1600" b="1" dirty="0">
                <a:solidFill>
                  <a:srgbClr val="000000"/>
                </a:solidFill>
                <a:latin typeface="Calibri" panose="020F0502020204030204" pitchFamily="34" charset="0"/>
              </a:rPr>
              <a:t>Other </a:t>
            </a:r>
            <a:r>
              <a:rPr lang="pt-PT" altLang="en-US" sz="1600" b="1" dirty="0" smtClean="0">
                <a:solidFill>
                  <a:srgbClr val="000000"/>
                </a:solidFill>
                <a:latin typeface="Calibri" panose="020F0502020204030204" pitchFamily="34" charset="0"/>
              </a:rPr>
              <a:t>Staff</a:t>
            </a:r>
            <a:endParaRPr lang="pt-PT" altLang="en-US" sz="1600" dirty="0" smtClean="0">
              <a:solidFill>
                <a:srgbClr val="000000"/>
              </a:solidFill>
              <a:latin typeface="Calibri" panose="020F0502020204030204" pitchFamily="34" charset="0"/>
            </a:endParaRPr>
          </a:p>
          <a:p>
            <a:pPr marL="285750" indent="-285750">
              <a:lnSpc>
                <a:spcPct val="102000"/>
              </a:lnSpc>
              <a:spcBef>
                <a:spcPts val="579"/>
              </a:spcBef>
              <a:buFont typeface="Wingdings" panose="05000000000000000000" pitchFamily="2" charset="2"/>
              <a:buChar char="Ø"/>
            </a:pPr>
            <a:r>
              <a:rPr lang="pt-PT" altLang="en-US" sz="1600" dirty="0" smtClean="0">
                <a:solidFill>
                  <a:srgbClr val="000000"/>
                </a:solidFill>
                <a:latin typeface="Calibri" panose="020F0502020204030204" pitchFamily="34" charset="0"/>
              </a:rPr>
              <a:t>No compensatory</a:t>
            </a:r>
            <a:r>
              <a:rPr lang="pt-PT" altLang="en-US" sz="1600" dirty="0">
                <a:solidFill>
                  <a:srgbClr val="000000"/>
                </a:solidFill>
                <a:latin typeface="Calibri" panose="020F0502020204030204" pitchFamily="34" charset="0"/>
              </a:rPr>
              <a:t> </a:t>
            </a:r>
            <a:r>
              <a:rPr lang="pt-PT" altLang="en-US" sz="1600" dirty="0" smtClean="0">
                <a:latin typeface="Calibri" panose="020F0502020204030204" pitchFamily="34" charset="0"/>
              </a:rPr>
              <a:t>leave</a:t>
            </a:r>
            <a:endParaRPr lang="pt-PT" altLang="en-US" sz="1600" dirty="0">
              <a:solidFill>
                <a:srgbClr val="FF6600"/>
              </a:solidFill>
              <a:latin typeface="Calibri" panose="020F0502020204030204" pitchFamily="34" charset="0"/>
            </a:endParaRPr>
          </a:p>
          <a:p>
            <a:pPr algn="just">
              <a:lnSpc>
                <a:spcPct val="102000"/>
              </a:lnSpc>
              <a:spcBef>
                <a:spcPts val="579"/>
              </a:spcBef>
            </a:pPr>
            <a:r>
              <a:rPr lang="pt-PT" altLang="en-US" sz="1400" dirty="0" smtClean="0">
                <a:solidFill>
                  <a:srgbClr val="FF6600"/>
                </a:solidFill>
                <a:latin typeface="Calibri" panose="020F0502020204030204" pitchFamily="34" charset="0"/>
              </a:rPr>
              <a:t>Many other categories have official compensatory leave or tacit agreements</a:t>
            </a:r>
            <a:endParaRPr lang="pt-PT" altLang="en-US" sz="1400" dirty="0">
              <a:solidFill>
                <a:srgbClr val="FF6600"/>
              </a:solidFill>
              <a:latin typeface="Calibri" panose="020F0502020204030204" pitchFamily="34" charset="0"/>
            </a:endParaRPr>
          </a:p>
          <a:p>
            <a:pPr marL="285750" indent="-285750">
              <a:lnSpc>
                <a:spcPct val="102000"/>
              </a:lnSpc>
              <a:spcBef>
                <a:spcPts val="1168"/>
              </a:spcBef>
              <a:buFont typeface="Wingdings" panose="05000000000000000000" pitchFamily="2" charset="2"/>
              <a:buChar char="Ø"/>
            </a:pPr>
            <a:r>
              <a:rPr lang="pt-PT" altLang="en-US" sz="1600" dirty="0" smtClean="0">
                <a:solidFill>
                  <a:srgbClr val="000000"/>
                </a:solidFill>
                <a:latin typeface="Calibri" panose="020F0502020204030204" pitchFamily="34" charset="0"/>
              </a:rPr>
              <a:t>No </a:t>
            </a:r>
            <a:r>
              <a:rPr lang="pt-PT" altLang="en-US" sz="1600" dirty="0">
                <a:solidFill>
                  <a:srgbClr val="000000"/>
                </a:solidFill>
                <a:latin typeface="Calibri" panose="020F0502020204030204" pitchFamily="34" charset="0"/>
              </a:rPr>
              <a:t>extra rest </a:t>
            </a:r>
            <a:r>
              <a:rPr lang="pt-PT" altLang="en-US" sz="1600" dirty="0" smtClean="0">
                <a:solidFill>
                  <a:srgbClr val="000000"/>
                </a:solidFill>
                <a:latin typeface="Calibri" panose="020F0502020204030204" pitchFamily="34" charset="0"/>
              </a:rPr>
              <a:t>time</a:t>
            </a:r>
          </a:p>
          <a:p>
            <a:pPr>
              <a:lnSpc>
                <a:spcPct val="102000"/>
              </a:lnSpc>
              <a:spcBef>
                <a:spcPts val="1168"/>
              </a:spcBef>
            </a:pPr>
            <a:r>
              <a:rPr lang="pt-PT" altLang="en-US" sz="1400" dirty="0" smtClean="0">
                <a:solidFill>
                  <a:srgbClr val="FF6600"/>
                </a:solidFill>
                <a:latin typeface="Calibri" panose="020F0502020204030204" pitchFamily="34" charset="0"/>
              </a:rPr>
              <a:t>Interpreting not </a:t>
            </a:r>
            <a:r>
              <a:rPr lang="pt-PT" altLang="en-US" sz="1400" dirty="0">
                <a:solidFill>
                  <a:srgbClr val="FF6600"/>
                </a:solidFill>
                <a:latin typeface="Calibri" panose="020F0502020204030204" pitchFamily="34" charset="0"/>
              </a:rPr>
              <a:t>possible if suffering from </a:t>
            </a:r>
            <a:r>
              <a:rPr lang="pt-PT" altLang="en-US" sz="1400" dirty="0" smtClean="0">
                <a:solidFill>
                  <a:srgbClr val="FF6600"/>
                </a:solidFill>
                <a:latin typeface="Calibri" panose="020F0502020204030204" pitchFamily="34" charset="0"/>
              </a:rPr>
              <a:t>jetlag. Many other categories have formal or informal </a:t>
            </a:r>
            <a:r>
              <a:rPr lang="pt-PT" altLang="en-US" sz="1400" dirty="0" err="1" smtClean="0">
                <a:solidFill>
                  <a:srgbClr val="FF6600"/>
                </a:solidFill>
                <a:latin typeface="Calibri" panose="020F0502020204030204" pitchFamily="34" charset="0"/>
              </a:rPr>
              <a:t>arrangements</a:t>
            </a:r>
            <a:r>
              <a:rPr lang="pt-PT" altLang="en-US" sz="1400" dirty="0" smtClean="0">
                <a:solidFill>
                  <a:srgbClr val="FF6600"/>
                </a:solidFill>
                <a:latin typeface="Calibri" panose="020F0502020204030204" pitchFamily="34" charset="0"/>
              </a:rPr>
              <a:t>. </a:t>
            </a:r>
            <a:r>
              <a:rPr lang="pt-PT" altLang="en-US" sz="1400" dirty="0" err="1" smtClean="0">
                <a:solidFill>
                  <a:srgbClr val="FF6600"/>
                </a:solidFill>
                <a:latin typeface="Calibri" panose="020F0502020204030204" pitchFamily="34" charset="0"/>
              </a:rPr>
              <a:t>Missions</a:t>
            </a:r>
            <a:r>
              <a:rPr lang="pt-PT" altLang="en-US" sz="1400" dirty="0" smtClean="0">
                <a:solidFill>
                  <a:srgbClr val="FF6600"/>
                </a:solidFill>
                <a:latin typeface="Calibri" panose="020F0502020204030204" pitchFamily="34" charset="0"/>
              </a:rPr>
              <a:t> Guide </a:t>
            </a:r>
            <a:r>
              <a:rPr lang="pt-PT" altLang="en-US" sz="1400" dirty="0" err="1" smtClean="0">
                <a:solidFill>
                  <a:srgbClr val="FF6600"/>
                </a:solidFill>
                <a:latin typeface="Calibri" panose="020F0502020204030204" pitchFamily="34" charset="0"/>
              </a:rPr>
              <a:t>applies</a:t>
            </a:r>
            <a:r>
              <a:rPr lang="pt-PT" altLang="en-US" sz="1400" dirty="0" smtClean="0">
                <a:solidFill>
                  <a:srgbClr val="FF6600"/>
                </a:solidFill>
                <a:latin typeface="Calibri" panose="020F0502020204030204" pitchFamily="34" charset="0"/>
              </a:rPr>
              <a:t> to </a:t>
            </a:r>
            <a:r>
              <a:rPr lang="pt-PT" altLang="en-US" sz="1400" dirty="0" err="1" smtClean="0">
                <a:solidFill>
                  <a:srgbClr val="FF6600"/>
                </a:solidFill>
                <a:latin typeface="Calibri" panose="020F0502020204030204" pitchFamily="34" charset="0"/>
              </a:rPr>
              <a:t>all</a:t>
            </a:r>
            <a:r>
              <a:rPr lang="pt-PT" altLang="en-US" sz="1400" dirty="0" smtClean="0">
                <a:solidFill>
                  <a:srgbClr val="FF6600"/>
                </a:solidFill>
                <a:latin typeface="Calibri" panose="020F0502020204030204" pitchFamily="34" charset="0"/>
              </a:rPr>
              <a:t> staff</a:t>
            </a:r>
            <a:endParaRPr lang="pt-PT" altLang="en-US" sz="1400" dirty="0">
              <a:solidFill>
                <a:srgbClr val="FF6600"/>
              </a:solidFill>
              <a:latin typeface="Calibri" panose="020F0502020204030204" pitchFamily="34" charset="0"/>
            </a:endParaRPr>
          </a:p>
          <a:p>
            <a:pPr marL="285750" indent="-285750">
              <a:lnSpc>
                <a:spcPct val="102000"/>
              </a:lnSpc>
              <a:spcBef>
                <a:spcPts val="1168"/>
              </a:spcBef>
              <a:buFont typeface="Wingdings" panose="05000000000000000000" pitchFamily="2" charset="2"/>
              <a:buChar char="Ø"/>
            </a:pPr>
            <a:r>
              <a:rPr lang="pt-PT" altLang="en-US" sz="1600" dirty="0" smtClean="0">
                <a:solidFill>
                  <a:srgbClr val="000000"/>
                </a:solidFill>
                <a:latin typeface="Calibri" panose="020F0502020204030204" pitchFamily="34" charset="0"/>
              </a:rPr>
              <a:t>No </a:t>
            </a:r>
            <a:r>
              <a:rPr lang="pt-PT" altLang="en-US" sz="1600" dirty="0">
                <a:solidFill>
                  <a:srgbClr val="000000"/>
                </a:solidFill>
                <a:latin typeface="Calibri" panose="020F0502020204030204" pitchFamily="34" charset="0"/>
              </a:rPr>
              <a:t>extra </a:t>
            </a:r>
            <a:r>
              <a:rPr lang="pt-PT" altLang="en-US" sz="1600" dirty="0" smtClean="0">
                <a:solidFill>
                  <a:srgbClr val="000000"/>
                </a:solidFill>
                <a:latin typeface="Calibri" panose="020F0502020204030204" pitchFamily="34" charset="0"/>
              </a:rPr>
              <a:t>week</a:t>
            </a:r>
          </a:p>
          <a:p>
            <a:pPr>
              <a:lnSpc>
                <a:spcPct val="102000"/>
              </a:lnSpc>
              <a:spcBef>
                <a:spcPts val="1168"/>
              </a:spcBef>
            </a:pPr>
            <a:r>
              <a:rPr lang="pt-PT" altLang="en-US" sz="1400" dirty="0" smtClean="0">
                <a:solidFill>
                  <a:srgbClr val="FF6600"/>
                </a:solidFill>
                <a:latin typeface="Calibri" panose="020F0502020204030204" pitchFamily="34" charset="0"/>
              </a:rPr>
              <a:t>Interpreters’ leave entitlements are the same as other staff</a:t>
            </a:r>
            <a:endParaRPr lang="pt-PT" altLang="en-US" sz="1400" b="1" dirty="0">
              <a:solidFill>
                <a:srgbClr val="FF6600"/>
              </a:solidFill>
              <a:latin typeface="Calibri" panose="020F0502020204030204" pitchFamily="34" charset="0"/>
            </a:endParaRPr>
          </a:p>
          <a:p>
            <a:pPr marL="285750" indent="-285750">
              <a:lnSpc>
                <a:spcPct val="102000"/>
              </a:lnSpc>
              <a:spcBef>
                <a:spcPts val="1168"/>
              </a:spcBef>
              <a:buFont typeface="Wingdings" panose="05000000000000000000" pitchFamily="2" charset="2"/>
              <a:buChar char="Ø"/>
            </a:pPr>
            <a:r>
              <a:rPr lang="pt-PT" altLang="en-US" sz="1600" dirty="0" smtClean="0">
                <a:solidFill>
                  <a:srgbClr val="000000"/>
                </a:solidFill>
                <a:latin typeface="Calibri" panose="020F0502020204030204" pitchFamily="34" charset="0"/>
              </a:rPr>
              <a:t>No free Fridays</a:t>
            </a:r>
          </a:p>
          <a:p>
            <a:pPr algn="just">
              <a:lnSpc>
                <a:spcPct val="102000"/>
              </a:lnSpc>
              <a:spcBef>
                <a:spcPts val="1168"/>
              </a:spcBef>
            </a:pPr>
            <a:r>
              <a:rPr lang="pt-PT" altLang="en-US" sz="1400" dirty="0" smtClean="0">
                <a:solidFill>
                  <a:srgbClr val="FF6600"/>
                </a:solidFill>
                <a:latin typeface="Calibri" panose="020F0502020204030204" pitchFamily="34" charset="0"/>
              </a:rPr>
              <a:t>Interpreters are not free on Fridays. They carry out tasks outside the booth, prepare meetings, maintain their languages etc. as acknowledged by Management</a:t>
            </a:r>
          </a:p>
          <a:p>
            <a:pPr marL="285750" indent="-285750">
              <a:lnSpc>
                <a:spcPct val="102000"/>
              </a:lnSpc>
              <a:spcBef>
                <a:spcPts val="1168"/>
              </a:spcBef>
              <a:buFont typeface="Wingdings" panose="05000000000000000000" pitchFamily="2" charset="2"/>
              <a:buChar char="Ø"/>
            </a:pPr>
            <a:r>
              <a:rPr lang="pt-PT" altLang="en-US" sz="1600" dirty="0" smtClean="0">
                <a:solidFill>
                  <a:srgbClr val="000000"/>
                </a:solidFill>
                <a:latin typeface="Calibri" panose="020F0502020204030204" pitchFamily="34" charset="0"/>
              </a:rPr>
              <a:t>40-42 hrs work</a:t>
            </a:r>
          </a:p>
          <a:p>
            <a:pPr algn="just">
              <a:lnSpc>
                <a:spcPct val="102000"/>
              </a:lnSpc>
              <a:spcBef>
                <a:spcPts val="1168"/>
              </a:spcBef>
            </a:pPr>
            <a:r>
              <a:rPr lang="pt-PT" altLang="en-US" sz="1400" dirty="0" smtClean="0">
                <a:solidFill>
                  <a:srgbClr val="FF6600"/>
                </a:solidFill>
                <a:latin typeface="Calibri" panose="020F0502020204030204" pitchFamily="34" charset="0"/>
              </a:rPr>
              <a:t>Interpreters are available for the service 42hours/week. When not in the booth they carry out all other tasks</a:t>
            </a:r>
          </a:p>
          <a:p>
            <a:pPr>
              <a:lnSpc>
                <a:spcPct val="102000"/>
              </a:lnSpc>
              <a:spcBef>
                <a:spcPts val="1168"/>
              </a:spcBef>
            </a:pPr>
            <a:endParaRPr lang="pt-PT" altLang="en-US" sz="1270" b="1" dirty="0">
              <a:solidFill>
                <a:srgbClr val="000000"/>
              </a:solidFill>
            </a:endParaRPr>
          </a:p>
          <a:p>
            <a:pPr>
              <a:lnSpc>
                <a:spcPct val="102000"/>
              </a:lnSpc>
              <a:spcBef>
                <a:spcPts val="1168"/>
              </a:spcBef>
            </a:pPr>
            <a:endParaRPr lang="pt-PT" altLang="en-US" sz="1633" b="1" dirty="0">
              <a:solidFill>
                <a:srgbClr val="000000"/>
              </a:solidFill>
              <a:latin typeface="Symbol" panose="05050102010706020507" pitchFamily="18" charset="2"/>
            </a:endParaRPr>
          </a:p>
          <a:p>
            <a:pPr>
              <a:spcBef>
                <a:spcPts val="1168"/>
              </a:spcBef>
            </a:pPr>
            <a:endParaRPr lang="pt-PT" altLang="en-US" sz="2268" dirty="0">
              <a:solidFill>
                <a:srgbClr val="000000"/>
              </a:solidFill>
            </a:endParaRPr>
          </a:p>
        </p:txBody>
      </p:sp>
      <p:sp>
        <p:nvSpPr>
          <p:cNvPr id="18435" name="Rectangle 3"/>
          <p:cNvSpPr>
            <a:spLocks noChangeArrowheads="1"/>
          </p:cNvSpPr>
          <p:nvPr/>
        </p:nvSpPr>
        <p:spPr bwMode="auto">
          <a:xfrm>
            <a:off x="379259" y="604864"/>
            <a:ext cx="4137555" cy="45047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0827" rIns="81646" bIns="40823"/>
          <a:lstStyle>
            <a:lvl1pPr marL="463550" indent="-449263">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3000"/>
              </a:lnSpc>
              <a:spcBef>
                <a:spcPts val="670"/>
              </a:spcBef>
              <a:buClr>
                <a:srgbClr val="000000"/>
              </a:buClr>
              <a:buSzPct val="100000"/>
              <a:defRPr/>
            </a:pPr>
            <a:r>
              <a:rPr lang="pt-PT" altLang="en-US" sz="1600" b="1" dirty="0" smtClean="0">
                <a:latin typeface="Calibri" panose="020F0502020204030204" pitchFamily="34" charset="0"/>
              </a:rPr>
              <a:t>Interpreters</a:t>
            </a:r>
            <a:endParaRPr lang="pt-PT" altLang="en-US" sz="1600" dirty="0" smtClean="0">
              <a:latin typeface="Calibri" panose="020F0502020204030204" pitchFamily="34" charset="0"/>
            </a:endParaRPr>
          </a:p>
          <a:p>
            <a:pPr marL="12961" indent="0">
              <a:lnSpc>
                <a:spcPct val="93000"/>
              </a:lnSpc>
              <a:spcBef>
                <a:spcPts val="579"/>
              </a:spcBef>
              <a:buClr>
                <a:srgbClr val="000000"/>
              </a:buClr>
              <a:buSzPct val="45000"/>
              <a:defRPr/>
            </a:pPr>
            <a:r>
              <a:rPr lang="pt-PT" altLang="en-US" sz="1600" dirty="0" smtClean="0">
                <a:latin typeface="Calibri" panose="020F0502020204030204" pitchFamily="34" charset="0"/>
              </a:rPr>
              <a:t>1 </a:t>
            </a:r>
            <a:r>
              <a:rPr lang="pt-PT" altLang="en-US" sz="1600" dirty="0">
                <a:latin typeface="Calibri" panose="020F0502020204030204" pitchFamily="34" charset="0"/>
              </a:rPr>
              <a:t>- Compensatory leave for travelling  on weekends</a:t>
            </a:r>
          </a:p>
          <a:p>
            <a:pPr marL="12961" indent="0">
              <a:lnSpc>
                <a:spcPct val="93000"/>
              </a:lnSpc>
              <a:spcBef>
                <a:spcPts val="1168"/>
              </a:spcBef>
              <a:buClr>
                <a:srgbClr val="000000"/>
              </a:buClr>
              <a:buSzPct val="45000"/>
              <a:defRPr/>
            </a:pPr>
            <a:endParaRPr lang="pt-PT" altLang="en-US" sz="1600" dirty="0">
              <a:latin typeface="Calibri" panose="020F0502020204030204" pitchFamily="34" charset="0"/>
            </a:endParaRPr>
          </a:p>
          <a:p>
            <a:pPr marL="12961" indent="0">
              <a:lnSpc>
                <a:spcPct val="93000"/>
              </a:lnSpc>
              <a:spcBef>
                <a:spcPts val="1168"/>
              </a:spcBef>
              <a:buClr>
                <a:srgbClr val="000000"/>
              </a:buClr>
              <a:buSzPct val="45000"/>
              <a:defRPr/>
            </a:pPr>
            <a:r>
              <a:rPr lang="pt-PT" altLang="en-US" sz="1600" dirty="0">
                <a:latin typeface="Calibri" panose="020F0502020204030204" pitchFamily="34" charset="0"/>
              </a:rPr>
              <a:t>2 - Extra </a:t>
            </a:r>
            <a:r>
              <a:rPr lang="pt-PT" altLang="en-US" sz="1600" dirty="0" err="1">
                <a:latin typeface="Calibri" panose="020F0502020204030204" pitchFamily="34" charset="0"/>
              </a:rPr>
              <a:t>rest</a:t>
            </a:r>
            <a:r>
              <a:rPr lang="pt-PT" altLang="en-US" sz="1600" dirty="0">
                <a:latin typeface="Calibri" panose="020F0502020204030204" pitchFamily="34" charset="0"/>
              </a:rPr>
              <a:t> time for </a:t>
            </a:r>
            <a:r>
              <a:rPr lang="pt-PT" altLang="en-US" sz="1600" dirty="0" err="1">
                <a:latin typeface="Calibri" panose="020F0502020204030204" pitchFamily="34" charset="0"/>
              </a:rPr>
              <a:t>tiring</a:t>
            </a:r>
            <a:r>
              <a:rPr lang="pt-PT" altLang="en-US" sz="1600" dirty="0">
                <a:latin typeface="Calibri" panose="020F0502020204030204" pitchFamily="34" charset="0"/>
              </a:rPr>
              <a:t> </a:t>
            </a:r>
            <a:r>
              <a:rPr lang="pt-PT" altLang="en-US" sz="1600" dirty="0" err="1">
                <a:latin typeface="Calibri" panose="020F0502020204030204" pitchFamily="34" charset="0"/>
              </a:rPr>
              <a:t>missions</a:t>
            </a:r>
            <a:endParaRPr lang="pt-PT" altLang="en-US" sz="1600" dirty="0">
              <a:latin typeface="Calibri" panose="020F0502020204030204" pitchFamily="34" charset="0"/>
            </a:endParaRPr>
          </a:p>
          <a:p>
            <a:pPr marL="12961" indent="0">
              <a:lnSpc>
                <a:spcPct val="93000"/>
              </a:lnSpc>
              <a:spcBef>
                <a:spcPts val="1157"/>
              </a:spcBef>
              <a:buClr>
                <a:srgbClr val="000000"/>
              </a:buClr>
              <a:buSzPct val="45000"/>
              <a:defRPr/>
            </a:pPr>
            <a:endParaRPr lang="pt-PT" altLang="en-US" sz="1600" dirty="0">
              <a:latin typeface="Calibri" panose="020F0502020204030204" pitchFamily="34" charset="0"/>
            </a:endParaRPr>
          </a:p>
          <a:p>
            <a:pPr marL="12961" indent="0">
              <a:lnSpc>
                <a:spcPct val="93000"/>
              </a:lnSpc>
              <a:spcBef>
                <a:spcPts val="1157"/>
              </a:spcBef>
              <a:buClr>
                <a:srgbClr val="000000"/>
              </a:buClr>
              <a:buSzPct val="45000"/>
              <a:defRPr/>
            </a:pPr>
            <a:endParaRPr lang="pt-PT" altLang="en-US" sz="1600" dirty="0">
              <a:latin typeface="Calibri" panose="020F0502020204030204" pitchFamily="34" charset="0"/>
            </a:endParaRPr>
          </a:p>
          <a:p>
            <a:pPr marL="12961" indent="0">
              <a:lnSpc>
                <a:spcPct val="93000"/>
              </a:lnSpc>
              <a:spcBef>
                <a:spcPts val="1157"/>
              </a:spcBef>
              <a:buClr>
                <a:srgbClr val="000000"/>
              </a:buClr>
              <a:buSzPct val="45000"/>
              <a:defRPr/>
            </a:pPr>
            <a:r>
              <a:rPr lang="pt-PT" altLang="en-US" sz="1600" dirty="0" smtClean="0">
                <a:latin typeface="Calibri" panose="020F0502020204030204" pitchFamily="34" charset="0"/>
              </a:rPr>
              <a:t>3 </a:t>
            </a:r>
            <a:r>
              <a:rPr lang="pt-PT" altLang="en-US" sz="1600" dirty="0">
                <a:latin typeface="Calibri" panose="020F0502020204030204" pitchFamily="34" charset="0"/>
              </a:rPr>
              <a:t>- De facto extra week of leave  during summer</a:t>
            </a:r>
          </a:p>
          <a:p>
            <a:pPr marL="12961" indent="0">
              <a:lnSpc>
                <a:spcPct val="93000"/>
              </a:lnSpc>
              <a:spcBef>
                <a:spcPts val="590"/>
              </a:spcBef>
              <a:buClr>
                <a:srgbClr val="000000"/>
              </a:buClr>
              <a:buSzPct val="45000"/>
              <a:defRPr/>
            </a:pPr>
            <a:endParaRPr lang="pt-PT" altLang="en-US" sz="1600" dirty="0">
              <a:latin typeface="Calibri" panose="020F0502020204030204" pitchFamily="34" charset="0"/>
            </a:endParaRPr>
          </a:p>
          <a:p>
            <a:pPr marL="12961" indent="0">
              <a:lnSpc>
                <a:spcPct val="93000"/>
              </a:lnSpc>
              <a:spcBef>
                <a:spcPts val="590"/>
              </a:spcBef>
              <a:buClr>
                <a:srgbClr val="000000"/>
              </a:buClr>
              <a:buSzPct val="45000"/>
              <a:defRPr/>
            </a:pPr>
            <a:endParaRPr lang="pt-PT" altLang="en-US" sz="1600" dirty="0" smtClean="0">
              <a:latin typeface="Calibri" panose="020F0502020204030204" pitchFamily="34" charset="0"/>
            </a:endParaRPr>
          </a:p>
          <a:p>
            <a:pPr marL="12961" indent="0">
              <a:lnSpc>
                <a:spcPct val="93000"/>
              </a:lnSpc>
              <a:spcBef>
                <a:spcPts val="590"/>
              </a:spcBef>
              <a:buClr>
                <a:srgbClr val="000000"/>
              </a:buClr>
              <a:buSzPct val="45000"/>
              <a:defRPr/>
            </a:pPr>
            <a:endParaRPr lang="pt-PT" altLang="en-US" sz="800" dirty="0">
              <a:latin typeface="Calibri" panose="020F0502020204030204" pitchFamily="34" charset="0"/>
            </a:endParaRPr>
          </a:p>
          <a:p>
            <a:pPr marL="12961" indent="0">
              <a:lnSpc>
                <a:spcPct val="93000"/>
              </a:lnSpc>
              <a:spcBef>
                <a:spcPts val="590"/>
              </a:spcBef>
              <a:buClr>
                <a:srgbClr val="000000"/>
              </a:buClr>
              <a:buSzPct val="45000"/>
              <a:defRPr/>
            </a:pPr>
            <a:r>
              <a:rPr lang="pt-PT" altLang="en-US" sz="1600" dirty="0">
                <a:latin typeface="Calibri" panose="020F0502020204030204" pitchFamily="34" charset="0"/>
              </a:rPr>
              <a:t>4 - Regular free </a:t>
            </a:r>
            <a:r>
              <a:rPr lang="pt-PT" altLang="en-US" sz="1600" dirty="0" err="1">
                <a:latin typeface="Calibri" panose="020F0502020204030204" pitchFamily="34" charset="0"/>
              </a:rPr>
              <a:t>Fridays</a:t>
            </a:r>
            <a:r>
              <a:rPr lang="pt-PT" altLang="en-US" sz="1600" dirty="0">
                <a:latin typeface="Calibri" panose="020F0502020204030204" pitchFamily="34" charset="0"/>
              </a:rPr>
              <a:t> for 50% </a:t>
            </a:r>
            <a:r>
              <a:rPr lang="pt-PT" altLang="en-US" sz="1600" dirty="0" err="1">
                <a:latin typeface="Calibri" panose="020F0502020204030204" pitchFamily="34" charset="0"/>
              </a:rPr>
              <a:t>of</a:t>
            </a:r>
            <a:r>
              <a:rPr lang="pt-PT" altLang="en-US" sz="1600" dirty="0">
                <a:latin typeface="Calibri" panose="020F0502020204030204" pitchFamily="34" charset="0"/>
              </a:rPr>
              <a:t>  </a:t>
            </a:r>
            <a:r>
              <a:rPr lang="pt-PT" altLang="en-US" sz="1600" dirty="0" err="1">
                <a:latin typeface="Calibri" panose="020F0502020204030204" pitchFamily="34" charset="0"/>
              </a:rPr>
              <a:t>interpreters</a:t>
            </a:r>
            <a:endParaRPr lang="pt-PT" altLang="en-US" sz="1600" dirty="0">
              <a:latin typeface="Calibri" panose="020F0502020204030204" pitchFamily="34" charset="0"/>
            </a:endParaRPr>
          </a:p>
          <a:p>
            <a:pPr marL="12961" indent="0">
              <a:lnSpc>
                <a:spcPct val="112000"/>
              </a:lnSpc>
              <a:spcBef>
                <a:spcPts val="284"/>
              </a:spcBef>
              <a:buClr>
                <a:srgbClr val="000000"/>
              </a:buClr>
              <a:buSzPct val="45000"/>
              <a:defRPr/>
            </a:pPr>
            <a:endParaRPr lang="pt-PT" altLang="en-US" sz="1600" dirty="0">
              <a:latin typeface="Calibri" panose="020F0502020204030204" pitchFamily="34" charset="0"/>
            </a:endParaRPr>
          </a:p>
          <a:p>
            <a:pPr marL="12961" indent="0">
              <a:lnSpc>
                <a:spcPct val="112000"/>
              </a:lnSpc>
              <a:spcBef>
                <a:spcPts val="284"/>
              </a:spcBef>
              <a:buClr>
                <a:srgbClr val="000000"/>
              </a:buClr>
              <a:buSzPct val="45000"/>
              <a:defRPr/>
            </a:pPr>
            <a:endParaRPr lang="pt-PT" altLang="en-US" sz="1600" dirty="0">
              <a:latin typeface="Calibri" panose="020F0502020204030204" pitchFamily="34" charset="0"/>
            </a:endParaRPr>
          </a:p>
          <a:p>
            <a:pPr marL="12961" indent="0">
              <a:lnSpc>
                <a:spcPct val="112000"/>
              </a:lnSpc>
              <a:spcBef>
                <a:spcPts val="284"/>
              </a:spcBef>
              <a:buClr>
                <a:srgbClr val="000000"/>
              </a:buClr>
              <a:buSzPct val="45000"/>
              <a:defRPr/>
            </a:pPr>
            <a:endParaRPr lang="pt-PT" altLang="en-US" sz="1600" dirty="0">
              <a:latin typeface="Calibri" panose="020F0502020204030204" pitchFamily="34" charset="0"/>
            </a:endParaRPr>
          </a:p>
          <a:p>
            <a:pPr marL="12961" indent="0">
              <a:lnSpc>
                <a:spcPct val="112000"/>
              </a:lnSpc>
              <a:spcBef>
                <a:spcPts val="284"/>
              </a:spcBef>
              <a:buClr>
                <a:srgbClr val="000000"/>
              </a:buClr>
              <a:buSzPct val="45000"/>
              <a:defRPr/>
            </a:pPr>
            <a:r>
              <a:rPr lang="pt-PT" altLang="en-US" sz="1600" dirty="0">
                <a:latin typeface="Calibri" panose="020F0502020204030204" pitchFamily="34" charset="0"/>
              </a:rPr>
              <a:t>5 - 13:50 hrs weekly </a:t>
            </a:r>
            <a:r>
              <a:rPr lang="pt-PT" altLang="en-US" sz="1600" dirty="0" smtClean="0">
                <a:latin typeface="Calibri" panose="020F0502020204030204" pitchFamily="34" charset="0"/>
              </a:rPr>
              <a:t>average </a:t>
            </a:r>
            <a:r>
              <a:rPr lang="pt-PT" altLang="en-US" sz="1600" dirty="0">
                <a:latin typeface="Calibri" panose="020F0502020204030204" pitchFamily="34" charset="0"/>
              </a:rPr>
              <a:t>interpreting </a:t>
            </a:r>
            <a:r>
              <a:rPr lang="pt-PT" altLang="en-US" sz="1600" dirty="0" smtClean="0">
                <a:latin typeface="Calibri" panose="020F0502020204030204" pitchFamily="34" charset="0"/>
              </a:rPr>
              <a:t>time</a:t>
            </a:r>
            <a:endParaRPr lang="pt-PT" altLang="en-US" sz="1600" dirty="0">
              <a:latin typeface="Calibri" panose="020F0502020204030204" pitchFamily="34" charset="0"/>
            </a:endParaRPr>
          </a:p>
        </p:txBody>
      </p:sp>
    </p:spTree>
    <p:extLst>
      <p:ext uri="{BB962C8B-B14F-4D97-AF65-F5344CB8AC3E}">
        <p14:creationId xmlns:p14="http://schemas.microsoft.com/office/powerpoint/2010/main" val="20609408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Text Placeholder 3"/>
          <p:cNvSpPr>
            <a:spLocks noGrp="1"/>
          </p:cNvSpPr>
          <p:nvPr>
            <p:ph type="body" sz="half" idx="2"/>
          </p:nvPr>
        </p:nvSpPr>
        <p:spPr/>
        <p:txBody>
          <a:bodyPr/>
          <a:lstStyle/>
          <a:p>
            <a:endParaRPr lang="en-GB"/>
          </a:p>
        </p:txBody>
      </p:sp>
      <p:pic>
        <p:nvPicPr>
          <p:cNvPr id="25" name="Picture Placeholder 24"/>
          <p:cNvPicPr>
            <a:picLocks noGrp="1" noChangeAspect="1"/>
          </p:cNvPicPr>
          <p:nvPr>
            <p:ph type="pic" idx="1"/>
          </p:nvPr>
        </p:nvPicPr>
        <p:blipFill>
          <a:blip r:embed="rId2"/>
          <a:srcRect t="10457" b="10457"/>
          <a:stretch>
            <a:fillRect/>
          </a:stretch>
        </p:blipFill>
        <p:spPr>
          <a:xfrm>
            <a:off x="361802" y="864359"/>
            <a:ext cx="11220916" cy="5019675"/>
          </a:xfrm>
          <a:prstGeom prst="rect">
            <a:avLst/>
          </a:prstGeom>
        </p:spPr>
      </p:pic>
    </p:spTree>
    <p:extLst>
      <p:ext uri="{BB962C8B-B14F-4D97-AF65-F5344CB8AC3E}">
        <p14:creationId xmlns:p14="http://schemas.microsoft.com/office/powerpoint/2010/main" val="2901690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solidFill>
                  <a:srgbClr val="FF6600"/>
                </a:solidFill>
                <a:latin typeface="Calibri" panose="020F0502020204030204" pitchFamily="34" charset="0"/>
              </a:rPr>
              <a:t>WHERE INTERPRETERS ARE WORSE-OFF</a:t>
            </a:r>
            <a:br>
              <a:rPr lang="en-GB" sz="3200" dirty="0" smtClean="0">
                <a:solidFill>
                  <a:srgbClr val="FF6600"/>
                </a:solidFill>
                <a:latin typeface="Calibri" panose="020F0502020204030204" pitchFamily="34" charset="0"/>
              </a:rPr>
            </a:br>
            <a:r>
              <a:rPr lang="en-GB" sz="3200" dirty="0" smtClean="0">
                <a:solidFill>
                  <a:srgbClr val="FF6600"/>
                </a:solidFill>
                <a:latin typeface="Calibri" panose="020F0502020204030204" pitchFamily="34" charset="0"/>
              </a:rPr>
              <a:t>THAN OTHER STAFF</a:t>
            </a:r>
            <a:endParaRPr lang="en-GB" sz="3200" dirty="0">
              <a:solidFill>
                <a:srgbClr val="FF6600"/>
              </a:solidFill>
              <a:latin typeface="Calibri" panose="020F0502020204030204" pitchFamily="34" charset="0"/>
            </a:endParaRPr>
          </a:p>
        </p:txBody>
      </p:sp>
      <p:sp>
        <p:nvSpPr>
          <p:cNvPr id="4" name="Text Placeholder 3"/>
          <p:cNvSpPr>
            <a:spLocks noGrp="1"/>
          </p:cNvSpPr>
          <p:nvPr>
            <p:ph type="body" idx="1"/>
          </p:nvPr>
        </p:nvSpPr>
        <p:spPr/>
        <p:txBody>
          <a:bodyPr/>
          <a:lstStyle/>
          <a:p>
            <a:pPr algn="ctr"/>
            <a:r>
              <a:rPr lang="en-GB" sz="2800" dirty="0" smtClean="0">
                <a:solidFill>
                  <a:srgbClr val="FF6600"/>
                </a:solidFill>
                <a:latin typeface="Calibri" panose="020F0502020204030204" pitchFamily="34" charset="0"/>
              </a:rPr>
              <a:t>Interpreters</a:t>
            </a:r>
            <a:endParaRPr lang="en-GB" sz="2800" dirty="0">
              <a:solidFill>
                <a:srgbClr val="FF6600"/>
              </a:solidFill>
              <a:latin typeface="Calibri" panose="020F0502020204030204" pitchFamily="34" charset="0"/>
            </a:endParaRPr>
          </a:p>
        </p:txBody>
      </p:sp>
      <p:sp>
        <p:nvSpPr>
          <p:cNvPr id="5" name="Content Placeholder 4"/>
          <p:cNvSpPr>
            <a:spLocks noGrp="1"/>
          </p:cNvSpPr>
          <p:nvPr>
            <p:ph sz="half" idx="2"/>
          </p:nvPr>
        </p:nvSpPr>
        <p:spPr/>
        <p:txBody>
          <a:bodyPr>
            <a:normAutofit/>
          </a:bodyPr>
          <a:lstStyle/>
          <a:p>
            <a:pPr>
              <a:buFont typeface="Wingdings" panose="05000000000000000000" pitchFamily="2" charset="2"/>
              <a:buChar char="Ø"/>
            </a:pPr>
            <a:r>
              <a:rPr lang="en-GB" sz="2000" dirty="0" smtClean="0">
                <a:latin typeface="Calibri" panose="020F0502020204030204" pitchFamily="34" charset="0"/>
              </a:rPr>
              <a:t>No control over their work schedule and pace</a:t>
            </a:r>
          </a:p>
          <a:p>
            <a:pPr>
              <a:buFont typeface="Wingdings" panose="05000000000000000000" pitchFamily="2" charset="2"/>
              <a:buChar char="Ø"/>
            </a:pPr>
            <a:r>
              <a:rPr lang="en-GB" sz="2000" dirty="0" smtClean="0">
                <a:latin typeface="Calibri" panose="020F0502020204030204" pitchFamily="34" charset="0"/>
              </a:rPr>
              <a:t>Instability: programme for the afternoon and evening only final after 13.30 of the same day, for the morning only after 19.00 on previous day</a:t>
            </a:r>
          </a:p>
          <a:p>
            <a:pPr algn="just">
              <a:buFont typeface="Wingdings" panose="05000000000000000000" pitchFamily="2" charset="2"/>
              <a:buChar char="Ø"/>
            </a:pPr>
            <a:r>
              <a:rPr lang="en-GB" sz="2000" dirty="0" smtClean="0">
                <a:latin typeface="Calibri" panose="020F0502020204030204" pitchFamily="34" charset="0"/>
              </a:rPr>
              <a:t>No offices, work in confined space</a:t>
            </a:r>
          </a:p>
          <a:p>
            <a:pPr algn="just">
              <a:buFont typeface="Wingdings" panose="05000000000000000000" pitchFamily="2" charset="2"/>
              <a:buChar char="Ø"/>
            </a:pPr>
            <a:r>
              <a:rPr lang="en-GB" sz="2000" dirty="0" smtClean="0">
                <a:latin typeface="Calibri" panose="020F0502020204030204" pitchFamily="34" charset="0"/>
              </a:rPr>
              <a:t>Major leave restrictions</a:t>
            </a:r>
            <a:endParaRPr lang="en-GB" sz="2000" dirty="0">
              <a:latin typeface="Calibri" panose="020F0502020204030204" pitchFamily="34" charset="0"/>
            </a:endParaRPr>
          </a:p>
        </p:txBody>
      </p:sp>
      <p:sp>
        <p:nvSpPr>
          <p:cNvPr id="6" name="Text Placeholder 5"/>
          <p:cNvSpPr>
            <a:spLocks noGrp="1"/>
          </p:cNvSpPr>
          <p:nvPr>
            <p:ph type="body" sz="quarter" idx="3"/>
          </p:nvPr>
        </p:nvSpPr>
        <p:spPr/>
        <p:txBody>
          <a:bodyPr/>
          <a:lstStyle/>
          <a:p>
            <a:pPr algn="ctr"/>
            <a:r>
              <a:rPr lang="en-GB" sz="2800" dirty="0" smtClean="0">
                <a:solidFill>
                  <a:srgbClr val="FF6600"/>
                </a:solidFill>
                <a:latin typeface="Calibri" panose="020F0502020204030204" pitchFamily="34" charset="0"/>
              </a:rPr>
              <a:t>Other staff</a:t>
            </a:r>
            <a:endParaRPr lang="en-GB" sz="2800" dirty="0">
              <a:solidFill>
                <a:srgbClr val="FF6600"/>
              </a:solidFill>
              <a:latin typeface="Calibri" panose="020F0502020204030204" pitchFamily="34" charset="0"/>
            </a:endParaRPr>
          </a:p>
        </p:txBody>
      </p:sp>
      <p:sp>
        <p:nvSpPr>
          <p:cNvPr id="7" name="Content Placeholder 6"/>
          <p:cNvSpPr>
            <a:spLocks noGrp="1"/>
          </p:cNvSpPr>
          <p:nvPr>
            <p:ph sz="quarter" idx="4"/>
          </p:nvPr>
        </p:nvSpPr>
        <p:spPr>
          <a:xfrm>
            <a:off x="5088384" y="2731290"/>
            <a:ext cx="4185617" cy="3304117"/>
          </a:xfrm>
        </p:spPr>
        <p:txBody>
          <a:bodyPr>
            <a:normAutofit/>
          </a:bodyPr>
          <a:lstStyle/>
          <a:p>
            <a:pPr>
              <a:buFont typeface="Wingdings" panose="05000000000000000000" pitchFamily="2" charset="2"/>
              <a:buChar char="Ø"/>
            </a:pPr>
            <a:r>
              <a:rPr lang="en-GB" sz="2000" dirty="0" smtClean="0">
                <a:latin typeface="Calibri" panose="020F0502020204030204" pitchFamily="34" charset="0"/>
              </a:rPr>
              <a:t>More control over their work schedule and pace</a:t>
            </a:r>
          </a:p>
          <a:p>
            <a:pPr>
              <a:buFont typeface="Wingdings" panose="05000000000000000000" pitchFamily="2" charset="2"/>
              <a:buChar char="Ø"/>
            </a:pPr>
            <a:r>
              <a:rPr lang="en-GB" sz="2000" dirty="0" smtClean="0">
                <a:latin typeface="Calibri" panose="020F0502020204030204" pitchFamily="34" charset="0"/>
              </a:rPr>
              <a:t>More predictability</a:t>
            </a:r>
          </a:p>
          <a:p>
            <a:pPr marL="0" indent="0">
              <a:buNone/>
            </a:pPr>
            <a:endParaRPr lang="en-GB" sz="2000" dirty="0">
              <a:latin typeface="Calibri" panose="020F0502020204030204" pitchFamily="34" charset="0"/>
            </a:endParaRPr>
          </a:p>
          <a:p>
            <a:pPr marL="0" indent="0">
              <a:buNone/>
            </a:pPr>
            <a:endParaRPr lang="en-GB" sz="2000" dirty="0" smtClean="0">
              <a:latin typeface="Calibri" panose="020F0502020204030204" pitchFamily="34" charset="0"/>
            </a:endParaRPr>
          </a:p>
          <a:p>
            <a:pPr marL="0" indent="0">
              <a:buNone/>
            </a:pPr>
            <a:endParaRPr lang="en-GB" sz="2000" dirty="0" smtClean="0">
              <a:latin typeface="Calibri" panose="020F0502020204030204" pitchFamily="34" charset="0"/>
            </a:endParaRPr>
          </a:p>
          <a:p>
            <a:pPr>
              <a:buFont typeface="Wingdings" panose="05000000000000000000" pitchFamily="2" charset="2"/>
              <a:buChar char="Ø"/>
            </a:pPr>
            <a:r>
              <a:rPr lang="en-GB" sz="2000" dirty="0" smtClean="0">
                <a:latin typeface="Calibri" panose="020F0502020204030204" pitchFamily="34" charset="0"/>
              </a:rPr>
              <a:t>Offices</a:t>
            </a:r>
          </a:p>
          <a:p>
            <a:pPr>
              <a:buFont typeface="Wingdings" panose="05000000000000000000" pitchFamily="2" charset="2"/>
              <a:buChar char="Ø"/>
            </a:pPr>
            <a:r>
              <a:rPr lang="en-GB" sz="2000" dirty="0" smtClean="0">
                <a:latin typeface="Calibri" panose="020F0502020204030204" pitchFamily="34" charset="0"/>
              </a:rPr>
              <a:t>More flexible leave arrangements</a:t>
            </a:r>
            <a:endParaRPr lang="en-GB" sz="2000" dirty="0">
              <a:latin typeface="Calibri" panose="020F0502020204030204" pitchFamily="34" charset="0"/>
            </a:endParaRPr>
          </a:p>
        </p:txBody>
      </p:sp>
    </p:spTree>
    <p:extLst>
      <p:ext uri="{BB962C8B-B14F-4D97-AF65-F5344CB8AC3E}">
        <p14:creationId xmlns:p14="http://schemas.microsoft.com/office/powerpoint/2010/main" val="817078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130801" y="222564"/>
            <a:ext cx="8883521" cy="842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9510"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103"/>
              </a:spcBef>
            </a:pPr>
            <a:r>
              <a:rPr lang="pt-PT" altLang="en-US" sz="3200" dirty="0" smtClean="0">
                <a:solidFill>
                  <a:srgbClr val="FF6600"/>
                </a:solidFill>
                <a:latin typeface="Calibri" panose="020F0502020204030204" pitchFamily="34" charset="0"/>
              </a:rPr>
              <a:t>COMPARISON PARLIAMENT </a:t>
            </a:r>
            <a:r>
              <a:rPr lang="pt-PT" altLang="en-US" sz="3200" dirty="0">
                <a:solidFill>
                  <a:srgbClr val="FF6600"/>
                </a:solidFill>
                <a:latin typeface="Calibri" panose="020F0502020204030204" pitchFamily="34" charset="0"/>
              </a:rPr>
              <a:t>- </a:t>
            </a:r>
            <a:r>
              <a:rPr lang="pt-PT" altLang="en-US" sz="3200" dirty="0" smtClean="0">
                <a:solidFill>
                  <a:srgbClr val="FF6600"/>
                </a:solidFill>
                <a:latin typeface="Calibri" panose="020F0502020204030204" pitchFamily="34" charset="0"/>
              </a:rPr>
              <a:t>COMMISSION</a:t>
            </a:r>
            <a:endParaRPr lang="pt-PT" altLang="en-US" sz="3200" dirty="0">
              <a:solidFill>
                <a:srgbClr val="FF6600"/>
              </a:solidFill>
              <a:latin typeface="Calibri" panose="020F0502020204030204" pitchFamily="34" charset="0"/>
            </a:endParaRPr>
          </a:p>
        </p:txBody>
      </p:sp>
      <p:sp>
        <p:nvSpPr>
          <p:cNvPr id="36867" name="Rectangle 2"/>
          <p:cNvSpPr>
            <a:spLocks noChangeArrowheads="1"/>
          </p:cNvSpPr>
          <p:nvPr/>
        </p:nvSpPr>
        <p:spPr bwMode="auto">
          <a:xfrm>
            <a:off x="271464" y="1271588"/>
            <a:ext cx="5157788" cy="5414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0827" rIns="81646" bIns="40823"/>
          <a:lstStyle>
            <a:lvl1pPr marL="463550" indent="-461963">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103"/>
              </a:spcBef>
            </a:pPr>
            <a:r>
              <a:rPr lang="pt-PT" altLang="en-US" sz="2000" b="1" dirty="0">
                <a:solidFill>
                  <a:srgbClr val="000000"/>
                </a:solidFill>
                <a:latin typeface="Calibri" panose="020F0502020204030204" pitchFamily="34" charset="0"/>
              </a:rPr>
              <a:t>European </a:t>
            </a:r>
            <a:r>
              <a:rPr lang="pt-PT" altLang="en-US" sz="2000" b="1" dirty="0" smtClean="0">
                <a:solidFill>
                  <a:srgbClr val="000000"/>
                </a:solidFill>
                <a:latin typeface="Calibri" panose="020F0502020204030204" pitchFamily="34" charset="0"/>
              </a:rPr>
              <a:t>Parliament</a:t>
            </a:r>
            <a:endParaRPr lang="pt-PT" altLang="en-US" sz="2000" b="1" dirty="0">
              <a:solidFill>
                <a:srgbClr val="000000"/>
              </a:solidFill>
              <a:latin typeface="Calibri" panose="020F0502020204030204" pitchFamily="34" charset="0"/>
            </a:endParaRPr>
          </a:p>
          <a:p>
            <a:pPr>
              <a:spcBef>
                <a:spcPts val="103"/>
              </a:spcBef>
            </a:pPr>
            <a:endParaRPr lang="pt-PT" altLang="en-US" sz="2000" b="1" dirty="0">
              <a:solidFill>
                <a:srgbClr val="000000"/>
              </a:solidFill>
              <a:latin typeface="Calibri" panose="020F0502020204030204" pitchFamily="34" charset="0"/>
            </a:endParaRPr>
          </a:p>
          <a:p>
            <a:pPr>
              <a:spcBef>
                <a:spcPts val="103"/>
              </a:spcBef>
            </a:pPr>
            <a:r>
              <a:rPr lang="pt-PT" altLang="en-US" sz="2000" dirty="0" smtClean="0">
                <a:solidFill>
                  <a:srgbClr val="000000"/>
                </a:solidFill>
                <a:latin typeface="Calibri" panose="020F0502020204030204" pitchFamily="34" charset="0"/>
              </a:rPr>
              <a:t>7.5 </a:t>
            </a:r>
            <a:r>
              <a:rPr lang="pt-PT" altLang="en-US" sz="2000" dirty="0">
                <a:solidFill>
                  <a:srgbClr val="000000"/>
                </a:solidFill>
                <a:latin typeface="Calibri" panose="020F0502020204030204" pitchFamily="34" charset="0"/>
              </a:rPr>
              <a:t>to 8 hrs max. booth hours  per </a:t>
            </a:r>
            <a:r>
              <a:rPr lang="pt-PT" altLang="en-US" sz="2000" dirty="0" smtClean="0">
                <a:solidFill>
                  <a:srgbClr val="000000"/>
                </a:solidFill>
                <a:latin typeface="Calibri" panose="020F0502020204030204" pitchFamily="34" charset="0"/>
              </a:rPr>
              <a:t>day</a:t>
            </a:r>
          </a:p>
          <a:p>
            <a:pPr marL="1587" indent="0">
              <a:spcBef>
                <a:spcPts val="942"/>
              </a:spcBef>
              <a:buSzPct val="45000"/>
            </a:pPr>
            <a:endParaRPr lang="pt-PT" altLang="en-US" sz="2000" dirty="0" smtClean="0">
              <a:solidFill>
                <a:srgbClr val="000000"/>
              </a:solidFill>
              <a:latin typeface="Calibri" panose="020F0502020204030204" pitchFamily="34" charset="0"/>
            </a:endParaRPr>
          </a:p>
          <a:p>
            <a:pPr marL="1587" indent="0">
              <a:spcBef>
                <a:spcPts val="942"/>
              </a:spcBef>
              <a:buSzPct val="45000"/>
            </a:pPr>
            <a:endParaRPr lang="pt-PT" altLang="en-US" sz="2000" dirty="0" smtClean="0">
              <a:solidFill>
                <a:srgbClr val="000000"/>
              </a:solidFill>
              <a:latin typeface="Calibri" panose="020F0502020204030204" pitchFamily="34" charset="0"/>
            </a:endParaRPr>
          </a:p>
          <a:p>
            <a:pPr marL="1587" indent="0">
              <a:lnSpc>
                <a:spcPct val="100000"/>
              </a:lnSpc>
              <a:buSzPct val="45000"/>
            </a:pPr>
            <a:endParaRPr lang="pt-PT" altLang="en-US" sz="2000" dirty="0" smtClean="0">
              <a:solidFill>
                <a:srgbClr val="000000"/>
              </a:solidFill>
              <a:latin typeface="Calibri" panose="020F0502020204030204" pitchFamily="34" charset="0"/>
            </a:endParaRPr>
          </a:p>
          <a:p>
            <a:pPr marL="1587" indent="0">
              <a:lnSpc>
                <a:spcPct val="100000"/>
              </a:lnSpc>
              <a:buSzPct val="45000"/>
            </a:pPr>
            <a:r>
              <a:rPr lang="pt-PT" altLang="en-US" sz="2000" dirty="0" smtClean="0">
                <a:solidFill>
                  <a:srgbClr val="000000"/>
                </a:solidFill>
                <a:latin typeface="Calibri" panose="020F0502020204030204" pitchFamily="34" charset="0"/>
              </a:rPr>
              <a:t>Frequently with 3 interpreters  per booth </a:t>
            </a:r>
          </a:p>
          <a:p>
            <a:pPr marL="1587" indent="0">
              <a:lnSpc>
                <a:spcPct val="100000"/>
              </a:lnSpc>
              <a:buSzPct val="45000"/>
            </a:pPr>
            <a:r>
              <a:rPr lang="pt-PT" altLang="en-US" sz="2000" dirty="0" smtClean="0">
                <a:solidFill>
                  <a:srgbClr val="FF6600"/>
                </a:solidFill>
                <a:latin typeface="Calibri" panose="020F0502020204030204" pitchFamily="34" charset="0"/>
              </a:rPr>
              <a:t>The rules on team composition are the same in both institutions.</a:t>
            </a:r>
          </a:p>
          <a:p>
            <a:pPr marL="1587" indent="0">
              <a:spcBef>
                <a:spcPts val="964"/>
              </a:spcBef>
              <a:buSzPct val="45000"/>
            </a:pPr>
            <a:endParaRPr lang="pt-PT" altLang="en-US" sz="2000" dirty="0" smtClean="0">
              <a:solidFill>
                <a:srgbClr val="000000"/>
              </a:solidFill>
              <a:latin typeface="Calibri" panose="020F0502020204030204" pitchFamily="34" charset="0"/>
            </a:endParaRPr>
          </a:p>
          <a:p>
            <a:pPr marL="1587" indent="0">
              <a:spcBef>
                <a:spcPts val="964"/>
              </a:spcBef>
              <a:buSzPct val="45000"/>
            </a:pPr>
            <a:r>
              <a:rPr lang="pt-PT" altLang="en-US" sz="2000" dirty="0" smtClean="0">
                <a:solidFill>
                  <a:srgbClr val="000000"/>
                </a:solidFill>
                <a:latin typeface="Calibri" panose="020F0502020204030204" pitchFamily="34" charset="0"/>
              </a:rPr>
              <a:t>Max</a:t>
            </a:r>
            <a:r>
              <a:rPr lang="pt-PT" altLang="en-US" sz="2000" dirty="0">
                <a:solidFill>
                  <a:srgbClr val="000000"/>
                </a:solidFill>
                <a:latin typeface="Calibri" panose="020F0502020204030204" pitchFamily="34" charset="0"/>
              </a:rPr>
              <a:t>. </a:t>
            </a:r>
            <a:r>
              <a:rPr lang="pt-PT" altLang="en-US" sz="2000" dirty="0" err="1">
                <a:solidFill>
                  <a:srgbClr val="000000"/>
                </a:solidFill>
                <a:latin typeface="Calibri" panose="020F0502020204030204" pitchFamily="34" charset="0"/>
              </a:rPr>
              <a:t>of</a:t>
            </a:r>
            <a:r>
              <a:rPr lang="pt-PT" altLang="en-US" sz="2000" dirty="0">
                <a:solidFill>
                  <a:srgbClr val="000000"/>
                </a:solidFill>
                <a:latin typeface="Calibri" panose="020F0502020204030204" pitchFamily="34" charset="0"/>
              </a:rPr>
              <a:t> 28 </a:t>
            </a:r>
            <a:r>
              <a:rPr lang="pt-PT" altLang="en-US" sz="2000" dirty="0" err="1">
                <a:solidFill>
                  <a:srgbClr val="000000"/>
                </a:solidFill>
                <a:latin typeface="Calibri" panose="020F0502020204030204" pitchFamily="34" charset="0"/>
              </a:rPr>
              <a:t>hrs</a:t>
            </a:r>
            <a:r>
              <a:rPr lang="pt-PT" altLang="en-US" sz="2000" dirty="0">
                <a:solidFill>
                  <a:srgbClr val="000000"/>
                </a:solidFill>
                <a:latin typeface="Calibri" panose="020F0502020204030204" pitchFamily="34" charset="0"/>
              </a:rPr>
              <a:t> per </a:t>
            </a:r>
            <a:r>
              <a:rPr lang="pt-PT" altLang="en-US" sz="2000" dirty="0" err="1">
                <a:solidFill>
                  <a:srgbClr val="000000"/>
                </a:solidFill>
                <a:latin typeface="Calibri" panose="020F0502020204030204" pitchFamily="34" charset="0"/>
              </a:rPr>
              <a:t>week</a:t>
            </a:r>
            <a:endParaRPr lang="pt-PT" altLang="en-US" sz="2000" dirty="0">
              <a:solidFill>
                <a:srgbClr val="000000"/>
              </a:solidFill>
              <a:latin typeface="Calibri" panose="020F0502020204030204" pitchFamily="34" charset="0"/>
            </a:endParaRPr>
          </a:p>
          <a:p>
            <a:pPr marL="1587" indent="0">
              <a:spcBef>
                <a:spcPts val="953"/>
              </a:spcBef>
              <a:buSzPct val="45000"/>
            </a:pPr>
            <a:endParaRPr lang="pt-PT" altLang="en-US" sz="2000" dirty="0" smtClean="0">
              <a:solidFill>
                <a:srgbClr val="000000"/>
              </a:solidFill>
              <a:latin typeface="Calibri" panose="020F0502020204030204" pitchFamily="34" charset="0"/>
            </a:endParaRPr>
          </a:p>
          <a:p>
            <a:pPr marL="1587" indent="0">
              <a:spcBef>
                <a:spcPts val="953"/>
              </a:spcBef>
              <a:buSzPct val="45000"/>
            </a:pPr>
            <a:endParaRPr lang="pt-PT" altLang="en-US" sz="2000" dirty="0" smtClean="0">
              <a:solidFill>
                <a:srgbClr val="000000"/>
              </a:solidFill>
              <a:latin typeface="Calibri" panose="020F0502020204030204" pitchFamily="34" charset="0"/>
            </a:endParaRPr>
          </a:p>
          <a:p>
            <a:pPr marL="1587" indent="0">
              <a:spcBef>
                <a:spcPts val="953"/>
              </a:spcBef>
              <a:buSzPct val="45000"/>
            </a:pPr>
            <a:r>
              <a:rPr lang="pt-PT" altLang="en-US" sz="2000" dirty="0" smtClean="0">
                <a:solidFill>
                  <a:srgbClr val="000000"/>
                </a:solidFill>
                <a:latin typeface="Calibri" panose="020F0502020204030204" pitchFamily="34" charset="0"/>
              </a:rPr>
              <a:t>Meetings </a:t>
            </a:r>
            <a:r>
              <a:rPr lang="pt-PT" altLang="en-US" sz="2000" dirty="0">
                <a:solidFill>
                  <a:srgbClr val="000000"/>
                </a:solidFill>
                <a:latin typeface="Calibri" panose="020F0502020204030204" pitchFamily="34" charset="0"/>
              </a:rPr>
              <a:t>from Monday  afternoon to </a:t>
            </a:r>
            <a:r>
              <a:rPr lang="pt-PT" altLang="en-US" sz="2000" dirty="0" smtClean="0">
                <a:solidFill>
                  <a:srgbClr val="000000"/>
                </a:solidFill>
                <a:latin typeface="Calibri" panose="020F0502020204030204" pitchFamily="34" charset="0"/>
              </a:rPr>
              <a:t>Thursday </a:t>
            </a:r>
            <a:r>
              <a:rPr lang="pt-PT" altLang="en-US" sz="2000" dirty="0" smtClean="0">
                <a:solidFill>
                  <a:srgbClr val="FF6600"/>
                </a:solidFill>
                <a:latin typeface="Calibri" panose="020F0502020204030204" pitchFamily="34" charset="0"/>
              </a:rPr>
              <a:t>Meetings on Friday too.</a:t>
            </a:r>
            <a:endParaRPr lang="pt-PT" altLang="en-US" sz="2000" dirty="0">
              <a:solidFill>
                <a:srgbClr val="FF6600"/>
              </a:solidFill>
              <a:latin typeface="Calibri" panose="020F0502020204030204" pitchFamily="34" charset="0"/>
            </a:endParaRPr>
          </a:p>
        </p:txBody>
      </p:sp>
      <p:sp>
        <p:nvSpPr>
          <p:cNvPr id="36868" name="Rectangle 3"/>
          <p:cNvSpPr>
            <a:spLocks noChangeArrowheads="1"/>
          </p:cNvSpPr>
          <p:nvPr/>
        </p:nvSpPr>
        <p:spPr bwMode="auto">
          <a:xfrm>
            <a:off x="4943476" y="1271588"/>
            <a:ext cx="5672138" cy="5414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0827" rIns="81646" bIns="40823"/>
          <a:lstStyle>
            <a:lvl1pPr marL="463550" indent="-449263">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103"/>
              </a:spcBef>
            </a:pPr>
            <a:r>
              <a:rPr lang="pt-PT" altLang="en-US" b="1" dirty="0" smtClean="0">
                <a:solidFill>
                  <a:srgbClr val="000000"/>
                </a:solidFill>
                <a:latin typeface="+mn-lt"/>
              </a:rPr>
              <a:t>	</a:t>
            </a:r>
            <a:r>
              <a:rPr lang="pt-PT" altLang="en-US" sz="2000" b="1" dirty="0" smtClean="0">
                <a:solidFill>
                  <a:srgbClr val="000000"/>
                </a:solidFill>
                <a:latin typeface="Calibri" panose="020F0502020204030204" pitchFamily="34" charset="0"/>
              </a:rPr>
              <a:t>European Commission/Council</a:t>
            </a:r>
          </a:p>
          <a:p>
            <a:pPr>
              <a:spcBef>
                <a:spcPts val="103"/>
              </a:spcBef>
            </a:pPr>
            <a:endParaRPr lang="pt-PT" altLang="en-US" sz="2000" b="1" dirty="0" smtClean="0">
              <a:solidFill>
                <a:srgbClr val="000000"/>
              </a:solidFill>
              <a:latin typeface="Calibri" panose="020F0502020204030204" pitchFamily="34" charset="0"/>
            </a:endParaRPr>
          </a:p>
          <a:p>
            <a:pPr>
              <a:spcBef>
                <a:spcPts val="103"/>
              </a:spcBef>
            </a:pPr>
            <a:r>
              <a:rPr lang="pt-PT" altLang="en-US" sz="2000" dirty="0" smtClean="0">
                <a:solidFill>
                  <a:srgbClr val="000000"/>
                </a:solidFill>
                <a:latin typeface="Calibri" panose="020F0502020204030204" pitchFamily="34" charset="0"/>
              </a:rPr>
              <a:t>	10 </a:t>
            </a:r>
            <a:r>
              <a:rPr lang="pt-PT" altLang="en-US" sz="2000" dirty="0">
                <a:solidFill>
                  <a:srgbClr val="000000"/>
                </a:solidFill>
                <a:latin typeface="Calibri" panose="020F0502020204030204" pitchFamily="34" charset="0"/>
              </a:rPr>
              <a:t>hrs max. booth hours per  </a:t>
            </a:r>
            <a:r>
              <a:rPr lang="pt-PT" altLang="en-US" sz="2000" dirty="0" smtClean="0">
                <a:solidFill>
                  <a:srgbClr val="000000"/>
                </a:solidFill>
                <a:latin typeface="Calibri" panose="020F0502020204030204" pitchFamily="34" charset="0"/>
              </a:rPr>
              <a:t>day </a:t>
            </a:r>
          </a:p>
          <a:p>
            <a:pPr>
              <a:spcBef>
                <a:spcPts val="103"/>
              </a:spcBef>
            </a:pPr>
            <a:r>
              <a:rPr lang="pt-PT" altLang="en-US" sz="2000" dirty="0" smtClean="0">
                <a:solidFill>
                  <a:srgbClr val="FF0000"/>
                </a:solidFill>
                <a:latin typeface="Calibri" panose="020F0502020204030204" pitchFamily="34" charset="0"/>
              </a:rPr>
              <a:t>	</a:t>
            </a:r>
            <a:r>
              <a:rPr lang="pt-PT" altLang="en-US" sz="2000" dirty="0" smtClean="0">
                <a:solidFill>
                  <a:srgbClr val="FF6600"/>
                </a:solidFill>
                <a:latin typeface="Calibri" panose="020F0502020204030204" pitchFamily="34" charset="0"/>
              </a:rPr>
              <a:t>Limit only theoretical. 10-hour happen rarely, distributed among double the number of staff interpreters.</a:t>
            </a:r>
          </a:p>
          <a:p>
            <a:pPr>
              <a:spcBef>
                <a:spcPts val="103"/>
              </a:spcBef>
            </a:pPr>
            <a:endParaRPr lang="pt-PT" altLang="en-US" sz="2000" dirty="0" smtClean="0">
              <a:solidFill>
                <a:srgbClr val="000000"/>
              </a:solidFill>
              <a:latin typeface="Calibri" panose="020F0502020204030204" pitchFamily="34" charset="0"/>
            </a:endParaRPr>
          </a:p>
          <a:p>
            <a:pPr>
              <a:spcBef>
                <a:spcPts val="103"/>
              </a:spcBef>
            </a:pPr>
            <a:r>
              <a:rPr lang="pt-PT" altLang="en-US" sz="2000" dirty="0" smtClean="0">
                <a:solidFill>
                  <a:srgbClr val="000000"/>
                </a:solidFill>
                <a:latin typeface="Calibri" panose="020F0502020204030204" pitchFamily="34" charset="0"/>
              </a:rPr>
              <a:t>	Frequently </a:t>
            </a:r>
            <a:r>
              <a:rPr lang="pt-PT" altLang="en-US" sz="2000" dirty="0">
                <a:solidFill>
                  <a:srgbClr val="000000"/>
                </a:solidFill>
                <a:latin typeface="Calibri" panose="020F0502020204030204" pitchFamily="34" charset="0"/>
              </a:rPr>
              <a:t>with 2 interpreters  per </a:t>
            </a:r>
            <a:r>
              <a:rPr lang="pt-PT" altLang="en-US" sz="2000" dirty="0" smtClean="0">
                <a:solidFill>
                  <a:srgbClr val="000000"/>
                </a:solidFill>
                <a:latin typeface="Calibri" panose="020F0502020204030204" pitchFamily="34" charset="0"/>
              </a:rPr>
              <a:t>booth</a:t>
            </a:r>
          </a:p>
          <a:p>
            <a:pPr>
              <a:spcBef>
                <a:spcPts val="103"/>
              </a:spcBef>
            </a:pPr>
            <a:r>
              <a:rPr lang="pt-PT" altLang="en-US" sz="2000" dirty="0" smtClean="0">
                <a:solidFill>
                  <a:srgbClr val="FF0000"/>
                </a:solidFill>
                <a:latin typeface="Calibri" panose="020F0502020204030204" pitchFamily="34" charset="0"/>
              </a:rPr>
              <a:t>	</a:t>
            </a:r>
            <a:r>
              <a:rPr lang="pt-PT" altLang="en-US" sz="2000" dirty="0" smtClean="0">
                <a:solidFill>
                  <a:srgbClr val="FF6600"/>
                </a:solidFill>
                <a:latin typeface="Calibri" panose="020F0502020204030204" pitchFamily="34" charset="0"/>
              </a:rPr>
              <a:t>Interpreters can ask for a 3rd colleague for  difficult meetings (“réunions astreignantes”)</a:t>
            </a:r>
            <a:endParaRPr lang="pt-PT" altLang="en-US" sz="2000" dirty="0">
              <a:solidFill>
                <a:srgbClr val="FF6600"/>
              </a:solidFill>
              <a:latin typeface="Calibri" panose="020F0502020204030204" pitchFamily="34" charset="0"/>
            </a:endParaRPr>
          </a:p>
          <a:p>
            <a:pPr>
              <a:spcBef>
                <a:spcPts val="103"/>
              </a:spcBef>
            </a:pPr>
            <a:endParaRPr lang="pt-PT" altLang="en-US" sz="2000" dirty="0">
              <a:solidFill>
                <a:srgbClr val="000000"/>
              </a:solidFill>
              <a:latin typeface="Calibri" panose="020F0502020204030204" pitchFamily="34" charset="0"/>
            </a:endParaRPr>
          </a:p>
          <a:p>
            <a:pPr>
              <a:spcBef>
                <a:spcPts val="103"/>
              </a:spcBef>
            </a:pPr>
            <a:r>
              <a:rPr lang="pt-PT" altLang="en-US" sz="2000" dirty="0" smtClean="0">
                <a:solidFill>
                  <a:srgbClr val="000000"/>
                </a:solidFill>
                <a:latin typeface="Calibri" panose="020F0502020204030204" pitchFamily="34" charset="0"/>
              </a:rPr>
              <a:t>	</a:t>
            </a:r>
          </a:p>
          <a:p>
            <a:pPr>
              <a:spcBef>
                <a:spcPts val="103"/>
              </a:spcBef>
            </a:pPr>
            <a:r>
              <a:rPr lang="pt-PT" altLang="en-US" sz="2000" dirty="0">
                <a:solidFill>
                  <a:srgbClr val="000000"/>
                </a:solidFill>
                <a:latin typeface="Calibri" panose="020F0502020204030204" pitchFamily="34" charset="0"/>
              </a:rPr>
              <a:t>	</a:t>
            </a:r>
            <a:r>
              <a:rPr lang="pt-PT" altLang="en-US" sz="2000" dirty="0" smtClean="0">
                <a:solidFill>
                  <a:srgbClr val="000000"/>
                </a:solidFill>
                <a:latin typeface="Calibri" panose="020F0502020204030204" pitchFamily="34" charset="0"/>
              </a:rPr>
              <a:t>Max</a:t>
            </a:r>
            <a:r>
              <a:rPr lang="pt-PT" altLang="en-US" sz="2000" dirty="0">
                <a:solidFill>
                  <a:srgbClr val="000000"/>
                </a:solidFill>
                <a:latin typeface="Calibri" panose="020F0502020204030204" pitchFamily="34" charset="0"/>
              </a:rPr>
              <a:t>. of about 35 hrs per </a:t>
            </a:r>
            <a:r>
              <a:rPr lang="pt-PT" altLang="en-US" sz="2000" dirty="0" smtClean="0">
                <a:solidFill>
                  <a:srgbClr val="000000"/>
                </a:solidFill>
                <a:latin typeface="Calibri" panose="020F0502020204030204" pitchFamily="34" charset="0"/>
              </a:rPr>
              <a:t>week </a:t>
            </a:r>
          </a:p>
          <a:p>
            <a:pPr>
              <a:spcBef>
                <a:spcPts val="103"/>
              </a:spcBef>
            </a:pPr>
            <a:r>
              <a:rPr lang="pt-PT" altLang="en-US" sz="2000" dirty="0">
                <a:solidFill>
                  <a:srgbClr val="000000"/>
                </a:solidFill>
                <a:latin typeface="Calibri" panose="020F0502020204030204" pitchFamily="34" charset="0"/>
              </a:rPr>
              <a:t>	</a:t>
            </a:r>
            <a:r>
              <a:rPr lang="pt-PT" altLang="en-US" sz="2000" dirty="0" smtClean="0">
                <a:solidFill>
                  <a:srgbClr val="FF6600"/>
                </a:solidFill>
                <a:latin typeface="Calibri" panose="020F0502020204030204" pitchFamily="34" charset="0"/>
              </a:rPr>
              <a:t>The max is only theoretical, most meetings end earlier than scheduled.</a:t>
            </a:r>
            <a:endParaRPr lang="pt-PT" altLang="en-US" sz="2000" dirty="0">
              <a:solidFill>
                <a:srgbClr val="FF6600"/>
              </a:solidFill>
              <a:latin typeface="Calibri" panose="020F0502020204030204" pitchFamily="34" charset="0"/>
            </a:endParaRPr>
          </a:p>
          <a:p>
            <a:pPr>
              <a:spcBef>
                <a:spcPts val="103"/>
              </a:spcBef>
            </a:pPr>
            <a:endParaRPr lang="pt-PT" altLang="en-US" sz="2000" dirty="0">
              <a:solidFill>
                <a:srgbClr val="000000"/>
              </a:solidFill>
              <a:latin typeface="Calibri" panose="020F0502020204030204" pitchFamily="34" charset="0"/>
            </a:endParaRPr>
          </a:p>
          <a:p>
            <a:pPr>
              <a:spcBef>
                <a:spcPts val="103"/>
              </a:spcBef>
            </a:pPr>
            <a:r>
              <a:rPr lang="pt-PT" altLang="en-US" sz="2000" dirty="0" smtClean="0">
                <a:solidFill>
                  <a:srgbClr val="000000"/>
                </a:solidFill>
                <a:latin typeface="Calibri" panose="020F0502020204030204" pitchFamily="34" charset="0"/>
              </a:rPr>
              <a:t>	Meetings </a:t>
            </a:r>
            <a:r>
              <a:rPr lang="pt-PT" altLang="en-US" sz="2000" dirty="0">
                <a:solidFill>
                  <a:srgbClr val="000000"/>
                </a:solidFill>
                <a:latin typeface="Calibri" panose="020F0502020204030204" pitchFamily="34" charset="0"/>
              </a:rPr>
              <a:t>from Monday to  </a:t>
            </a:r>
            <a:r>
              <a:rPr lang="pt-PT" altLang="en-US" sz="2000" dirty="0" smtClean="0">
                <a:solidFill>
                  <a:srgbClr val="000000"/>
                </a:solidFill>
                <a:latin typeface="Calibri" panose="020F0502020204030204" pitchFamily="34" charset="0"/>
              </a:rPr>
              <a:t>Friday </a:t>
            </a:r>
          </a:p>
          <a:p>
            <a:pPr>
              <a:spcBef>
                <a:spcPts val="103"/>
              </a:spcBef>
            </a:pPr>
            <a:r>
              <a:rPr lang="pt-PT" altLang="en-US" sz="2000" dirty="0">
                <a:solidFill>
                  <a:srgbClr val="000000"/>
                </a:solidFill>
                <a:latin typeface="Calibri" panose="020F0502020204030204" pitchFamily="34" charset="0"/>
              </a:rPr>
              <a:t>	</a:t>
            </a:r>
            <a:r>
              <a:rPr lang="pt-PT" altLang="en-US" sz="2000" dirty="0" smtClean="0">
                <a:solidFill>
                  <a:srgbClr val="FF6600"/>
                </a:solidFill>
                <a:latin typeface="Calibri" panose="020F0502020204030204" pitchFamily="34" charset="0"/>
              </a:rPr>
              <a:t>At least half a day per week free from assignments</a:t>
            </a:r>
            <a:endParaRPr lang="pt-PT" altLang="en-US" sz="2000" dirty="0">
              <a:solidFill>
                <a:srgbClr val="FF6600"/>
              </a:solidFill>
              <a:latin typeface="Calibri" panose="020F0502020204030204" pitchFamily="34" charset="0"/>
            </a:endParaRPr>
          </a:p>
        </p:txBody>
      </p:sp>
    </p:spTree>
    <p:extLst>
      <p:ext uri="{BB962C8B-B14F-4D97-AF65-F5344CB8AC3E}">
        <p14:creationId xmlns:p14="http://schemas.microsoft.com/office/powerpoint/2010/main" val="113764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solidFill>
                  <a:srgbClr val="FF6600"/>
                </a:solidFill>
                <a:latin typeface="Calibri" panose="020F0502020204030204" pitchFamily="34" charset="0"/>
              </a:rPr>
              <a:t>WHERE EP INTERPRETERS ARE WORSE-OFF THAN EC INTERPRETERS</a:t>
            </a:r>
            <a:endParaRPr lang="en-GB" sz="3200" dirty="0">
              <a:solidFill>
                <a:srgbClr val="FF6600"/>
              </a:solidFill>
              <a:latin typeface="Calibri" panose="020F0502020204030204" pitchFamily="34" charset="0"/>
            </a:endParaRPr>
          </a:p>
        </p:txBody>
      </p:sp>
      <p:sp>
        <p:nvSpPr>
          <p:cNvPr id="3" name="Content Placeholder 2"/>
          <p:cNvSpPr>
            <a:spLocks noGrp="1"/>
          </p:cNvSpPr>
          <p:nvPr>
            <p:ph sz="half" idx="1"/>
          </p:nvPr>
        </p:nvSpPr>
        <p:spPr>
          <a:xfrm>
            <a:off x="677334" y="2160588"/>
            <a:ext cx="4184035" cy="4472031"/>
          </a:xfrm>
        </p:spPr>
        <p:txBody>
          <a:bodyPr>
            <a:normAutofit lnSpcReduction="10000"/>
          </a:bodyPr>
          <a:lstStyle/>
          <a:p>
            <a:pPr marL="0" indent="0" algn="ctr">
              <a:buNone/>
            </a:pPr>
            <a:r>
              <a:rPr lang="en-GB" b="1" dirty="0" smtClean="0">
                <a:solidFill>
                  <a:srgbClr val="FF6600"/>
                </a:solidFill>
              </a:rPr>
              <a:t>Parliament</a:t>
            </a:r>
            <a:endParaRPr lang="en-GB" dirty="0" smtClean="0">
              <a:solidFill>
                <a:srgbClr val="FF6600"/>
              </a:solidFill>
            </a:endParaRPr>
          </a:p>
          <a:p>
            <a:pPr>
              <a:buFont typeface="Wingdings" panose="05000000000000000000" pitchFamily="2" charset="2"/>
              <a:buChar char="Ø"/>
            </a:pPr>
            <a:r>
              <a:rPr lang="en-GB" dirty="0" smtClean="0"/>
              <a:t>High </a:t>
            </a:r>
            <a:r>
              <a:rPr lang="en-GB" dirty="0"/>
              <a:t>number of topics in the same meeting, more preparation required</a:t>
            </a:r>
          </a:p>
          <a:p>
            <a:pPr>
              <a:buFont typeface="Wingdings" panose="05000000000000000000" pitchFamily="2" charset="2"/>
              <a:buChar char="Ø"/>
            </a:pPr>
            <a:r>
              <a:rPr lang="en-GB" dirty="0" smtClean="0"/>
              <a:t>Higher </a:t>
            </a:r>
            <a:r>
              <a:rPr lang="en-GB" dirty="0"/>
              <a:t>speed and density of MEPs’ speeches</a:t>
            </a:r>
          </a:p>
          <a:p>
            <a:pPr>
              <a:buFont typeface="Wingdings" panose="05000000000000000000" pitchFamily="2" charset="2"/>
              <a:buChar char="Ø"/>
            </a:pPr>
            <a:r>
              <a:rPr lang="en-GB" dirty="0" smtClean="0"/>
              <a:t>Late </a:t>
            </a:r>
            <a:r>
              <a:rPr lang="en-GB" dirty="0"/>
              <a:t>meetings start at 18.45 in </a:t>
            </a:r>
            <a:r>
              <a:rPr lang="en-GB" dirty="0" err="1"/>
              <a:t>Bxl</a:t>
            </a:r>
            <a:r>
              <a:rPr lang="en-GB" dirty="0"/>
              <a:t> and 21.00 in </a:t>
            </a:r>
            <a:r>
              <a:rPr lang="en-GB" dirty="0" err="1"/>
              <a:t>Sxb</a:t>
            </a:r>
            <a:endParaRPr lang="en-GB" dirty="0"/>
          </a:p>
          <a:p>
            <a:pPr>
              <a:buFont typeface="Wingdings" panose="05000000000000000000" pitchFamily="2" charset="2"/>
              <a:buChar char="Ø"/>
            </a:pPr>
            <a:r>
              <a:rPr lang="en-GB" dirty="0" smtClean="0"/>
              <a:t>Paperless </a:t>
            </a:r>
            <a:r>
              <a:rPr lang="en-GB" dirty="0"/>
              <a:t>Parliament poses additional challenge, despite limited pilot project</a:t>
            </a:r>
          </a:p>
          <a:p>
            <a:pPr>
              <a:buFont typeface="Wingdings" panose="05000000000000000000" pitchFamily="2" charset="2"/>
              <a:buChar char="Ø"/>
            </a:pPr>
            <a:r>
              <a:rPr lang="en-GB" dirty="0" err="1" smtClean="0"/>
              <a:t>Webstreaming</a:t>
            </a:r>
            <a:r>
              <a:rPr lang="en-GB" dirty="0"/>
              <a:t>, higher stress</a:t>
            </a:r>
          </a:p>
          <a:p>
            <a:pPr>
              <a:buFont typeface="Wingdings" panose="05000000000000000000" pitchFamily="2" charset="2"/>
              <a:buChar char="Ø"/>
            </a:pPr>
            <a:r>
              <a:rPr lang="en-GB" dirty="0" smtClean="0"/>
              <a:t>Unpredictable </a:t>
            </a:r>
            <a:r>
              <a:rPr lang="en-GB" dirty="0"/>
              <a:t>order of speakers </a:t>
            </a:r>
          </a:p>
          <a:p>
            <a:endParaRPr lang="en-GB" dirty="0"/>
          </a:p>
        </p:txBody>
      </p:sp>
      <p:sp>
        <p:nvSpPr>
          <p:cNvPr id="4" name="Content Placeholder 3"/>
          <p:cNvSpPr>
            <a:spLocks noGrp="1"/>
          </p:cNvSpPr>
          <p:nvPr>
            <p:ph sz="half" idx="2"/>
          </p:nvPr>
        </p:nvSpPr>
        <p:spPr>
          <a:xfrm>
            <a:off x="5022761" y="2160588"/>
            <a:ext cx="4251241" cy="4253091"/>
          </a:xfrm>
        </p:spPr>
        <p:txBody>
          <a:bodyPr>
            <a:normAutofit lnSpcReduction="10000"/>
          </a:bodyPr>
          <a:lstStyle/>
          <a:p>
            <a:pPr marL="0" indent="0" algn="ctr">
              <a:buNone/>
            </a:pPr>
            <a:r>
              <a:rPr lang="en-GB" b="1" dirty="0" smtClean="0">
                <a:solidFill>
                  <a:srgbClr val="FF6600"/>
                </a:solidFill>
              </a:rPr>
              <a:t>Commission/Council</a:t>
            </a:r>
            <a:endParaRPr lang="en-GB" dirty="0">
              <a:solidFill>
                <a:srgbClr val="FF6600"/>
              </a:solidFill>
            </a:endParaRPr>
          </a:p>
          <a:p>
            <a:pPr>
              <a:buFont typeface="Wingdings" panose="05000000000000000000" pitchFamily="2" charset="2"/>
              <a:buChar char="Ø"/>
            </a:pPr>
            <a:r>
              <a:rPr lang="en-GB" dirty="0" smtClean="0"/>
              <a:t>Limited </a:t>
            </a:r>
            <a:r>
              <a:rPr lang="en-GB" dirty="0"/>
              <a:t>number of topics in the same meeting, less </a:t>
            </a:r>
            <a:r>
              <a:rPr lang="en-GB" dirty="0" smtClean="0"/>
              <a:t>preparation </a:t>
            </a:r>
            <a:r>
              <a:rPr lang="en-GB" dirty="0"/>
              <a:t>required</a:t>
            </a:r>
          </a:p>
          <a:p>
            <a:pPr>
              <a:buFont typeface="Wingdings" panose="05000000000000000000" pitchFamily="2" charset="2"/>
              <a:buChar char="Ø"/>
            </a:pPr>
            <a:r>
              <a:rPr lang="en-GB" dirty="0" smtClean="0"/>
              <a:t>Lower </a:t>
            </a:r>
            <a:r>
              <a:rPr lang="en-GB" dirty="0"/>
              <a:t>speed and density of delegates’ speeches</a:t>
            </a:r>
          </a:p>
          <a:p>
            <a:pPr>
              <a:buFont typeface="Wingdings" panose="05000000000000000000" pitchFamily="2" charset="2"/>
              <a:buChar char="Ø"/>
            </a:pPr>
            <a:r>
              <a:rPr lang="en-GB" dirty="0" smtClean="0"/>
              <a:t>Late </a:t>
            </a:r>
            <a:r>
              <a:rPr lang="en-GB" dirty="0"/>
              <a:t>meetings start at </a:t>
            </a:r>
            <a:r>
              <a:rPr lang="en-GB" dirty="0" smtClean="0"/>
              <a:t>18.30</a:t>
            </a:r>
          </a:p>
          <a:p>
            <a:pPr marL="0" indent="0">
              <a:buNone/>
            </a:pPr>
            <a:endParaRPr lang="en-GB" sz="800" dirty="0"/>
          </a:p>
          <a:p>
            <a:pPr>
              <a:buFont typeface="Wingdings" panose="05000000000000000000" pitchFamily="2" charset="2"/>
              <a:buChar char="Ø"/>
            </a:pPr>
            <a:r>
              <a:rPr lang="en-GB" dirty="0" smtClean="0"/>
              <a:t>All </a:t>
            </a:r>
            <a:r>
              <a:rPr lang="en-GB" dirty="0"/>
              <a:t>documents available in electronic format </a:t>
            </a:r>
            <a:r>
              <a:rPr lang="en-GB" dirty="0" smtClean="0"/>
              <a:t>without token and</a:t>
            </a:r>
            <a:r>
              <a:rPr lang="en-GB" dirty="0"/>
              <a:t> on paper in the booth.</a:t>
            </a:r>
          </a:p>
          <a:p>
            <a:pPr>
              <a:buFont typeface="Wingdings" panose="05000000000000000000" pitchFamily="2" charset="2"/>
              <a:buChar char="Ø"/>
            </a:pPr>
            <a:r>
              <a:rPr lang="en-GB" dirty="0" smtClean="0"/>
              <a:t>No </a:t>
            </a:r>
            <a:r>
              <a:rPr lang="en-GB" dirty="0" err="1"/>
              <a:t>Webstreaming</a:t>
            </a:r>
            <a:r>
              <a:rPr lang="en-GB" dirty="0"/>
              <a:t> </a:t>
            </a:r>
          </a:p>
          <a:p>
            <a:pPr>
              <a:buFont typeface="Wingdings" panose="05000000000000000000" pitchFamily="2" charset="2"/>
              <a:buChar char="Ø"/>
            </a:pPr>
            <a:r>
              <a:rPr lang="en-GB" dirty="0" smtClean="0"/>
              <a:t>Predictable </a:t>
            </a:r>
            <a:r>
              <a:rPr lang="en-GB" dirty="0"/>
              <a:t>order of speakers</a:t>
            </a:r>
          </a:p>
          <a:p>
            <a:endParaRPr lang="en-GB" dirty="0"/>
          </a:p>
        </p:txBody>
      </p:sp>
    </p:spTree>
    <p:extLst>
      <p:ext uri="{BB962C8B-B14F-4D97-AF65-F5344CB8AC3E}">
        <p14:creationId xmlns:p14="http://schemas.microsoft.com/office/powerpoint/2010/main" val="604614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solidFill>
                  <a:srgbClr val="FF6600"/>
                </a:solidFill>
                <a:latin typeface="Calibri" panose="020F0502020204030204" pitchFamily="34" charset="0"/>
              </a:rPr>
              <a:t>MORE FACTS ABOUT INTERPRETERS AT THE COMMISSION/COUNCIL</a:t>
            </a:r>
            <a:endParaRPr lang="en-GB" sz="3200" dirty="0">
              <a:solidFill>
                <a:srgbClr val="FF6600"/>
              </a:solidFill>
              <a:latin typeface="Calibri" panose="020F0502020204030204" pitchFamily="34" charset="0"/>
            </a:endParaRPr>
          </a:p>
        </p:txBody>
      </p:sp>
      <p:sp>
        <p:nvSpPr>
          <p:cNvPr id="3" name="Content Placeholder 2"/>
          <p:cNvSpPr>
            <a:spLocks noGrp="1"/>
          </p:cNvSpPr>
          <p:nvPr>
            <p:ph idx="1"/>
          </p:nvPr>
        </p:nvSpPr>
        <p:spPr>
          <a:xfrm>
            <a:off x="677334" y="1930400"/>
            <a:ext cx="8596668" cy="4753735"/>
          </a:xfrm>
        </p:spPr>
        <p:txBody>
          <a:bodyPr>
            <a:noAutofit/>
          </a:bodyPr>
          <a:lstStyle/>
          <a:p>
            <a:pPr>
              <a:buFont typeface="Wingdings" panose="05000000000000000000" pitchFamily="2" charset="2"/>
              <a:buChar char="Ø"/>
            </a:pPr>
            <a:r>
              <a:rPr lang="en-GB" dirty="0" smtClean="0">
                <a:latin typeface="Calibri" panose="020F0502020204030204" pitchFamily="34" charset="0"/>
              </a:rPr>
              <a:t>A late meeting starts at 18.30, max 1 late meeting per week</a:t>
            </a:r>
          </a:p>
          <a:p>
            <a:pPr>
              <a:buFont typeface="Wingdings" panose="05000000000000000000" pitchFamily="2" charset="2"/>
              <a:buChar char="Ø"/>
            </a:pPr>
            <a:r>
              <a:rPr lang="en-GB" dirty="0" smtClean="0">
                <a:latin typeface="Calibri" panose="020F0502020204030204" pitchFamily="34" charset="0"/>
              </a:rPr>
              <a:t>No meeting starts before 8.30</a:t>
            </a:r>
          </a:p>
          <a:p>
            <a:pPr>
              <a:buFont typeface="Wingdings" panose="05000000000000000000" pitchFamily="2" charset="2"/>
              <a:buChar char="Ø"/>
            </a:pPr>
            <a:r>
              <a:rPr lang="en-GB" dirty="0" smtClean="0">
                <a:latin typeface="Calibri" panose="020F0502020204030204" pitchFamily="34" charset="0"/>
              </a:rPr>
              <a:t>Usual time span 8.30-18.30 (10 hrs)</a:t>
            </a:r>
          </a:p>
          <a:p>
            <a:pPr>
              <a:buFont typeface="Wingdings" panose="05000000000000000000" pitchFamily="2" charset="2"/>
              <a:buChar char="Ø"/>
            </a:pPr>
            <a:r>
              <a:rPr lang="en-GB" dirty="0" smtClean="0">
                <a:latin typeface="Calibri" panose="020F0502020204030204" pitchFamily="34" charset="0"/>
              </a:rPr>
              <a:t>Freelancers cannot be assigned to meetings going beyond 21.00 if not recruited on following day</a:t>
            </a:r>
          </a:p>
          <a:p>
            <a:pPr>
              <a:buFont typeface="Wingdings" panose="05000000000000000000" pitchFamily="2" charset="2"/>
              <a:buChar char="Ø"/>
            </a:pPr>
            <a:r>
              <a:rPr lang="en-GB" dirty="0" smtClean="0">
                <a:latin typeface="Calibri" panose="020F0502020204030204" pitchFamily="34" charset="0"/>
              </a:rPr>
              <a:t>Night meetings: interpreters assigned to meetings starting after 18.30 cannot be assigned to the booth in other meetings until that time</a:t>
            </a:r>
          </a:p>
          <a:p>
            <a:pPr>
              <a:buFont typeface="Wingdings" panose="05000000000000000000" pitchFamily="2" charset="2"/>
              <a:buChar char="Ø"/>
            </a:pPr>
            <a:r>
              <a:rPr lang="en-GB" dirty="0" smtClean="0">
                <a:latin typeface="Calibri" panose="020F0502020204030204" pitchFamily="34" charset="0"/>
              </a:rPr>
              <a:t>If meeting goes beyond 21.00, next morning off</a:t>
            </a:r>
          </a:p>
          <a:p>
            <a:pPr>
              <a:buFont typeface="Wingdings" panose="05000000000000000000" pitchFamily="2" charset="2"/>
              <a:buChar char="Ø"/>
            </a:pPr>
            <a:r>
              <a:rPr lang="en-GB" dirty="0" smtClean="0">
                <a:latin typeface="Calibri" panose="020F0502020204030204" pitchFamily="34" charset="0"/>
              </a:rPr>
              <a:t>After 4 hrs in the morning,  90-min break in all cases</a:t>
            </a:r>
          </a:p>
          <a:p>
            <a:pPr>
              <a:buFont typeface="Wingdings" panose="05000000000000000000" pitchFamily="2" charset="2"/>
              <a:buChar char="Ø"/>
            </a:pPr>
            <a:r>
              <a:rPr lang="en-GB" dirty="0" smtClean="0">
                <a:latin typeface="Calibri" panose="020F0502020204030204" pitchFamily="34" charset="0"/>
              </a:rPr>
              <a:t>10 hrs days give rise to half a day off</a:t>
            </a:r>
          </a:p>
          <a:p>
            <a:pPr>
              <a:buFont typeface="Wingdings" panose="05000000000000000000" pitchFamily="2" charset="2"/>
              <a:buChar char="Ø"/>
            </a:pPr>
            <a:r>
              <a:rPr lang="en-GB" dirty="0" smtClean="0">
                <a:latin typeface="Calibri" panose="020F0502020204030204" pitchFamily="34" charset="0"/>
              </a:rPr>
              <a:t>Meeting continuity, you normally stay in one committee or working group</a:t>
            </a:r>
            <a:endParaRPr lang="en-GB" dirty="0">
              <a:latin typeface="Calibri" panose="020F0502020204030204" pitchFamily="34" charset="0"/>
            </a:endParaRPr>
          </a:p>
          <a:p>
            <a:pPr>
              <a:buFont typeface="Wingdings" panose="05000000000000000000" pitchFamily="2" charset="2"/>
              <a:buChar char="Ø"/>
            </a:pPr>
            <a:r>
              <a:rPr lang="en-GB" dirty="0" smtClean="0">
                <a:latin typeface="Calibri" panose="020F0502020204030204" pitchFamily="34" charset="0"/>
              </a:rPr>
              <a:t>Social dialogue works, good atmosphere</a:t>
            </a:r>
          </a:p>
        </p:txBody>
      </p:sp>
    </p:spTree>
    <p:extLst>
      <p:ext uri="{BB962C8B-B14F-4D97-AF65-F5344CB8AC3E}">
        <p14:creationId xmlns:p14="http://schemas.microsoft.com/office/powerpoint/2010/main" val="8472139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9163"/>
          </a:xfrm>
        </p:spPr>
        <p:txBody>
          <a:bodyPr>
            <a:normAutofit/>
          </a:bodyPr>
          <a:lstStyle/>
          <a:p>
            <a:pPr algn="ctr"/>
            <a:r>
              <a:rPr lang="en-GB" sz="3200" dirty="0" smtClean="0">
                <a:solidFill>
                  <a:srgbClr val="FF6600"/>
                </a:solidFill>
                <a:latin typeface="Calibri" panose="020F0502020204030204" pitchFamily="34" charset="0"/>
              </a:rPr>
              <a:t>SCIC INTERPRETERS’ POSITION </a:t>
            </a:r>
            <a:endParaRPr lang="en-GB" sz="3200" dirty="0">
              <a:solidFill>
                <a:srgbClr val="FF6600"/>
              </a:solidFill>
              <a:latin typeface="Calibri" panose="020F0502020204030204" pitchFamily="34" charset="0"/>
            </a:endParaRPr>
          </a:p>
        </p:txBody>
      </p:sp>
      <p:sp>
        <p:nvSpPr>
          <p:cNvPr id="3" name="Content Placeholder 2"/>
          <p:cNvSpPr>
            <a:spLocks noGrp="1"/>
          </p:cNvSpPr>
          <p:nvPr>
            <p:ph idx="1"/>
          </p:nvPr>
        </p:nvSpPr>
        <p:spPr>
          <a:xfrm>
            <a:off x="677334" y="1528763"/>
            <a:ext cx="8596668" cy="4512599"/>
          </a:xfrm>
        </p:spPr>
        <p:txBody>
          <a:bodyPr>
            <a:normAutofit lnSpcReduction="10000"/>
          </a:bodyPr>
          <a:lstStyle/>
          <a:p>
            <a:pPr marL="0" indent="0" algn="just">
              <a:buNone/>
            </a:pPr>
            <a:r>
              <a:rPr lang="en-GB" dirty="0" smtClean="0">
                <a:latin typeface="Calibri" panose="020F0502020204030204" pitchFamily="34" charset="0"/>
              </a:rPr>
              <a:t>“We </a:t>
            </a:r>
            <a:r>
              <a:rPr lang="en-GB" dirty="0">
                <a:latin typeface="Calibri" panose="020F0502020204030204" pitchFamily="34" charset="0"/>
              </a:rPr>
              <a:t>understand that management in DG LINC is currently circulating a presentation which includes a set of data on DG SCIC interpreters’ working </a:t>
            </a:r>
            <a:r>
              <a:rPr lang="en-GB" dirty="0" smtClean="0">
                <a:latin typeface="Calibri" panose="020F0502020204030204" pitchFamily="34" charset="0"/>
              </a:rPr>
              <a:t>conditions”.</a:t>
            </a:r>
          </a:p>
          <a:p>
            <a:pPr marL="0" indent="0" algn="just">
              <a:buNone/>
            </a:pPr>
            <a:endParaRPr lang="en-GB" dirty="0">
              <a:latin typeface="Calibri" panose="020F0502020204030204" pitchFamily="34" charset="0"/>
            </a:endParaRPr>
          </a:p>
          <a:p>
            <a:pPr marL="0" indent="0" algn="just">
              <a:buNone/>
            </a:pPr>
            <a:r>
              <a:rPr lang="en-GB" dirty="0" smtClean="0">
                <a:latin typeface="Calibri" panose="020F0502020204030204" pitchFamily="34" charset="0"/>
              </a:rPr>
              <a:t>“The </a:t>
            </a:r>
            <a:r>
              <a:rPr lang="en-GB" dirty="0">
                <a:latin typeface="Calibri" panose="020F0502020204030204" pitchFamily="34" charset="0"/>
              </a:rPr>
              <a:t>SCIC DI’s position on this, which we have made clear to our colleagues in the EP, is that their management has taken a </a:t>
            </a:r>
            <a:r>
              <a:rPr lang="en-GB" dirty="0">
                <a:solidFill>
                  <a:srgbClr val="FF6600"/>
                </a:solidFill>
                <a:latin typeface="Calibri" panose="020F0502020204030204" pitchFamily="34" charset="0"/>
              </a:rPr>
              <a:t>very partial subset of the working conditions </a:t>
            </a:r>
            <a:r>
              <a:rPr lang="en-GB" dirty="0">
                <a:latin typeface="Calibri" panose="020F0502020204030204" pitchFamily="34" charset="0"/>
              </a:rPr>
              <a:t>that apply in SCIC and used them </a:t>
            </a:r>
            <a:r>
              <a:rPr lang="en-GB" dirty="0">
                <a:solidFill>
                  <a:srgbClr val="FF6600"/>
                </a:solidFill>
                <a:latin typeface="Calibri" panose="020F0502020204030204" pitchFamily="34" charset="0"/>
              </a:rPr>
              <a:t>out of any context </a:t>
            </a:r>
            <a:r>
              <a:rPr lang="en-GB" dirty="0">
                <a:latin typeface="Calibri" panose="020F0502020204030204" pitchFamily="34" charset="0"/>
              </a:rPr>
              <a:t>and that the resulting impression is </a:t>
            </a:r>
            <a:r>
              <a:rPr lang="en-GB" dirty="0">
                <a:solidFill>
                  <a:srgbClr val="FF6600"/>
                </a:solidFill>
                <a:latin typeface="Calibri" panose="020F0502020204030204" pitchFamily="34" charset="0"/>
              </a:rPr>
              <a:t>completely </a:t>
            </a:r>
            <a:r>
              <a:rPr lang="en-GB" dirty="0" smtClean="0">
                <a:solidFill>
                  <a:srgbClr val="FF6600"/>
                </a:solidFill>
                <a:latin typeface="Calibri" panose="020F0502020204030204" pitchFamily="34" charset="0"/>
              </a:rPr>
              <a:t>misleading</a:t>
            </a:r>
            <a:r>
              <a:rPr lang="en-GB" dirty="0" smtClean="0">
                <a:solidFill>
                  <a:schemeClr val="tx1"/>
                </a:solidFill>
                <a:latin typeface="Calibri" panose="020F0502020204030204" pitchFamily="34" charset="0"/>
              </a:rPr>
              <a:t>”.</a:t>
            </a:r>
            <a:endParaRPr lang="en-GB" dirty="0" smtClean="0">
              <a:solidFill>
                <a:srgbClr val="FF6600"/>
              </a:solidFill>
              <a:latin typeface="Calibri" panose="020F0502020204030204" pitchFamily="34" charset="0"/>
            </a:endParaRPr>
          </a:p>
          <a:p>
            <a:pPr marL="0" indent="0" algn="just">
              <a:buNone/>
            </a:pPr>
            <a:endParaRPr lang="en-GB" dirty="0">
              <a:solidFill>
                <a:srgbClr val="FF6600"/>
              </a:solidFill>
              <a:latin typeface="Calibri" panose="020F0502020204030204" pitchFamily="34" charset="0"/>
            </a:endParaRPr>
          </a:p>
          <a:p>
            <a:pPr marL="0" indent="0" algn="just">
              <a:buNone/>
            </a:pPr>
            <a:r>
              <a:rPr lang="en-GB" dirty="0" smtClean="0">
                <a:latin typeface="Calibri" panose="020F0502020204030204" pitchFamily="34" charset="0"/>
              </a:rPr>
              <a:t>“We </a:t>
            </a:r>
            <a:r>
              <a:rPr lang="en-GB" dirty="0">
                <a:latin typeface="Calibri" panose="020F0502020204030204" pitchFamily="34" charset="0"/>
              </a:rPr>
              <a:t>pointed out to the EP staff interpreters’ delegation that working conditions are part of a working environment which must include a genuine commitment on all sides to a </a:t>
            </a:r>
            <a:r>
              <a:rPr lang="en-GB" dirty="0">
                <a:solidFill>
                  <a:srgbClr val="FF6600"/>
                </a:solidFill>
                <a:latin typeface="Calibri" panose="020F0502020204030204" pitchFamily="34" charset="0"/>
              </a:rPr>
              <a:t>social dialogue </a:t>
            </a:r>
            <a:r>
              <a:rPr lang="en-GB" dirty="0">
                <a:latin typeface="Calibri" panose="020F0502020204030204" pitchFamily="34" charset="0"/>
              </a:rPr>
              <a:t>of high quality and to </a:t>
            </a:r>
            <a:r>
              <a:rPr lang="en-GB" dirty="0">
                <a:solidFill>
                  <a:srgbClr val="FF6600"/>
                </a:solidFill>
                <a:latin typeface="Calibri" panose="020F0502020204030204" pitchFamily="34" charset="0"/>
              </a:rPr>
              <a:t>work-life balance </a:t>
            </a:r>
            <a:r>
              <a:rPr lang="en-GB" dirty="0">
                <a:latin typeface="Calibri" panose="020F0502020204030204" pitchFamily="34" charset="0"/>
              </a:rPr>
              <a:t>and that those conditions </a:t>
            </a:r>
            <a:r>
              <a:rPr lang="en-GB" dirty="0">
                <a:solidFill>
                  <a:srgbClr val="FF6600"/>
                </a:solidFill>
                <a:latin typeface="Calibri" panose="020F0502020204030204" pitchFamily="34" charset="0"/>
              </a:rPr>
              <a:t>do exist in DG </a:t>
            </a:r>
            <a:r>
              <a:rPr lang="en-GB" dirty="0" smtClean="0">
                <a:solidFill>
                  <a:srgbClr val="FF6600"/>
                </a:solidFill>
                <a:latin typeface="Calibri" panose="020F0502020204030204" pitchFamily="34" charset="0"/>
              </a:rPr>
              <a:t>SCIC</a:t>
            </a:r>
            <a:r>
              <a:rPr lang="en-GB" dirty="0" smtClean="0">
                <a:solidFill>
                  <a:schemeClr val="tx1"/>
                </a:solidFill>
                <a:latin typeface="Calibri" panose="020F0502020204030204" pitchFamily="34" charset="0"/>
              </a:rPr>
              <a:t>”.</a:t>
            </a:r>
            <a:endParaRPr lang="en-GB" dirty="0" smtClean="0">
              <a:solidFill>
                <a:srgbClr val="FF6600"/>
              </a:solidFill>
              <a:latin typeface="Calibri" panose="020F0502020204030204" pitchFamily="34" charset="0"/>
            </a:endParaRPr>
          </a:p>
          <a:p>
            <a:pPr marL="0" indent="0" algn="just">
              <a:buNone/>
            </a:pPr>
            <a:endParaRPr lang="en-GB" dirty="0">
              <a:solidFill>
                <a:srgbClr val="FF6600"/>
              </a:solidFill>
              <a:latin typeface="Calibri" panose="020F0502020204030204" pitchFamily="34" charset="0"/>
            </a:endParaRPr>
          </a:p>
          <a:p>
            <a:pPr marL="0" indent="0" algn="just">
              <a:buNone/>
            </a:pPr>
            <a:r>
              <a:rPr lang="en-GB" dirty="0" smtClean="0">
                <a:latin typeface="Calibri" panose="020F0502020204030204" pitchFamily="34" charset="0"/>
              </a:rPr>
              <a:t>Interpreters</a:t>
            </a:r>
            <a:r>
              <a:rPr lang="en-GB" dirty="0">
                <a:latin typeface="Calibri" panose="020F0502020204030204" pitchFamily="34" charset="0"/>
              </a:rPr>
              <a:t>’ Delegation of the European Commission</a:t>
            </a:r>
          </a:p>
        </p:txBody>
      </p:sp>
    </p:spTree>
    <p:extLst>
      <p:ext uri="{BB962C8B-B14F-4D97-AF65-F5344CB8AC3E}">
        <p14:creationId xmlns:p14="http://schemas.microsoft.com/office/powerpoint/2010/main" val="34661306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0" y="338912"/>
            <a:ext cx="9572013" cy="11327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0823"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ts val="2688"/>
              </a:lnSpc>
              <a:spcBef>
                <a:spcPts val="431"/>
              </a:spcBef>
            </a:pPr>
            <a:r>
              <a:rPr lang="pt-PT" altLang="en-US" sz="3200" dirty="0">
                <a:solidFill>
                  <a:srgbClr val="FF6600"/>
                </a:solidFill>
                <a:latin typeface="Calibri" panose="020F0502020204030204" pitchFamily="34" charset="0"/>
              </a:rPr>
              <a:t>BETTER PROTECTION WITH LIMITED </a:t>
            </a:r>
            <a:r>
              <a:rPr lang="pt-PT" altLang="en-US" sz="3200" dirty="0" smtClean="0">
                <a:solidFill>
                  <a:srgbClr val="FF6600"/>
                </a:solidFill>
                <a:latin typeface="Calibri" panose="020F0502020204030204" pitchFamily="34" charset="0"/>
              </a:rPr>
              <a:t>ADDITIONAL COST? OR RATHER: LESS PROTECTION WITH SIGNIFICANT SAVINGS (I)</a:t>
            </a:r>
            <a:r>
              <a:rPr lang="pt-PT" altLang="en-US" sz="2540" dirty="0">
                <a:solidFill>
                  <a:srgbClr val="000000"/>
                </a:solidFill>
                <a:latin typeface="Calibri" panose="020F0502020204030204" pitchFamily="34" charset="0"/>
              </a:rPr>
              <a:t/>
            </a:r>
            <a:br>
              <a:rPr lang="pt-PT" altLang="en-US" sz="2540" dirty="0">
                <a:solidFill>
                  <a:srgbClr val="000000"/>
                </a:solidFill>
                <a:latin typeface="Calibri" panose="020F0502020204030204" pitchFamily="34" charset="0"/>
              </a:rPr>
            </a:br>
            <a:endParaRPr lang="pt-PT" altLang="en-US" sz="2540" dirty="0">
              <a:solidFill>
                <a:srgbClr val="000000"/>
              </a:solidFill>
              <a:latin typeface="Calibri" panose="020F0502020204030204" pitchFamily="34" charset="0"/>
            </a:endParaRPr>
          </a:p>
        </p:txBody>
      </p:sp>
      <p:sp>
        <p:nvSpPr>
          <p:cNvPr id="38915" name="Text Box 2"/>
          <p:cNvSpPr txBox="1">
            <a:spLocks noChangeArrowheads="1"/>
          </p:cNvSpPr>
          <p:nvPr/>
        </p:nvSpPr>
        <p:spPr bwMode="auto">
          <a:xfrm>
            <a:off x="503687" y="1471613"/>
            <a:ext cx="9415461" cy="4829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0823" rIns="81646" bIns="40823"/>
          <a:lstStyle>
            <a:lvl1pPr marL="212725" indent="-2000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marL="355600" indent="-342900">
              <a:buFont typeface="Arial" panose="020B0604020202020204" pitchFamily="34" charset="0"/>
              <a:buChar char="•"/>
            </a:pPr>
            <a:r>
              <a:rPr lang="en-GB" dirty="0" smtClean="0">
                <a:latin typeface="Calibri" panose="020F0502020204030204" pitchFamily="34" charset="0"/>
              </a:rPr>
              <a:t>Meetings before 8:30 reduced to a maximum of twice per week and four a month</a:t>
            </a:r>
          </a:p>
          <a:p>
            <a:pPr marL="12700" indent="0"/>
            <a:r>
              <a:rPr lang="en-GB" dirty="0" smtClean="0">
                <a:latin typeface="Calibri" panose="020F0502020204030204" pitchFamily="34" charset="0"/>
              </a:rPr>
              <a:t>    </a:t>
            </a:r>
          </a:p>
          <a:p>
            <a:pPr marL="298450" indent="-285750">
              <a:buFont typeface="Wingdings" panose="05000000000000000000" pitchFamily="2" charset="2"/>
              <a:buChar char="Ø"/>
            </a:pPr>
            <a:r>
              <a:rPr lang="en-GB" dirty="0" smtClean="0">
                <a:solidFill>
                  <a:srgbClr val="FF6600"/>
                </a:solidFill>
                <a:latin typeface="Calibri" panose="020F0502020204030204" pitchFamily="34" charset="0"/>
              </a:rPr>
              <a:t>Reduction </a:t>
            </a:r>
            <a:r>
              <a:rPr lang="en-GB" dirty="0">
                <a:solidFill>
                  <a:srgbClr val="FF6600"/>
                </a:solidFill>
                <a:latin typeface="Calibri" panose="020F0502020204030204" pitchFamily="34" charset="0"/>
              </a:rPr>
              <a:t>only theoretical, number of early meetings much lower than the </a:t>
            </a:r>
            <a:r>
              <a:rPr lang="en-GB" dirty="0" smtClean="0">
                <a:solidFill>
                  <a:srgbClr val="FF6600"/>
                </a:solidFill>
                <a:latin typeface="Calibri" panose="020F0502020204030204" pitchFamily="34" charset="0"/>
              </a:rPr>
              <a:t>cap.</a:t>
            </a:r>
          </a:p>
          <a:p>
            <a:endParaRPr lang="en-GB" dirty="0">
              <a:solidFill>
                <a:srgbClr val="FF0000"/>
              </a:solidFill>
              <a:latin typeface="Calibri" panose="020F0502020204030204" pitchFamily="34" charset="0"/>
            </a:endParaRPr>
          </a:p>
          <a:p>
            <a:pPr marL="355600" indent="-342900">
              <a:buFont typeface="Arial" panose="020B0604020202020204" pitchFamily="34" charset="0"/>
              <a:buChar char="•"/>
            </a:pPr>
            <a:r>
              <a:rPr lang="en-GB" dirty="0">
                <a:latin typeface="Calibri" panose="020F0502020204030204" pitchFamily="34" charset="0"/>
              </a:rPr>
              <a:t>Meetings after 18h45 in BXL or 21 h in STR reduced to a maximum of </a:t>
            </a:r>
            <a:r>
              <a:rPr lang="en-GB" dirty="0" smtClean="0">
                <a:latin typeface="Calibri" panose="020F0502020204030204" pitchFamily="34" charset="0"/>
              </a:rPr>
              <a:t>twice per </a:t>
            </a:r>
            <a:r>
              <a:rPr lang="en-GB" dirty="0">
                <a:latin typeface="Calibri" panose="020F0502020204030204" pitchFamily="34" charset="0"/>
              </a:rPr>
              <a:t>week and six per </a:t>
            </a:r>
            <a:r>
              <a:rPr lang="en-GB" dirty="0" smtClean="0">
                <a:latin typeface="Calibri" panose="020F0502020204030204" pitchFamily="34" charset="0"/>
              </a:rPr>
              <a:t>month</a:t>
            </a:r>
          </a:p>
          <a:p>
            <a:r>
              <a:rPr lang="en-GB" dirty="0" smtClean="0">
                <a:latin typeface="Calibri" panose="020F0502020204030204" pitchFamily="34" charset="0"/>
              </a:rPr>
              <a:t>   </a:t>
            </a:r>
          </a:p>
          <a:p>
            <a:pPr marL="298450" indent="-285750">
              <a:buFont typeface="Wingdings" panose="05000000000000000000" pitchFamily="2" charset="2"/>
              <a:buChar char="Ø"/>
            </a:pPr>
            <a:r>
              <a:rPr lang="en-GB" dirty="0" smtClean="0">
                <a:solidFill>
                  <a:srgbClr val="FF6600"/>
                </a:solidFill>
                <a:latin typeface="Calibri" panose="020F0502020204030204" pitchFamily="34" charset="0"/>
              </a:rPr>
              <a:t>Reduction only theoretical, number of late meetings much lower than the cap. Interpreting slot system provided stronger safeguards </a:t>
            </a:r>
          </a:p>
          <a:p>
            <a:endParaRPr lang="en-GB" dirty="0">
              <a:solidFill>
                <a:srgbClr val="FF0000"/>
              </a:solidFill>
              <a:latin typeface="Calibri" panose="020F0502020204030204" pitchFamily="34" charset="0"/>
            </a:endParaRPr>
          </a:p>
          <a:p>
            <a:pPr marL="355600" indent="-342900">
              <a:buFont typeface="Arial" panose="020B0604020202020204" pitchFamily="34" charset="0"/>
              <a:buChar char="•"/>
            </a:pPr>
            <a:r>
              <a:rPr lang="en-GB" dirty="0">
                <a:latin typeface="Calibri" panose="020F0502020204030204" pitchFamily="34" charset="0"/>
              </a:rPr>
              <a:t>Uninterrupted break of 5 hrs when working day spans 12 hrs or </a:t>
            </a:r>
            <a:r>
              <a:rPr lang="en-GB" dirty="0" smtClean="0">
                <a:latin typeface="Calibri" panose="020F0502020204030204" pitchFamily="34" charset="0"/>
              </a:rPr>
              <a:t>more</a:t>
            </a:r>
            <a:r>
              <a:rPr lang="en-GB" dirty="0">
                <a:latin typeface="Calibri" panose="020F0502020204030204" pitchFamily="34" charset="0"/>
              </a:rPr>
              <a:t/>
            </a:r>
            <a:br>
              <a:rPr lang="en-GB" dirty="0">
                <a:latin typeface="Calibri" panose="020F0502020204030204" pitchFamily="34" charset="0"/>
              </a:rPr>
            </a:br>
            <a:endParaRPr lang="en-GB" dirty="0" smtClean="0">
              <a:latin typeface="Calibri" panose="020F0502020204030204" pitchFamily="34" charset="0"/>
            </a:endParaRPr>
          </a:p>
          <a:p>
            <a:pPr marL="298450" indent="-285750">
              <a:buFont typeface="Wingdings" panose="05000000000000000000" pitchFamily="2" charset="2"/>
              <a:buChar char="Ø"/>
            </a:pPr>
            <a:r>
              <a:rPr lang="en-GB" dirty="0" smtClean="0">
                <a:solidFill>
                  <a:srgbClr val="FF6600"/>
                </a:solidFill>
                <a:latin typeface="Calibri" panose="020F0502020204030204" pitchFamily="34" charset="0"/>
              </a:rPr>
              <a:t>Provision deleted from the text submitted to SC for consultation. Interpreting slot system ensured more usable breaks</a:t>
            </a:r>
          </a:p>
          <a:p>
            <a:pPr marL="12700" indent="0"/>
            <a:endParaRPr lang="en-GB" dirty="0" smtClean="0">
              <a:solidFill>
                <a:srgbClr val="FF0000"/>
              </a:solidFill>
              <a:latin typeface="Calibri" panose="020F0502020204030204" pitchFamily="34" charset="0"/>
            </a:endParaRPr>
          </a:p>
          <a:p>
            <a:pPr marL="298450" indent="-285750">
              <a:buFont typeface="Arial" panose="020B0604020202020204" pitchFamily="34" charset="0"/>
              <a:buChar char="•"/>
            </a:pPr>
            <a:r>
              <a:rPr lang="en-GB" dirty="0" smtClean="0">
                <a:latin typeface="Calibri" panose="020F0502020204030204" pitchFamily="34" charset="0"/>
              </a:rPr>
              <a:t>Additional </a:t>
            </a:r>
            <a:r>
              <a:rPr lang="en-GB" dirty="0">
                <a:latin typeface="Calibri" panose="020F0502020204030204" pitchFamily="34" charset="0"/>
              </a:rPr>
              <a:t>break of 45 min for Strasbourg political group meetings </a:t>
            </a:r>
            <a:r>
              <a:rPr lang="en-GB" dirty="0" smtClean="0">
                <a:latin typeface="Calibri" panose="020F0502020204030204" pitchFamily="34" charset="0"/>
              </a:rPr>
              <a:t>or combination </a:t>
            </a:r>
            <a:r>
              <a:rPr lang="en-GB" dirty="0">
                <a:latin typeface="Calibri" panose="020F0502020204030204" pitchFamily="34" charset="0"/>
              </a:rPr>
              <a:t>with morning meeting to avoid </a:t>
            </a:r>
            <a:r>
              <a:rPr lang="en-GB" dirty="0" smtClean="0">
                <a:latin typeface="Calibri" panose="020F0502020204030204" pitchFamily="34" charset="0"/>
              </a:rPr>
              <a:t>6-h-blocks</a:t>
            </a:r>
            <a:endParaRPr lang="en-GB" dirty="0">
              <a:latin typeface="Calibri" panose="020F0502020204030204" pitchFamily="34" charset="0"/>
            </a:endParaRPr>
          </a:p>
          <a:p>
            <a:pPr marL="298450" indent="-285750">
              <a:buFont typeface="Wingdings" panose="05000000000000000000" pitchFamily="2" charset="2"/>
              <a:buChar char="Ø"/>
            </a:pPr>
            <a:endParaRPr lang="en-GB" dirty="0" smtClean="0">
              <a:solidFill>
                <a:srgbClr val="FF6600"/>
              </a:solidFill>
              <a:latin typeface="Calibri" panose="020F0502020204030204" pitchFamily="34" charset="0"/>
            </a:endParaRPr>
          </a:p>
          <a:p>
            <a:pPr marL="298450" indent="-285750">
              <a:buFont typeface="Wingdings" panose="05000000000000000000" pitchFamily="2" charset="2"/>
              <a:buChar char="Ø"/>
            </a:pPr>
            <a:r>
              <a:rPr lang="en-GB" dirty="0" smtClean="0">
                <a:solidFill>
                  <a:srgbClr val="FF6600"/>
                </a:solidFill>
                <a:latin typeface="Calibri" panose="020F0502020204030204" pitchFamily="34" charset="0"/>
              </a:rPr>
              <a:t>Proposal </a:t>
            </a:r>
            <a:r>
              <a:rPr lang="en-GB" dirty="0">
                <a:solidFill>
                  <a:srgbClr val="FF6600"/>
                </a:solidFill>
                <a:latin typeface="Calibri" panose="020F0502020204030204" pitchFamily="34" charset="0"/>
              </a:rPr>
              <a:t>from the interpreters, not accepted by Management</a:t>
            </a:r>
          </a:p>
        </p:txBody>
      </p:sp>
    </p:spTree>
    <p:extLst>
      <p:ext uri="{BB962C8B-B14F-4D97-AF65-F5344CB8AC3E}">
        <p14:creationId xmlns:p14="http://schemas.microsoft.com/office/powerpoint/2010/main" val="3187195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128187" y="1421873"/>
            <a:ext cx="9908998" cy="42959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0823"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ts val="9038"/>
              </a:lnSpc>
              <a:spcBef>
                <a:spcPts val="499"/>
              </a:spcBef>
            </a:pPr>
            <a:r>
              <a:rPr lang="pt-PT" altLang="en-US" sz="9600" dirty="0" err="1">
                <a:solidFill>
                  <a:srgbClr val="FF6600"/>
                </a:solidFill>
                <a:latin typeface="Calibri" panose="020F0502020204030204" pitchFamily="34" charset="0"/>
              </a:rPr>
              <a:t>Effects</a:t>
            </a:r>
            <a:r>
              <a:rPr lang="pt-PT" altLang="en-US" sz="9600" dirty="0">
                <a:solidFill>
                  <a:srgbClr val="FF6600"/>
                </a:solidFill>
                <a:latin typeface="Calibri" panose="020F0502020204030204" pitchFamily="34" charset="0"/>
              </a:rPr>
              <a:t> </a:t>
            </a:r>
          </a:p>
          <a:p>
            <a:pPr algn="ctr">
              <a:lnSpc>
                <a:spcPts val="9038"/>
              </a:lnSpc>
              <a:spcBef>
                <a:spcPts val="499"/>
              </a:spcBef>
            </a:pPr>
            <a:r>
              <a:rPr lang="pt-PT" altLang="en-US" sz="9600" dirty="0" err="1">
                <a:solidFill>
                  <a:srgbClr val="FF6600"/>
                </a:solidFill>
                <a:latin typeface="Calibri" panose="020F0502020204030204" pitchFamily="34" charset="0"/>
              </a:rPr>
              <a:t>of</a:t>
            </a:r>
            <a:r>
              <a:rPr lang="pt-PT" altLang="en-US" sz="9600" dirty="0">
                <a:solidFill>
                  <a:srgbClr val="FF6600"/>
                </a:solidFill>
                <a:latin typeface="Calibri" panose="020F0502020204030204" pitchFamily="34" charset="0"/>
              </a:rPr>
              <a:t>  </a:t>
            </a:r>
          </a:p>
          <a:p>
            <a:pPr algn="ctr">
              <a:lnSpc>
                <a:spcPts val="9038"/>
              </a:lnSpc>
              <a:spcBef>
                <a:spcPts val="499"/>
              </a:spcBef>
            </a:pPr>
            <a:r>
              <a:rPr lang="pt-PT" altLang="en-US" sz="9600" dirty="0" err="1">
                <a:solidFill>
                  <a:srgbClr val="FF6600"/>
                </a:solidFill>
                <a:latin typeface="Calibri" panose="020F0502020204030204" pitchFamily="34" charset="0"/>
              </a:rPr>
              <a:t>measures</a:t>
            </a:r>
            <a:r>
              <a:rPr lang="pt-PT" altLang="en-US" sz="9600" dirty="0">
                <a:solidFill>
                  <a:srgbClr val="FF6600"/>
                </a:solidFill>
                <a:latin typeface="Calibri" panose="020F0502020204030204" pitchFamily="34" charset="0"/>
              </a:rPr>
              <a:t> </a:t>
            </a:r>
            <a:r>
              <a:rPr lang="pt-PT" altLang="en-US" sz="9600" dirty="0" err="1">
                <a:solidFill>
                  <a:srgbClr val="FF6600"/>
                </a:solidFill>
                <a:latin typeface="Calibri" panose="020F0502020204030204" pitchFamily="34" charset="0"/>
              </a:rPr>
              <a:t>taken</a:t>
            </a:r>
            <a:endParaRPr lang="pt-PT" altLang="en-US" sz="9600" dirty="0">
              <a:solidFill>
                <a:srgbClr val="FF6600"/>
              </a:solidFill>
              <a:latin typeface="Calibri" panose="020F0502020204030204" pitchFamily="34" charset="0"/>
            </a:endParaRPr>
          </a:p>
        </p:txBody>
      </p:sp>
    </p:spTree>
    <p:extLst>
      <p:ext uri="{BB962C8B-B14F-4D97-AF65-F5344CB8AC3E}">
        <p14:creationId xmlns:p14="http://schemas.microsoft.com/office/powerpoint/2010/main" val="4631606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0615"/>
            <a:ext cx="9491730" cy="1211668"/>
          </a:xfrm>
        </p:spPr>
        <p:txBody>
          <a:bodyPr>
            <a:normAutofit fontScale="90000"/>
          </a:bodyPr>
          <a:lstStyle/>
          <a:p>
            <a:pPr algn="ctr">
              <a:lnSpc>
                <a:spcPts val="2688"/>
              </a:lnSpc>
              <a:spcBef>
                <a:spcPts val="431"/>
              </a:spcBef>
            </a:pPr>
            <a:r>
              <a:rPr lang="pt-PT" altLang="en-US" dirty="0">
                <a:solidFill>
                  <a:srgbClr val="FF6600"/>
                </a:solidFill>
                <a:latin typeface="Calibri" panose="020F0502020204030204" pitchFamily="34" charset="0"/>
              </a:rPr>
              <a:t>BETTER PROTECTION WITH LIMITED ADDITIONAL </a:t>
            </a:r>
            <a:r>
              <a:rPr lang="pt-PT" altLang="en-US" dirty="0" smtClean="0">
                <a:solidFill>
                  <a:srgbClr val="FF6600"/>
                </a:solidFill>
                <a:latin typeface="Calibri" panose="020F0502020204030204" pitchFamily="34" charset="0"/>
              </a:rPr>
              <a:t>COST?</a:t>
            </a:r>
            <a:br>
              <a:rPr lang="pt-PT" altLang="en-US" dirty="0" smtClean="0">
                <a:solidFill>
                  <a:srgbClr val="FF6600"/>
                </a:solidFill>
                <a:latin typeface="Calibri" panose="020F0502020204030204" pitchFamily="34" charset="0"/>
              </a:rPr>
            </a:br>
            <a:r>
              <a:rPr lang="pt-PT" altLang="en-US" dirty="0" smtClean="0">
                <a:solidFill>
                  <a:srgbClr val="FF6600"/>
                </a:solidFill>
                <a:latin typeface="Calibri" panose="020F0502020204030204" pitchFamily="34" charset="0"/>
              </a:rPr>
              <a:t>OR RATHER: </a:t>
            </a:r>
            <a:r>
              <a:rPr lang="pt-PT" altLang="en-US" dirty="0">
                <a:solidFill>
                  <a:srgbClr val="FF6600"/>
                </a:solidFill>
                <a:latin typeface="Calibri" panose="020F0502020204030204" pitchFamily="34" charset="0"/>
              </a:rPr>
              <a:t>LESS PROTECTION WITH SIGNIFICANT SAVINGS </a:t>
            </a:r>
            <a:r>
              <a:rPr lang="pt-PT" altLang="en-US" dirty="0" smtClean="0">
                <a:solidFill>
                  <a:srgbClr val="FF6600"/>
                </a:solidFill>
                <a:latin typeface="Calibri" panose="020F0502020204030204" pitchFamily="34" charset="0"/>
              </a:rPr>
              <a:t>(II</a:t>
            </a:r>
            <a:r>
              <a:rPr lang="pt-PT" altLang="en-US" dirty="0">
                <a:solidFill>
                  <a:srgbClr val="FF6600"/>
                </a:solidFill>
                <a:latin typeface="Calibri" panose="020F0502020204030204" pitchFamily="34" charset="0"/>
              </a:rPr>
              <a:t>)</a:t>
            </a:r>
            <a:r>
              <a:rPr lang="pt-PT" altLang="en-US" dirty="0">
                <a:solidFill>
                  <a:srgbClr val="000000"/>
                </a:solidFill>
                <a:latin typeface="Calibri" panose="020F0502020204030204" pitchFamily="34" charset="0"/>
              </a:rPr>
              <a:t/>
            </a:r>
            <a:br>
              <a:rPr lang="pt-PT" altLang="en-US" dirty="0">
                <a:solidFill>
                  <a:srgbClr val="000000"/>
                </a:solidFill>
                <a:latin typeface="Calibri" panose="020F0502020204030204" pitchFamily="34" charset="0"/>
              </a:rPr>
            </a:br>
            <a:r>
              <a:rPr lang="pt-PT" altLang="en-US" dirty="0" smtClean="0">
                <a:solidFill>
                  <a:srgbClr val="000000"/>
                </a:solidFill>
                <a:latin typeface="Calibri" panose="020F0502020204030204" pitchFamily="34" charset="0"/>
              </a:rPr>
              <a:t/>
            </a:r>
            <a:br>
              <a:rPr lang="pt-PT" altLang="en-US" dirty="0" smtClean="0">
                <a:solidFill>
                  <a:srgbClr val="000000"/>
                </a:solidFill>
                <a:latin typeface="Calibri" panose="020F0502020204030204" pitchFamily="34" charset="0"/>
              </a:rPr>
            </a:br>
            <a:endParaRPr lang="pt-PT" altLang="en-US" dirty="0">
              <a:solidFill>
                <a:srgbClr val="000000"/>
              </a:solidFill>
              <a:latin typeface="Calibri" panose="020F0502020204030204" pitchFamily="34" charset="0"/>
            </a:endParaRPr>
          </a:p>
        </p:txBody>
      </p:sp>
      <p:sp>
        <p:nvSpPr>
          <p:cNvPr id="3" name="Rectangle 2"/>
          <p:cNvSpPr/>
          <p:nvPr/>
        </p:nvSpPr>
        <p:spPr>
          <a:xfrm>
            <a:off x="188109" y="1704793"/>
            <a:ext cx="9793018" cy="3970318"/>
          </a:xfrm>
          <a:prstGeom prst="rect">
            <a:avLst/>
          </a:prstGeom>
        </p:spPr>
        <p:txBody>
          <a:bodyPr wrap="square">
            <a:spAutoFit/>
          </a:bodyPr>
          <a:lstStyle/>
          <a:p>
            <a:pPr marL="285750" indent="-285750" algn="just">
              <a:buFont typeface="Arial" panose="020B0604020202020204" pitchFamily="34" charset="0"/>
              <a:buChar char="•"/>
            </a:pPr>
            <a:r>
              <a:rPr lang="en-GB" dirty="0">
                <a:latin typeface="Calibri" panose="020F0502020204030204" pitchFamily="34" charset="0"/>
              </a:rPr>
              <a:t>To compensate for hardship of travel, booth hours for Strasbourg </a:t>
            </a:r>
            <a:r>
              <a:rPr lang="en-GB" dirty="0" smtClean="0">
                <a:latin typeface="Calibri" panose="020F0502020204030204" pitchFamily="34" charset="0"/>
              </a:rPr>
              <a:t>Mondays limited </a:t>
            </a:r>
            <a:r>
              <a:rPr lang="en-GB" dirty="0">
                <a:latin typeface="Calibri" panose="020F0502020204030204" pitchFamily="34" charset="0"/>
              </a:rPr>
              <a:t>to max. 6 hrs or next morning </a:t>
            </a:r>
            <a:r>
              <a:rPr lang="en-GB" dirty="0" smtClean="0">
                <a:latin typeface="Calibri" panose="020F0502020204030204" pitchFamily="34" charset="0"/>
              </a:rPr>
              <a:t>free</a:t>
            </a:r>
            <a:endParaRPr lang="en-GB" dirty="0">
              <a:latin typeface="Calibri" panose="020F0502020204030204" pitchFamily="34" charset="0"/>
            </a:endParaRPr>
          </a:p>
          <a:p>
            <a:endParaRPr lang="en-GB" dirty="0" smtClean="0">
              <a:solidFill>
                <a:srgbClr val="454545"/>
              </a:solidFill>
              <a:latin typeface="Calibri" panose="020F0502020204030204" pitchFamily="34" charset="0"/>
            </a:endParaRPr>
          </a:p>
          <a:p>
            <a:pPr marL="285750" indent="-285750">
              <a:spcAft>
                <a:spcPts val="0"/>
              </a:spcAft>
              <a:buFont typeface="Wingdings" panose="05000000000000000000" pitchFamily="2" charset="2"/>
              <a:buChar char="Ø"/>
            </a:pPr>
            <a:r>
              <a:rPr lang="en-GB" dirty="0" smtClean="0">
                <a:solidFill>
                  <a:srgbClr val="FF6600"/>
                </a:solidFill>
                <a:latin typeface="Calibri" panose="020F0502020204030204" pitchFamily="34" charset="0"/>
              </a:rPr>
              <a:t>Hardship </a:t>
            </a:r>
            <a:r>
              <a:rPr lang="en-GB" dirty="0">
                <a:solidFill>
                  <a:srgbClr val="FF6600"/>
                </a:solidFill>
                <a:latin typeface="Calibri" panose="020F0502020204030204" pitchFamily="34" charset="0"/>
              </a:rPr>
              <a:t>comes from combination of travel AND late meetings. Max span </a:t>
            </a:r>
            <a:r>
              <a:rPr lang="en-GB" dirty="0" smtClean="0">
                <a:solidFill>
                  <a:srgbClr val="FF6600"/>
                </a:solidFill>
                <a:latin typeface="Calibri" panose="020F0502020204030204" pitchFamily="34" charset="0"/>
              </a:rPr>
              <a:t>needed</a:t>
            </a:r>
          </a:p>
          <a:p>
            <a:pPr>
              <a:spcAft>
                <a:spcPts val="0"/>
              </a:spcAft>
            </a:pPr>
            <a:endParaRPr lang="en-GB" dirty="0">
              <a:solidFill>
                <a:srgbClr val="FF0000"/>
              </a:solidFill>
              <a:latin typeface="Calibri" panose="020F0502020204030204" pitchFamily="34" charset="0"/>
            </a:endParaRPr>
          </a:p>
          <a:p>
            <a:pPr marL="285750" indent="-285750">
              <a:spcAft>
                <a:spcPts val="0"/>
              </a:spcAft>
              <a:buFont typeface="Arial" panose="020B0604020202020204" pitchFamily="34" charset="0"/>
              <a:buChar char="•"/>
            </a:pPr>
            <a:r>
              <a:rPr lang="en-GB" dirty="0">
                <a:latin typeface="Calibri" panose="020F0502020204030204" pitchFamily="34" charset="0"/>
              </a:rPr>
              <a:t>Follow-up group to monitor implementation of Working </a:t>
            </a:r>
            <a:r>
              <a:rPr lang="en-GB" dirty="0" smtClean="0">
                <a:latin typeface="Calibri" panose="020F0502020204030204" pitchFamily="34" charset="0"/>
              </a:rPr>
              <a:t>Conditions</a:t>
            </a:r>
            <a:r>
              <a:rPr lang="en-GB" dirty="0">
                <a:solidFill>
                  <a:srgbClr val="454545"/>
                </a:solidFill>
                <a:latin typeface="Calibri" panose="020F0502020204030204" pitchFamily="34" charset="0"/>
              </a:rPr>
              <a:t/>
            </a:r>
            <a:br>
              <a:rPr lang="en-GB" dirty="0">
                <a:solidFill>
                  <a:srgbClr val="454545"/>
                </a:solidFill>
                <a:latin typeface="Calibri" panose="020F0502020204030204" pitchFamily="34" charset="0"/>
              </a:rPr>
            </a:br>
            <a:endParaRPr lang="en-GB" dirty="0">
              <a:solidFill>
                <a:srgbClr val="454545"/>
              </a:solidFill>
              <a:latin typeface="Calibri" panose="020F0502020204030204" pitchFamily="34" charset="0"/>
            </a:endParaRPr>
          </a:p>
          <a:p>
            <a:pPr marL="285750" indent="-285750">
              <a:spcAft>
                <a:spcPts val="0"/>
              </a:spcAft>
              <a:buFont typeface="Wingdings" panose="05000000000000000000" pitchFamily="2" charset="2"/>
              <a:buChar char="Ø"/>
            </a:pPr>
            <a:r>
              <a:rPr lang="en-GB" dirty="0" smtClean="0">
                <a:solidFill>
                  <a:srgbClr val="FF6600"/>
                </a:solidFill>
                <a:latin typeface="Calibri" panose="020F0502020204030204" pitchFamily="34" charset="0"/>
              </a:rPr>
              <a:t>Welcome </a:t>
            </a:r>
            <a:r>
              <a:rPr lang="en-GB" dirty="0">
                <a:solidFill>
                  <a:srgbClr val="FF6600"/>
                </a:solidFill>
                <a:latin typeface="Calibri" panose="020F0502020204030204" pitchFamily="34" charset="0"/>
              </a:rPr>
              <a:t>step which will </a:t>
            </a:r>
            <a:r>
              <a:rPr lang="en-GB" dirty="0" smtClean="0">
                <a:solidFill>
                  <a:srgbClr val="FF6600"/>
                </a:solidFill>
                <a:latin typeface="Calibri" panose="020F0502020204030204" pitchFamily="34" charset="0"/>
              </a:rPr>
              <a:t>benefit Management at least as much as interpreters</a:t>
            </a:r>
            <a:endParaRPr lang="en-GB" dirty="0">
              <a:solidFill>
                <a:srgbClr val="FF6600"/>
              </a:solidFill>
              <a:latin typeface="Calibri" panose="020F0502020204030204" pitchFamily="34" charset="0"/>
            </a:endParaRPr>
          </a:p>
          <a:p>
            <a:endParaRPr lang="en-GB" b="1" dirty="0" smtClean="0">
              <a:latin typeface="Calibri" panose="020F0502020204030204" pitchFamily="34" charset="0"/>
            </a:endParaRPr>
          </a:p>
          <a:p>
            <a:pPr marL="285750" indent="-285750">
              <a:buFont typeface="Arial" panose="020B0604020202020204" pitchFamily="34" charset="0"/>
              <a:buChar char="•"/>
            </a:pPr>
            <a:r>
              <a:rPr lang="en-GB" dirty="0" smtClean="0">
                <a:latin typeface="Calibri" panose="020F0502020204030204" pitchFamily="34" charset="0"/>
              </a:rPr>
              <a:t>Preparatory </a:t>
            </a:r>
            <a:r>
              <a:rPr lang="en-GB" dirty="0">
                <a:latin typeface="Calibri" panose="020F0502020204030204" pitchFamily="34" charset="0"/>
              </a:rPr>
              <a:t>dialogue between interpreter representatives and DG </a:t>
            </a:r>
            <a:r>
              <a:rPr lang="en-GB" dirty="0" smtClean="0">
                <a:latin typeface="Calibri" panose="020F0502020204030204" pitchFamily="34" charset="0"/>
              </a:rPr>
              <a:t>LINC before </a:t>
            </a:r>
            <a:r>
              <a:rPr lang="en-GB" dirty="0">
                <a:latin typeface="Calibri" panose="020F0502020204030204" pitchFamily="34" charset="0"/>
              </a:rPr>
              <a:t>future revisions of working </a:t>
            </a:r>
            <a:r>
              <a:rPr lang="en-GB" dirty="0" smtClean="0">
                <a:latin typeface="Calibri" panose="020F0502020204030204" pitchFamily="34" charset="0"/>
              </a:rPr>
              <a:t>conditions</a:t>
            </a:r>
            <a:endParaRPr lang="en-GB" dirty="0">
              <a:solidFill>
                <a:srgbClr val="FF0000"/>
              </a:solidFill>
              <a:latin typeface="Calibri" panose="020F0502020204030204" pitchFamily="34" charset="0"/>
            </a:endParaRPr>
          </a:p>
          <a:p>
            <a:pPr>
              <a:spcAft>
                <a:spcPts val="0"/>
              </a:spcAft>
            </a:pPr>
            <a:endParaRPr lang="en-GB" dirty="0">
              <a:latin typeface="Calibri" panose="020F0502020204030204" pitchFamily="34" charset="0"/>
            </a:endParaRPr>
          </a:p>
          <a:p>
            <a:pPr marL="285750" indent="-285750">
              <a:spcAft>
                <a:spcPts val="0"/>
              </a:spcAft>
              <a:buFont typeface="Wingdings" panose="05000000000000000000" pitchFamily="2" charset="2"/>
              <a:buChar char="Ø"/>
            </a:pPr>
            <a:r>
              <a:rPr lang="en-GB" dirty="0" smtClean="0">
                <a:solidFill>
                  <a:srgbClr val="FF6600"/>
                </a:solidFill>
                <a:latin typeface="Calibri" panose="020F0502020204030204" pitchFamily="34" charset="0"/>
              </a:rPr>
              <a:t>Downgrade </a:t>
            </a:r>
            <a:r>
              <a:rPr lang="en-GB" dirty="0">
                <a:solidFill>
                  <a:srgbClr val="FF6600"/>
                </a:solidFill>
                <a:latin typeface="Calibri" panose="020F0502020204030204" pitchFamily="34" charset="0"/>
              </a:rPr>
              <a:t>compared to the status quo: agreement between DG LINC and interpreters precondition for any changes to </a:t>
            </a:r>
            <a:r>
              <a:rPr lang="en-GB" dirty="0" err="1">
                <a:solidFill>
                  <a:srgbClr val="FF6600"/>
                </a:solidFill>
                <a:latin typeface="Calibri" panose="020F0502020204030204" pitchFamily="34" charset="0"/>
              </a:rPr>
              <a:t>WoCos</a:t>
            </a:r>
            <a:endParaRPr lang="en-GB" dirty="0">
              <a:solidFill>
                <a:srgbClr val="FF6600"/>
              </a:solidFill>
              <a:effectLst/>
              <a:latin typeface="Calibri" panose="020F0502020204030204" pitchFamily="34" charset="0"/>
            </a:endParaRPr>
          </a:p>
        </p:txBody>
      </p:sp>
    </p:spTree>
    <p:extLst>
      <p:ext uri="{BB962C8B-B14F-4D97-AF65-F5344CB8AC3E}">
        <p14:creationId xmlns:p14="http://schemas.microsoft.com/office/powerpoint/2010/main" val="12053828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97244" y="366009"/>
            <a:ext cx="9307697" cy="527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6310"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103"/>
              </a:spcBef>
            </a:pPr>
            <a:r>
              <a:rPr lang="pt-PT" altLang="en-US" sz="3200" dirty="0">
                <a:solidFill>
                  <a:srgbClr val="FF6600"/>
                </a:solidFill>
                <a:latin typeface="Calibri" panose="020F0502020204030204" pitchFamily="34" charset="0"/>
              </a:rPr>
              <a:t>MAIN OUTSTANDING DEMANDS BY </a:t>
            </a:r>
            <a:r>
              <a:rPr lang="pt-PT" altLang="en-US" sz="3200" dirty="0" smtClean="0">
                <a:solidFill>
                  <a:srgbClr val="FF6600"/>
                </a:solidFill>
                <a:latin typeface="Calibri" panose="020F0502020204030204" pitchFamily="34" charset="0"/>
              </a:rPr>
              <a:t>INTERPRETERS’ DELEGATION (I)</a:t>
            </a:r>
            <a:endParaRPr lang="pt-PT" altLang="en-US" sz="3200" dirty="0">
              <a:solidFill>
                <a:srgbClr val="FF6600"/>
              </a:solidFill>
              <a:latin typeface="Calibri" panose="020F0502020204030204" pitchFamily="34" charset="0"/>
            </a:endParaRPr>
          </a:p>
        </p:txBody>
      </p:sp>
      <p:sp>
        <p:nvSpPr>
          <p:cNvPr id="40963" name="Rectangle 2"/>
          <p:cNvSpPr>
            <a:spLocks noChangeArrowheads="1"/>
          </p:cNvSpPr>
          <p:nvPr/>
        </p:nvSpPr>
        <p:spPr bwMode="auto">
          <a:xfrm>
            <a:off x="347018" y="1782197"/>
            <a:ext cx="9307697" cy="11718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76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spcBef>
                <a:spcPts val="1406"/>
              </a:spcBef>
            </a:pPr>
            <a:r>
              <a:rPr lang="pt-PT" altLang="en-US" b="1" dirty="0" smtClean="0">
                <a:solidFill>
                  <a:srgbClr val="000000"/>
                </a:solidFill>
                <a:latin typeface="Calibri" panose="020F0502020204030204" pitchFamily="34" charset="0"/>
              </a:rPr>
              <a:t>1</a:t>
            </a:r>
            <a:r>
              <a:rPr lang="pt-PT" altLang="en-US" b="1" dirty="0">
                <a:solidFill>
                  <a:srgbClr val="000000"/>
                </a:solidFill>
                <a:latin typeface="Calibri" panose="020F0502020204030204" pitchFamily="34" charset="0"/>
              </a:rPr>
              <a:t>. </a:t>
            </a:r>
            <a:r>
              <a:rPr lang="pt-PT" altLang="en-US" b="1" dirty="0" err="1">
                <a:solidFill>
                  <a:srgbClr val="000000"/>
                </a:solidFill>
                <a:latin typeface="Calibri" panose="020F0502020204030204" pitchFamily="34" charset="0"/>
              </a:rPr>
              <a:t>Maximum</a:t>
            </a:r>
            <a:r>
              <a:rPr lang="pt-PT" altLang="en-US" b="1" dirty="0">
                <a:solidFill>
                  <a:srgbClr val="000000"/>
                </a:solidFill>
                <a:latin typeface="Calibri" panose="020F0502020204030204" pitchFamily="34" charset="0"/>
              </a:rPr>
              <a:t> </a:t>
            </a:r>
            <a:r>
              <a:rPr lang="pt-PT" altLang="en-US" b="1" dirty="0" err="1">
                <a:solidFill>
                  <a:srgbClr val="000000"/>
                </a:solidFill>
                <a:latin typeface="Calibri" panose="020F0502020204030204" pitchFamily="34" charset="0"/>
              </a:rPr>
              <a:t>length</a:t>
            </a:r>
            <a:r>
              <a:rPr lang="pt-PT" altLang="en-US" b="1" dirty="0">
                <a:solidFill>
                  <a:srgbClr val="000000"/>
                </a:solidFill>
                <a:latin typeface="Calibri" panose="020F0502020204030204" pitchFamily="34" charset="0"/>
              </a:rPr>
              <a:t> </a:t>
            </a:r>
            <a:r>
              <a:rPr lang="pt-PT" altLang="en-US" b="1" dirty="0" err="1">
                <a:solidFill>
                  <a:srgbClr val="000000"/>
                </a:solidFill>
                <a:latin typeface="Calibri" panose="020F0502020204030204" pitchFamily="34" charset="0"/>
              </a:rPr>
              <a:t>of</a:t>
            </a:r>
            <a:r>
              <a:rPr lang="pt-PT" altLang="en-US" b="1" dirty="0">
                <a:solidFill>
                  <a:srgbClr val="000000"/>
                </a:solidFill>
                <a:latin typeface="Calibri" panose="020F0502020204030204" pitchFamily="34" charset="0"/>
              </a:rPr>
              <a:t> </a:t>
            </a:r>
            <a:r>
              <a:rPr lang="pt-PT" altLang="en-US" b="1" dirty="0" err="1">
                <a:solidFill>
                  <a:srgbClr val="000000"/>
                </a:solidFill>
                <a:latin typeface="Calibri" panose="020F0502020204030204" pitchFamily="34" charset="0"/>
              </a:rPr>
              <a:t>daily</a:t>
            </a:r>
            <a:r>
              <a:rPr lang="pt-PT" altLang="en-US" b="1" dirty="0">
                <a:solidFill>
                  <a:srgbClr val="000000"/>
                </a:solidFill>
                <a:latin typeface="Calibri" panose="020F0502020204030204" pitchFamily="34" charset="0"/>
              </a:rPr>
              <a:t> </a:t>
            </a:r>
            <a:r>
              <a:rPr lang="pt-PT" altLang="en-US" b="1" dirty="0" err="1">
                <a:solidFill>
                  <a:srgbClr val="000000"/>
                </a:solidFill>
                <a:latin typeface="Calibri" panose="020F0502020204030204" pitchFamily="34" charset="0"/>
              </a:rPr>
              <a:t>booth</a:t>
            </a:r>
            <a:r>
              <a:rPr lang="pt-PT" altLang="en-US" b="1" dirty="0">
                <a:solidFill>
                  <a:srgbClr val="000000"/>
                </a:solidFill>
                <a:latin typeface="Calibri" panose="020F0502020204030204" pitchFamily="34" charset="0"/>
              </a:rPr>
              <a:t> time</a:t>
            </a:r>
            <a:r>
              <a:rPr lang="pt-PT" altLang="en-US" dirty="0">
                <a:solidFill>
                  <a:srgbClr val="000000"/>
                </a:solidFill>
                <a:latin typeface="Calibri" panose="020F0502020204030204" pitchFamily="34" charset="0"/>
              </a:rPr>
              <a:t>:</a:t>
            </a:r>
          </a:p>
          <a:p>
            <a:pPr>
              <a:spcBef>
                <a:spcPts val="1111"/>
              </a:spcBef>
            </a:pPr>
            <a:r>
              <a:rPr lang="pt-PT" altLang="en-US" dirty="0">
                <a:solidFill>
                  <a:srgbClr val="000000"/>
                </a:solidFill>
                <a:latin typeface="Calibri" panose="020F0502020204030204" pitchFamily="34" charset="0"/>
              </a:rPr>
              <a:t>Administration:	</a:t>
            </a:r>
            <a:r>
              <a:rPr lang="pt-PT" altLang="en-US" dirty="0" smtClean="0">
                <a:solidFill>
                  <a:srgbClr val="000000"/>
                </a:solidFill>
                <a:latin typeface="Calibri" panose="020F0502020204030204" pitchFamily="34" charset="0"/>
              </a:rPr>
              <a:t>7.5 </a:t>
            </a:r>
            <a:r>
              <a:rPr lang="pt-PT" altLang="en-US" dirty="0">
                <a:solidFill>
                  <a:srgbClr val="000000"/>
                </a:solidFill>
                <a:latin typeface="Calibri" panose="020F0502020204030204" pitchFamily="34" charset="0"/>
              </a:rPr>
              <a:t>hrs and max. 6 times per month </a:t>
            </a:r>
            <a:r>
              <a:rPr lang="pt-PT" altLang="en-US" dirty="0" smtClean="0">
                <a:solidFill>
                  <a:srgbClr val="000000"/>
                </a:solidFill>
                <a:latin typeface="Calibri" panose="020F0502020204030204" pitchFamily="34" charset="0"/>
              </a:rPr>
              <a:t>8hrs</a:t>
            </a:r>
            <a:endParaRPr lang="pt-PT" altLang="en-US" dirty="0">
              <a:solidFill>
                <a:srgbClr val="000000"/>
              </a:solidFill>
              <a:latin typeface="Calibri" panose="020F0502020204030204" pitchFamily="34" charset="0"/>
            </a:endParaRPr>
          </a:p>
          <a:p>
            <a:pPr>
              <a:spcBef>
                <a:spcPts val="91"/>
              </a:spcBef>
            </a:pPr>
            <a:r>
              <a:rPr lang="pt-PT" altLang="en-US" dirty="0" smtClean="0">
                <a:solidFill>
                  <a:srgbClr val="000000"/>
                </a:solidFill>
                <a:latin typeface="Calibri" panose="020F0502020204030204" pitchFamily="34" charset="0"/>
              </a:rPr>
              <a:t>DELINT:	</a:t>
            </a:r>
            <a:r>
              <a:rPr lang="pt-PT" altLang="en-US" dirty="0">
                <a:solidFill>
                  <a:srgbClr val="000000"/>
                </a:solidFill>
                <a:latin typeface="Calibri" panose="020F0502020204030204" pitchFamily="34" charset="0"/>
              </a:rPr>
              <a:t>	</a:t>
            </a:r>
            <a:r>
              <a:rPr lang="pt-PT" altLang="en-US" dirty="0" smtClean="0">
                <a:solidFill>
                  <a:srgbClr val="000000"/>
                </a:solidFill>
                <a:latin typeface="Calibri" panose="020F0502020204030204" pitchFamily="34" charset="0"/>
              </a:rPr>
              <a:t>7.5 </a:t>
            </a:r>
            <a:r>
              <a:rPr lang="pt-PT" altLang="en-US" dirty="0">
                <a:solidFill>
                  <a:srgbClr val="000000"/>
                </a:solidFill>
                <a:latin typeface="Calibri" panose="020F0502020204030204" pitchFamily="34" charset="0"/>
              </a:rPr>
              <a:t>hrs and 8 hrs twice per month with compensation</a:t>
            </a:r>
          </a:p>
          <a:p>
            <a:pPr marL="285750" indent="-285750">
              <a:lnSpc>
                <a:spcPct val="102000"/>
              </a:lnSpc>
              <a:spcBef>
                <a:spcPts val="624"/>
              </a:spcBef>
              <a:buFont typeface="Wingdings" panose="05000000000000000000" pitchFamily="2" charset="2"/>
              <a:buChar char="Ø"/>
            </a:pPr>
            <a:r>
              <a:rPr lang="pt-PT" altLang="en-US" b="1" dirty="0" smtClean="0">
                <a:solidFill>
                  <a:srgbClr val="000000"/>
                </a:solidFill>
                <a:latin typeface="Calibri" panose="020F0502020204030204" pitchFamily="34" charset="0"/>
              </a:rPr>
              <a:t>additional </a:t>
            </a:r>
            <a:r>
              <a:rPr lang="pt-PT" altLang="en-US" b="1" dirty="0">
                <a:solidFill>
                  <a:srgbClr val="000000"/>
                </a:solidFill>
                <a:latin typeface="Calibri" panose="020F0502020204030204" pitchFamily="34" charset="0"/>
              </a:rPr>
              <a:t>cost: EUR 4 500 000 per year </a:t>
            </a:r>
            <a:r>
              <a:rPr lang="pt-PT" altLang="en-US" dirty="0">
                <a:solidFill>
                  <a:srgbClr val="000000"/>
                </a:solidFill>
                <a:latin typeface="Calibri" panose="020F0502020204030204" pitchFamily="34" charset="0"/>
              </a:rPr>
              <a:t>excluding </a:t>
            </a:r>
            <a:r>
              <a:rPr lang="pt-PT" altLang="en-US" dirty="0" smtClean="0">
                <a:solidFill>
                  <a:srgbClr val="000000"/>
                </a:solidFill>
                <a:latin typeface="Calibri" panose="020F0502020204030204" pitchFamily="34" charset="0"/>
              </a:rPr>
              <a:t>compensation</a:t>
            </a:r>
            <a:endParaRPr lang="pt-PT" altLang="en-US" b="1" dirty="0" smtClean="0">
              <a:solidFill>
                <a:srgbClr val="000000"/>
              </a:solidFill>
              <a:latin typeface="Calibri" panose="020F0502020204030204" pitchFamily="34" charset="0"/>
            </a:endParaRPr>
          </a:p>
          <a:p>
            <a:pPr algn="just">
              <a:lnSpc>
                <a:spcPct val="102000"/>
              </a:lnSpc>
              <a:spcBef>
                <a:spcPts val="612"/>
              </a:spcBef>
            </a:pPr>
            <a:r>
              <a:rPr lang="pt-PT" altLang="en-US" dirty="0" smtClean="0">
                <a:solidFill>
                  <a:srgbClr val="FF6600"/>
                </a:solidFill>
                <a:latin typeface="Calibri" panose="020F0502020204030204" pitchFamily="34" charset="0"/>
              </a:rPr>
              <a:t>According to Management’s data, 8-hour days 0,2% of all interpreter/days since entry into force of new WoCos</a:t>
            </a:r>
            <a:r>
              <a:rPr lang="en-US" dirty="0" smtClean="0">
                <a:solidFill>
                  <a:srgbClr val="FF6600"/>
                </a:solidFill>
                <a:latin typeface="Calibri" panose="020F0502020204030204" pitchFamily="34" charset="0"/>
              </a:rPr>
              <a:t>.</a:t>
            </a:r>
            <a:endParaRPr lang="en-GB" dirty="0">
              <a:solidFill>
                <a:srgbClr val="FF6600"/>
              </a:solidFill>
              <a:latin typeface="Calibri" panose="020F0502020204030204" pitchFamily="34" charset="0"/>
            </a:endParaRPr>
          </a:p>
          <a:p>
            <a:pPr>
              <a:lnSpc>
                <a:spcPct val="102000"/>
              </a:lnSpc>
              <a:spcBef>
                <a:spcPts val="612"/>
              </a:spcBef>
            </a:pPr>
            <a:r>
              <a:rPr lang="pt-PT" altLang="en-US" sz="1400" dirty="0" smtClean="0">
                <a:solidFill>
                  <a:srgbClr val="FF6600"/>
                </a:solidFill>
                <a:latin typeface="Calibri" panose="020F0502020204030204" pitchFamily="34" charset="0"/>
              </a:rPr>
              <a:t> </a:t>
            </a:r>
            <a:endParaRPr lang="pt-PT" altLang="en-US" sz="1400" dirty="0">
              <a:solidFill>
                <a:srgbClr val="FF6600"/>
              </a:solidFill>
              <a:latin typeface="Calibri" panose="020F0502020204030204" pitchFamily="34" charset="0"/>
            </a:endParaRPr>
          </a:p>
        </p:txBody>
      </p:sp>
      <p:sp>
        <p:nvSpPr>
          <p:cNvPr id="40964" name="Rectangle 3"/>
          <p:cNvSpPr>
            <a:spLocks noChangeArrowheads="1"/>
          </p:cNvSpPr>
          <p:nvPr/>
        </p:nvSpPr>
        <p:spPr bwMode="auto">
          <a:xfrm>
            <a:off x="347018" y="3843124"/>
            <a:ext cx="9189604" cy="17571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76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spcBef>
                <a:spcPts val="91"/>
              </a:spcBef>
            </a:pPr>
            <a:r>
              <a:rPr lang="pt-PT" altLang="en-US" b="1" dirty="0" smtClean="0">
                <a:solidFill>
                  <a:srgbClr val="000000"/>
                </a:solidFill>
                <a:latin typeface="Calibri" panose="020F0502020204030204" pitchFamily="34" charset="0"/>
              </a:rPr>
              <a:t>2. </a:t>
            </a:r>
            <a:r>
              <a:rPr lang="pt-PT" altLang="en-US" b="1" dirty="0" err="1" smtClean="0">
                <a:solidFill>
                  <a:srgbClr val="000000"/>
                </a:solidFill>
                <a:latin typeface="Calibri" panose="020F0502020204030204" pitchFamily="34" charset="0"/>
              </a:rPr>
              <a:t>Frequency</a:t>
            </a:r>
            <a:r>
              <a:rPr lang="pt-PT" altLang="en-US" b="1" dirty="0" smtClean="0">
                <a:solidFill>
                  <a:srgbClr val="000000"/>
                </a:solidFill>
                <a:latin typeface="Calibri" panose="020F0502020204030204" pitchFamily="34" charset="0"/>
              </a:rPr>
              <a:t> </a:t>
            </a:r>
            <a:r>
              <a:rPr lang="pt-PT" altLang="en-US" b="1" dirty="0" err="1" smtClean="0">
                <a:solidFill>
                  <a:srgbClr val="000000"/>
                </a:solidFill>
                <a:latin typeface="Calibri" panose="020F0502020204030204" pitchFamily="34" charset="0"/>
              </a:rPr>
              <a:t>of</a:t>
            </a:r>
            <a:r>
              <a:rPr lang="pt-PT" altLang="en-US" b="1" dirty="0" smtClean="0">
                <a:solidFill>
                  <a:srgbClr val="000000"/>
                </a:solidFill>
                <a:latin typeface="Calibri" panose="020F0502020204030204" pitchFamily="34" charset="0"/>
              </a:rPr>
              <a:t> late meetings </a:t>
            </a:r>
            <a:r>
              <a:rPr lang="pt-PT" altLang="en-US" dirty="0" err="1" smtClean="0">
                <a:solidFill>
                  <a:srgbClr val="000000"/>
                </a:solidFill>
                <a:latin typeface="Calibri" panose="020F0502020204030204" pitchFamily="34" charset="0"/>
              </a:rPr>
              <a:t>after</a:t>
            </a:r>
            <a:r>
              <a:rPr lang="pt-PT" altLang="en-US" dirty="0" smtClean="0">
                <a:solidFill>
                  <a:srgbClr val="000000"/>
                </a:solidFill>
                <a:latin typeface="Calibri" panose="020F0502020204030204" pitchFamily="34" charset="0"/>
              </a:rPr>
              <a:t> 18h45 in BXL </a:t>
            </a:r>
            <a:r>
              <a:rPr lang="pt-PT" altLang="en-US" dirty="0" err="1" smtClean="0">
                <a:solidFill>
                  <a:srgbClr val="000000"/>
                </a:solidFill>
                <a:latin typeface="Calibri" panose="020F0502020204030204" pitchFamily="34" charset="0"/>
              </a:rPr>
              <a:t>or</a:t>
            </a:r>
            <a:r>
              <a:rPr lang="pt-PT" altLang="en-US" dirty="0" smtClean="0">
                <a:solidFill>
                  <a:srgbClr val="000000"/>
                </a:solidFill>
                <a:latin typeface="Calibri" panose="020F0502020204030204" pitchFamily="34" charset="0"/>
              </a:rPr>
              <a:t> 21 h in STR:</a:t>
            </a:r>
          </a:p>
          <a:p>
            <a:pPr>
              <a:spcBef>
                <a:spcPts val="91"/>
              </a:spcBef>
            </a:pPr>
            <a:endParaRPr lang="pt-PT" altLang="en-US" dirty="0" smtClean="0">
              <a:solidFill>
                <a:srgbClr val="000000"/>
              </a:solidFill>
              <a:latin typeface="Calibri" panose="020F0502020204030204" pitchFamily="34" charset="0"/>
            </a:endParaRPr>
          </a:p>
          <a:p>
            <a:pPr>
              <a:lnSpc>
                <a:spcPct val="123000"/>
              </a:lnSpc>
              <a:spcBef>
                <a:spcPts val="91"/>
              </a:spcBef>
            </a:pPr>
            <a:r>
              <a:rPr lang="pt-PT" altLang="en-US" dirty="0" smtClean="0">
                <a:solidFill>
                  <a:srgbClr val="000000"/>
                </a:solidFill>
                <a:latin typeface="Calibri" panose="020F0502020204030204" pitchFamily="34" charset="0"/>
              </a:rPr>
              <a:t>Administration: 	max. 6 times per month  </a:t>
            </a:r>
          </a:p>
          <a:p>
            <a:pPr>
              <a:lnSpc>
                <a:spcPct val="123000"/>
              </a:lnSpc>
              <a:spcBef>
                <a:spcPts val="91"/>
              </a:spcBef>
            </a:pPr>
            <a:r>
              <a:rPr lang="pt-PT" altLang="en-US" dirty="0" smtClean="0">
                <a:solidFill>
                  <a:srgbClr val="000000"/>
                </a:solidFill>
                <a:latin typeface="Calibri" panose="020F0502020204030204" pitchFamily="34" charset="0"/>
              </a:rPr>
              <a:t>DELINT:		</a:t>
            </a:r>
            <a:r>
              <a:rPr lang="pt-PT" altLang="en-US" dirty="0" smtClean="0">
                <a:solidFill>
                  <a:srgbClr val="000000"/>
                </a:solidFill>
                <a:latin typeface="Calibri" panose="020F0502020204030204" pitchFamily="34" charset="0"/>
              </a:rPr>
              <a:t>	max</a:t>
            </a:r>
            <a:r>
              <a:rPr lang="pt-PT" altLang="en-US" dirty="0" smtClean="0">
                <a:solidFill>
                  <a:srgbClr val="000000"/>
                </a:solidFill>
                <a:latin typeface="Calibri" panose="020F0502020204030204" pitchFamily="34" charset="0"/>
              </a:rPr>
              <a:t>. 4 times per </a:t>
            </a:r>
            <a:r>
              <a:rPr lang="pt-PT" altLang="en-US" dirty="0" err="1" smtClean="0">
                <a:solidFill>
                  <a:srgbClr val="000000"/>
                </a:solidFill>
                <a:latin typeface="Calibri" panose="020F0502020204030204" pitchFamily="34" charset="0"/>
              </a:rPr>
              <a:t>month</a:t>
            </a:r>
            <a:endParaRPr lang="pt-PT" altLang="en-US" dirty="0" smtClean="0">
              <a:solidFill>
                <a:srgbClr val="000000"/>
              </a:solidFill>
              <a:latin typeface="Calibri" panose="020F0502020204030204" pitchFamily="34" charset="0"/>
            </a:endParaRPr>
          </a:p>
          <a:p>
            <a:pPr marL="285750" indent="-285750">
              <a:lnSpc>
                <a:spcPct val="123000"/>
              </a:lnSpc>
              <a:spcBef>
                <a:spcPts val="91"/>
              </a:spcBef>
              <a:buFont typeface="Wingdings" panose="05000000000000000000" pitchFamily="2" charset="2"/>
              <a:buChar char="Ø"/>
            </a:pPr>
            <a:r>
              <a:rPr lang="pt-PT" altLang="en-US" b="1" dirty="0" smtClean="0">
                <a:solidFill>
                  <a:srgbClr val="000000"/>
                </a:solidFill>
                <a:latin typeface="Calibri" panose="020F0502020204030204" pitchFamily="34" charset="0"/>
              </a:rPr>
              <a:t>fewer evening meetings and trialogues with interpretation</a:t>
            </a:r>
          </a:p>
          <a:p>
            <a:pPr algn="just">
              <a:lnSpc>
                <a:spcPct val="123000"/>
              </a:lnSpc>
              <a:spcBef>
                <a:spcPts val="91"/>
              </a:spcBef>
            </a:pPr>
            <a:r>
              <a:rPr lang="pt-PT" altLang="en-US" dirty="0" smtClean="0">
                <a:solidFill>
                  <a:srgbClr val="FF6600"/>
                </a:solidFill>
                <a:latin typeface="Calibri" panose="020F0502020204030204" pitchFamily="34" charset="0"/>
              </a:rPr>
              <a:t>Cap proposed by interpreters sufficient to cover evening meetings and trialogues: </a:t>
            </a:r>
            <a:r>
              <a:rPr lang="en-GB" dirty="0" smtClean="0">
                <a:solidFill>
                  <a:srgbClr val="FF6600"/>
                </a:solidFill>
                <a:latin typeface="Calibri" panose="020F0502020204030204" pitchFamily="34" charset="0"/>
              </a:rPr>
              <a:t>number </a:t>
            </a:r>
            <a:r>
              <a:rPr lang="en-GB" dirty="0">
                <a:solidFill>
                  <a:srgbClr val="FF6600"/>
                </a:solidFill>
                <a:latin typeface="Calibri" panose="020F0502020204030204" pitchFamily="34" charset="0"/>
              </a:rPr>
              <a:t>of late meetings way below cap of 4 per month according to empirical data. Smart programming to ensure equal distribution</a:t>
            </a:r>
            <a:r>
              <a:rPr lang="en-GB" dirty="0" smtClean="0">
                <a:solidFill>
                  <a:srgbClr val="FF6600"/>
                </a:solidFill>
                <a:latin typeface="Calibri" panose="020F0502020204030204" pitchFamily="34" charset="0"/>
              </a:rPr>
              <a:t>.</a:t>
            </a:r>
            <a:endParaRPr lang="en-GB" dirty="0">
              <a:solidFill>
                <a:srgbClr val="FF6600"/>
              </a:solidFill>
              <a:latin typeface="Calibri" panose="020F0502020204030204" pitchFamily="34" charset="0"/>
            </a:endParaRPr>
          </a:p>
          <a:p>
            <a:pPr>
              <a:lnSpc>
                <a:spcPct val="123000"/>
              </a:lnSpc>
              <a:spcBef>
                <a:spcPts val="91"/>
              </a:spcBef>
            </a:pPr>
            <a:endParaRPr lang="pt-PT" altLang="en-US" sz="1400" b="1" dirty="0" smtClean="0">
              <a:solidFill>
                <a:srgbClr val="FF0000"/>
              </a:solidFill>
            </a:endParaRPr>
          </a:p>
          <a:p>
            <a:pPr>
              <a:lnSpc>
                <a:spcPct val="123000"/>
              </a:lnSpc>
              <a:spcBef>
                <a:spcPts val="91"/>
              </a:spcBef>
            </a:pPr>
            <a:endParaRPr lang="pt-PT" altLang="en-US" sz="1400" dirty="0" smtClean="0">
              <a:solidFill>
                <a:srgbClr val="000000"/>
              </a:solidFill>
            </a:endParaRPr>
          </a:p>
          <a:p>
            <a:pPr>
              <a:spcBef>
                <a:spcPts val="91"/>
              </a:spcBef>
            </a:pPr>
            <a:endParaRPr lang="pt-PT" altLang="en-US" sz="1905" b="1" dirty="0">
              <a:solidFill>
                <a:srgbClr val="000000"/>
              </a:solidFill>
            </a:endParaRPr>
          </a:p>
        </p:txBody>
      </p:sp>
      <p:sp>
        <p:nvSpPr>
          <p:cNvPr id="2" name="TextBox 1"/>
          <p:cNvSpPr txBox="1"/>
          <p:nvPr/>
        </p:nvSpPr>
        <p:spPr>
          <a:xfrm>
            <a:off x="419654" y="1136724"/>
            <a:ext cx="9044333" cy="1477328"/>
          </a:xfrm>
          <a:prstGeom prst="rect">
            <a:avLst/>
          </a:prstGeom>
          <a:noFill/>
        </p:spPr>
        <p:txBody>
          <a:bodyPr wrap="square" rtlCol="0">
            <a:spAutoFit/>
          </a:bodyPr>
          <a:lstStyle/>
          <a:p>
            <a:r>
              <a:rPr lang="en-GB" dirty="0" smtClean="0">
                <a:solidFill>
                  <a:srgbClr val="FF6600"/>
                </a:solidFill>
                <a:latin typeface="Calibri" panose="020F0502020204030204" pitchFamily="34" charset="0"/>
              </a:rPr>
              <a:t>Neither interpreters, nor the Staff Committee have had access to all documents and statistics on EP needs.</a:t>
            </a:r>
            <a:r>
              <a:rPr lang="en-US" dirty="0" smtClean="0">
                <a:solidFill>
                  <a:srgbClr val="FF6600"/>
                </a:solidFill>
                <a:latin typeface="Calibri" panose="020F0502020204030204" pitchFamily="34" charset="0"/>
              </a:rPr>
              <a:t> </a:t>
            </a:r>
          </a:p>
          <a:p>
            <a:endParaRPr lang="en-GB" dirty="0">
              <a:solidFill>
                <a:srgbClr val="FF6600"/>
              </a:solidFill>
              <a:latin typeface="Calibri" panose="020F0502020204030204" pitchFamily="34" charset="0"/>
            </a:endParaRPr>
          </a:p>
          <a:p>
            <a:endParaRPr lang="en-GB" dirty="0">
              <a:solidFill>
                <a:srgbClr val="FF0000"/>
              </a:solidFill>
            </a:endParaRPr>
          </a:p>
          <a:p>
            <a:endParaRPr lang="en-GB" dirty="0"/>
          </a:p>
        </p:txBody>
      </p:sp>
    </p:spTree>
    <p:extLst>
      <p:ext uri="{BB962C8B-B14F-4D97-AF65-F5344CB8AC3E}">
        <p14:creationId xmlns:p14="http://schemas.microsoft.com/office/powerpoint/2010/main" val="21603316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999" y="1186668"/>
            <a:ext cx="9414456" cy="5902642"/>
          </a:xfrm>
          <a:prstGeom prst="rect">
            <a:avLst/>
          </a:prstGeom>
        </p:spPr>
        <p:txBody>
          <a:bodyPr wrap="square">
            <a:spAutoFit/>
          </a:bodyPr>
          <a:lstStyle/>
          <a:p>
            <a:pPr>
              <a:spcBef>
                <a:spcPts val="930"/>
              </a:spcBef>
            </a:pPr>
            <a:r>
              <a:rPr lang="pt-PT" altLang="en-US" b="1" dirty="0" smtClean="0">
                <a:solidFill>
                  <a:srgbClr val="000000"/>
                </a:solidFill>
                <a:latin typeface="Calibri" panose="020F0502020204030204" pitchFamily="34" charset="0"/>
              </a:rPr>
              <a:t>3. Working day span:</a:t>
            </a:r>
          </a:p>
          <a:p>
            <a:pPr>
              <a:lnSpc>
                <a:spcPts val="2348"/>
              </a:lnSpc>
              <a:spcBef>
                <a:spcPts val="193"/>
              </a:spcBef>
            </a:pPr>
            <a:r>
              <a:rPr lang="pt-PT" altLang="en-US" dirty="0" smtClean="0">
                <a:solidFill>
                  <a:srgbClr val="000000"/>
                </a:solidFill>
                <a:latin typeface="Calibri" panose="020F0502020204030204" pitchFamily="34" charset="0"/>
              </a:rPr>
              <a:t>Administration:  	When daily span reaches or exceeds 12h – break of 5 hrs</a:t>
            </a:r>
          </a:p>
          <a:p>
            <a:pPr>
              <a:lnSpc>
                <a:spcPts val="2348"/>
              </a:lnSpc>
              <a:spcBef>
                <a:spcPts val="193"/>
              </a:spcBef>
            </a:pPr>
            <a:r>
              <a:rPr lang="pt-PT" altLang="en-US" dirty="0" smtClean="0">
                <a:solidFill>
                  <a:srgbClr val="000000"/>
                </a:solidFill>
                <a:latin typeface="Calibri" panose="020F0502020204030204" pitchFamily="34" charset="0"/>
              </a:rPr>
              <a:t>DELINT:		11 h daily span	</a:t>
            </a:r>
            <a:endParaRPr lang="pt-PT" altLang="en-US" b="1" dirty="0" smtClean="0">
              <a:solidFill>
                <a:srgbClr val="000000"/>
              </a:solidFill>
              <a:latin typeface="Calibri" panose="020F0502020204030204" pitchFamily="34" charset="0"/>
            </a:endParaRPr>
          </a:p>
          <a:p>
            <a:pPr marL="285750" indent="-285750">
              <a:lnSpc>
                <a:spcPts val="2348"/>
              </a:lnSpc>
              <a:spcBef>
                <a:spcPts val="193"/>
              </a:spcBef>
              <a:buFont typeface="Wingdings" panose="05000000000000000000" pitchFamily="2" charset="2"/>
              <a:buChar char="Ø"/>
            </a:pPr>
            <a:r>
              <a:rPr lang="pt-PT" altLang="en-US" b="1" dirty="0" smtClean="0">
                <a:solidFill>
                  <a:srgbClr val="000000"/>
                </a:solidFill>
                <a:latin typeface="Calibri" panose="020F0502020204030204" pitchFamily="34" charset="0"/>
              </a:rPr>
              <a:t>additional cost: EUR 1 210 650</a:t>
            </a:r>
            <a:endParaRPr lang="en-GB" dirty="0" smtClean="0">
              <a:latin typeface="Calibri" panose="020F0502020204030204" pitchFamily="34" charset="0"/>
            </a:endParaRPr>
          </a:p>
          <a:p>
            <a:pPr algn="just">
              <a:lnSpc>
                <a:spcPct val="123000"/>
              </a:lnSpc>
              <a:spcBef>
                <a:spcPts val="91"/>
              </a:spcBef>
            </a:pPr>
            <a:r>
              <a:rPr lang="en-GB" dirty="0" smtClean="0">
                <a:solidFill>
                  <a:srgbClr val="FF6600"/>
                </a:solidFill>
                <a:latin typeface="Calibri" panose="020F0502020204030204" pitchFamily="34" charset="0"/>
              </a:rPr>
              <a:t>Interpreters have accepted that daily span can exceed 11 hrs with break of 5 hrs. Potential additional cost based on need of new freelance recruitments, that link has not been proven. Interpreters and SC got no access to statistics</a:t>
            </a:r>
            <a:r>
              <a:rPr lang="en-GB" dirty="0" smtClean="0">
                <a:solidFill>
                  <a:srgbClr val="FF6600"/>
                </a:solidFill>
                <a:latin typeface="Calibri" panose="020F0502020204030204" pitchFamily="34" charset="0"/>
              </a:rPr>
              <a:t>. Very few cases of daily spans longer than 11 </a:t>
            </a:r>
            <a:r>
              <a:rPr lang="en-GB" dirty="0" err="1" smtClean="0">
                <a:solidFill>
                  <a:srgbClr val="FF6600"/>
                </a:solidFill>
                <a:latin typeface="Calibri" panose="020F0502020204030204" pitchFamily="34" charset="0"/>
              </a:rPr>
              <a:t>hrs</a:t>
            </a:r>
            <a:r>
              <a:rPr lang="en-GB" dirty="0" smtClean="0">
                <a:solidFill>
                  <a:srgbClr val="FF6600"/>
                </a:solidFill>
                <a:latin typeface="Calibri" panose="020F0502020204030204" pitchFamily="34" charset="0"/>
              </a:rPr>
              <a:t> according to empirical data.</a:t>
            </a:r>
            <a:endParaRPr lang="en-GB" altLang="en-US" b="1" dirty="0" smtClean="0">
              <a:solidFill>
                <a:srgbClr val="FF6600"/>
              </a:solidFill>
              <a:latin typeface="Calibri" panose="020F0502020204030204" pitchFamily="34" charset="0"/>
            </a:endParaRPr>
          </a:p>
          <a:p>
            <a:pPr>
              <a:lnSpc>
                <a:spcPct val="123000"/>
              </a:lnSpc>
              <a:spcBef>
                <a:spcPts val="91"/>
              </a:spcBef>
            </a:pPr>
            <a:endParaRPr lang="pt-PT" altLang="en-US" b="1" dirty="0" smtClean="0">
              <a:solidFill>
                <a:srgbClr val="000000"/>
              </a:solidFill>
              <a:latin typeface="Calibri" panose="020F0502020204030204" pitchFamily="34" charset="0"/>
            </a:endParaRPr>
          </a:p>
          <a:p>
            <a:pPr lvl="0">
              <a:spcBef>
                <a:spcPts val="91"/>
              </a:spcBef>
            </a:pPr>
            <a:r>
              <a:rPr lang="pt-PT" altLang="en-US" b="1" dirty="0" smtClean="0">
                <a:solidFill>
                  <a:srgbClr val="000000"/>
                </a:solidFill>
                <a:latin typeface="Calibri" panose="020F0502020204030204" pitchFamily="34" charset="0"/>
              </a:rPr>
              <a:t>4. Strasbourg political group meetings:</a:t>
            </a:r>
          </a:p>
          <a:p>
            <a:pPr lvl="0">
              <a:spcBef>
                <a:spcPts val="125"/>
              </a:spcBef>
            </a:pPr>
            <a:r>
              <a:rPr lang="pt-PT" altLang="en-US" dirty="0" smtClean="0">
                <a:solidFill>
                  <a:srgbClr val="000000"/>
                </a:solidFill>
                <a:latin typeface="Calibri" panose="020F0502020204030204" pitchFamily="34" charset="0"/>
              </a:rPr>
              <a:t>Administration:	6 hours per day with 3 interpreters when possible with 45 min break and </a:t>
            </a:r>
            <a:r>
              <a:rPr lang="pt-PT" altLang="en-US" dirty="0" err="1" smtClean="0">
                <a:solidFill>
                  <a:srgbClr val="000000"/>
                </a:solidFill>
                <a:latin typeface="Calibri" panose="020F0502020204030204" pitchFamily="34" charset="0"/>
              </a:rPr>
              <a:t>rest</a:t>
            </a:r>
            <a:r>
              <a:rPr lang="pt-PT" altLang="en-US" dirty="0" smtClean="0">
                <a:solidFill>
                  <a:srgbClr val="000000"/>
                </a:solidFill>
                <a:latin typeface="Calibri" panose="020F0502020204030204" pitchFamily="34" charset="0"/>
              </a:rPr>
              <a:t>  </a:t>
            </a:r>
            <a:r>
              <a:rPr lang="pt-PT" altLang="en-US" dirty="0" smtClean="0">
                <a:solidFill>
                  <a:srgbClr val="000000"/>
                </a:solidFill>
                <a:latin typeface="Calibri" panose="020F0502020204030204" pitchFamily="34" charset="0"/>
              </a:rPr>
              <a:t>			</a:t>
            </a:r>
            <a:r>
              <a:rPr lang="pt-PT" altLang="en-US" dirty="0" err="1" smtClean="0">
                <a:solidFill>
                  <a:srgbClr val="000000"/>
                </a:solidFill>
                <a:latin typeface="Calibri" panose="020F0502020204030204" pitchFamily="34" charset="0"/>
              </a:rPr>
              <a:t>of</a:t>
            </a:r>
            <a:r>
              <a:rPr lang="pt-PT" altLang="en-US" dirty="0" smtClean="0">
                <a:solidFill>
                  <a:srgbClr val="000000"/>
                </a:solidFill>
                <a:latin typeface="Calibri" panose="020F0502020204030204" pitchFamily="34" charset="0"/>
              </a:rPr>
              <a:t> </a:t>
            </a:r>
            <a:r>
              <a:rPr lang="pt-PT" altLang="en-US" dirty="0" smtClean="0">
                <a:solidFill>
                  <a:srgbClr val="000000"/>
                </a:solidFill>
                <a:latin typeface="Calibri" panose="020F0502020204030204" pitchFamily="34" charset="0"/>
              </a:rPr>
              <a:t>day free</a:t>
            </a:r>
          </a:p>
          <a:p>
            <a:pPr lvl="0" algn="just">
              <a:spcBef>
                <a:spcPts val="125"/>
              </a:spcBef>
            </a:pPr>
            <a:r>
              <a:rPr lang="pt-PT" altLang="en-US" dirty="0" smtClean="0">
                <a:solidFill>
                  <a:srgbClr val="000000"/>
                </a:solidFill>
                <a:latin typeface="Calibri" panose="020F0502020204030204" pitchFamily="34" charset="0"/>
              </a:rPr>
              <a:t>DELINT:		6 hours per day with 4th interpreter</a:t>
            </a:r>
          </a:p>
          <a:p>
            <a:pPr marL="285750" lvl="0" indent="-285750">
              <a:lnSpc>
                <a:spcPct val="102000"/>
              </a:lnSpc>
              <a:spcBef>
                <a:spcPts val="670"/>
              </a:spcBef>
              <a:buFont typeface="Wingdings" panose="05000000000000000000" pitchFamily="2" charset="2"/>
              <a:buChar char="Ø"/>
            </a:pPr>
            <a:r>
              <a:rPr lang="pt-PT" altLang="en-US" b="1" dirty="0" smtClean="0">
                <a:solidFill>
                  <a:srgbClr val="000000"/>
                </a:solidFill>
                <a:latin typeface="Calibri" panose="020F0502020204030204" pitchFamily="34" charset="0"/>
              </a:rPr>
              <a:t>additional cost: EUR 806 400 and risk of booth closures</a:t>
            </a:r>
            <a:endParaRPr lang="pt-PT" altLang="en-US" b="1" dirty="0" smtClean="0">
              <a:solidFill>
                <a:srgbClr val="FF0000"/>
              </a:solidFill>
              <a:latin typeface="Calibri" panose="020F0502020204030204" pitchFamily="34" charset="0"/>
            </a:endParaRPr>
          </a:p>
          <a:p>
            <a:pPr lvl="0"/>
            <a:r>
              <a:rPr lang="en-GB" dirty="0" smtClean="0">
                <a:solidFill>
                  <a:srgbClr val="FF6600"/>
                </a:solidFill>
                <a:latin typeface="Calibri" panose="020F0502020204030204" pitchFamily="34" charset="0"/>
              </a:rPr>
              <a:t>Wrong: Interpreters suggest to divide political group meetings into two (2 different teams that can cover other meetings on the same day) or grant 45-min break for booths not present in all meetings of the same group. According to Management, convergence on this point.</a:t>
            </a:r>
          </a:p>
          <a:p>
            <a:pPr lvl="0"/>
            <a:endParaRPr lang="en-GB" altLang="en-US" sz="1600" dirty="0" smtClean="0">
              <a:solidFill>
                <a:srgbClr val="FF6600"/>
              </a:solidFill>
              <a:latin typeface="Calibri" panose="020F0502020204030204" pitchFamily="34" charset="0"/>
            </a:endParaRPr>
          </a:p>
          <a:p>
            <a:pPr lvl="0"/>
            <a:endParaRPr lang="pt-PT" altLang="en-US" sz="1600" dirty="0">
              <a:solidFill>
                <a:srgbClr val="FF6600"/>
              </a:solidFill>
              <a:latin typeface="Calibri" panose="020F0502020204030204" pitchFamily="34" charset="0"/>
            </a:endParaRPr>
          </a:p>
        </p:txBody>
      </p:sp>
      <p:sp>
        <p:nvSpPr>
          <p:cNvPr id="5" name="Title 4"/>
          <p:cNvSpPr>
            <a:spLocks noGrp="1"/>
          </p:cNvSpPr>
          <p:nvPr>
            <p:ph type="title"/>
          </p:nvPr>
        </p:nvSpPr>
        <p:spPr>
          <a:xfrm>
            <a:off x="265210" y="72356"/>
            <a:ext cx="8596668" cy="1320800"/>
          </a:xfrm>
        </p:spPr>
        <p:txBody>
          <a:bodyPr>
            <a:normAutofit fontScale="90000"/>
          </a:bodyPr>
          <a:lstStyle/>
          <a:p>
            <a:pPr lvl="0" algn="ctr" defTabSz="914400">
              <a:lnSpc>
                <a:spcPct val="98000"/>
              </a:lnSpc>
              <a:spcBef>
                <a:spcPts val="103"/>
              </a:spcBef>
            </a:pPr>
            <a:r>
              <a:rPr lang="pt-PT" altLang="en-US" dirty="0">
                <a:solidFill>
                  <a:srgbClr val="FF6600"/>
                </a:solidFill>
                <a:latin typeface="Calibri" panose="020F0502020204030204" pitchFamily="34" charset="0"/>
                <a:ea typeface="+mn-ea"/>
                <a:cs typeface="+mn-cs"/>
              </a:rPr>
              <a:t>MAIN OUTSTANDING DEMANDS BY INTERPRETERS’ DELEGATION (</a:t>
            </a:r>
            <a:r>
              <a:rPr lang="pt-PT" altLang="en-US" dirty="0" smtClean="0">
                <a:solidFill>
                  <a:srgbClr val="FF6600"/>
                </a:solidFill>
                <a:latin typeface="Calibri" panose="020F0502020204030204" pitchFamily="34" charset="0"/>
                <a:ea typeface="+mn-ea"/>
                <a:cs typeface="+mn-cs"/>
              </a:rPr>
              <a:t>II)</a:t>
            </a:r>
            <a:r>
              <a:rPr lang="pt-PT" altLang="en-US" sz="3200" dirty="0">
                <a:solidFill>
                  <a:srgbClr val="FF6600"/>
                </a:solidFill>
                <a:latin typeface="Calibri" panose="020F0502020204030204" pitchFamily="34" charset="0"/>
                <a:ea typeface="+mn-ea"/>
                <a:cs typeface="+mn-cs"/>
              </a:rPr>
              <a:t/>
            </a:r>
            <a:br>
              <a:rPr lang="pt-PT" altLang="en-US" sz="3200" dirty="0">
                <a:solidFill>
                  <a:srgbClr val="FF6600"/>
                </a:solidFill>
                <a:latin typeface="Calibri" panose="020F0502020204030204" pitchFamily="34" charset="0"/>
                <a:ea typeface="+mn-ea"/>
                <a:cs typeface="+mn-cs"/>
              </a:rPr>
            </a:br>
            <a:endParaRPr lang="en-GB" dirty="0"/>
          </a:p>
        </p:txBody>
      </p:sp>
    </p:spTree>
    <p:extLst>
      <p:ext uri="{BB962C8B-B14F-4D97-AF65-F5344CB8AC3E}">
        <p14:creationId xmlns:p14="http://schemas.microsoft.com/office/powerpoint/2010/main" val="7009631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1603449" y="1500639"/>
            <a:ext cx="9065752" cy="1018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76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spcBef>
                <a:spcPts val="930"/>
              </a:spcBef>
            </a:pPr>
            <a:endParaRPr lang="pt-PT" altLang="en-US" sz="1452" b="1" dirty="0">
              <a:solidFill>
                <a:srgbClr val="000000"/>
              </a:solidFill>
            </a:endParaRPr>
          </a:p>
        </p:txBody>
      </p:sp>
      <p:sp>
        <p:nvSpPr>
          <p:cNvPr id="43012" name="Rectangle 3"/>
          <p:cNvSpPr>
            <a:spLocks noChangeArrowheads="1"/>
          </p:cNvSpPr>
          <p:nvPr/>
        </p:nvSpPr>
        <p:spPr bwMode="auto">
          <a:xfrm>
            <a:off x="509909" y="2209733"/>
            <a:ext cx="9059992" cy="2281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0823"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nSpc>
                <a:spcPts val="2053"/>
              </a:lnSpc>
              <a:spcBef>
                <a:spcPts val="352"/>
              </a:spcBef>
            </a:pPr>
            <a:r>
              <a:rPr lang="pt-PT" altLang="en-US" sz="2000" b="1" dirty="0">
                <a:solidFill>
                  <a:srgbClr val="000000"/>
                </a:solidFill>
                <a:latin typeface="Calibri" panose="020F0502020204030204" pitchFamily="34" charset="0"/>
              </a:rPr>
              <a:t>5. </a:t>
            </a:r>
            <a:r>
              <a:rPr lang="pt-PT" altLang="en-US" sz="2000" b="1" dirty="0" err="1">
                <a:solidFill>
                  <a:srgbClr val="000000"/>
                </a:solidFill>
                <a:latin typeface="Calibri" panose="020F0502020204030204" pitchFamily="34" charset="0"/>
              </a:rPr>
              <a:t>Additional</a:t>
            </a:r>
            <a:r>
              <a:rPr lang="pt-PT" altLang="en-US" sz="2000" b="1" dirty="0">
                <a:solidFill>
                  <a:srgbClr val="000000"/>
                </a:solidFill>
                <a:latin typeface="Calibri" panose="020F0502020204030204" pitchFamily="34" charset="0"/>
              </a:rPr>
              <a:t> </a:t>
            </a:r>
            <a:r>
              <a:rPr lang="pt-PT" altLang="en-US" sz="2000" b="1" dirty="0" err="1">
                <a:solidFill>
                  <a:srgbClr val="000000"/>
                </a:solidFill>
                <a:latin typeface="Calibri" panose="020F0502020204030204" pitchFamily="34" charset="0"/>
              </a:rPr>
              <a:t>full</a:t>
            </a:r>
            <a:r>
              <a:rPr lang="pt-PT" altLang="en-US" sz="2000" b="1" dirty="0">
                <a:solidFill>
                  <a:srgbClr val="000000"/>
                </a:solidFill>
                <a:latin typeface="Calibri" panose="020F0502020204030204" pitchFamily="34" charset="0"/>
              </a:rPr>
              <a:t> </a:t>
            </a:r>
            <a:r>
              <a:rPr lang="pt-PT" altLang="en-US" sz="2000" b="1" dirty="0" err="1">
                <a:solidFill>
                  <a:srgbClr val="000000"/>
                </a:solidFill>
                <a:latin typeface="Calibri" panose="020F0502020204030204" pitchFamily="34" charset="0"/>
              </a:rPr>
              <a:t>day</a:t>
            </a:r>
            <a:r>
              <a:rPr lang="pt-PT" altLang="en-US" sz="2000" b="1" dirty="0">
                <a:solidFill>
                  <a:srgbClr val="000000"/>
                </a:solidFill>
                <a:latin typeface="Calibri" panose="020F0502020204030204" pitchFamily="34" charset="0"/>
              </a:rPr>
              <a:t> </a:t>
            </a:r>
            <a:r>
              <a:rPr lang="pt-PT" altLang="en-US" sz="2000" b="1" dirty="0" err="1">
                <a:solidFill>
                  <a:srgbClr val="000000"/>
                </a:solidFill>
                <a:latin typeface="Calibri" panose="020F0502020204030204" pitchFamily="34" charset="0"/>
              </a:rPr>
              <a:t>contract</a:t>
            </a:r>
            <a:r>
              <a:rPr lang="pt-PT" altLang="en-US" sz="2000" b="1" dirty="0">
                <a:solidFill>
                  <a:srgbClr val="000000"/>
                </a:solidFill>
                <a:latin typeface="Calibri" panose="020F0502020204030204" pitchFamily="34" charset="0"/>
              </a:rPr>
              <a:t> for freelance </a:t>
            </a:r>
            <a:r>
              <a:rPr lang="pt-PT" altLang="en-US" sz="2000" b="1" dirty="0" err="1">
                <a:solidFill>
                  <a:srgbClr val="000000"/>
                </a:solidFill>
                <a:latin typeface="Calibri" panose="020F0502020204030204" pitchFamily="34" charset="0"/>
              </a:rPr>
              <a:t>interpreters</a:t>
            </a:r>
            <a:r>
              <a:rPr lang="pt-PT" altLang="en-US" sz="2000" b="1" dirty="0">
                <a:solidFill>
                  <a:srgbClr val="000000"/>
                </a:solidFill>
                <a:latin typeface="Calibri" panose="020F0502020204030204" pitchFamily="34" charset="0"/>
              </a:rPr>
              <a:t> in Strasbourg </a:t>
            </a:r>
            <a:r>
              <a:rPr lang="pt-PT" altLang="en-US" sz="2000" b="1" dirty="0" err="1">
                <a:solidFill>
                  <a:srgbClr val="000000"/>
                </a:solidFill>
                <a:latin typeface="Calibri" panose="020F0502020204030204" pitchFamily="34" charset="0"/>
              </a:rPr>
              <a:t>after</a:t>
            </a:r>
            <a:r>
              <a:rPr lang="pt-PT" altLang="en-US" sz="2000" b="1" dirty="0">
                <a:solidFill>
                  <a:srgbClr val="000000"/>
                </a:solidFill>
                <a:latin typeface="Calibri" panose="020F0502020204030204" pitchFamily="34" charset="0"/>
              </a:rPr>
              <a:t> late  meetings</a:t>
            </a:r>
          </a:p>
          <a:p>
            <a:pPr marL="285750" indent="-285750">
              <a:lnSpc>
                <a:spcPct val="102000"/>
              </a:lnSpc>
              <a:spcBef>
                <a:spcPts val="499"/>
              </a:spcBef>
              <a:buFont typeface="Wingdings" panose="05000000000000000000" pitchFamily="2" charset="2"/>
              <a:buChar char="Ø"/>
            </a:pPr>
            <a:r>
              <a:rPr lang="pt-PT" altLang="en-US" sz="2000" b="1" dirty="0" err="1" smtClean="0">
                <a:solidFill>
                  <a:srgbClr val="000000"/>
                </a:solidFill>
                <a:latin typeface="Calibri" panose="020F0502020204030204" pitchFamily="34" charset="0"/>
              </a:rPr>
              <a:t>additional</a:t>
            </a:r>
            <a:r>
              <a:rPr lang="pt-PT" altLang="en-US" sz="2000" b="1" dirty="0" smtClean="0">
                <a:solidFill>
                  <a:srgbClr val="000000"/>
                </a:solidFill>
                <a:latin typeface="Calibri" panose="020F0502020204030204" pitchFamily="34" charset="0"/>
              </a:rPr>
              <a:t> </a:t>
            </a:r>
            <a:r>
              <a:rPr lang="pt-PT" altLang="en-US" sz="2000" b="1" dirty="0" err="1">
                <a:solidFill>
                  <a:srgbClr val="000000"/>
                </a:solidFill>
                <a:latin typeface="Calibri" panose="020F0502020204030204" pitchFamily="34" charset="0"/>
              </a:rPr>
              <a:t>cost</a:t>
            </a:r>
            <a:r>
              <a:rPr lang="pt-PT" altLang="en-US" sz="2000" b="1" dirty="0">
                <a:solidFill>
                  <a:srgbClr val="000000"/>
                </a:solidFill>
                <a:latin typeface="Calibri" panose="020F0502020204030204" pitchFamily="34" charset="0"/>
              </a:rPr>
              <a:t>: EUR 666 </a:t>
            </a:r>
            <a:r>
              <a:rPr lang="pt-PT" altLang="en-US" sz="2000" b="1" dirty="0" smtClean="0">
                <a:solidFill>
                  <a:srgbClr val="000000"/>
                </a:solidFill>
                <a:latin typeface="Calibri" panose="020F0502020204030204" pitchFamily="34" charset="0"/>
              </a:rPr>
              <a:t>590</a:t>
            </a:r>
          </a:p>
          <a:p>
            <a:pPr>
              <a:lnSpc>
                <a:spcPct val="102000"/>
              </a:lnSpc>
              <a:spcBef>
                <a:spcPts val="499"/>
              </a:spcBef>
            </a:pPr>
            <a:endParaRPr lang="pt-PT" altLang="en-US" sz="2000" b="1" dirty="0">
              <a:solidFill>
                <a:srgbClr val="000000"/>
              </a:solidFill>
              <a:latin typeface="Calibri" panose="020F0502020204030204" pitchFamily="34" charset="0"/>
            </a:endParaRPr>
          </a:p>
          <a:p>
            <a:pPr algn="just">
              <a:lnSpc>
                <a:spcPct val="102000"/>
              </a:lnSpc>
              <a:spcBef>
                <a:spcPts val="499"/>
              </a:spcBef>
            </a:pPr>
            <a:r>
              <a:rPr lang="en-GB" sz="2000" dirty="0">
                <a:solidFill>
                  <a:srgbClr val="FF6600"/>
                </a:solidFill>
                <a:latin typeface="Calibri" panose="020F0502020204030204" pitchFamily="34" charset="0"/>
              </a:rPr>
              <a:t>M</a:t>
            </a:r>
            <a:r>
              <a:rPr lang="en-GB" sz="2000" dirty="0" smtClean="0">
                <a:solidFill>
                  <a:srgbClr val="FF6600"/>
                </a:solidFill>
                <a:latin typeface="Calibri" panose="020F0502020204030204" pitchFamily="34" charset="0"/>
              </a:rPr>
              <a:t>easure </a:t>
            </a:r>
            <a:r>
              <a:rPr lang="en-GB" sz="2000" dirty="0">
                <a:solidFill>
                  <a:srgbClr val="FF6600"/>
                </a:solidFill>
                <a:latin typeface="Calibri" panose="020F0502020204030204" pitchFamily="34" charset="0"/>
              </a:rPr>
              <a:t>needed to guarantee equal treatment between staff and freelance interpreters as enshrined in EU-AIIC Agreement</a:t>
            </a:r>
            <a:r>
              <a:rPr lang="en-GB" sz="2000" dirty="0" smtClean="0">
                <a:solidFill>
                  <a:srgbClr val="FF6600"/>
                </a:solidFill>
                <a:latin typeface="Calibri" panose="020F0502020204030204" pitchFamily="34" charset="0"/>
              </a:rPr>
              <a:t>. Only applies to last day of contract. No clarity on calculation method, assumption that ¾ of interpreters assigned to Wednesday night plenary are freelance.</a:t>
            </a:r>
            <a:endParaRPr lang="en-GB" sz="2000" dirty="0">
              <a:solidFill>
                <a:srgbClr val="FF6600"/>
              </a:solidFill>
              <a:latin typeface="Calibri" panose="020F0502020204030204" pitchFamily="34" charset="0"/>
            </a:endParaRPr>
          </a:p>
          <a:p>
            <a:pPr>
              <a:lnSpc>
                <a:spcPct val="102000"/>
              </a:lnSpc>
              <a:spcBef>
                <a:spcPts val="499"/>
              </a:spcBef>
            </a:pPr>
            <a:endParaRPr lang="pt-PT" altLang="en-US" sz="1633" b="1" dirty="0" smtClean="0">
              <a:solidFill>
                <a:srgbClr val="000000"/>
              </a:solidFill>
            </a:endParaRPr>
          </a:p>
          <a:p>
            <a:pPr>
              <a:lnSpc>
                <a:spcPct val="102000"/>
              </a:lnSpc>
              <a:spcBef>
                <a:spcPts val="499"/>
              </a:spcBef>
            </a:pPr>
            <a:endParaRPr lang="pt-PT" altLang="en-US" sz="1633" b="1" dirty="0">
              <a:solidFill>
                <a:srgbClr val="000000"/>
              </a:solidFill>
            </a:endParaRPr>
          </a:p>
        </p:txBody>
      </p:sp>
      <p:sp>
        <p:nvSpPr>
          <p:cNvPr id="2" name="Title 1"/>
          <p:cNvSpPr>
            <a:spLocks noGrp="1"/>
          </p:cNvSpPr>
          <p:nvPr>
            <p:ph type="title"/>
          </p:nvPr>
        </p:nvSpPr>
        <p:spPr>
          <a:xfrm>
            <a:off x="265210" y="179839"/>
            <a:ext cx="8596668" cy="1320800"/>
          </a:xfrm>
        </p:spPr>
        <p:txBody>
          <a:bodyPr>
            <a:normAutofit/>
          </a:bodyPr>
          <a:lstStyle/>
          <a:p>
            <a:pPr algn="ctr"/>
            <a:r>
              <a:rPr lang="pt-PT" altLang="en-US" sz="3200" dirty="0">
                <a:solidFill>
                  <a:srgbClr val="FF6600"/>
                </a:solidFill>
                <a:latin typeface="Calibri" panose="020F0502020204030204" pitchFamily="34" charset="0"/>
              </a:rPr>
              <a:t>MAIN OUTSTANDING DEMANDS BY INTERPRETERS’ DELEGATION (</a:t>
            </a:r>
            <a:r>
              <a:rPr lang="pt-PT" altLang="en-US" sz="3200" dirty="0" smtClean="0">
                <a:solidFill>
                  <a:srgbClr val="FF6600"/>
                </a:solidFill>
                <a:latin typeface="Calibri" panose="020F0502020204030204" pitchFamily="34" charset="0"/>
              </a:rPr>
              <a:t>III)</a:t>
            </a:r>
            <a:endParaRPr lang="en-GB" sz="3200" dirty="0"/>
          </a:p>
        </p:txBody>
      </p:sp>
    </p:spTree>
    <p:extLst>
      <p:ext uri="{BB962C8B-B14F-4D97-AF65-F5344CB8AC3E}">
        <p14:creationId xmlns:p14="http://schemas.microsoft.com/office/powerpoint/2010/main" val="14708315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664768"/>
            <a:ext cx="8596667" cy="566738"/>
          </a:xfrm>
        </p:spPr>
        <p:txBody>
          <a:bodyPr>
            <a:noAutofit/>
          </a:bodyPr>
          <a:lstStyle/>
          <a:p>
            <a:r>
              <a:rPr lang="en-GB" sz="1800" b="1" dirty="0" smtClean="0">
                <a:solidFill>
                  <a:schemeClr val="tx1"/>
                </a:solidFill>
                <a:latin typeface="Calibri" panose="020F0502020204030204" pitchFamily="34" charset="0"/>
              </a:rPr>
              <a:t>2011-2017:</a:t>
            </a:r>
            <a:r>
              <a:rPr lang="en-GB" sz="1800" dirty="0" smtClean="0">
                <a:solidFill>
                  <a:schemeClr val="tx1"/>
                </a:solidFill>
                <a:latin typeface="Calibri" panose="020F0502020204030204" pitchFamily="34" charset="0"/>
              </a:rPr>
              <a:t>	– 11 800 000 EUR (-20,3%)</a:t>
            </a:r>
            <a:br>
              <a:rPr lang="en-GB" sz="1800" dirty="0" smtClean="0">
                <a:solidFill>
                  <a:schemeClr val="tx1"/>
                </a:solidFill>
                <a:latin typeface="Calibri" panose="020F0502020204030204" pitchFamily="34" charset="0"/>
              </a:rPr>
            </a:br>
            <a:r>
              <a:rPr lang="en-GB" sz="1800" b="1" dirty="0">
                <a:solidFill>
                  <a:schemeClr val="tx1"/>
                </a:solidFill>
                <a:latin typeface="Calibri" panose="020F0502020204030204" pitchFamily="34" charset="0"/>
              </a:rPr>
              <a:t>2011-2018</a:t>
            </a:r>
            <a:r>
              <a:rPr lang="en-GB" sz="1800" b="1" dirty="0" smtClean="0">
                <a:solidFill>
                  <a:schemeClr val="tx1"/>
                </a:solidFill>
                <a:latin typeface="Calibri" panose="020F0502020204030204" pitchFamily="34" charset="0"/>
              </a:rPr>
              <a:t>:</a:t>
            </a:r>
            <a:r>
              <a:rPr lang="en-GB" sz="1800" dirty="0" smtClean="0">
                <a:solidFill>
                  <a:schemeClr val="tx1"/>
                </a:solidFill>
                <a:latin typeface="Calibri" panose="020F0502020204030204" pitchFamily="34" charset="0"/>
              </a:rPr>
              <a:t>	-   7 200 000	(-</a:t>
            </a:r>
            <a:r>
              <a:rPr lang="en-GB" sz="1800" dirty="0">
                <a:solidFill>
                  <a:schemeClr val="tx1"/>
                </a:solidFill>
                <a:latin typeface="Calibri" panose="020F0502020204030204" pitchFamily="34" charset="0"/>
              </a:rPr>
              <a:t>12.4</a:t>
            </a:r>
            <a:r>
              <a:rPr lang="en-GB" sz="1800" dirty="0" smtClean="0">
                <a:solidFill>
                  <a:schemeClr val="tx1"/>
                </a:solidFill>
                <a:latin typeface="Calibri" panose="020F0502020204030204" pitchFamily="34" charset="0"/>
              </a:rPr>
              <a:t>%)</a:t>
            </a:r>
            <a:endParaRPr lang="en-GB" sz="1800" dirty="0">
              <a:solidFill>
                <a:schemeClr val="tx1"/>
              </a:solidFill>
              <a:latin typeface="Calibri" panose="020F0502020204030204" pitchFamily="34" charset="0"/>
            </a:endParaRPr>
          </a:p>
        </p:txBody>
      </p:sp>
      <p:sp>
        <p:nvSpPr>
          <p:cNvPr id="4" name="Text Placeholder 3"/>
          <p:cNvSpPr>
            <a:spLocks noGrp="1"/>
          </p:cNvSpPr>
          <p:nvPr>
            <p:ph type="body" sz="half" idx="2"/>
          </p:nvPr>
        </p:nvSpPr>
        <p:spPr>
          <a:xfrm>
            <a:off x="677334" y="5560521"/>
            <a:ext cx="8596667" cy="674024"/>
          </a:xfrm>
        </p:spPr>
        <p:txBody>
          <a:bodyPr>
            <a:noAutofit/>
          </a:bodyPr>
          <a:lstStyle/>
          <a:p>
            <a:r>
              <a:rPr lang="en-GB" sz="1800" dirty="0">
                <a:solidFill>
                  <a:srgbClr val="FF6600"/>
                </a:solidFill>
                <a:latin typeface="Calibri" panose="020F0502020204030204" pitchFamily="34" charset="0"/>
              </a:rPr>
              <a:t>Savings on staff interpreters:</a:t>
            </a:r>
          </a:p>
          <a:p>
            <a:r>
              <a:rPr lang="en-GB" sz="1800" b="1" dirty="0" smtClean="0">
                <a:latin typeface="Calibri" panose="020F0502020204030204" pitchFamily="34" charset="0"/>
              </a:rPr>
              <a:t>2002:</a:t>
            </a:r>
            <a:r>
              <a:rPr lang="en-GB" sz="1800" dirty="0" smtClean="0">
                <a:latin typeface="Calibri" panose="020F0502020204030204" pitchFamily="34" charset="0"/>
              </a:rPr>
              <a:t>	350 staff		(11 </a:t>
            </a:r>
            <a:r>
              <a:rPr lang="en-GB" sz="1800" dirty="0">
                <a:latin typeface="Calibri" panose="020F0502020204030204" pitchFamily="34" charset="0"/>
              </a:rPr>
              <a:t>languages)</a:t>
            </a:r>
          </a:p>
          <a:p>
            <a:r>
              <a:rPr lang="en-GB" sz="1800" b="1" dirty="0" smtClean="0">
                <a:latin typeface="Calibri" panose="020F0502020204030204" pitchFamily="34" charset="0"/>
              </a:rPr>
              <a:t>2018:</a:t>
            </a:r>
            <a:r>
              <a:rPr lang="en-GB" sz="1800" dirty="0" smtClean="0">
                <a:latin typeface="Calibri" panose="020F0502020204030204" pitchFamily="34" charset="0"/>
              </a:rPr>
              <a:t>	269 staff		(24 </a:t>
            </a:r>
            <a:r>
              <a:rPr lang="en-GB" sz="1800" dirty="0">
                <a:latin typeface="Calibri" panose="020F0502020204030204" pitchFamily="34" charset="0"/>
              </a:rPr>
              <a:t>languages)</a:t>
            </a:r>
          </a:p>
          <a:p>
            <a:endParaRPr lang="en-GB" sz="1600" dirty="0"/>
          </a:p>
        </p:txBody>
      </p:sp>
      <p:graphicFrame>
        <p:nvGraphicFramePr>
          <p:cNvPr id="5" name="Picture Placeholder 4"/>
          <p:cNvGraphicFramePr>
            <a:graphicFrameLocks noGrp="1"/>
          </p:cNvGraphicFramePr>
          <p:nvPr>
            <p:ph type="pic" idx="1"/>
            <p:extLst>
              <p:ext uri="{D42A27DB-BD31-4B8C-83A1-F6EECF244321}">
                <p14:modId xmlns:p14="http://schemas.microsoft.com/office/powerpoint/2010/main" val="3157248590"/>
              </p:ext>
            </p:extLst>
          </p:nvPr>
        </p:nvGraphicFramePr>
        <p:xfrm>
          <a:off x="497028" y="218571"/>
          <a:ext cx="8596668" cy="41171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32302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334696" y="157119"/>
            <a:ext cx="8818046"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7224"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103"/>
              </a:spcBef>
            </a:pPr>
            <a:r>
              <a:rPr lang="pt-PT" altLang="en-US" sz="3200" dirty="0" smtClean="0">
                <a:solidFill>
                  <a:srgbClr val="FF6600"/>
                </a:solidFill>
                <a:latin typeface="Calibri" panose="020F0502020204030204" pitchFamily="34" charset="0"/>
              </a:rPr>
              <a:t>MAIN OUTSTANDING DEMANDS BY INTERPRETERS’ DELEGATION (IV)</a:t>
            </a:r>
            <a:endParaRPr lang="pt-PT" altLang="en-US" sz="3200" dirty="0">
              <a:solidFill>
                <a:srgbClr val="FF6600"/>
              </a:solidFill>
              <a:latin typeface="Calibri" panose="020F0502020204030204" pitchFamily="34" charset="0"/>
            </a:endParaRPr>
          </a:p>
        </p:txBody>
      </p:sp>
      <p:sp>
        <p:nvSpPr>
          <p:cNvPr id="45059" name="Rectangle 2"/>
          <p:cNvSpPr>
            <a:spLocks noChangeArrowheads="1"/>
          </p:cNvSpPr>
          <p:nvPr/>
        </p:nvSpPr>
        <p:spPr bwMode="auto">
          <a:xfrm>
            <a:off x="334696" y="1365160"/>
            <a:ext cx="9976022" cy="4931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0827"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spcBef>
                <a:spcPts val="103"/>
              </a:spcBef>
            </a:pPr>
            <a:r>
              <a:rPr lang="pt-PT" altLang="en-US" sz="2000" dirty="0" smtClean="0">
                <a:solidFill>
                  <a:srgbClr val="000000"/>
                </a:solidFill>
                <a:latin typeface="Calibri" panose="020F0502020204030204" pitchFamily="34" charset="0"/>
              </a:rPr>
              <a:t>Calculation method is questionable:</a:t>
            </a:r>
          </a:p>
          <a:p>
            <a:pPr>
              <a:spcBef>
                <a:spcPts val="103"/>
              </a:spcBef>
            </a:pPr>
            <a:endParaRPr lang="pt-PT" altLang="en-US" sz="2000" dirty="0" smtClean="0">
              <a:solidFill>
                <a:srgbClr val="000000"/>
              </a:solidFill>
              <a:latin typeface="Calibri" panose="020F0502020204030204" pitchFamily="34" charset="0"/>
            </a:endParaRPr>
          </a:p>
          <a:p>
            <a:pPr>
              <a:spcBef>
                <a:spcPts val="103"/>
              </a:spcBef>
            </a:pPr>
            <a:r>
              <a:rPr lang="pt-PT" altLang="en-US" sz="2000" dirty="0" smtClean="0">
                <a:solidFill>
                  <a:srgbClr val="000000"/>
                </a:solidFill>
                <a:latin typeface="Calibri" panose="020F0502020204030204" pitchFamily="34" charset="0"/>
              </a:rPr>
              <a:t>Savings with newly imposed WoCos: EUR 2 289 000</a:t>
            </a:r>
          </a:p>
          <a:p>
            <a:pPr>
              <a:spcBef>
                <a:spcPts val="103"/>
              </a:spcBef>
            </a:pPr>
            <a:endParaRPr lang="pt-PT" altLang="en-US" sz="2000" dirty="0" smtClean="0">
              <a:solidFill>
                <a:srgbClr val="000000"/>
              </a:solidFill>
              <a:latin typeface="Calibri" panose="020F0502020204030204" pitchFamily="34" charset="0"/>
            </a:endParaRPr>
          </a:p>
          <a:p>
            <a:pPr>
              <a:spcBef>
                <a:spcPts val="103"/>
              </a:spcBef>
            </a:pPr>
            <a:r>
              <a:rPr lang="pt-PT" altLang="en-US" sz="2000" dirty="0" smtClean="0">
                <a:solidFill>
                  <a:srgbClr val="000000"/>
                </a:solidFill>
                <a:latin typeface="Calibri" panose="020F0502020204030204" pitchFamily="34" charset="0"/>
              </a:rPr>
              <a:t>“Additional cost” of interpreters’ proposals: EUR 7 183 640</a:t>
            </a:r>
          </a:p>
          <a:p>
            <a:pPr>
              <a:spcBef>
                <a:spcPts val="103"/>
              </a:spcBef>
            </a:pPr>
            <a:endParaRPr lang="pt-PT" altLang="en-US" sz="2000" dirty="0" smtClean="0">
              <a:solidFill>
                <a:srgbClr val="000000"/>
              </a:solidFill>
            </a:endParaRPr>
          </a:p>
          <a:p>
            <a:pPr algn="ctr">
              <a:spcBef>
                <a:spcPts val="103"/>
              </a:spcBef>
            </a:pPr>
            <a:r>
              <a:rPr lang="pt-PT" altLang="en-US" sz="2400" dirty="0" smtClean="0">
                <a:solidFill>
                  <a:srgbClr val="FF0000"/>
                </a:solidFill>
                <a:latin typeface="Calibri" panose="020F0502020204030204" pitchFamily="34" charset="0"/>
              </a:rPr>
              <a:t>BUT:</a:t>
            </a:r>
            <a:endParaRPr lang="pt-PT" altLang="en-US" sz="2400" dirty="0">
              <a:solidFill>
                <a:srgbClr val="FF0000"/>
              </a:solidFill>
              <a:latin typeface="Calibri" panose="020F0502020204030204" pitchFamily="34" charset="0"/>
            </a:endParaRPr>
          </a:p>
          <a:p>
            <a:pPr>
              <a:spcBef>
                <a:spcPts val="103"/>
              </a:spcBef>
            </a:pPr>
            <a:endParaRPr lang="pt-PT" altLang="en-US" sz="2000" dirty="0" smtClean="0">
              <a:solidFill>
                <a:srgbClr val="000000"/>
              </a:solidFill>
            </a:endParaRPr>
          </a:p>
          <a:p>
            <a:pPr>
              <a:spcBef>
                <a:spcPts val="103"/>
              </a:spcBef>
            </a:pPr>
            <a:r>
              <a:rPr lang="pt-PT" altLang="en-US" sz="2000" dirty="0" smtClean="0">
                <a:solidFill>
                  <a:srgbClr val="000000"/>
                </a:solidFill>
                <a:latin typeface="Calibri" panose="020F0502020204030204" pitchFamily="34" charset="0"/>
              </a:rPr>
              <a:t>Interpreters’ proposals are much less advantageous for them than 2006  WoCos</a:t>
            </a:r>
          </a:p>
          <a:p>
            <a:pPr>
              <a:spcBef>
                <a:spcPts val="103"/>
              </a:spcBef>
            </a:pPr>
            <a:endParaRPr lang="pt-PT" altLang="en-US" sz="2000" dirty="0" smtClean="0">
              <a:solidFill>
                <a:srgbClr val="000000"/>
              </a:solidFill>
            </a:endParaRPr>
          </a:p>
          <a:p>
            <a:pPr algn="ctr">
              <a:spcBef>
                <a:spcPts val="103"/>
              </a:spcBef>
            </a:pPr>
            <a:r>
              <a:rPr lang="pt-PT" altLang="en-US" sz="2400" dirty="0" smtClean="0">
                <a:solidFill>
                  <a:srgbClr val="FF0000"/>
                </a:solidFill>
                <a:latin typeface="Calibri" panose="020F0502020204030204" pitchFamily="34" charset="0"/>
              </a:rPr>
              <a:t>...WHERE IS THE CATCH?</a:t>
            </a:r>
          </a:p>
          <a:p>
            <a:pPr algn="ctr">
              <a:spcBef>
                <a:spcPts val="103"/>
              </a:spcBef>
            </a:pPr>
            <a:endParaRPr lang="pt-PT" altLang="en-US" sz="2000" dirty="0">
              <a:solidFill>
                <a:srgbClr val="000000"/>
              </a:solidFill>
            </a:endParaRPr>
          </a:p>
          <a:p>
            <a:pPr algn="just"/>
            <a:r>
              <a:rPr lang="en-US" sz="2000" dirty="0" smtClean="0">
                <a:latin typeface="Calibri" panose="020F0502020204030204" pitchFamily="34" charset="0"/>
              </a:rPr>
              <a:t>Management's </a:t>
            </a:r>
            <a:r>
              <a:rPr lang="en-US" sz="2000" dirty="0">
                <a:latin typeface="Calibri" panose="020F0502020204030204" pitchFamily="34" charset="0"/>
              </a:rPr>
              <a:t>calculations are based </a:t>
            </a:r>
            <a:r>
              <a:rPr lang="en-US" sz="2000" dirty="0" smtClean="0">
                <a:latin typeface="Calibri" panose="020F0502020204030204" pitchFamily="34" charset="0"/>
              </a:rPr>
              <a:t>on extremely questionable assumptions and data that DG LINC refuses </a:t>
            </a:r>
            <a:r>
              <a:rPr lang="en-US" sz="2000" smtClean="0">
                <a:latin typeface="Calibri" panose="020F0502020204030204" pitchFamily="34" charset="0"/>
              </a:rPr>
              <a:t>to </a:t>
            </a:r>
            <a:r>
              <a:rPr lang="en-US" sz="2000" smtClean="0">
                <a:latin typeface="Calibri" panose="020F0502020204030204" pitchFamily="34" charset="0"/>
              </a:rPr>
              <a:t>make </a:t>
            </a:r>
            <a:r>
              <a:rPr lang="en-US" sz="2000" dirty="0" smtClean="0">
                <a:latin typeface="Calibri" panose="020F0502020204030204" pitchFamily="34" charset="0"/>
              </a:rPr>
              <a:t>public: </a:t>
            </a:r>
            <a:r>
              <a:rPr lang="en-US" sz="2000" dirty="0">
                <a:latin typeface="Calibri" panose="020F0502020204030204" pitchFamily="34" charset="0"/>
              </a:rPr>
              <a:t>highly hypothetical </a:t>
            </a:r>
            <a:r>
              <a:rPr lang="en-US" sz="2000" dirty="0" smtClean="0">
                <a:latin typeface="Calibri" panose="020F0502020204030204" pitchFamily="34" charset="0"/>
              </a:rPr>
              <a:t>scenario where all provisions of newly imposed </a:t>
            </a:r>
            <a:r>
              <a:rPr lang="en-US" sz="2000" dirty="0" err="1" smtClean="0">
                <a:latin typeface="Calibri" panose="020F0502020204030204" pitchFamily="34" charset="0"/>
              </a:rPr>
              <a:t>WoCos</a:t>
            </a:r>
            <a:r>
              <a:rPr lang="en-US" sz="2000" dirty="0" smtClean="0">
                <a:latin typeface="Calibri" panose="020F0502020204030204" pitchFamily="34" charset="0"/>
              </a:rPr>
              <a:t> are exploited to the fullest. Not sustainable, rate of sick leave would increase, higher expenditure to replace sick interpreters.</a:t>
            </a:r>
            <a:endParaRPr lang="en-GB" sz="2000" dirty="0">
              <a:latin typeface="Calibri" panose="020F0502020204030204" pitchFamily="34" charset="0"/>
            </a:endParaRPr>
          </a:p>
          <a:p>
            <a:pPr algn="just">
              <a:spcBef>
                <a:spcPts val="103"/>
              </a:spcBef>
            </a:pPr>
            <a:endParaRPr lang="pt-PT" altLang="en-US" sz="1400" dirty="0" smtClean="0">
              <a:solidFill>
                <a:srgbClr val="000000"/>
              </a:solidFill>
            </a:endParaRPr>
          </a:p>
          <a:p>
            <a:pPr>
              <a:spcBef>
                <a:spcPts val="103"/>
              </a:spcBef>
            </a:pPr>
            <a:endParaRPr lang="pt-PT" altLang="en-US" sz="2268" dirty="0" smtClean="0">
              <a:solidFill>
                <a:srgbClr val="000000"/>
              </a:solidFill>
            </a:endParaRPr>
          </a:p>
          <a:p>
            <a:pPr>
              <a:spcBef>
                <a:spcPts val="103"/>
              </a:spcBef>
            </a:pPr>
            <a:endParaRPr lang="pt-PT" altLang="en-US" sz="2268" dirty="0">
              <a:solidFill>
                <a:srgbClr val="000000"/>
              </a:solidFill>
            </a:endParaRPr>
          </a:p>
          <a:p>
            <a:pPr>
              <a:spcBef>
                <a:spcPts val="103"/>
              </a:spcBef>
            </a:pPr>
            <a:endParaRPr lang="pt-PT" altLang="en-US" sz="2268" dirty="0" smtClean="0">
              <a:solidFill>
                <a:srgbClr val="000000"/>
              </a:solidFill>
            </a:endParaRPr>
          </a:p>
          <a:p>
            <a:pPr>
              <a:spcBef>
                <a:spcPts val="103"/>
              </a:spcBef>
            </a:pPr>
            <a:endParaRPr lang="pt-PT" altLang="en-US" sz="2268" dirty="0" smtClean="0">
              <a:solidFill>
                <a:srgbClr val="000000"/>
              </a:solidFill>
            </a:endParaRPr>
          </a:p>
          <a:p>
            <a:pPr>
              <a:spcBef>
                <a:spcPts val="103"/>
              </a:spcBef>
            </a:pPr>
            <a:endParaRPr lang="pt-PT" altLang="en-US" sz="2268" dirty="0" smtClean="0">
              <a:solidFill>
                <a:srgbClr val="000000"/>
              </a:solidFill>
            </a:endParaRPr>
          </a:p>
          <a:p>
            <a:pPr>
              <a:spcBef>
                <a:spcPts val="103"/>
              </a:spcBef>
            </a:pPr>
            <a:endParaRPr lang="pt-PT" altLang="en-US" sz="2268" dirty="0" smtClean="0">
              <a:solidFill>
                <a:srgbClr val="000000"/>
              </a:solidFill>
            </a:endParaRPr>
          </a:p>
          <a:p>
            <a:pPr>
              <a:spcBef>
                <a:spcPts val="103"/>
              </a:spcBef>
            </a:pPr>
            <a:endParaRPr lang="pt-PT" altLang="en-US" sz="2268" b="1" dirty="0">
              <a:solidFill>
                <a:srgbClr val="000000"/>
              </a:solidFill>
            </a:endParaRPr>
          </a:p>
        </p:txBody>
      </p:sp>
      <p:sp>
        <p:nvSpPr>
          <p:cNvPr id="45060" name="Rectangle 3"/>
          <p:cNvSpPr>
            <a:spLocks noChangeArrowheads="1"/>
          </p:cNvSpPr>
          <p:nvPr/>
        </p:nvSpPr>
        <p:spPr bwMode="auto">
          <a:xfrm>
            <a:off x="1079157" y="4699213"/>
            <a:ext cx="8772039" cy="1355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0827"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spcBef>
                <a:spcPts val="103"/>
              </a:spcBef>
            </a:pPr>
            <a:r>
              <a:rPr lang="pt-PT" altLang="en-US" sz="2268" dirty="0" smtClean="0">
                <a:solidFill>
                  <a:srgbClr val="000000"/>
                </a:solidFill>
              </a:rPr>
              <a:t> </a:t>
            </a:r>
          </a:p>
          <a:p>
            <a:pPr>
              <a:spcBef>
                <a:spcPts val="103"/>
              </a:spcBef>
            </a:pPr>
            <a:endParaRPr lang="pt-PT" altLang="en-US" sz="2268" dirty="0" smtClean="0">
              <a:solidFill>
                <a:srgbClr val="000000"/>
              </a:solidFill>
            </a:endParaRPr>
          </a:p>
          <a:p>
            <a:pPr>
              <a:spcBef>
                <a:spcPts val="103"/>
              </a:spcBef>
            </a:pPr>
            <a:endParaRPr lang="pt-PT" altLang="en-US" sz="2268" dirty="0">
              <a:solidFill>
                <a:srgbClr val="000000"/>
              </a:solidFill>
            </a:endParaRPr>
          </a:p>
          <a:p>
            <a:pPr>
              <a:spcBef>
                <a:spcPts val="103"/>
              </a:spcBef>
            </a:pPr>
            <a:endParaRPr lang="pt-PT" altLang="en-US" sz="2268" dirty="0" smtClean="0">
              <a:solidFill>
                <a:srgbClr val="000000"/>
              </a:solidFill>
            </a:endParaRPr>
          </a:p>
          <a:p>
            <a:pPr>
              <a:spcBef>
                <a:spcPts val="103"/>
              </a:spcBef>
            </a:pPr>
            <a:endParaRPr lang="pt-PT" altLang="en-US" sz="2268" dirty="0" smtClean="0">
              <a:solidFill>
                <a:srgbClr val="000000"/>
              </a:solidFill>
            </a:endParaRPr>
          </a:p>
          <a:p>
            <a:pPr>
              <a:spcBef>
                <a:spcPts val="103"/>
              </a:spcBef>
            </a:pPr>
            <a:endParaRPr lang="pt-PT" altLang="en-US" sz="2268" dirty="0">
              <a:solidFill>
                <a:srgbClr val="000000"/>
              </a:solidFill>
            </a:endParaRPr>
          </a:p>
          <a:p>
            <a:pPr>
              <a:spcBef>
                <a:spcPts val="103"/>
              </a:spcBef>
            </a:pPr>
            <a:endParaRPr lang="pt-PT" altLang="en-US" sz="2268" dirty="0">
              <a:solidFill>
                <a:srgbClr val="000000"/>
              </a:solidFill>
            </a:endParaRPr>
          </a:p>
        </p:txBody>
      </p:sp>
      <p:sp>
        <p:nvSpPr>
          <p:cNvPr id="45061" name="Freeform 4"/>
          <p:cNvSpPr>
            <a:spLocks noChangeArrowheads="1"/>
          </p:cNvSpPr>
          <p:nvPr/>
        </p:nvSpPr>
        <p:spPr bwMode="auto">
          <a:xfrm>
            <a:off x="2244317" y="3068963"/>
            <a:ext cx="792083" cy="550138"/>
          </a:xfrm>
          <a:custGeom>
            <a:avLst/>
            <a:gdLst/>
            <a:ahLst/>
            <a:cxnLst/>
            <a:rect l="0" t="0" r="0" b="0"/>
            <a:pathLst/>
          </a:cu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45062" name="Freeform 5"/>
          <p:cNvSpPr>
            <a:spLocks noChangeArrowheads="1"/>
          </p:cNvSpPr>
          <p:nvPr/>
        </p:nvSpPr>
        <p:spPr bwMode="auto">
          <a:xfrm>
            <a:off x="2238556" y="3056001"/>
            <a:ext cx="805044" cy="577501"/>
          </a:xfrm>
          <a:custGeom>
            <a:avLst/>
            <a:gdLst/>
            <a:ahLst/>
            <a:cxnLst/>
            <a:rect l="0" t="0" r="0" b="0"/>
            <a:pathLst/>
          </a:cu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45063" name="Freeform 6"/>
          <p:cNvSpPr>
            <a:spLocks noChangeArrowheads="1"/>
          </p:cNvSpPr>
          <p:nvPr/>
        </p:nvSpPr>
        <p:spPr bwMode="auto">
          <a:xfrm>
            <a:off x="2244317" y="4620005"/>
            <a:ext cx="792083" cy="541497"/>
          </a:xfrm>
          <a:custGeom>
            <a:avLst/>
            <a:gdLst/>
            <a:ahLst/>
            <a:cxnLst/>
            <a:rect l="0" t="0" r="0" b="0"/>
            <a:pathLst/>
          </a:cu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45064" name="Freeform 7"/>
          <p:cNvSpPr>
            <a:spLocks noChangeArrowheads="1"/>
          </p:cNvSpPr>
          <p:nvPr/>
        </p:nvSpPr>
        <p:spPr bwMode="auto">
          <a:xfrm>
            <a:off x="2238556" y="4605605"/>
            <a:ext cx="805044" cy="568860"/>
          </a:xfrm>
          <a:custGeom>
            <a:avLst/>
            <a:gdLst/>
            <a:ahLst/>
            <a:cxnLst/>
            <a:rect l="0" t="0" r="0" b="0"/>
            <a:pathLst/>
          </a:cu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Tree>
    <p:extLst>
      <p:ext uri="{BB962C8B-B14F-4D97-AF65-F5344CB8AC3E}">
        <p14:creationId xmlns:p14="http://schemas.microsoft.com/office/powerpoint/2010/main" val="364294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158840"/>
            <a:ext cx="8596668" cy="1320800"/>
          </a:xfrm>
        </p:spPr>
        <p:txBody>
          <a:bodyPr/>
          <a:lstStyle/>
          <a:p>
            <a:pPr algn="ctr"/>
            <a:r>
              <a:rPr lang="en-GB" sz="3200" dirty="0">
                <a:solidFill>
                  <a:srgbClr val="FF6600"/>
                </a:solidFill>
                <a:latin typeface="Calibri" panose="020F0502020204030204" pitchFamily="34" charset="0"/>
              </a:rPr>
              <a:t>WHAT IS THE WAY OUT?</a:t>
            </a:r>
            <a:endParaRPr lang="en-GB" dirty="0"/>
          </a:p>
        </p:txBody>
      </p:sp>
      <p:sp>
        <p:nvSpPr>
          <p:cNvPr id="3" name="Content Placeholder 2"/>
          <p:cNvSpPr>
            <a:spLocks noGrp="1"/>
          </p:cNvSpPr>
          <p:nvPr>
            <p:ph idx="1"/>
          </p:nvPr>
        </p:nvSpPr>
        <p:spPr>
          <a:xfrm>
            <a:off x="677334" y="1236372"/>
            <a:ext cx="8596668" cy="5254579"/>
          </a:xfrm>
        </p:spPr>
        <p:txBody>
          <a:bodyPr>
            <a:normAutofit fontScale="92500" lnSpcReduction="10000"/>
          </a:bodyPr>
          <a:lstStyle/>
          <a:p>
            <a:pPr marL="0" lvl="0" indent="0">
              <a:buClr>
                <a:srgbClr val="A5B592"/>
              </a:buClr>
              <a:buNone/>
            </a:pPr>
            <a:r>
              <a:rPr lang="en-GB" sz="2200" dirty="0">
                <a:solidFill>
                  <a:prstClr val="black">
                    <a:lumMod val="75000"/>
                    <a:lumOff val="25000"/>
                  </a:prstClr>
                </a:solidFill>
                <a:latin typeface="Calibri" panose="020F0502020204030204" pitchFamily="34" charset="0"/>
              </a:rPr>
              <a:t>Two-step approach:</a:t>
            </a:r>
          </a:p>
          <a:p>
            <a:pPr marL="0" lvl="0" indent="0">
              <a:buClr>
                <a:srgbClr val="A5B592"/>
              </a:buClr>
              <a:buNone/>
            </a:pPr>
            <a:endParaRPr lang="en-GB" sz="2200" dirty="0">
              <a:solidFill>
                <a:prstClr val="black">
                  <a:lumMod val="75000"/>
                  <a:lumOff val="25000"/>
                </a:prstClr>
              </a:solidFill>
              <a:latin typeface="Calibri" panose="020F0502020204030204" pitchFamily="34" charset="0"/>
            </a:endParaRPr>
          </a:p>
          <a:p>
            <a:pPr lvl="0">
              <a:buClr>
                <a:srgbClr val="A5B592"/>
              </a:buClr>
              <a:buFont typeface="Wingdings" panose="05000000000000000000" pitchFamily="2" charset="2"/>
              <a:buChar char="Ø"/>
            </a:pPr>
            <a:r>
              <a:rPr lang="en-GB" sz="2200" dirty="0">
                <a:solidFill>
                  <a:prstClr val="black">
                    <a:lumMod val="75000"/>
                    <a:lumOff val="25000"/>
                  </a:prstClr>
                </a:solidFill>
                <a:latin typeface="Calibri" panose="020F0502020204030204" pitchFamily="34" charset="0"/>
              </a:rPr>
              <a:t>Prior agreement on SC’s amendments between EP Management, interpreters’ representatives and Staff Committee through political mediation</a:t>
            </a:r>
          </a:p>
          <a:p>
            <a:pPr lvl="0">
              <a:buClr>
                <a:srgbClr val="A5B592"/>
              </a:buClr>
              <a:buFont typeface="Wingdings" panose="05000000000000000000" pitchFamily="2" charset="2"/>
              <a:buChar char="Ø"/>
            </a:pPr>
            <a:r>
              <a:rPr lang="en-GB" sz="2200" dirty="0">
                <a:solidFill>
                  <a:prstClr val="black">
                    <a:lumMod val="75000"/>
                    <a:lumOff val="25000"/>
                  </a:prstClr>
                </a:solidFill>
                <a:latin typeface="Calibri" panose="020F0502020204030204" pitchFamily="34" charset="0"/>
              </a:rPr>
              <a:t>Conclusion of formal consultation of the Staff Committee</a:t>
            </a:r>
          </a:p>
          <a:p>
            <a:pPr marL="0" lvl="0" indent="0">
              <a:buClr>
                <a:srgbClr val="A5B592"/>
              </a:buClr>
              <a:buNone/>
            </a:pPr>
            <a:endParaRPr lang="en-GB" sz="2200" dirty="0">
              <a:solidFill>
                <a:prstClr val="black">
                  <a:lumMod val="75000"/>
                  <a:lumOff val="25000"/>
                </a:prstClr>
              </a:solidFill>
              <a:latin typeface="Calibri" panose="020F0502020204030204" pitchFamily="34" charset="0"/>
            </a:endParaRPr>
          </a:p>
          <a:p>
            <a:pPr marL="0" lvl="0" indent="0" algn="ctr">
              <a:buClr>
                <a:srgbClr val="A5B592"/>
              </a:buClr>
              <a:buNone/>
            </a:pPr>
            <a:r>
              <a:rPr lang="en-GB" sz="2600" dirty="0">
                <a:solidFill>
                  <a:srgbClr val="FF6600"/>
                </a:solidFill>
                <a:latin typeface="Calibri" panose="020F0502020204030204" pitchFamily="34" charset="0"/>
              </a:rPr>
              <a:t>WHEN?</a:t>
            </a:r>
          </a:p>
          <a:p>
            <a:pPr marL="0" lvl="0" indent="0" algn="ctr">
              <a:buClr>
                <a:srgbClr val="A5B592"/>
              </a:buClr>
              <a:buNone/>
            </a:pPr>
            <a:endParaRPr lang="en-GB" sz="2400" dirty="0">
              <a:solidFill>
                <a:srgbClr val="FF6600"/>
              </a:solidFill>
              <a:latin typeface="Calibri" panose="020F0502020204030204" pitchFamily="34" charset="0"/>
            </a:endParaRPr>
          </a:p>
          <a:p>
            <a:pPr lvl="0">
              <a:buClr>
                <a:srgbClr val="A5B592"/>
              </a:buClr>
              <a:buFont typeface="Wingdings" panose="05000000000000000000" pitchFamily="2" charset="2"/>
              <a:buChar char="Ø"/>
            </a:pPr>
            <a:r>
              <a:rPr lang="en-GB" sz="2200" dirty="0">
                <a:solidFill>
                  <a:prstClr val="black"/>
                </a:solidFill>
                <a:latin typeface="Calibri" panose="020F0502020204030204" pitchFamily="34" charset="0"/>
              </a:rPr>
              <a:t>Political mediation to start immediately for an agreement on amendments by mid-September</a:t>
            </a:r>
          </a:p>
          <a:p>
            <a:pPr lvl="0">
              <a:buClr>
                <a:srgbClr val="A5B592"/>
              </a:buClr>
              <a:buFont typeface="Wingdings" panose="05000000000000000000" pitchFamily="2" charset="2"/>
              <a:buChar char="Ø"/>
            </a:pPr>
            <a:r>
              <a:rPr lang="en-GB" sz="2200" dirty="0">
                <a:solidFill>
                  <a:prstClr val="black"/>
                </a:solidFill>
                <a:latin typeface="Calibri" panose="020F0502020204030204" pitchFamily="34" charset="0"/>
              </a:rPr>
              <a:t>Conclusion of formal consultation of the Staff Committee by end of September</a:t>
            </a:r>
          </a:p>
          <a:p>
            <a:pPr lvl="0">
              <a:buClr>
                <a:srgbClr val="A5B592"/>
              </a:buClr>
              <a:buFont typeface="Wingdings" panose="05000000000000000000" pitchFamily="2" charset="2"/>
              <a:buChar char="Ø"/>
            </a:pPr>
            <a:r>
              <a:rPr lang="en-GB" sz="2200" dirty="0">
                <a:solidFill>
                  <a:prstClr val="black"/>
                </a:solidFill>
                <a:latin typeface="Calibri" panose="020F0502020204030204" pitchFamily="34" charset="0"/>
              </a:rPr>
              <a:t>Entry into force of new agreed </a:t>
            </a:r>
            <a:r>
              <a:rPr lang="en-GB" sz="2200" dirty="0" err="1">
                <a:solidFill>
                  <a:prstClr val="black"/>
                </a:solidFill>
                <a:latin typeface="Calibri" panose="020F0502020204030204" pitchFamily="34" charset="0"/>
              </a:rPr>
              <a:t>WoCos</a:t>
            </a:r>
            <a:r>
              <a:rPr lang="en-GB" sz="2200" dirty="0">
                <a:solidFill>
                  <a:prstClr val="black"/>
                </a:solidFill>
                <a:latin typeface="Calibri" panose="020F0502020204030204" pitchFamily="34" charset="0"/>
              </a:rPr>
              <a:t> on 1</a:t>
            </a:r>
            <a:r>
              <a:rPr lang="en-GB" sz="2200" baseline="30000" dirty="0">
                <a:solidFill>
                  <a:prstClr val="black"/>
                </a:solidFill>
                <a:latin typeface="Calibri" panose="020F0502020204030204" pitchFamily="34" charset="0"/>
              </a:rPr>
              <a:t>st</a:t>
            </a:r>
            <a:r>
              <a:rPr lang="en-GB" sz="2200" dirty="0">
                <a:solidFill>
                  <a:prstClr val="black"/>
                </a:solidFill>
                <a:latin typeface="Calibri" panose="020F0502020204030204" pitchFamily="34" charset="0"/>
              </a:rPr>
              <a:t> October</a:t>
            </a:r>
          </a:p>
          <a:p>
            <a:pPr marL="0" indent="0">
              <a:buNone/>
            </a:pPr>
            <a:endParaRPr lang="en-GB" dirty="0"/>
          </a:p>
        </p:txBody>
      </p:sp>
    </p:spTree>
    <p:extLst>
      <p:ext uri="{BB962C8B-B14F-4D97-AF65-F5344CB8AC3E}">
        <p14:creationId xmlns:p14="http://schemas.microsoft.com/office/powerpoint/2010/main" val="324957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2080407" y="435444"/>
            <a:ext cx="5599308" cy="5069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8825"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91"/>
              </a:spcBef>
            </a:pPr>
            <a:r>
              <a:rPr lang="pt-PT" altLang="en-US" sz="3200" dirty="0">
                <a:solidFill>
                  <a:srgbClr val="FF6600"/>
                </a:solidFill>
                <a:latin typeface="Calibri" panose="020F0502020204030204" pitchFamily="34" charset="0"/>
              </a:rPr>
              <a:t>MORE </a:t>
            </a:r>
            <a:r>
              <a:rPr lang="pt-PT" altLang="en-US" sz="3200" dirty="0" smtClean="0">
                <a:solidFill>
                  <a:srgbClr val="FF6600"/>
                </a:solidFill>
                <a:latin typeface="Calibri" panose="020F0502020204030204" pitchFamily="34" charset="0"/>
              </a:rPr>
              <a:t>PRODUCTIVE</a:t>
            </a:r>
            <a:endParaRPr lang="pt-PT" altLang="en-US" sz="3200" dirty="0">
              <a:solidFill>
                <a:srgbClr val="FF6600"/>
              </a:solidFill>
              <a:latin typeface="Calibri" panose="020F0502020204030204" pitchFamily="34" charset="0"/>
            </a:endParaRPr>
          </a:p>
        </p:txBody>
      </p:sp>
      <p:sp>
        <p:nvSpPr>
          <p:cNvPr id="7172" name="Line 3"/>
          <p:cNvSpPr>
            <a:spLocks noChangeShapeType="1"/>
          </p:cNvSpPr>
          <p:nvPr/>
        </p:nvSpPr>
        <p:spPr bwMode="auto">
          <a:xfrm flipV="1">
            <a:off x="2299437" y="5189092"/>
            <a:ext cx="3058377" cy="19186"/>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7173" name="Text Box 4"/>
          <p:cNvSpPr txBox="1">
            <a:spLocks noChangeArrowheads="1"/>
          </p:cNvSpPr>
          <p:nvPr/>
        </p:nvSpPr>
        <p:spPr bwMode="auto">
          <a:xfrm>
            <a:off x="2226709" y="5382077"/>
            <a:ext cx="3819281" cy="263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2024"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270" dirty="0">
                <a:solidFill>
                  <a:srgbClr val="000000"/>
                </a:solidFill>
                <a:latin typeface="Calibri" panose="020F0502020204030204" pitchFamily="34" charset="0"/>
              </a:rPr>
              <a:t>Period still covered by 2006 Working conditions</a:t>
            </a:r>
          </a:p>
        </p:txBody>
      </p:sp>
      <p:sp>
        <p:nvSpPr>
          <p:cNvPr id="7177" name="Text Box 8"/>
          <p:cNvSpPr txBox="1">
            <a:spLocks noChangeArrowheads="1"/>
          </p:cNvSpPr>
          <p:nvPr/>
        </p:nvSpPr>
        <p:spPr bwMode="auto">
          <a:xfrm>
            <a:off x="6843713" y="2286000"/>
            <a:ext cx="2971800" cy="2609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marL="285750" indent="-285750" eaLnBrk="1">
              <a:buFont typeface="Wingdings" panose="05000000000000000000" pitchFamily="2" charset="2"/>
              <a:buChar char="Ø"/>
            </a:pPr>
            <a:r>
              <a:rPr lang="pt-PT" altLang="en-US" sz="2000" dirty="0" smtClean="0">
                <a:solidFill>
                  <a:srgbClr val="FF6600"/>
                </a:solidFill>
                <a:latin typeface="Calibri" panose="020F0502020204030204" pitchFamily="34" charset="0"/>
              </a:rPr>
              <a:t>Most </a:t>
            </a:r>
            <a:r>
              <a:rPr lang="pt-PT" altLang="en-US" sz="2000" dirty="0">
                <a:solidFill>
                  <a:srgbClr val="FF6600"/>
                </a:solidFill>
                <a:latin typeface="Calibri" panose="020F0502020204030204" pitchFamily="34" charset="0"/>
              </a:rPr>
              <a:t>productivity gains came from other measures such as more spread-out meeting patterns and more efficient programming </a:t>
            </a:r>
          </a:p>
          <a:p>
            <a:pPr eaLnBrk="1"/>
            <a:endParaRPr lang="pt-PT" altLang="en-US" sz="1633" dirty="0">
              <a:solidFill>
                <a:srgbClr val="FF6600"/>
              </a:solidFill>
            </a:endParaRPr>
          </a:p>
          <a:p>
            <a:pPr eaLnBrk="1"/>
            <a:endParaRPr lang="pt-PT" altLang="en-US" sz="1633" dirty="0">
              <a:solidFill>
                <a:srgbClr val="FF6600"/>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988" y="2024098"/>
            <a:ext cx="5414725" cy="299437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Line 5"/>
          <p:cNvSpPr>
            <a:spLocks noChangeShapeType="1"/>
          </p:cNvSpPr>
          <p:nvPr/>
        </p:nvSpPr>
        <p:spPr bwMode="auto">
          <a:xfrm flipH="1">
            <a:off x="5357814" y="1386403"/>
            <a:ext cx="38272" cy="3796028"/>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13" name="Text Box 6"/>
          <p:cNvSpPr txBox="1">
            <a:spLocks noChangeArrowheads="1"/>
          </p:cNvSpPr>
          <p:nvPr/>
        </p:nvSpPr>
        <p:spPr bwMode="auto">
          <a:xfrm>
            <a:off x="5396086" y="1386403"/>
            <a:ext cx="2449698" cy="5268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Entry into force of new </a:t>
            </a:r>
          </a:p>
          <a:p>
            <a:pPr eaLnBrk="1"/>
            <a:r>
              <a:rPr lang="pt-PT" altLang="en-US" sz="1400" dirty="0">
                <a:solidFill>
                  <a:srgbClr val="000000"/>
                </a:solidFill>
                <a:latin typeface="Calibri" panose="020F0502020204030204" pitchFamily="34" charset="0"/>
              </a:rPr>
              <a:t>Working conditions</a:t>
            </a:r>
          </a:p>
        </p:txBody>
      </p:sp>
    </p:spTree>
    <p:extLst>
      <p:ext uri="{BB962C8B-B14F-4D97-AF65-F5344CB8AC3E}">
        <p14:creationId xmlns:p14="http://schemas.microsoft.com/office/powerpoint/2010/main" val="12162205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8171" y="300731"/>
            <a:ext cx="10515600" cy="664604"/>
          </a:xfrm>
        </p:spPr>
        <p:txBody>
          <a:bodyPr>
            <a:normAutofit/>
          </a:bodyPr>
          <a:lstStyle/>
          <a:p>
            <a:pPr algn="ctr"/>
            <a:r>
              <a:rPr lang="en-GB" sz="3200" dirty="0" smtClean="0">
                <a:solidFill>
                  <a:srgbClr val="FF6600"/>
                </a:solidFill>
                <a:latin typeface="Calibri" panose="020F0502020204030204" pitchFamily="34" charset="0"/>
              </a:rPr>
              <a:t>MORE PRODUCTIVE</a:t>
            </a:r>
            <a:endParaRPr lang="en-GB" sz="3200" dirty="0">
              <a:solidFill>
                <a:srgbClr val="FF6600"/>
              </a:solidFill>
              <a:latin typeface="Calibri" panose="020F0502020204030204" pitchFamily="34" charset="0"/>
            </a:endParaRPr>
          </a:p>
        </p:txBody>
      </p:sp>
      <p:sp>
        <p:nvSpPr>
          <p:cNvPr id="5" name="Content Placeholder 4"/>
          <p:cNvSpPr>
            <a:spLocks noGrp="1"/>
          </p:cNvSpPr>
          <p:nvPr>
            <p:ph idx="1"/>
          </p:nvPr>
        </p:nvSpPr>
        <p:spPr>
          <a:xfrm>
            <a:off x="685801" y="1228725"/>
            <a:ext cx="9144000" cy="4957763"/>
          </a:xfrm>
        </p:spPr>
        <p:txBody>
          <a:bodyPr>
            <a:normAutofit fontScale="25000" lnSpcReduction="20000"/>
          </a:bodyPr>
          <a:lstStyle/>
          <a:p>
            <a:pPr>
              <a:buFont typeface="Wingdings" panose="05000000000000000000" pitchFamily="2" charset="2"/>
              <a:buChar char="Ø"/>
            </a:pPr>
            <a:r>
              <a:rPr lang="en-GB" sz="8000" dirty="0">
                <a:solidFill>
                  <a:srgbClr val="FF6600"/>
                </a:solidFill>
                <a:latin typeface="Calibri" panose="020F0502020204030204" pitchFamily="34" charset="0"/>
              </a:rPr>
              <a:t>New imposed Working Conditions have brought about savings, but there are limits to their impact on productivity due to the EP </a:t>
            </a:r>
            <a:r>
              <a:rPr lang="en-GB" sz="8000" dirty="0" smtClean="0">
                <a:solidFill>
                  <a:srgbClr val="FF6600"/>
                </a:solidFill>
                <a:latin typeface="Calibri" panose="020F0502020204030204" pitchFamily="34" charset="0"/>
              </a:rPr>
              <a:t>calendar.</a:t>
            </a:r>
          </a:p>
          <a:p>
            <a:pPr>
              <a:buFont typeface="Wingdings" panose="05000000000000000000" pitchFamily="2" charset="2"/>
              <a:buChar char="Ø"/>
            </a:pPr>
            <a:r>
              <a:rPr lang="en-GB" sz="8000" dirty="0" smtClean="0">
                <a:solidFill>
                  <a:srgbClr val="FF6600"/>
                </a:solidFill>
                <a:latin typeface="Calibri" panose="020F0502020204030204" pitchFamily="34" charset="0"/>
              </a:rPr>
              <a:t>Productivity </a:t>
            </a:r>
            <a:r>
              <a:rPr lang="en-GB" sz="8000" dirty="0">
                <a:solidFill>
                  <a:srgbClr val="FF6600"/>
                </a:solidFill>
                <a:latin typeface="Calibri" panose="020F0502020204030204" pitchFamily="34" charset="0"/>
              </a:rPr>
              <a:t>is not measured by the number of booth hours, but by the number of meetings serviced. If DG LINC covers all meeting requests, the system is 100% productive. The only other parameter should be </a:t>
            </a:r>
            <a:r>
              <a:rPr lang="en-GB" sz="8000" dirty="0" smtClean="0">
                <a:solidFill>
                  <a:srgbClr val="FF6600"/>
                </a:solidFill>
                <a:latin typeface="Calibri" panose="020F0502020204030204" pitchFamily="34" charset="0"/>
              </a:rPr>
              <a:t>quality.</a:t>
            </a:r>
          </a:p>
          <a:p>
            <a:pPr>
              <a:buFont typeface="Wingdings" panose="05000000000000000000" pitchFamily="2" charset="2"/>
              <a:buChar char="Ø"/>
            </a:pPr>
            <a:r>
              <a:rPr lang="en-GB" sz="8000" dirty="0" smtClean="0">
                <a:solidFill>
                  <a:srgbClr val="FF6600"/>
                </a:solidFill>
                <a:latin typeface="Calibri" panose="020F0502020204030204" pitchFamily="34" charset="0"/>
              </a:rPr>
              <a:t>EP </a:t>
            </a:r>
            <a:r>
              <a:rPr lang="en-GB" sz="8000" dirty="0">
                <a:solidFill>
                  <a:srgbClr val="FF6600"/>
                </a:solidFill>
                <a:latin typeface="Calibri" panose="020F0502020204030204" pitchFamily="34" charset="0"/>
              </a:rPr>
              <a:t>Management’s statistics cover only booth hours, all out-of-booth activities are not taken into </a:t>
            </a:r>
            <a:r>
              <a:rPr lang="en-GB" sz="8000" dirty="0" smtClean="0">
                <a:solidFill>
                  <a:srgbClr val="FF6600"/>
                </a:solidFill>
                <a:latin typeface="Calibri" panose="020F0502020204030204" pitchFamily="34" charset="0"/>
              </a:rPr>
              <a:t>account.</a:t>
            </a:r>
          </a:p>
          <a:p>
            <a:pPr>
              <a:buFont typeface="Wingdings" panose="05000000000000000000" pitchFamily="2" charset="2"/>
              <a:buChar char="Ø"/>
            </a:pPr>
            <a:r>
              <a:rPr lang="en-GB" sz="8000" dirty="0" smtClean="0">
                <a:solidFill>
                  <a:srgbClr val="FF6600"/>
                </a:solidFill>
                <a:latin typeface="Calibri" panose="020F0502020204030204" pitchFamily="34" charset="0"/>
              </a:rPr>
              <a:t>Annual </a:t>
            </a:r>
            <a:r>
              <a:rPr lang="en-GB" sz="8000" dirty="0">
                <a:solidFill>
                  <a:srgbClr val="FF6600"/>
                </a:solidFill>
                <a:latin typeface="Calibri" panose="020F0502020204030204" pitchFamily="34" charset="0"/>
              </a:rPr>
              <a:t>leave during weeks of parliamentary activities and short-term sick leave initially not taken into </a:t>
            </a:r>
            <a:r>
              <a:rPr lang="en-GB" sz="8000" dirty="0" smtClean="0">
                <a:solidFill>
                  <a:srgbClr val="FF6600"/>
                </a:solidFill>
                <a:latin typeface="Calibri" panose="020F0502020204030204" pitchFamily="34" charset="0"/>
              </a:rPr>
              <a:t>account</a:t>
            </a:r>
          </a:p>
          <a:p>
            <a:pPr marL="0" indent="0">
              <a:buNone/>
            </a:pPr>
            <a:endParaRPr lang="en-GB" sz="8000" dirty="0" smtClean="0">
              <a:solidFill>
                <a:srgbClr val="FF6600"/>
              </a:solidFill>
              <a:latin typeface="Calibri" panose="020F0502020204030204" pitchFamily="34" charset="0"/>
            </a:endParaRPr>
          </a:p>
          <a:p>
            <a:pPr>
              <a:buFont typeface="Wingdings" panose="05000000000000000000" pitchFamily="2" charset="2"/>
              <a:buChar char="Ø"/>
            </a:pPr>
            <a:r>
              <a:rPr lang="en-GB" sz="8000" dirty="0" smtClean="0">
                <a:solidFill>
                  <a:srgbClr val="FF6600"/>
                </a:solidFill>
                <a:latin typeface="Calibri" panose="020F0502020204030204" pitchFamily="34" charset="0"/>
              </a:rPr>
              <a:t>Statistics </a:t>
            </a:r>
            <a:r>
              <a:rPr lang="en-GB" sz="8000" dirty="0">
                <a:solidFill>
                  <a:srgbClr val="FF6600"/>
                </a:solidFill>
                <a:latin typeface="Calibri" panose="020F0502020204030204" pitchFamily="34" charset="0"/>
              </a:rPr>
              <a:t>still do </a:t>
            </a:r>
            <a:r>
              <a:rPr lang="en-GB" sz="8000" dirty="0" smtClean="0">
                <a:solidFill>
                  <a:srgbClr val="FF6600"/>
                </a:solidFill>
                <a:latin typeface="Calibri" panose="020F0502020204030204" pitchFamily="34" charset="0"/>
              </a:rPr>
              <a:t>not:</a:t>
            </a:r>
            <a:endParaRPr lang="en-GB" sz="8000" dirty="0">
              <a:solidFill>
                <a:srgbClr val="FF6600"/>
              </a:solidFill>
              <a:latin typeface="Calibri" panose="020F0502020204030204" pitchFamily="34" charset="0"/>
            </a:endParaRPr>
          </a:p>
          <a:p>
            <a:pPr lvl="1">
              <a:buFont typeface="Wingdings" panose="05000000000000000000" pitchFamily="2" charset="2"/>
              <a:buChar char="v"/>
            </a:pPr>
            <a:r>
              <a:rPr lang="en-GB" sz="8000" dirty="0" smtClean="0">
                <a:solidFill>
                  <a:srgbClr val="FF6600"/>
                </a:solidFill>
                <a:latin typeface="Calibri" panose="020F0502020204030204" pitchFamily="34" charset="0"/>
              </a:rPr>
              <a:t>factor </a:t>
            </a:r>
            <a:r>
              <a:rPr lang="en-GB" sz="8000" dirty="0">
                <a:solidFill>
                  <a:srgbClr val="FF6600"/>
                </a:solidFill>
                <a:latin typeface="Calibri" panose="020F0502020204030204" pitchFamily="34" charset="0"/>
              </a:rPr>
              <a:t>in booth hours worked at the Commission and </a:t>
            </a:r>
            <a:r>
              <a:rPr lang="en-GB" sz="8000" dirty="0" smtClean="0">
                <a:solidFill>
                  <a:srgbClr val="FF6600"/>
                </a:solidFill>
                <a:latin typeface="Calibri" panose="020F0502020204030204" pitchFamily="34" charset="0"/>
              </a:rPr>
              <a:t>Council;</a:t>
            </a:r>
          </a:p>
          <a:p>
            <a:pPr lvl="1">
              <a:buFont typeface="Wingdings" panose="05000000000000000000" pitchFamily="2" charset="2"/>
              <a:buChar char="v"/>
            </a:pPr>
            <a:r>
              <a:rPr lang="en-GB" sz="8000" dirty="0" smtClean="0">
                <a:solidFill>
                  <a:srgbClr val="FF6600"/>
                </a:solidFill>
                <a:latin typeface="Calibri" panose="020F0502020204030204" pitchFamily="34" charset="0"/>
              </a:rPr>
              <a:t>exclude </a:t>
            </a:r>
            <a:r>
              <a:rPr lang="en-GB" sz="8000" dirty="0">
                <a:solidFill>
                  <a:srgbClr val="FF6600"/>
                </a:solidFill>
                <a:latin typeface="Calibri" panose="020F0502020204030204" pitchFamily="34" charset="0"/>
              </a:rPr>
              <a:t>rest time after late </a:t>
            </a:r>
            <a:r>
              <a:rPr lang="en-GB" sz="8000" dirty="0" smtClean="0">
                <a:solidFill>
                  <a:srgbClr val="FF6600"/>
                </a:solidFill>
                <a:latin typeface="Calibri" panose="020F0502020204030204" pitchFamily="34" charset="0"/>
              </a:rPr>
              <a:t>assignments;</a:t>
            </a:r>
          </a:p>
          <a:p>
            <a:pPr lvl="1">
              <a:buFont typeface="Wingdings" panose="05000000000000000000" pitchFamily="2" charset="2"/>
              <a:buChar char="v"/>
            </a:pPr>
            <a:r>
              <a:rPr lang="en-GB" sz="8000" dirty="0" smtClean="0">
                <a:solidFill>
                  <a:srgbClr val="FF6600"/>
                </a:solidFill>
                <a:latin typeface="Calibri" panose="020F0502020204030204" pitchFamily="34" charset="0"/>
              </a:rPr>
              <a:t>exclude </a:t>
            </a:r>
            <a:r>
              <a:rPr lang="en-GB" sz="8000" dirty="0">
                <a:solidFill>
                  <a:srgbClr val="FF6600"/>
                </a:solidFill>
                <a:latin typeface="Calibri" panose="020F0502020204030204" pitchFamily="34" charset="0"/>
              </a:rPr>
              <a:t>rest time after intercontinental </a:t>
            </a:r>
            <a:r>
              <a:rPr lang="en-GB" sz="8000" dirty="0" smtClean="0">
                <a:solidFill>
                  <a:srgbClr val="FF6600"/>
                </a:solidFill>
                <a:latin typeface="Calibri" panose="020F0502020204030204" pitchFamily="34" charset="0"/>
              </a:rPr>
              <a:t>missions;</a:t>
            </a:r>
          </a:p>
          <a:p>
            <a:pPr lvl="1">
              <a:buFont typeface="Wingdings" panose="05000000000000000000" pitchFamily="2" charset="2"/>
              <a:buChar char="v"/>
            </a:pPr>
            <a:r>
              <a:rPr lang="en-GB" sz="8000" dirty="0" smtClean="0">
                <a:solidFill>
                  <a:srgbClr val="FF6600"/>
                </a:solidFill>
                <a:latin typeface="Calibri" panose="020F0502020204030204" pitchFamily="34" charset="0"/>
              </a:rPr>
              <a:t>factor in last-minute cancellation of meetings.</a:t>
            </a:r>
          </a:p>
          <a:p>
            <a:pPr marL="0" indent="0">
              <a:buNone/>
            </a:pPr>
            <a:endParaRPr lang="en-GB" sz="1600" dirty="0"/>
          </a:p>
        </p:txBody>
      </p:sp>
    </p:spTree>
    <p:extLst>
      <p:ext uri="{BB962C8B-B14F-4D97-AF65-F5344CB8AC3E}">
        <p14:creationId xmlns:p14="http://schemas.microsoft.com/office/powerpoint/2010/main" val="3956644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1"/>
          <p:cNvSpPr>
            <a:spLocks noChangeArrowheads="1"/>
          </p:cNvSpPr>
          <p:nvPr/>
        </p:nvSpPr>
        <p:spPr bwMode="auto">
          <a:xfrm>
            <a:off x="1977888" y="2786694"/>
            <a:ext cx="872731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9219" name="Freeform 2"/>
          <p:cNvSpPr>
            <a:spLocks noChangeArrowheads="1"/>
          </p:cNvSpPr>
          <p:nvPr/>
        </p:nvSpPr>
        <p:spPr bwMode="auto">
          <a:xfrm>
            <a:off x="2340806" y="3099206"/>
            <a:ext cx="1454553" cy="2281199"/>
          </a:xfrm>
          <a:custGeom>
            <a:avLst/>
            <a:gdLst/>
            <a:ahLst/>
            <a:cxnLst/>
            <a:rect l="0" t="0" r="0" b="0"/>
            <a:pathLst/>
          </a:custGeom>
          <a:solidFill>
            <a:srgbClr val="FF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9220" name="Freeform 3"/>
          <p:cNvSpPr>
            <a:spLocks noChangeArrowheads="1"/>
          </p:cNvSpPr>
          <p:nvPr/>
        </p:nvSpPr>
        <p:spPr bwMode="auto">
          <a:xfrm>
            <a:off x="3779517" y="3100647"/>
            <a:ext cx="764720" cy="542937"/>
          </a:xfrm>
          <a:custGeom>
            <a:avLst/>
            <a:gdLst/>
            <a:ahLst/>
            <a:cxnLst/>
            <a:rect l="0" t="0" r="0" b="0"/>
            <a:pathLst/>
          </a:custGeom>
          <a:solidFill>
            <a:srgbClr val="FF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9221" name="Text Box 4"/>
          <p:cNvSpPr txBox="1">
            <a:spLocks noChangeArrowheads="1"/>
          </p:cNvSpPr>
          <p:nvPr/>
        </p:nvSpPr>
        <p:spPr bwMode="auto">
          <a:xfrm>
            <a:off x="0" y="19413"/>
            <a:ext cx="9589966" cy="1857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8825"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12"/>
              </a:spcBef>
            </a:pPr>
            <a:r>
              <a:rPr lang="pt-PT" altLang="en-US" sz="3200" dirty="0">
                <a:solidFill>
                  <a:srgbClr val="FF6600"/>
                </a:solidFill>
                <a:latin typeface="Calibri" panose="020F0502020204030204" pitchFamily="34" charset="0"/>
              </a:rPr>
              <a:t>FAIRER WORKLOAD</a:t>
            </a:r>
            <a:r>
              <a:rPr lang="pt-PT" altLang="en-US" sz="3175" dirty="0">
                <a:solidFill>
                  <a:srgbClr val="000000"/>
                </a:solidFill>
                <a:latin typeface="Calibri" panose="020F0502020204030204" pitchFamily="34" charset="0"/>
              </a:rPr>
              <a:t/>
            </a:r>
            <a:br>
              <a:rPr lang="pt-PT" altLang="en-US" sz="3175" dirty="0">
                <a:solidFill>
                  <a:srgbClr val="000000"/>
                </a:solidFill>
                <a:latin typeface="Calibri" panose="020F0502020204030204" pitchFamily="34" charset="0"/>
              </a:rPr>
            </a:br>
            <a:r>
              <a:rPr lang="pt-PT" altLang="en-US" sz="2800" dirty="0">
                <a:solidFill>
                  <a:srgbClr val="000000"/>
                </a:solidFill>
                <a:latin typeface="Calibri" panose="020F0502020204030204" pitchFamily="34" charset="0"/>
              </a:rPr>
              <a:t>Number of interpreters with only 6 - 10 booth hours  per week reduced by 2/3</a:t>
            </a:r>
          </a:p>
        </p:txBody>
      </p:sp>
      <p:sp>
        <p:nvSpPr>
          <p:cNvPr id="9223" name="Line 6"/>
          <p:cNvSpPr>
            <a:spLocks noChangeShapeType="1"/>
          </p:cNvSpPr>
          <p:nvPr/>
        </p:nvSpPr>
        <p:spPr bwMode="auto">
          <a:xfrm>
            <a:off x="1868436" y="5551784"/>
            <a:ext cx="3411719" cy="14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9224" name="Text Box 7"/>
          <p:cNvSpPr txBox="1">
            <a:spLocks noChangeArrowheads="1"/>
          </p:cNvSpPr>
          <p:nvPr/>
        </p:nvSpPr>
        <p:spPr bwMode="auto">
          <a:xfrm>
            <a:off x="2904681" y="2733956"/>
            <a:ext cx="2576432" cy="5191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cs typeface="Arial" panose="020B0604020202020204" pitchFamily="34" charset="0"/>
              </a:rPr>
              <a:t>Entry into force of new </a:t>
            </a:r>
          </a:p>
          <a:p>
            <a:pPr eaLnBrk="1"/>
            <a:r>
              <a:rPr lang="pt-PT" altLang="en-US" sz="1400" dirty="0">
                <a:solidFill>
                  <a:srgbClr val="000000"/>
                </a:solidFill>
                <a:latin typeface="Calibri" panose="020F0502020204030204" pitchFamily="34" charset="0"/>
                <a:cs typeface="Arial" panose="020B0604020202020204" pitchFamily="34" charset="0"/>
              </a:rPr>
              <a:t>Working conditions</a:t>
            </a:r>
          </a:p>
        </p:txBody>
      </p:sp>
      <p:sp>
        <p:nvSpPr>
          <p:cNvPr id="9227" name="Text Box 10"/>
          <p:cNvSpPr txBox="1">
            <a:spLocks noChangeArrowheads="1"/>
          </p:cNvSpPr>
          <p:nvPr/>
        </p:nvSpPr>
        <p:spPr bwMode="auto">
          <a:xfrm>
            <a:off x="1681217" y="5715961"/>
            <a:ext cx="4068428" cy="263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2024"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270">
                <a:solidFill>
                  <a:srgbClr val="000000"/>
                </a:solidFill>
              </a:rPr>
              <a:t>Period still covered by 2006 Working conditions</a:t>
            </a:r>
          </a:p>
        </p:txBody>
      </p:sp>
      <p:sp>
        <p:nvSpPr>
          <p:cNvPr id="9232" name="Text Box 15"/>
          <p:cNvSpPr txBox="1">
            <a:spLocks noChangeArrowheads="1"/>
          </p:cNvSpPr>
          <p:nvPr/>
        </p:nvSpPr>
        <p:spPr bwMode="auto">
          <a:xfrm>
            <a:off x="6718866" y="2387117"/>
            <a:ext cx="3842323" cy="3705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just" eaLnBrk="1"/>
            <a:r>
              <a:rPr lang="pt-PT" altLang="en-US" dirty="0" smtClean="0">
                <a:solidFill>
                  <a:srgbClr val="FF6600"/>
                </a:solidFill>
                <a:latin typeface="Calibri" panose="020F0502020204030204" pitchFamily="34" charset="0"/>
              </a:rPr>
              <a:t>The </a:t>
            </a:r>
            <a:r>
              <a:rPr lang="pt-PT" altLang="en-US" dirty="0">
                <a:solidFill>
                  <a:srgbClr val="FF6600"/>
                </a:solidFill>
                <a:latin typeface="Calibri" panose="020F0502020204030204" pitchFamily="34" charset="0"/>
              </a:rPr>
              <a:t>year of greatest gain was 2016 </a:t>
            </a:r>
          </a:p>
          <a:p>
            <a:pPr algn="just" eaLnBrk="1"/>
            <a:r>
              <a:rPr lang="pt-PT" altLang="en-US" dirty="0">
                <a:solidFill>
                  <a:srgbClr val="FF6600"/>
                </a:solidFill>
                <a:latin typeface="Calibri" panose="020F0502020204030204" pitchFamily="34" charset="0"/>
              </a:rPr>
              <a:t>to 2017, where numbers decreased by</a:t>
            </a:r>
          </a:p>
          <a:p>
            <a:pPr algn="just" eaLnBrk="1"/>
            <a:r>
              <a:rPr lang="pt-PT" altLang="en-US" dirty="0">
                <a:solidFill>
                  <a:srgbClr val="FF6600"/>
                </a:solidFill>
                <a:latin typeface="Calibri" panose="020F0502020204030204" pitchFamily="34" charset="0"/>
              </a:rPr>
              <a:t>46% from 5,8% to 3,1</a:t>
            </a:r>
            <a:r>
              <a:rPr lang="pt-PT" altLang="en-US" dirty="0" smtClean="0">
                <a:solidFill>
                  <a:srgbClr val="FF6600"/>
                </a:solidFill>
                <a:latin typeface="Calibri" panose="020F0502020204030204" pitchFamily="34" charset="0"/>
              </a:rPr>
              <a:t>%.</a:t>
            </a:r>
          </a:p>
          <a:p>
            <a:pPr algn="just" eaLnBrk="1"/>
            <a:endParaRPr lang="pt-PT" altLang="en-US" dirty="0">
              <a:solidFill>
                <a:srgbClr val="FF6600"/>
              </a:solidFill>
              <a:latin typeface="Calibri" panose="020F0502020204030204" pitchFamily="34" charset="0"/>
            </a:endParaRPr>
          </a:p>
          <a:p>
            <a:pPr algn="just" eaLnBrk="1"/>
            <a:r>
              <a:rPr lang="pt-PT" altLang="en-US" dirty="0" smtClean="0">
                <a:solidFill>
                  <a:srgbClr val="FF6600"/>
                </a:solidFill>
                <a:latin typeface="Calibri" panose="020F0502020204030204" pitchFamily="34" charset="0"/>
              </a:rPr>
              <a:t>This was only marginally touched by</a:t>
            </a:r>
          </a:p>
          <a:p>
            <a:pPr algn="just" eaLnBrk="1"/>
            <a:r>
              <a:rPr lang="pt-PT" altLang="en-US" dirty="0" smtClean="0">
                <a:solidFill>
                  <a:srgbClr val="FF6600"/>
                </a:solidFill>
                <a:latin typeface="Calibri" panose="020F0502020204030204" pitchFamily="34" charset="0"/>
              </a:rPr>
              <a:t>the </a:t>
            </a:r>
            <a:r>
              <a:rPr lang="pt-PT" altLang="en-US" dirty="0">
                <a:solidFill>
                  <a:srgbClr val="FF6600"/>
                </a:solidFill>
                <a:latin typeface="Calibri" panose="020F0502020204030204" pitchFamily="34" charset="0"/>
              </a:rPr>
              <a:t>new WoCos. </a:t>
            </a:r>
          </a:p>
          <a:p>
            <a:pPr algn="just" eaLnBrk="1"/>
            <a:endParaRPr lang="pt-PT" altLang="en-US" dirty="0">
              <a:solidFill>
                <a:srgbClr val="FF6600"/>
              </a:solidFill>
              <a:latin typeface="Calibri" panose="020F0502020204030204" pitchFamily="34" charset="0"/>
            </a:endParaRPr>
          </a:p>
          <a:p>
            <a:pPr algn="just" eaLnBrk="1"/>
            <a:r>
              <a:rPr lang="pt-PT" altLang="en-US" dirty="0" smtClean="0">
                <a:solidFill>
                  <a:srgbClr val="FF6600"/>
                </a:solidFill>
                <a:latin typeface="Calibri" panose="020F0502020204030204" pitchFamily="34" charset="0"/>
              </a:rPr>
              <a:t>It </a:t>
            </a:r>
            <a:r>
              <a:rPr lang="pt-PT" altLang="en-US" dirty="0">
                <a:solidFill>
                  <a:srgbClr val="FF6600"/>
                </a:solidFill>
                <a:latin typeface="Calibri" panose="020F0502020204030204" pitchFamily="34" charset="0"/>
              </a:rPr>
              <a:t>is impossible to isolate the gains </a:t>
            </a:r>
          </a:p>
          <a:p>
            <a:pPr algn="just" eaLnBrk="1"/>
            <a:r>
              <a:rPr lang="pt-PT" altLang="en-US" dirty="0">
                <a:solidFill>
                  <a:srgbClr val="FF6600"/>
                </a:solidFill>
                <a:latin typeface="Calibri" panose="020F0502020204030204" pitchFamily="34" charset="0"/>
              </a:rPr>
              <a:t>deriving from WoCo changes from this</a:t>
            </a:r>
          </a:p>
          <a:p>
            <a:pPr algn="just" eaLnBrk="1"/>
            <a:r>
              <a:rPr lang="pt-PT" altLang="en-US" dirty="0">
                <a:solidFill>
                  <a:srgbClr val="FF6600"/>
                </a:solidFill>
                <a:latin typeface="Calibri" panose="020F0502020204030204" pitchFamily="34" charset="0"/>
              </a:rPr>
              <a:t>data.</a:t>
            </a:r>
          </a:p>
          <a:p>
            <a:pPr algn="just" eaLnBrk="1"/>
            <a:endParaRPr lang="pt-PT" altLang="en-US" dirty="0">
              <a:solidFill>
                <a:srgbClr val="FF6600"/>
              </a:solidFill>
              <a:latin typeface="Calibri" panose="020F0502020204030204" pitchFamily="34" charset="0"/>
            </a:endParaRPr>
          </a:p>
          <a:p>
            <a:pPr algn="just" eaLnBrk="1"/>
            <a:r>
              <a:rPr lang="pt-PT" altLang="en-US" dirty="0" smtClean="0">
                <a:solidFill>
                  <a:srgbClr val="FF6600"/>
                </a:solidFill>
                <a:latin typeface="Calibri" panose="020F0502020204030204" pitchFamily="34" charset="0"/>
              </a:rPr>
              <a:t>These </a:t>
            </a:r>
            <a:r>
              <a:rPr lang="pt-PT" altLang="en-US" dirty="0">
                <a:solidFill>
                  <a:srgbClr val="FF6600"/>
                </a:solidFill>
                <a:latin typeface="Calibri" panose="020F0502020204030204" pitchFamily="34" charset="0"/>
              </a:rPr>
              <a:t>gains are likely caused</a:t>
            </a:r>
          </a:p>
          <a:p>
            <a:pPr algn="just" eaLnBrk="1"/>
            <a:r>
              <a:rPr lang="pt-PT" altLang="en-US" dirty="0">
                <a:solidFill>
                  <a:srgbClr val="FF6600"/>
                </a:solidFill>
                <a:latin typeface="Calibri" panose="020F0502020204030204" pitchFamily="34" charset="0"/>
              </a:rPr>
              <a:t>primarily by efficiency gains predating</a:t>
            </a:r>
          </a:p>
          <a:p>
            <a:pPr algn="just" eaLnBrk="1"/>
            <a:r>
              <a:rPr lang="pt-PT" altLang="en-US" dirty="0">
                <a:solidFill>
                  <a:srgbClr val="FF6600"/>
                </a:solidFill>
                <a:latin typeface="Calibri" panose="020F0502020204030204" pitchFamily="34" charset="0"/>
              </a:rPr>
              <a:t>and not related to changes in working </a:t>
            </a:r>
          </a:p>
          <a:p>
            <a:pPr algn="just" eaLnBrk="1"/>
            <a:r>
              <a:rPr lang="pt-PT" altLang="en-US" dirty="0">
                <a:solidFill>
                  <a:srgbClr val="FF6600"/>
                </a:solidFill>
                <a:latin typeface="Calibri" panose="020F0502020204030204" pitchFamily="34" charset="0"/>
              </a:rPr>
              <a:t>conditions</a:t>
            </a:r>
          </a:p>
          <a:p>
            <a:pPr algn="just" eaLnBrk="1"/>
            <a:endParaRPr lang="pt-PT" altLang="en-US" sz="1633" dirty="0">
              <a:solidFill>
                <a:srgbClr val="FF6600"/>
              </a:solidFill>
            </a:endParaRPr>
          </a:p>
        </p:txBody>
      </p:sp>
      <p:pic>
        <p:nvPicPr>
          <p:cNvPr id="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147" y="3165821"/>
            <a:ext cx="5829732" cy="296969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 name="Picture 1"/>
          <p:cNvPicPr>
            <a:picLocks noChangeAspect="1"/>
          </p:cNvPicPr>
          <p:nvPr/>
        </p:nvPicPr>
        <p:blipFill>
          <a:blip r:embed="rId4"/>
          <a:stretch>
            <a:fillRect/>
          </a:stretch>
        </p:blipFill>
        <p:spPr>
          <a:xfrm>
            <a:off x="1549357" y="4817906"/>
            <a:ext cx="938865" cy="743776"/>
          </a:xfrm>
          <a:prstGeom prst="rect">
            <a:avLst/>
          </a:prstGeom>
        </p:spPr>
      </p:pic>
      <p:pic>
        <p:nvPicPr>
          <p:cNvPr id="3" name="Picture 2"/>
          <p:cNvPicPr>
            <a:picLocks noChangeAspect="1"/>
          </p:cNvPicPr>
          <p:nvPr/>
        </p:nvPicPr>
        <p:blipFill>
          <a:blip r:embed="rId5"/>
          <a:stretch>
            <a:fillRect/>
          </a:stretch>
        </p:blipFill>
        <p:spPr>
          <a:xfrm>
            <a:off x="2904681" y="4787791"/>
            <a:ext cx="932769" cy="670618"/>
          </a:xfrm>
          <a:prstGeom prst="rect">
            <a:avLst/>
          </a:prstGeom>
        </p:spPr>
      </p:pic>
      <p:pic>
        <p:nvPicPr>
          <p:cNvPr id="4" name="Picture 3"/>
          <p:cNvPicPr>
            <a:picLocks noChangeAspect="1"/>
          </p:cNvPicPr>
          <p:nvPr/>
        </p:nvPicPr>
        <p:blipFill>
          <a:blip r:embed="rId6"/>
          <a:stretch>
            <a:fillRect/>
          </a:stretch>
        </p:blipFill>
        <p:spPr>
          <a:xfrm>
            <a:off x="4175100" y="4945685"/>
            <a:ext cx="932769" cy="688908"/>
          </a:xfrm>
          <a:prstGeom prst="rect">
            <a:avLst/>
          </a:prstGeom>
        </p:spPr>
      </p:pic>
      <p:pic>
        <p:nvPicPr>
          <p:cNvPr id="5" name="Picture 4"/>
          <p:cNvPicPr>
            <a:picLocks noChangeAspect="1"/>
          </p:cNvPicPr>
          <p:nvPr/>
        </p:nvPicPr>
        <p:blipFill>
          <a:blip r:embed="rId7"/>
          <a:stretch>
            <a:fillRect/>
          </a:stretch>
        </p:blipFill>
        <p:spPr>
          <a:xfrm>
            <a:off x="5409587" y="4968905"/>
            <a:ext cx="932769" cy="731583"/>
          </a:xfrm>
          <a:prstGeom prst="rect">
            <a:avLst/>
          </a:prstGeom>
        </p:spPr>
      </p:pic>
      <p:sp>
        <p:nvSpPr>
          <p:cNvPr id="16" name="Line 9"/>
          <p:cNvSpPr>
            <a:spLocks noChangeShapeType="1"/>
          </p:cNvSpPr>
          <p:nvPr/>
        </p:nvSpPr>
        <p:spPr bwMode="auto">
          <a:xfrm flipH="1">
            <a:off x="4698437" y="2737410"/>
            <a:ext cx="32652" cy="336005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18" name="Line 6"/>
          <p:cNvSpPr>
            <a:spLocks noChangeShapeType="1"/>
          </p:cNvSpPr>
          <p:nvPr/>
        </p:nvSpPr>
        <p:spPr bwMode="auto">
          <a:xfrm>
            <a:off x="1286247" y="6112942"/>
            <a:ext cx="3411719" cy="14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19" name="Text Box 10"/>
          <p:cNvSpPr txBox="1">
            <a:spLocks noChangeArrowheads="1"/>
          </p:cNvSpPr>
          <p:nvPr/>
        </p:nvSpPr>
        <p:spPr bwMode="auto">
          <a:xfrm>
            <a:off x="1286247" y="6167781"/>
            <a:ext cx="4068428" cy="2635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2024"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Period still covered by 2006 Working conditions</a:t>
            </a:r>
          </a:p>
        </p:txBody>
      </p:sp>
    </p:spTree>
    <p:extLst>
      <p:ext uri="{BB962C8B-B14F-4D97-AF65-F5344CB8AC3E}">
        <p14:creationId xmlns:p14="http://schemas.microsoft.com/office/powerpoint/2010/main" val="32000420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2340806" y="347798"/>
            <a:ext cx="4520635" cy="5069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8825"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91"/>
              </a:spcBef>
            </a:pPr>
            <a:r>
              <a:rPr lang="pt-PT" altLang="en-US" sz="3200" dirty="0">
                <a:solidFill>
                  <a:srgbClr val="FF6600"/>
                </a:solidFill>
                <a:latin typeface="Calibri" panose="020F0502020204030204" pitchFamily="34" charset="0"/>
              </a:rPr>
              <a:t>FAIRER </a:t>
            </a:r>
            <a:r>
              <a:rPr lang="pt-PT" altLang="en-US" sz="3200" dirty="0" smtClean="0">
                <a:solidFill>
                  <a:srgbClr val="FF6600"/>
                </a:solidFill>
                <a:latin typeface="Calibri" panose="020F0502020204030204" pitchFamily="34" charset="0"/>
              </a:rPr>
              <a:t>WORKLOAD</a:t>
            </a:r>
            <a:endParaRPr lang="pt-PT" altLang="en-US" sz="3200" dirty="0">
              <a:solidFill>
                <a:srgbClr val="FF6600"/>
              </a:solidFill>
              <a:latin typeface="Calibri" panose="020F0502020204030204" pitchFamily="34" charset="0"/>
            </a:endParaRPr>
          </a:p>
        </p:txBody>
      </p:sp>
      <p:sp>
        <p:nvSpPr>
          <p:cNvPr id="11267" name="Rectangle 2"/>
          <p:cNvSpPr>
            <a:spLocks noChangeArrowheads="1"/>
          </p:cNvSpPr>
          <p:nvPr/>
        </p:nvSpPr>
        <p:spPr bwMode="auto">
          <a:xfrm>
            <a:off x="-32563" y="814353"/>
            <a:ext cx="9248651" cy="7589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6427"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103"/>
              </a:spcBef>
            </a:pPr>
            <a:r>
              <a:rPr lang="pt-PT" altLang="en-US" sz="2800" dirty="0">
                <a:solidFill>
                  <a:srgbClr val="000000"/>
                </a:solidFill>
                <a:latin typeface="Calibri" panose="020F0502020204030204" pitchFamily="34" charset="0"/>
              </a:rPr>
              <a:t>Number of interpreters with very high work load </a:t>
            </a:r>
          </a:p>
          <a:p>
            <a:pPr algn="ctr">
              <a:spcBef>
                <a:spcPts val="103"/>
              </a:spcBef>
            </a:pPr>
            <a:r>
              <a:rPr lang="pt-PT" altLang="en-US" sz="2800" dirty="0">
                <a:solidFill>
                  <a:srgbClr val="000000"/>
                </a:solidFill>
                <a:latin typeface="Calibri" panose="020F0502020204030204" pitchFamily="34" charset="0"/>
              </a:rPr>
              <a:t>reduced to zero</a:t>
            </a:r>
          </a:p>
        </p:txBody>
      </p:sp>
      <p:sp>
        <p:nvSpPr>
          <p:cNvPr id="11268" name="Freeform 3"/>
          <p:cNvSpPr>
            <a:spLocks noChangeArrowheads="1"/>
          </p:cNvSpPr>
          <p:nvPr/>
        </p:nvSpPr>
        <p:spPr bwMode="auto">
          <a:xfrm>
            <a:off x="3994100" y="4965642"/>
            <a:ext cx="6185450"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69" name="Freeform 4"/>
          <p:cNvSpPr>
            <a:spLocks noChangeArrowheads="1"/>
          </p:cNvSpPr>
          <p:nvPr/>
        </p:nvSpPr>
        <p:spPr bwMode="auto">
          <a:xfrm>
            <a:off x="2365289" y="4965642"/>
            <a:ext cx="32691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70" name="Freeform 5"/>
          <p:cNvSpPr>
            <a:spLocks noChangeArrowheads="1"/>
          </p:cNvSpPr>
          <p:nvPr/>
        </p:nvSpPr>
        <p:spPr bwMode="auto">
          <a:xfrm>
            <a:off x="3994100" y="4478870"/>
            <a:ext cx="6185450"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71" name="Freeform 6"/>
          <p:cNvSpPr>
            <a:spLocks noChangeArrowheads="1"/>
          </p:cNvSpPr>
          <p:nvPr/>
        </p:nvSpPr>
        <p:spPr bwMode="auto">
          <a:xfrm>
            <a:off x="2365289" y="4478870"/>
            <a:ext cx="32691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72" name="Freeform 7"/>
          <p:cNvSpPr>
            <a:spLocks noChangeArrowheads="1"/>
          </p:cNvSpPr>
          <p:nvPr/>
        </p:nvSpPr>
        <p:spPr bwMode="auto">
          <a:xfrm>
            <a:off x="3994100" y="3992099"/>
            <a:ext cx="6185450"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73" name="Freeform 8"/>
          <p:cNvSpPr>
            <a:spLocks noChangeArrowheads="1"/>
          </p:cNvSpPr>
          <p:nvPr/>
        </p:nvSpPr>
        <p:spPr bwMode="auto">
          <a:xfrm>
            <a:off x="2365289" y="3992099"/>
            <a:ext cx="32691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74" name="Freeform 9"/>
          <p:cNvSpPr>
            <a:spLocks noChangeArrowheads="1"/>
          </p:cNvSpPr>
          <p:nvPr/>
        </p:nvSpPr>
        <p:spPr bwMode="auto">
          <a:xfrm>
            <a:off x="3994100" y="3503889"/>
            <a:ext cx="6185450"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75" name="Freeform 10"/>
          <p:cNvSpPr>
            <a:spLocks noChangeArrowheads="1"/>
          </p:cNvSpPr>
          <p:nvPr/>
        </p:nvSpPr>
        <p:spPr bwMode="auto">
          <a:xfrm>
            <a:off x="2365289" y="3503889"/>
            <a:ext cx="326914"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76" name="Freeform 11"/>
          <p:cNvSpPr>
            <a:spLocks noChangeArrowheads="1"/>
          </p:cNvSpPr>
          <p:nvPr/>
        </p:nvSpPr>
        <p:spPr bwMode="auto">
          <a:xfrm>
            <a:off x="3994100" y="3017118"/>
            <a:ext cx="6185450"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77" name="Freeform 12"/>
          <p:cNvSpPr>
            <a:spLocks noChangeArrowheads="1"/>
          </p:cNvSpPr>
          <p:nvPr/>
        </p:nvSpPr>
        <p:spPr bwMode="auto">
          <a:xfrm>
            <a:off x="2365289" y="3017118"/>
            <a:ext cx="326914"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78" name="Freeform 13"/>
          <p:cNvSpPr>
            <a:spLocks noChangeArrowheads="1"/>
          </p:cNvSpPr>
          <p:nvPr/>
        </p:nvSpPr>
        <p:spPr bwMode="auto">
          <a:xfrm>
            <a:off x="2365290" y="2530347"/>
            <a:ext cx="7814260"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79" name="Freeform 14"/>
          <p:cNvSpPr>
            <a:spLocks noChangeArrowheads="1"/>
          </p:cNvSpPr>
          <p:nvPr/>
        </p:nvSpPr>
        <p:spPr bwMode="auto">
          <a:xfrm>
            <a:off x="2692203" y="2531786"/>
            <a:ext cx="1301897" cy="2920627"/>
          </a:xfrm>
          <a:custGeom>
            <a:avLst/>
            <a:gdLst/>
            <a:ahLst/>
            <a:cxnLst/>
            <a:rect l="0" t="0" r="0" b="0"/>
            <a:pathLst/>
          </a:custGeom>
          <a:solidFill>
            <a:srgbClr val="FF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80" name="Freeform 15"/>
          <p:cNvSpPr>
            <a:spLocks noChangeArrowheads="1"/>
          </p:cNvSpPr>
          <p:nvPr/>
        </p:nvSpPr>
        <p:spPr bwMode="auto">
          <a:xfrm>
            <a:off x="4645048" y="4967083"/>
            <a:ext cx="1301897" cy="486771"/>
          </a:xfrm>
          <a:custGeom>
            <a:avLst/>
            <a:gdLst/>
            <a:ahLst/>
            <a:cxnLst/>
            <a:rect l="0" t="0" r="0" b="0"/>
            <a:pathLst/>
          </a:custGeom>
          <a:solidFill>
            <a:srgbClr val="FF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81" name="Freeform 16"/>
          <p:cNvSpPr>
            <a:spLocks noChangeArrowheads="1"/>
          </p:cNvSpPr>
          <p:nvPr/>
        </p:nvSpPr>
        <p:spPr bwMode="auto">
          <a:xfrm>
            <a:off x="6597893" y="4967083"/>
            <a:ext cx="1301897" cy="486771"/>
          </a:xfrm>
          <a:custGeom>
            <a:avLst/>
            <a:gdLst/>
            <a:ahLst/>
            <a:cxnLst/>
            <a:rect l="0" t="0" r="0" b="0"/>
            <a:pathLst/>
          </a:custGeom>
          <a:solidFill>
            <a:srgbClr val="FF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82" name="Freeform 17"/>
          <p:cNvSpPr>
            <a:spLocks noChangeArrowheads="1"/>
          </p:cNvSpPr>
          <p:nvPr/>
        </p:nvSpPr>
        <p:spPr bwMode="auto">
          <a:xfrm>
            <a:off x="2365289" y="5453854"/>
            <a:ext cx="7812820"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83" name="Freeform 18"/>
          <p:cNvSpPr>
            <a:spLocks noChangeArrowheads="1"/>
          </p:cNvSpPr>
          <p:nvPr/>
        </p:nvSpPr>
        <p:spPr bwMode="auto">
          <a:xfrm>
            <a:off x="3976818" y="2543307"/>
            <a:ext cx="698474" cy="2518825"/>
          </a:xfrm>
          <a:custGeom>
            <a:avLst/>
            <a:gdLst/>
            <a:ahLst/>
            <a:cxnLst/>
            <a:rect l="0" t="0" r="0" b="0"/>
            <a:pathLst/>
          </a:custGeom>
          <a:solidFill>
            <a:srgbClr val="FF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84" name="Freeform 19"/>
          <p:cNvSpPr>
            <a:spLocks noChangeArrowheads="1"/>
          </p:cNvSpPr>
          <p:nvPr/>
        </p:nvSpPr>
        <p:spPr bwMode="auto">
          <a:xfrm>
            <a:off x="5926783" y="4971402"/>
            <a:ext cx="734477" cy="1441"/>
          </a:xfrm>
          <a:custGeom>
            <a:avLst/>
            <a:gdLst/>
            <a:ahLst/>
            <a:cxnLst/>
            <a:rect l="0" t="0" r="0" b="0"/>
            <a:pathLst/>
          </a:custGeom>
          <a:noFill/>
          <a:ln w="1512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85" name="Freeform 20"/>
          <p:cNvSpPr>
            <a:spLocks noChangeArrowheads="1"/>
          </p:cNvSpPr>
          <p:nvPr/>
        </p:nvSpPr>
        <p:spPr bwMode="auto">
          <a:xfrm>
            <a:off x="7863786" y="4965642"/>
            <a:ext cx="1352302" cy="486771"/>
          </a:xfrm>
          <a:custGeom>
            <a:avLst/>
            <a:gdLst/>
            <a:ahLst/>
            <a:cxnLst/>
            <a:rect l="0" t="0" r="0" b="0"/>
            <a:pathLst/>
          </a:custGeom>
          <a:solidFill>
            <a:srgbClr val="FF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1287" name="Text Box 22"/>
          <p:cNvSpPr txBox="1">
            <a:spLocks noChangeArrowheads="1"/>
          </p:cNvSpPr>
          <p:nvPr/>
        </p:nvSpPr>
        <p:spPr bwMode="auto">
          <a:xfrm>
            <a:off x="847709" y="5767625"/>
            <a:ext cx="3883629" cy="224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2024"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Period still covered by 2006 Working conditions</a:t>
            </a:r>
          </a:p>
        </p:txBody>
      </p:sp>
      <p:sp>
        <p:nvSpPr>
          <p:cNvPr id="11288" name="Line 23"/>
          <p:cNvSpPr>
            <a:spLocks noChangeShapeType="1"/>
          </p:cNvSpPr>
          <p:nvPr/>
        </p:nvSpPr>
        <p:spPr bwMode="auto">
          <a:xfrm>
            <a:off x="2340806" y="5551784"/>
            <a:ext cx="4245566" cy="14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11291" name="Text Box 26"/>
          <p:cNvSpPr txBox="1">
            <a:spLocks noChangeArrowheads="1"/>
          </p:cNvSpPr>
          <p:nvPr/>
        </p:nvSpPr>
        <p:spPr bwMode="auto">
          <a:xfrm>
            <a:off x="3872999" y="2659602"/>
            <a:ext cx="2285520" cy="5472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Entry into force of new </a:t>
            </a:r>
          </a:p>
          <a:p>
            <a:pPr eaLnBrk="1"/>
            <a:r>
              <a:rPr lang="pt-PT" altLang="en-US" sz="1400" dirty="0">
                <a:solidFill>
                  <a:srgbClr val="000000"/>
                </a:solidFill>
                <a:latin typeface="Calibri" panose="020F0502020204030204" pitchFamily="34" charset="0"/>
              </a:rPr>
              <a:t>Working conditions</a:t>
            </a:r>
          </a:p>
        </p:txBody>
      </p:sp>
      <p:sp>
        <p:nvSpPr>
          <p:cNvPr id="11292" name="Text Box 27"/>
          <p:cNvSpPr txBox="1">
            <a:spLocks noChangeArrowheads="1"/>
          </p:cNvSpPr>
          <p:nvPr/>
        </p:nvSpPr>
        <p:spPr bwMode="auto">
          <a:xfrm>
            <a:off x="6685375" y="3198578"/>
            <a:ext cx="3623420" cy="3012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just" eaLnBrk="1"/>
            <a:r>
              <a:rPr lang="pt-PT" altLang="en-US" sz="2000" dirty="0" smtClean="0">
                <a:solidFill>
                  <a:srgbClr val="FF6600"/>
                </a:solidFill>
                <a:latin typeface="Calibri" panose="020F0502020204030204" pitchFamily="34" charset="0"/>
              </a:rPr>
              <a:t>Gains </a:t>
            </a:r>
            <a:r>
              <a:rPr lang="pt-PT" altLang="en-US" sz="2000" dirty="0">
                <a:solidFill>
                  <a:srgbClr val="FF6600"/>
                </a:solidFill>
                <a:latin typeface="Calibri" panose="020F0502020204030204" pitchFamily="34" charset="0"/>
              </a:rPr>
              <a:t>were </a:t>
            </a:r>
            <a:r>
              <a:rPr lang="pt-PT" altLang="en-US" sz="2000" dirty="0" smtClean="0">
                <a:solidFill>
                  <a:srgbClr val="FF6600"/>
                </a:solidFill>
                <a:latin typeface="Calibri" panose="020F0502020204030204" pitchFamily="34" charset="0"/>
              </a:rPr>
              <a:t>made under old WoCos</a:t>
            </a:r>
            <a:endParaRPr lang="pt-PT" altLang="en-US" sz="2000" dirty="0">
              <a:solidFill>
                <a:srgbClr val="FF6600"/>
              </a:solidFill>
              <a:latin typeface="Calibri" panose="020F0502020204030204" pitchFamily="34" charset="0"/>
            </a:endParaRPr>
          </a:p>
          <a:p>
            <a:pPr algn="just" eaLnBrk="1"/>
            <a:endParaRPr lang="pt-PT" altLang="en-US" sz="2000" dirty="0">
              <a:solidFill>
                <a:srgbClr val="FF6600"/>
              </a:solidFill>
              <a:latin typeface="Calibri" panose="020F0502020204030204" pitchFamily="34" charset="0"/>
            </a:endParaRPr>
          </a:p>
          <a:p>
            <a:pPr algn="just" eaLnBrk="1"/>
            <a:r>
              <a:rPr lang="pt-PT" altLang="en-US" sz="2000" dirty="0" smtClean="0">
                <a:solidFill>
                  <a:srgbClr val="FF6600"/>
                </a:solidFill>
                <a:latin typeface="Calibri" panose="020F0502020204030204" pitchFamily="34" charset="0"/>
              </a:rPr>
              <a:t>Gains </a:t>
            </a:r>
            <a:r>
              <a:rPr lang="pt-PT" altLang="en-US" sz="2000" dirty="0">
                <a:solidFill>
                  <a:srgbClr val="FF6600"/>
                </a:solidFill>
                <a:latin typeface="Calibri" panose="020F0502020204030204" pitchFamily="34" charset="0"/>
              </a:rPr>
              <a:t>after imposition of </a:t>
            </a:r>
            <a:r>
              <a:rPr lang="pt-PT" altLang="en-US" sz="2000" dirty="0" smtClean="0">
                <a:solidFill>
                  <a:srgbClr val="FF6600"/>
                </a:solidFill>
                <a:latin typeface="Calibri" panose="020F0502020204030204" pitchFamily="34" charset="0"/>
              </a:rPr>
              <a:t>new Wocos well </a:t>
            </a:r>
            <a:r>
              <a:rPr lang="pt-PT" altLang="en-US" sz="2000" dirty="0">
                <a:solidFill>
                  <a:srgbClr val="FF6600"/>
                </a:solidFill>
                <a:latin typeface="Calibri" panose="020F0502020204030204" pitchFamily="34" charset="0"/>
              </a:rPr>
              <a:t>within the margin of </a:t>
            </a:r>
            <a:r>
              <a:rPr lang="pt-PT" altLang="en-US" sz="2000" dirty="0" smtClean="0">
                <a:solidFill>
                  <a:srgbClr val="FF6600"/>
                </a:solidFill>
                <a:latin typeface="Calibri" panose="020F0502020204030204" pitchFamily="34" charset="0"/>
              </a:rPr>
              <a:t> natural </a:t>
            </a:r>
            <a:r>
              <a:rPr lang="pt-PT" altLang="en-US" sz="2000" dirty="0">
                <a:solidFill>
                  <a:srgbClr val="FF6600"/>
                </a:solidFill>
                <a:latin typeface="Calibri" panose="020F0502020204030204" pitchFamily="34" charset="0"/>
              </a:rPr>
              <a:t>fluctuations</a:t>
            </a:r>
          </a:p>
          <a:p>
            <a:pPr eaLnBrk="1"/>
            <a:endParaRPr lang="pt-PT" altLang="en-US" sz="1633" dirty="0">
              <a:solidFill>
                <a:srgbClr val="000000"/>
              </a:solidFill>
            </a:endParaRPr>
          </a:p>
        </p:txBody>
      </p:sp>
      <p:pic>
        <p:nvPicPr>
          <p:cNvPr id="29"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7306" y="3198578"/>
            <a:ext cx="5281466" cy="254042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 name="Line 25"/>
          <p:cNvSpPr>
            <a:spLocks noChangeShapeType="1"/>
          </p:cNvSpPr>
          <p:nvPr/>
        </p:nvSpPr>
        <p:spPr bwMode="auto">
          <a:xfrm>
            <a:off x="4698959" y="3212253"/>
            <a:ext cx="23042" cy="257355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28" name="Line 23"/>
          <p:cNvSpPr>
            <a:spLocks noChangeShapeType="1"/>
          </p:cNvSpPr>
          <p:nvPr/>
        </p:nvSpPr>
        <p:spPr bwMode="auto">
          <a:xfrm>
            <a:off x="466353" y="5785805"/>
            <a:ext cx="4245566" cy="14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Tree>
    <p:extLst>
      <p:ext uri="{BB962C8B-B14F-4D97-AF65-F5344CB8AC3E}">
        <p14:creationId xmlns:p14="http://schemas.microsoft.com/office/powerpoint/2010/main" val="9847014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1"/>
          <p:cNvSpPr>
            <a:spLocks noChangeArrowheads="1"/>
          </p:cNvSpPr>
          <p:nvPr/>
        </p:nvSpPr>
        <p:spPr bwMode="auto">
          <a:xfrm>
            <a:off x="9767667" y="5145661"/>
            <a:ext cx="313953"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15" name="Freeform 2"/>
          <p:cNvSpPr>
            <a:spLocks noChangeArrowheads="1"/>
          </p:cNvSpPr>
          <p:nvPr/>
        </p:nvSpPr>
        <p:spPr bwMode="auto">
          <a:xfrm>
            <a:off x="9767667" y="4837469"/>
            <a:ext cx="313953"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16" name="Freeform 3"/>
          <p:cNvSpPr>
            <a:spLocks noChangeArrowheads="1"/>
          </p:cNvSpPr>
          <p:nvPr/>
        </p:nvSpPr>
        <p:spPr bwMode="auto">
          <a:xfrm>
            <a:off x="7882508" y="4837469"/>
            <a:ext cx="62790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17" name="Freeform 4"/>
          <p:cNvSpPr>
            <a:spLocks noChangeArrowheads="1"/>
          </p:cNvSpPr>
          <p:nvPr/>
        </p:nvSpPr>
        <p:spPr bwMode="auto">
          <a:xfrm>
            <a:off x="5997351" y="4837469"/>
            <a:ext cx="62934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18" name="Freeform 5"/>
          <p:cNvSpPr>
            <a:spLocks noChangeArrowheads="1"/>
          </p:cNvSpPr>
          <p:nvPr/>
        </p:nvSpPr>
        <p:spPr bwMode="auto">
          <a:xfrm>
            <a:off x="4113633" y="4837469"/>
            <a:ext cx="62790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19" name="Freeform 6"/>
          <p:cNvSpPr>
            <a:spLocks noChangeArrowheads="1"/>
          </p:cNvSpPr>
          <p:nvPr/>
        </p:nvSpPr>
        <p:spPr bwMode="auto">
          <a:xfrm>
            <a:off x="2542428" y="4837469"/>
            <a:ext cx="313953"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20" name="Freeform 7"/>
          <p:cNvSpPr>
            <a:spLocks noChangeArrowheads="1"/>
          </p:cNvSpPr>
          <p:nvPr/>
        </p:nvSpPr>
        <p:spPr bwMode="auto">
          <a:xfrm>
            <a:off x="9767667" y="4530716"/>
            <a:ext cx="313953"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21" name="Freeform 8"/>
          <p:cNvSpPr>
            <a:spLocks noChangeArrowheads="1"/>
          </p:cNvSpPr>
          <p:nvPr/>
        </p:nvSpPr>
        <p:spPr bwMode="auto">
          <a:xfrm>
            <a:off x="7882508" y="4530716"/>
            <a:ext cx="627906"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22" name="Freeform 9"/>
          <p:cNvSpPr>
            <a:spLocks noChangeArrowheads="1"/>
          </p:cNvSpPr>
          <p:nvPr/>
        </p:nvSpPr>
        <p:spPr bwMode="auto">
          <a:xfrm>
            <a:off x="5997351" y="4530716"/>
            <a:ext cx="629346"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23" name="Freeform 10"/>
          <p:cNvSpPr>
            <a:spLocks noChangeArrowheads="1"/>
          </p:cNvSpPr>
          <p:nvPr/>
        </p:nvSpPr>
        <p:spPr bwMode="auto">
          <a:xfrm>
            <a:off x="4113633" y="4530716"/>
            <a:ext cx="627906"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24" name="Freeform 11"/>
          <p:cNvSpPr>
            <a:spLocks noChangeArrowheads="1"/>
          </p:cNvSpPr>
          <p:nvPr/>
        </p:nvSpPr>
        <p:spPr bwMode="auto">
          <a:xfrm>
            <a:off x="2542428" y="4530716"/>
            <a:ext cx="313953"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25" name="Freeform 12"/>
          <p:cNvSpPr>
            <a:spLocks noChangeArrowheads="1"/>
          </p:cNvSpPr>
          <p:nvPr/>
        </p:nvSpPr>
        <p:spPr bwMode="auto">
          <a:xfrm>
            <a:off x="9767667" y="4223965"/>
            <a:ext cx="313953"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26" name="Freeform 13"/>
          <p:cNvSpPr>
            <a:spLocks noChangeArrowheads="1"/>
          </p:cNvSpPr>
          <p:nvPr/>
        </p:nvSpPr>
        <p:spPr bwMode="auto">
          <a:xfrm>
            <a:off x="7882508" y="4223965"/>
            <a:ext cx="62790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27" name="Freeform 14"/>
          <p:cNvSpPr>
            <a:spLocks noChangeArrowheads="1"/>
          </p:cNvSpPr>
          <p:nvPr/>
        </p:nvSpPr>
        <p:spPr bwMode="auto">
          <a:xfrm>
            <a:off x="5997351" y="4223965"/>
            <a:ext cx="62934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28" name="Freeform 15"/>
          <p:cNvSpPr>
            <a:spLocks noChangeArrowheads="1"/>
          </p:cNvSpPr>
          <p:nvPr/>
        </p:nvSpPr>
        <p:spPr bwMode="auto">
          <a:xfrm>
            <a:off x="4113633" y="4223965"/>
            <a:ext cx="62790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29" name="Freeform 16"/>
          <p:cNvSpPr>
            <a:spLocks noChangeArrowheads="1"/>
          </p:cNvSpPr>
          <p:nvPr/>
        </p:nvSpPr>
        <p:spPr bwMode="auto">
          <a:xfrm>
            <a:off x="2542428" y="4223965"/>
            <a:ext cx="313953"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30" name="Freeform 17"/>
          <p:cNvSpPr>
            <a:spLocks noChangeArrowheads="1"/>
          </p:cNvSpPr>
          <p:nvPr/>
        </p:nvSpPr>
        <p:spPr bwMode="auto">
          <a:xfrm>
            <a:off x="9767667" y="3915772"/>
            <a:ext cx="313953"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31" name="Freeform 18"/>
          <p:cNvSpPr>
            <a:spLocks noChangeArrowheads="1"/>
          </p:cNvSpPr>
          <p:nvPr/>
        </p:nvSpPr>
        <p:spPr bwMode="auto">
          <a:xfrm>
            <a:off x="7882508" y="3915772"/>
            <a:ext cx="62790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32" name="Freeform 19"/>
          <p:cNvSpPr>
            <a:spLocks noChangeArrowheads="1"/>
          </p:cNvSpPr>
          <p:nvPr/>
        </p:nvSpPr>
        <p:spPr bwMode="auto">
          <a:xfrm>
            <a:off x="5997351" y="3915772"/>
            <a:ext cx="62934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33" name="Freeform 20"/>
          <p:cNvSpPr>
            <a:spLocks noChangeArrowheads="1"/>
          </p:cNvSpPr>
          <p:nvPr/>
        </p:nvSpPr>
        <p:spPr bwMode="auto">
          <a:xfrm>
            <a:off x="4113633" y="3915772"/>
            <a:ext cx="62790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34" name="Freeform 21"/>
          <p:cNvSpPr>
            <a:spLocks noChangeArrowheads="1"/>
          </p:cNvSpPr>
          <p:nvPr/>
        </p:nvSpPr>
        <p:spPr bwMode="auto">
          <a:xfrm>
            <a:off x="2542428" y="3915772"/>
            <a:ext cx="313953"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35" name="Freeform 22"/>
          <p:cNvSpPr>
            <a:spLocks noChangeArrowheads="1"/>
          </p:cNvSpPr>
          <p:nvPr/>
        </p:nvSpPr>
        <p:spPr bwMode="auto">
          <a:xfrm>
            <a:off x="7882508" y="3607580"/>
            <a:ext cx="2197671"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36" name="Freeform 23"/>
          <p:cNvSpPr>
            <a:spLocks noChangeArrowheads="1"/>
          </p:cNvSpPr>
          <p:nvPr/>
        </p:nvSpPr>
        <p:spPr bwMode="auto">
          <a:xfrm>
            <a:off x="5997351" y="3607580"/>
            <a:ext cx="62934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37" name="Freeform 24"/>
          <p:cNvSpPr>
            <a:spLocks noChangeArrowheads="1"/>
          </p:cNvSpPr>
          <p:nvPr/>
        </p:nvSpPr>
        <p:spPr bwMode="auto">
          <a:xfrm>
            <a:off x="4113633" y="3607580"/>
            <a:ext cx="62790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38" name="Freeform 25"/>
          <p:cNvSpPr>
            <a:spLocks noChangeArrowheads="1"/>
          </p:cNvSpPr>
          <p:nvPr/>
        </p:nvSpPr>
        <p:spPr bwMode="auto">
          <a:xfrm>
            <a:off x="2542428" y="3607580"/>
            <a:ext cx="313953"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39" name="Freeform 26"/>
          <p:cNvSpPr>
            <a:spLocks noChangeArrowheads="1"/>
          </p:cNvSpPr>
          <p:nvPr/>
        </p:nvSpPr>
        <p:spPr bwMode="auto">
          <a:xfrm>
            <a:off x="7882508" y="3299388"/>
            <a:ext cx="2197671"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40" name="Freeform 27"/>
          <p:cNvSpPr>
            <a:spLocks noChangeArrowheads="1"/>
          </p:cNvSpPr>
          <p:nvPr/>
        </p:nvSpPr>
        <p:spPr bwMode="auto">
          <a:xfrm>
            <a:off x="5997351" y="3299388"/>
            <a:ext cx="62934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41" name="Freeform 28"/>
          <p:cNvSpPr>
            <a:spLocks noChangeArrowheads="1"/>
          </p:cNvSpPr>
          <p:nvPr/>
        </p:nvSpPr>
        <p:spPr bwMode="auto">
          <a:xfrm>
            <a:off x="4113633" y="3299388"/>
            <a:ext cx="627906"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42" name="Freeform 29"/>
          <p:cNvSpPr>
            <a:spLocks noChangeArrowheads="1"/>
          </p:cNvSpPr>
          <p:nvPr/>
        </p:nvSpPr>
        <p:spPr bwMode="auto">
          <a:xfrm>
            <a:off x="2542428" y="3299388"/>
            <a:ext cx="313953"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43" name="Freeform 30"/>
          <p:cNvSpPr>
            <a:spLocks noChangeArrowheads="1"/>
          </p:cNvSpPr>
          <p:nvPr/>
        </p:nvSpPr>
        <p:spPr bwMode="auto">
          <a:xfrm>
            <a:off x="5997350" y="2992634"/>
            <a:ext cx="4084269"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44" name="Freeform 31"/>
          <p:cNvSpPr>
            <a:spLocks noChangeArrowheads="1"/>
          </p:cNvSpPr>
          <p:nvPr/>
        </p:nvSpPr>
        <p:spPr bwMode="auto">
          <a:xfrm>
            <a:off x="4113633" y="2992634"/>
            <a:ext cx="627906"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45" name="Freeform 32"/>
          <p:cNvSpPr>
            <a:spLocks noChangeArrowheads="1"/>
          </p:cNvSpPr>
          <p:nvPr/>
        </p:nvSpPr>
        <p:spPr bwMode="auto">
          <a:xfrm>
            <a:off x="2542428" y="2992634"/>
            <a:ext cx="313953"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46" name="Freeform 33"/>
          <p:cNvSpPr>
            <a:spLocks noChangeArrowheads="1"/>
          </p:cNvSpPr>
          <p:nvPr/>
        </p:nvSpPr>
        <p:spPr bwMode="auto">
          <a:xfrm>
            <a:off x="2542428" y="2684442"/>
            <a:ext cx="7539192"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47" name="Freeform 34"/>
          <p:cNvSpPr>
            <a:spLocks noChangeArrowheads="1"/>
          </p:cNvSpPr>
          <p:nvPr/>
        </p:nvSpPr>
        <p:spPr bwMode="auto">
          <a:xfrm>
            <a:off x="2542428" y="2377691"/>
            <a:ext cx="7539192"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48" name="Freeform 35"/>
          <p:cNvSpPr>
            <a:spLocks noChangeArrowheads="1"/>
          </p:cNvSpPr>
          <p:nvPr/>
        </p:nvSpPr>
        <p:spPr bwMode="auto">
          <a:xfrm>
            <a:off x="2856380" y="2838539"/>
            <a:ext cx="1257252" cy="2613874"/>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49" name="Freeform 36"/>
          <p:cNvSpPr>
            <a:spLocks noChangeArrowheads="1"/>
          </p:cNvSpPr>
          <p:nvPr/>
        </p:nvSpPr>
        <p:spPr bwMode="auto">
          <a:xfrm>
            <a:off x="4740098" y="2716126"/>
            <a:ext cx="1257252" cy="2737728"/>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50" name="Freeform 37"/>
          <p:cNvSpPr>
            <a:spLocks noChangeArrowheads="1"/>
          </p:cNvSpPr>
          <p:nvPr/>
        </p:nvSpPr>
        <p:spPr bwMode="auto">
          <a:xfrm>
            <a:off x="6626696" y="3054562"/>
            <a:ext cx="1257252" cy="2397851"/>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51" name="Freeform 38"/>
          <p:cNvSpPr>
            <a:spLocks noChangeArrowheads="1"/>
          </p:cNvSpPr>
          <p:nvPr/>
        </p:nvSpPr>
        <p:spPr bwMode="auto">
          <a:xfrm>
            <a:off x="8510414" y="3885528"/>
            <a:ext cx="1257252" cy="1568325"/>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52" name="Freeform 39"/>
          <p:cNvSpPr>
            <a:spLocks noChangeArrowheads="1"/>
          </p:cNvSpPr>
          <p:nvPr/>
        </p:nvSpPr>
        <p:spPr bwMode="auto">
          <a:xfrm>
            <a:off x="2540987" y="5453854"/>
            <a:ext cx="7540632"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53" name="Freeform 40"/>
          <p:cNvSpPr>
            <a:spLocks noChangeArrowheads="1"/>
          </p:cNvSpPr>
          <p:nvPr/>
        </p:nvSpPr>
        <p:spPr bwMode="auto">
          <a:xfrm>
            <a:off x="4040184" y="2706046"/>
            <a:ext cx="756080" cy="168497"/>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54" name="Freeform 41"/>
          <p:cNvSpPr>
            <a:spLocks noChangeArrowheads="1"/>
          </p:cNvSpPr>
          <p:nvPr/>
        </p:nvSpPr>
        <p:spPr bwMode="auto">
          <a:xfrm>
            <a:off x="5968547" y="2707485"/>
            <a:ext cx="730156" cy="393162"/>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55" name="Freeform 42"/>
          <p:cNvSpPr>
            <a:spLocks noChangeArrowheads="1"/>
          </p:cNvSpPr>
          <p:nvPr/>
        </p:nvSpPr>
        <p:spPr bwMode="auto">
          <a:xfrm>
            <a:off x="7865226" y="3041600"/>
            <a:ext cx="714315" cy="904415"/>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3356" name="Text Box 43"/>
          <p:cNvSpPr txBox="1">
            <a:spLocks noChangeArrowheads="1"/>
          </p:cNvSpPr>
          <p:nvPr/>
        </p:nvSpPr>
        <p:spPr bwMode="auto">
          <a:xfrm>
            <a:off x="2295441" y="195861"/>
            <a:ext cx="5001646" cy="5069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8825"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91"/>
              </a:spcBef>
            </a:pPr>
            <a:r>
              <a:rPr lang="pt-PT" altLang="en-US" sz="3200" dirty="0">
                <a:solidFill>
                  <a:srgbClr val="FF6600"/>
                </a:solidFill>
                <a:latin typeface="Calibri" panose="020F0502020204030204" pitchFamily="34" charset="0"/>
              </a:rPr>
              <a:t>FAIRER </a:t>
            </a:r>
            <a:r>
              <a:rPr lang="pt-PT" altLang="en-US" sz="3200" dirty="0" smtClean="0">
                <a:solidFill>
                  <a:srgbClr val="FF6600"/>
                </a:solidFill>
                <a:latin typeface="Calibri" panose="020F0502020204030204" pitchFamily="34" charset="0"/>
              </a:rPr>
              <a:t>WORKLOAD</a:t>
            </a:r>
            <a:endParaRPr lang="pt-PT" altLang="en-US" sz="3200" dirty="0">
              <a:solidFill>
                <a:srgbClr val="FF6600"/>
              </a:solidFill>
              <a:latin typeface="Calibri" panose="020F0502020204030204" pitchFamily="34" charset="0"/>
            </a:endParaRPr>
          </a:p>
        </p:txBody>
      </p:sp>
      <p:sp>
        <p:nvSpPr>
          <p:cNvPr id="13357" name="Rectangle 44"/>
          <p:cNvSpPr>
            <a:spLocks noChangeArrowheads="1"/>
          </p:cNvSpPr>
          <p:nvPr/>
        </p:nvSpPr>
        <p:spPr bwMode="auto">
          <a:xfrm>
            <a:off x="283550" y="724396"/>
            <a:ext cx="9025427" cy="895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6427"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91"/>
              </a:spcBef>
            </a:pPr>
            <a:r>
              <a:rPr lang="pt-PT" altLang="en-US" sz="2800" dirty="0">
                <a:solidFill>
                  <a:srgbClr val="000000"/>
                </a:solidFill>
                <a:latin typeface="Calibri" panose="020F0502020204030204" pitchFamily="34" charset="0"/>
              </a:rPr>
              <a:t>Number of interpreters with only 11 - 12 booth hours per  week reduced by 40 %</a:t>
            </a:r>
          </a:p>
        </p:txBody>
      </p:sp>
      <p:sp>
        <p:nvSpPr>
          <p:cNvPr id="13364" name="Text Box 51"/>
          <p:cNvSpPr txBox="1">
            <a:spLocks noChangeArrowheads="1"/>
          </p:cNvSpPr>
          <p:nvPr/>
        </p:nvSpPr>
        <p:spPr bwMode="auto">
          <a:xfrm>
            <a:off x="1851155" y="5400568"/>
            <a:ext cx="9061431" cy="779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endParaRPr lang="pt-PT" altLang="en-US" sz="1633" dirty="0">
              <a:solidFill>
                <a:srgbClr val="000000"/>
              </a:solidFill>
            </a:endParaRPr>
          </a:p>
        </p:txBody>
      </p:sp>
      <p:sp>
        <p:nvSpPr>
          <p:cNvPr id="57" name="Text Box 50"/>
          <p:cNvSpPr txBox="1">
            <a:spLocks noChangeArrowheads="1"/>
          </p:cNvSpPr>
          <p:nvPr/>
        </p:nvSpPr>
        <p:spPr bwMode="auto">
          <a:xfrm>
            <a:off x="6699420" y="2690078"/>
            <a:ext cx="3411002" cy="29309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dirty="0" smtClean="0">
                <a:solidFill>
                  <a:srgbClr val="FF6600"/>
                </a:solidFill>
                <a:latin typeface="Calibri" panose="020F0502020204030204" pitchFamily="34" charset="0"/>
              </a:rPr>
              <a:t>According to Management's</a:t>
            </a:r>
          </a:p>
          <a:p>
            <a:pPr eaLnBrk="1"/>
            <a:r>
              <a:rPr lang="pt-PT" altLang="en-US" dirty="0" smtClean="0">
                <a:solidFill>
                  <a:srgbClr val="FF6600"/>
                </a:solidFill>
                <a:latin typeface="Calibri" panose="020F0502020204030204" pitchFamily="34" charset="0"/>
              </a:rPr>
              <a:t>own data, numbers of staff</a:t>
            </a:r>
          </a:p>
          <a:p>
            <a:pPr eaLnBrk="1"/>
            <a:r>
              <a:rPr lang="pt-PT" altLang="en-US" dirty="0" smtClean="0">
                <a:solidFill>
                  <a:srgbClr val="FF6600"/>
                </a:solidFill>
                <a:latin typeface="Calibri" panose="020F0502020204030204" pitchFamily="34" charset="0"/>
              </a:rPr>
              <a:t>decreased and of meetings </a:t>
            </a:r>
          </a:p>
          <a:p>
            <a:pPr eaLnBrk="1"/>
            <a:r>
              <a:rPr lang="pt-PT" altLang="en-US" dirty="0" smtClean="0">
                <a:solidFill>
                  <a:srgbClr val="FF6600"/>
                </a:solidFill>
                <a:latin typeface="Calibri" panose="020F0502020204030204" pitchFamily="34" charset="0"/>
              </a:rPr>
              <a:t>increased </a:t>
            </a:r>
          </a:p>
          <a:p>
            <a:pPr eaLnBrk="1"/>
            <a:endParaRPr lang="pt-PT" altLang="en-US" dirty="0" smtClean="0">
              <a:solidFill>
                <a:srgbClr val="FF6600"/>
              </a:solidFill>
              <a:latin typeface="Calibri" panose="020F0502020204030204" pitchFamily="34" charset="0"/>
            </a:endParaRPr>
          </a:p>
          <a:p>
            <a:pPr eaLnBrk="1"/>
            <a:r>
              <a:rPr lang="pt-PT" altLang="en-US" dirty="0" smtClean="0">
                <a:solidFill>
                  <a:srgbClr val="FF6600"/>
                </a:solidFill>
                <a:latin typeface="Calibri" panose="020F0502020204030204" pitchFamily="34" charset="0"/>
              </a:rPr>
              <a:t>It is not possible to ascertain from </a:t>
            </a:r>
          </a:p>
          <a:p>
            <a:pPr eaLnBrk="1"/>
            <a:r>
              <a:rPr lang="pt-PT" altLang="en-US" dirty="0" smtClean="0">
                <a:solidFill>
                  <a:srgbClr val="FF6600"/>
                </a:solidFill>
                <a:latin typeface="Calibri" panose="020F0502020204030204" pitchFamily="34" charset="0"/>
              </a:rPr>
              <a:t>this data that the decrease of low</a:t>
            </a:r>
          </a:p>
          <a:p>
            <a:pPr eaLnBrk="1"/>
            <a:r>
              <a:rPr lang="pt-PT" altLang="en-US" dirty="0" smtClean="0">
                <a:solidFill>
                  <a:srgbClr val="FF6600"/>
                </a:solidFill>
                <a:latin typeface="Calibri" panose="020F0502020204030204" pitchFamily="34" charset="0"/>
              </a:rPr>
              <a:t>workloads was due to new WoCos </a:t>
            </a:r>
          </a:p>
          <a:p>
            <a:pPr eaLnBrk="1"/>
            <a:r>
              <a:rPr lang="pt-PT" altLang="en-US" dirty="0" smtClean="0">
                <a:solidFill>
                  <a:srgbClr val="FF6600"/>
                </a:solidFill>
                <a:latin typeface="Calibri" panose="020F0502020204030204" pitchFamily="34" charset="0"/>
              </a:rPr>
              <a:t>as opposed to increased workload </a:t>
            </a:r>
          </a:p>
          <a:p>
            <a:pPr eaLnBrk="1"/>
            <a:endParaRPr lang="pt-PT" altLang="en-US" sz="1633" dirty="0">
              <a:solidFill>
                <a:srgbClr val="000000"/>
              </a:solidFill>
            </a:endParaRPr>
          </a:p>
          <a:p>
            <a:pPr eaLnBrk="1"/>
            <a:endParaRPr lang="pt-PT" altLang="en-US" sz="1633" dirty="0">
              <a:solidFill>
                <a:srgbClr val="000000"/>
              </a:solidFill>
            </a:endParaRPr>
          </a:p>
          <a:p>
            <a:pPr eaLnBrk="1"/>
            <a:endParaRPr lang="pt-PT" altLang="en-US" sz="1633" dirty="0">
              <a:solidFill>
                <a:srgbClr val="000000"/>
              </a:solidFill>
            </a:endParaRPr>
          </a:p>
        </p:txBody>
      </p:sp>
      <p:pic>
        <p:nvPicPr>
          <p:cNvPr id="55" name="Picture 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502" y="2467046"/>
            <a:ext cx="6041434" cy="297679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6" name="Picture 55"/>
          <p:cNvPicPr>
            <a:picLocks noChangeAspect="1"/>
          </p:cNvPicPr>
          <p:nvPr/>
        </p:nvPicPr>
        <p:blipFill>
          <a:blip r:embed="rId4"/>
          <a:stretch>
            <a:fillRect/>
          </a:stretch>
        </p:blipFill>
        <p:spPr>
          <a:xfrm>
            <a:off x="1325563" y="4351769"/>
            <a:ext cx="835224" cy="676715"/>
          </a:xfrm>
          <a:prstGeom prst="rect">
            <a:avLst/>
          </a:prstGeom>
        </p:spPr>
      </p:pic>
      <p:pic>
        <p:nvPicPr>
          <p:cNvPr id="58" name="Picture 57"/>
          <p:cNvPicPr>
            <a:picLocks noChangeAspect="1"/>
          </p:cNvPicPr>
          <p:nvPr/>
        </p:nvPicPr>
        <p:blipFill>
          <a:blip r:embed="rId5"/>
          <a:stretch>
            <a:fillRect/>
          </a:stretch>
        </p:blipFill>
        <p:spPr>
          <a:xfrm>
            <a:off x="2668969" y="4357898"/>
            <a:ext cx="823031" cy="597460"/>
          </a:xfrm>
          <a:prstGeom prst="rect">
            <a:avLst/>
          </a:prstGeom>
        </p:spPr>
      </p:pic>
      <p:pic>
        <p:nvPicPr>
          <p:cNvPr id="59" name="Picture 58"/>
          <p:cNvPicPr>
            <a:picLocks noChangeAspect="1"/>
          </p:cNvPicPr>
          <p:nvPr/>
        </p:nvPicPr>
        <p:blipFill>
          <a:blip r:embed="rId6"/>
          <a:stretch>
            <a:fillRect/>
          </a:stretch>
        </p:blipFill>
        <p:spPr>
          <a:xfrm>
            <a:off x="5247766" y="4364475"/>
            <a:ext cx="883997" cy="658425"/>
          </a:xfrm>
          <a:prstGeom prst="rect">
            <a:avLst/>
          </a:prstGeom>
        </p:spPr>
      </p:pic>
      <p:pic>
        <p:nvPicPr>
          <p:cNvPr id="60" name="Picture 59"/>
          <p:cNvPicPr>
            <a:picLocks noChangeAspect="1"/>
          </p:cNvPicPr>
          <p:nvPr/>
        </p:nvPicPr>
        <p:blipFill>
          <a:blip r:embed="rId7"/>
          <a:stretch>
            <a:fillRect/>
          </a:stretch>
        </p:blipFill>
        <p:spPr>
          <a:xfrm>
            <a:off x="3997231" y="4333834"/>
            <a:ext cx="816935" cy="877900"/>
          </a:xfrm>
          <a:prstGeom prst="rect">
            <a:avLst/>
          </a:prstGeom>
        </p:spPr>
      </p:pic>
      <p:sp>
        <p:nvSpPr>
          <p:cNvPr id="61" name="Line 20"/>
          <p:cNvSpPr>
            <a:spLocks noChangeShapeType="1"/>
          </p:cNvSpPr>
          <p:nvPr/>
        </p:nvSpPr>
        <p:spPr bwMode="auto">
          <a:xfrm flipV="1">
            <a:off x="1481940" y="5417875"/>
            <a:ext cx="2996953" cy="9336"/>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62" name="Text Box 19"/>
          <p:cNvSpPr txBox="1">
            <a:spLocks noChangeArrowheads="1"/>
          </p:cNvSpPr>
          <p:nvPr/>
        </p:nvSpPr>
        <p:spPr bwMode="auto">
          <a:xfrm>
            <a:off x="1232072" y="5429992"/>
            <a:ext cx="4745297" cy="49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2024"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Period still covered by 2006 Working conditions</a:t>
            </a:r>
          </a:p>
        </p:txBody>
      </p:sp>
      <p:sp>
        <p:nvSpPr>
          <p:cNvPr id="63" name="Text Box 23"/>
          <p:cNvSpPr txBox="1">
            <a:spLocks noChangeArrowheads="1"/>
          </p:cNvSpPr>
          <p:nvPr/>
        </p:nvSpPr>
        <p:spPr bwMode="auto">
          <a:xfrm>
            <a:off x="3653503" y="1890201"/>
            <a:ext cx="2285520" cy="5472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Entry into force of new </a:t>
            </a:r>
          </a:p>
          <a:p>
            <a:pPr eaLnBrk="1"/>
            <a:r>
              <a:rPr lang="pt-PT" altLang="en-US" sz="1400" dirty="0">
                <a:solidFill>
                  <a:srgbClr val="000000"/>
                </a:solidFill>
                <a:latin typeface="Calibri" panose="020F0502020204030204" pitchFamily="34" charset="0"/>
              </a:rPr>
              <a:t>Working conditions</a:t>
            </a:r>
          </a:p>
        </p:txBody>
      </p:sp>
      <p:sp>
        <p:nvSpPr>
          <p:cNvPr id="64" name="Line 25"/>
          <p:cNvSpPr>
            <a:spLocks noChangeShapeType="1"/>
          </p:cNvSpPr>
          <p:nvPr/>
        </p:nvSpPr>
        <p:spPr bwMode="auto">
          <a:xfrm flipH="1">
            <a:off x="4478333" y="2408555"/>
            <a:ext cx="26547" cy="2991191"/>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Tree>
    <p:extLst>
      <p:ext uri="{BB962C8B-B14F-4D97-AF65-F5344CB8AC3E}">
        <p14:creationId xmlns:p14="http://schemas.microsoft.com/office/powerpoint/2010/main" val="37590207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2588512" y="93724"/>
            <a:ext cx="4033864" cy="5069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8825" rIns="81646" bIns="40823" anchor="ct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lnSpc>
                <a:spcPct val="98000"/>
              </a:lnSpc>
              <a:spcBef>
                <a:spcPts val="91"/>
              </a:spcBef>
            </a:pPr>
            <a:r>
              <a:rPr lang="pt-PT" altLang="en-US" sz="3200" dirty="0" smtClean="0">
                <a:solidFill>
                  <a:srgbClr val="FF6600"/>
                </a:solidFill>
                <a:latin typeface="Calibri" panose="020F0502020204030204" pitchFamily="34" charset="0"/>
              </a:rPr>
              <a:t>FAIRER </a:t>
            </a:r>
            <a:r>
              <a:rPr lang="pt-PT" altLang="en-US" sz="3200" dirty="0">
                <a:solidFill>
                  <a:srgbClr val="FF6600"/>
                </a:solidFill>
                <a:latin typeface="Calibri" panose="020F0502020204030204" pitchFamily="34" charset="0"/>
              </a:rPr>
              <a:t>WORKLOAD</a:t>
            </a:r>
          </a:p>
        </p:txBody>
      </p:sp>
      <p:sp>
        <p:nvSpPr>
          <p:cNvPr id="15363" name="Rectangle 2"/>
          <p:cNvSpPr>
            <a:spLocks noChangeArrowheads="1"/>
          </p:cNvSpPr>
          <p:nvPr/>
        </p:nvSpPr>
        <p:spPr bwMode="auto">
          <a:xfrm>
            <a:off x="-219292" y="632950"/>
            <a:ext cx="9266019" cy="9605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6427"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a:spcBef>
                <a:spcPts val="103"/>
              </a:spcBef>
            </a:pPr>
            <a:r>
              <a:rPr lang="pt-PT" altLang="en-US" sz="2800" dirty="0" err="1">
                <a:solidFill>
                  <a:srgbClr val="000000"/>
                </a:solidFill>
                <a:latin typeface="Calibri" panose="020F0502020204030204" pitchFamily="34" charset="0"/>
              </a:rPr>
              <a:t>Number</a:t>
            </a:r>
            <a:r>
              <a:rPr lang="pt-PT" altLang="en-US" sz="2800" dirty="0">
                <a:solidFill>
                  <a:srgbClr val="000000"/>
                </a:solidFill>
                <a:latin typeface="Calibri" panose="020F0502020204030204" pitchFamily="34" charset="0"/>
              </a:rPr>
              <a:t> </a:t>
            </a:r>
            <a:r>
              <a:rPr lang="pt-PT" altLang="en-US" sz="2800" dirty="0" err="1">
                <a:solidFill>
                  <a:srgbClr val="000000"/>
                </a:solidFill>
                <a:latin typeface="Calibri" panose="020F0502020204030204" pitchFamily="34" charset="0"/>
              </a:rPr>
              <a:t>of</a:t>
            </a:r>
            <a:r>
              <a:rPr lang="pt-PT" altLang="en-US" sz="2800" dirty="0">
                <a:solidFill>
                  <a:srgbClr val="000000"/>
                </a:solidFill>
                <a:latin typeface="Calibri" panose="020F0502020204030204" pitchFamily="34" charset="0"/>
              </a:rPr>
              <a:t> </a:t>
            </a:r>
            <a:r>
              <a:rPr lang="pt-PT" altLang="en-US" sz="2800" dirty="0" err="1">
                <a:solidFill>
                  <a:srgbClr val="000000"/>
                </a:solidFill>
                <a:latin typeface="Calibri" panose="020F0502020204030204" pitchFamily="34" charset="0"/>
              </a:rPr>
              <a:t>interpreters</a:t>
            </a:r>
            <a:r>
              <a:rPr lang="pt-PT" altLang="en-US" sz="2800" dirty="0">
                <a:solidFill>
                  <a:srgbClr val="000000"/>
                </a:solidFill>
                <a:latin typeface="Calibri" panose="020F0502020204030204" pitchFamily="34" charset="0"/>
              </a:rPr>
              <a:t> </a:t>
            </a:r>
            <a:r>
              <a:rPr lang="pt-PT" altLang="en-US" sz="2800" dirty="0" err="1">
                <a:solidFill>
                  <a:srgbClr val="000000"/>
                </a:solidFill>
                <a:latin typeface="Calibri" panose="020F0502020204030204" pitchFamily="34" charset="0"/>
              </a:rPr>
              <a:t>with</a:t>
            </a:r>
            <a:r>
              <a:rPr lang="pt-PT" altLang="en-US" sz="2800" dirty="0">
                <a:solidFill>
                  <a:srgbClr val="000000"/>
                </a:solidFill>
                <a:latin typeface="Calibri" panose="020F0502020204030204" pitchFamily="34" charset="0"/>
              </a:rPr>
              <a:t> </a:t>
            </a:r>
            <a:r>
              <a:rPr lang="pt-PT" altLang="en-US" sz="2800" dirty="0" err="1">
                <a:solidFill>
                  <a:srgbClr val="000000"/>
                </a:solidFill>
                <a:latin typeface="Calibri" panose="020F0502020204030204" pitchFamily="34" charset="0"/>
              </a:rPr>
              <a:t>high</a:t>
            </a:r>
            <a:r>
              <a:rPr lang="pt-PT" altLang="en-US" sz="2800" dirty="0">
                <a:solidFill>
                  <a:srgbClr val="000000"/>
                </a:solidFill>
                <a:latin typeface="Calibri" panose="020F0502020204030204" pitchFamily="34" charset="0"/>
              </a:rPr>
              <a:t> </a:t>
            </a:r>
            <a:r>
              <a:rPr lang="pt-PT" altLang="en-US" sz="2800" dirty="0" err="1" smtClean="0">
                <a:solidFill>
                  <a:srgbClr val="000000"/>
                </a:solidFill>
                <a:latin typeface="Calibri" panose="020F0502020204030204" pitchFamily="34" charset="0"/>
              </a:rPr>
              <a:t>workload</a:t>
            </a:r>
            <a:r>
              <a:rPr lang="pt-PT" altLang="en-US" sz="2800" dirty="0" smtClean="0">
                <a:solidFill>
                  <a:srgbClr val="000000"/>
                </a:solidFill>
                <a:latin typeface="Calibri" panose="020F0502020204030204" pitchFamily="34" charset="0"/>
              </a:rPr>
              <a:t> </a:t>
            </a:r>
            <a:r>
              <a:rPr lang="pt-PT" altLang="en-US" sz="2800" dirty="0" err="1">
                <a:solidFill>
                  <a:srgbClr val="000000"/>
                </a:solidFill>
                <a:latin typeface="Calibri" panose="020F0502020204030204" pitchFamily="34" charset="0"/>
              </a:rPr>
              <a:t>only</a:t>
            </a:r>
            <a:endParaRPr lang="pt-PT" altLang="en-US" sz="2800" dirty="0">
              <a:solidFill>
                <a:srgbClr val="000000"/>
              </a:solidFill>
              <a:latin typeface="Calibri" panose="020F0502020204030204" pitchFamily="34" charset="0"/>
            </a:endParaRPr>
          </a:p>
          <a:p>
            <a:pPr algn="ctr">
              <a:spcBef>
                <a:spcPts val="12"/>
              </a:spcBef>
            </a:pPr>
            <a:r>
              <a:rPr lang="pt-PT" altLang="en-US" sz="2800" dirty="0">
                <a:solidFill>
                  <a:srgbClr val="000000"/>
                </a:solidFill>
                <a:latin typeface="Calibri" panose="020F0502020204030204" pitchFamily="34" charset="0"/>
              </a:rPr>
              <a:t> 	</a:t>
            </a:r>
            <a:r>
              <a:rPr lang="pt-PT" altLang="en-US" sz="2800" dirty="0" err="1">
                <a:solidFill>
                  <a:srgbClr val="000000"/>
                </a:solidFill>
                <a:latin typeface="Calibri" panose="020F0502020204030204" pitchFamily="34" charset="0"/>
              </a:rPr>
              <a:t>slightly</a:t>
            </a:r>
            <a:r>
              <a:rPr lang="pt-PT" altLang="en-US" sz="2800" dirty="0">
                <a:solidFill>
                  <a:srgbClr val="000000"/>
                </a:solidFill>
                <a:latin typeface="Calibri" panose="020F0502020204030204" pitchFamily="34" charset="0"/>
              </a:rPr>
              <a:t> </a:t>
            </a:r>
            <a:r>
              <a:rPr lang="pt-PT" altLang="en-US" sz="2800" dirty="0" err="1">
                <a:solidFill>
                  <a:srgbClr val="000000"/>
                </a:solidFill>
                <a:latin typeface="Calibri" panose="020F0502020204030204" pitchFamily="34" charset="0"/>
              </a:rPr>
              <a:t>increased</a:t>
            </a:r>
            <a:r>
              <a:rPr lang="pt-PT" altLang="en-US" sz="2903" dirty="0">
                <a:solidFill>
                  <a:srgbClr val="000000"/>
                </a:solidFill>
                <a:latin typeface="Calibri" panose="020F0502020204030204" pitchFamily="34" charset="0"/>
              </a:rPr>
              <a:t>	</a:t>
            </a:r>
          </a:p>
        </p:txBody>
      </p:sp>
      <p:sp>
        <p:nvSpPr>
          <p:cNvPr id="15364" name="Freeform 3"/>
          <p:cNvSpPr>
            <a:spLocks noChangeArrowheads="1"/>
          </p:cNvSpPr>
          <p:nvPr/>
        </p:nvSpPr>
        <p:spPr bwMode="auto">
          <a:xfrm>
            <a:off x="9777747" y="5137021"/>
            <a:ext cx="319714"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65" name="Freeform 4"/>
          <p:cNvSpPr>
            <a:spLocks noChangeArrowheads="1"/>
          </p:cNvSpPr>
          <p:nvPr/>
        </p:nvSpPr>
        <p:spPr bwMode="auto">
          <a:xfrm>
            <a:off x="9777747" y="4748180"/>
            <a:ext cx="319714"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66" name="Freeform 5"/>
          <p:cNvSpPr>
            <a:spLocks noChangeArrowheads="1"/>
          </p:cNvSpPr>
          <p:nvPr/>
        </p:nvSpPr>
        <p:spPr bwMode="auto">
          <a:xfrm>
            <a:off x="9777747" y="4362219"/>
            <a:ext cx="319714"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67" name="Freeform 6"/>
          <p:cNvSpPr>
            <a:spLocks noChangeArrowheads="1"/>
          </p:cNvSpPr>
          <p:nvPr/>
        </p:nvSpPr>
        <p:spPr bwMode="auto">
          <a:xfrm>
            <a:off x="9777747" y="3974818"/>
            <a:ext cx="31971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68" name="Freeform 7"/>
          <p:cNvSpPr>
            <a:spLocks noChangeArrowheads="1"/>
          </p:cNvSpPr>
          <p:nvPr/>
        </p:nvSpPr>
        <p:spPr bwMode="auto">
          <a:xfrm>
            <a:off x="9777747" y="3587418"/>
            <a:ext cx="319714"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69" name="Freeform 8"/>
          <p:cNvSpPr>
            <a:spLocks noChangeArrowheads="1"/>
          </p:cNvSpPr>
          <p:nvPr/>
        </p:nvSpPr>
        <p:spPr bwMode="auto">
          <a:xfrm>
            <a:off x="9777747" y="3200016"/>
            <a:ext cx="31971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70" name="Freeform 9"/>
          <p:cNvSpPr>
            <a:spLocks noChangeArrowheads="1"/>
          </p:cNvSpPr>
          <p:nvPr/>
        </p:nvSpPr>
        <p:spPr bwMode="auto">
          <a:xfrm>
            <a:off x="9777747" y="2812616"/>
            <a:ext cx="319714" cy="1440"/>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71" name="Freeform 10"/>
          <p:cNvSpPr>
            <a:spLocks noChangeArrowheads="1"/>
          </p:cNvSpPr>
          <p:nvPr/>
        </p:nvSpPr>
        <p:spPr bwMode="auto">
          <a:xfrm>
            <a:off x="9777747" y="2425215"/>
            <a:ext cx="319714"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72" name="Freeform 11"/>
          <p:cNvSpPr>
            <a:spLocks noChangeArrowheads="1"/>
          </p:cNvSpPr>
          <p:nvPr/>
        </p:nvSpPr>
        <p:spPr bwMode="auto">
          <a:xfrm>
            <a:off x="2401292" y="2425215"/>
            <a:ext cx="6094720"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73" name="Freeform 12"/>
          <p:cNvSpPr>
            <a:spLocks noChangeArrowheads="1"/>
          </p:cNvSpPr>
          <p:nvPr/>
        </p:nvSpPr>
        <p:spPr bwMode="auto">
          <a:xfrm>
            <a:off x="4646489" y="2579312"/>
            <a:ext cx="1283174" cy="2945109"/>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74" name="Freeform 13"/>
          <p:cNvSpPr>
            <a:spLocks noChangeArrowheads="1"/>
          </p:cNvSpPr>
          <p:nvPr/>
        </p:nvSpPr>
        <p:spPr bwMode="auto">
          <a:xfrm>
            <a:off x="8496012" y="2347447"/>
            <a:ext cx="1281735" cy="3176974"/>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75" name="Freeform 14"/>
          <p:cNvSpPr>
            <a:spLocks noChangeArrowheads="1"/>
          </p:cNvSpPr>
          <p:nvPr/>
        </p:nvSpPr>
        <p:spPr bwMode="auto">
          <a:xfrm>
            <a:off x="2401292" y="5524420"/>
            <a:ext cx="7696168" cy="1441"/>
          </a:xfrm>
          <a:custGeom>
            <a:avLst/>
            <a:gdLst/>
            <a:ahLst/>
            <a:cxnLst/>
            <a:rect l="0" t="0" r="0" b="0"/>
            <a:pathLst/>
          </a:custGeom>
          <a:noFill/>
          <a:ln w="7560">
            <a:solidFill>
              <a:srgbClr val="D8D8D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76" name="Freeform 15"/>
          <p:cNvSpPr>
            <a:spLocks noChangeArrowheads="1"/>
          </p:cNvSpPr>
          <p:nvPr/>
        </p:nvSpPr>
        <p:spPr bwMode="auto">
          <a:xfrm>
            <a:off x="3966737" y="2576432"/>
            <a:ext cx="707114" cy="830967"/>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77" name="Freeform 16"/>
          <p:cNvSpPr>
            <a:spLocks noChangeArrowheads="1"/>
          </p:cNvSpPr>
          <p:nvPr/>
        </p:nvSpPr>
        <p:spPr bwMode="auto">
          <a:xfrm>
            <a:off x="5892219" y="2574991"/>
            <a:ext cx="730157" cy="262108"/>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78" name="Freeform 17"/>
          <p:cNvSpPr>
            <a:spLocks noChangeArrowheads="1"/>
          </p:cNvSpPr>
          <p:nvPr/>
        </p:nvSpPr>
        <p:spPr bwMode="auto">
          <a:xfrm>
            <a:off x="7787458" y="2357529"/>
            <a:ext cx="734477" cy="479570"/>
          </a:xfrm>
          <a:custGeom>
            <a:avLst/>
            <a:gdLst/>
            <a:ahLst/>
            <a:cxnLst/>
            <a:rect l="0" t="0" r="0" b="0"/>
            <a:pathLst/>
          </a:custGeom>
          <a:solidFill>
            <a:srgbClr val="FFFF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1633"/>
          </a:p>
        </p:txBody>
      </p:sp>
      <p:sp>
        <p:nvSpPr>
          <p:cNvPr id="15380" name="Text Box 19"/>
          <p:cNvSpPr txBox="1">
            <a:spLocks noChangeArrowheads="1"/>
          </p:cNvSpPr>
          <p:nvPr/>
        </p:nvSpPr>
        <p:spPr bwMode="auto">
          <a:xfrm>
            <a:off x="1676898" y="5790848"/>
            <a:ext cx="4745297" cy="49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2024"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Period still covered by 2006 Working conditions</a:t>
            </a:r>
          </a:p>
        </p:txBody>
      </p:sp>
      <p:sp>
        <p:nvSpPr>
          <p:cNvPr id="15384" name="Text Box 23"/>
          <p:cNvSpPr txBox="1">
            <a:spLocks noChangeArrowheads="1"/>
          </p:cNvSpPr>
          <p:nvPr/>
        </p:nvSpPr>
        <p:spPr bwMode="auto">
          <a:xfrm>
            <a:off x="3822002" y="2238053"/>
            <a:ext cx="2285520" cy="5472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a:r>
              <a:rPr lang="pt-PT" altLang="en-US" sz="1400" dirty="0">
                <a:solidFill>
                  <a:srgbClr val="000000"/>
                </a:solidFill>
                <a:latin typeface="Calibri" panose="020F0502020204030204" pitchFamily="34" charset="0"/>
              </a:rPr>
              <a:t>Entry into force of new </a:t>
            </a:r>
          </a:p>
          <a:p>
            <a:pPr eaLnBrk="1"/>
            <a:r>
              <a:rPr lang="pt-PT" altLang="en-US" sz="1400" dirty="0">
                <a:solidFill>
                  <a:srgbClr val="000000"/>
                </a:solidFill>
                <a:latin typeface="Calibri" panose="020F0502020204030204" pitchFamily="34" charset="0"/>
              </a:rPr>
              <a:t>Working conditions</a:t>
            </a:r>
          </a:p>
        </p:txBody>
      </p:sp>
      <p:sp>
        <p:nvSpPr>
          <p:cNvPr id="15385" name="Text Box 24"/>
          <p:cNvSpPr txBox="1">
            <a:spLocks noChangeArrowheads="1"/>
          </p:cNvSpPr>
          <p:nvPr/>
        </p:nvSpPr>
        <p:spPr bwMode="auto">
          <a:xfrm>
            <a:off x="6552688" y="2108382"/>
            <a:ext cx="3567815" cy="41795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5226" rIns="81646" bIns="40823"/>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just" eaLnBrk="1"/>
            <a:r>
              <a:rPr lang="pt-PT" altLang="en-US" dirty="0" smtClean="0">
                <a:solidFill>
                  <a:srgbClr val="FF6600"/>
                </a:solidFill>
                <a:latin typeface="Calibri" panose="020F0502020204030204" pitchFamily="34" charset="0"/>
              </a:rPr>
              <a:t>The </a:t>
            </a:r>
            <a:r>
              <a:rPr lang="pt-PT" altLang="en-US" i="1" dirty="0">
                <a:solidFill>
                  <a:srgbClr val="FF6600"/>
                </a:solidFill>
                <a:latin typeface="Calibri" panose="020F0502020204030204" pitchFamily="34" charset="0"/>
              </a:rPr>
              <a:t>slight</a:t>
            </a:r>
            <a:r>
              <a:rPr lang="pt-PT" altLang="en-US" dirty="0">
                <a:solidFill>
                  <a:srgbClr val="FF6600"/>
                </a:solidFill>
                <a:latin typeface="Calibri" panose="020F0502020204030204" pitchFamily="34" charset="0"/>
              </a:rPr>
              <a:t> increase </a:t>
            </a:r>
            <a:r>
              <a:rPr lang="pt-PT" altLang="en-US" dirty="0" smtClean="0">
                <a:solidFill>
                  <a:srgbClr val="FF6600"/>
                </a:solidFill>
                <a:latin typeface="Calibri" panose="020F0502020204030204" pitchFamily="34" charset="0"/>
              </a:rPr>
              <a:t>actually</a:t>
            </a:r>
          </a:p>
          <a:p>
            <a:pPr algn="just" eaLnBrk="1"/>
            <a:r>
              <a:rPr lang="pt-PT" altLang="en-US" dirty="0" smtClean="0">
                <a:solidFill>
                  <a:srgbClr val="FF6600"/>
                </a:solidFill>
                <a:latin typeface="Calibri" panose="020F0502020204030204" pitchFamily="34" charset="0"/>
              </a:rPr>
              <a:t>amounts to </a:t>
            </a:r>
            <a:r>
              <a:rPr lang="pt-PT" altLang="en-US" b="1" dirty="0" smtClean="0">
                <a:solidFill>
                  <a:srgbClr val="FF6600"/>
                </a:solidFill>
                <a:latin typeface="Calibri" panose="020F0502020204030204" pitchFamily="34" charset="0"/>
              </a:rPr>
              <a:t>46%</a:t>
            </a:r>
            <a:r>
              <a:rPr lang="pt-PT" altLang="en-US" dirty="0" smtClean="0">
                <a:solidFill>
                  <a:srgbClr val="FF6600"/>
                </a:solidFill>
                <a:latin typeface="Calibri" panose="020F0502020204030204" pitchFamily="34" charset="0"/>
              </a:rPr>
              <a:t> if we use the</a:t>
            </a:r>
          </a:p>
          <a:p>
            <a:pPr algn="just" eaLnBrk="1"/>
            <a:r>
              <a:rPr lang="pt-PT" altLang="en-US" dirty="0" smtClean="0">
                <a:solidFill>
                  <a:srgbClr val="FF6600"/>
                </a:solidFill>
                <a:latin typeface="Calibri" panose="020F0502020204030204" pitchFamily="34" charset="0"/>
              </a:rPr>
              <a:t>same </a:t>
            </a:r>
            <a:r>
              <a:rPr lang="pt-PT" altLang="en-US" dirty="0">
                <a:solidFill>
                  <a:srgbClr val="FF6600"/>
                </a:solidFill>
                <a:latin typeface="Calibri" panose="020F0502020204030204" pitchFamily="34" charset="0"/>
              </a:rPr>
              <a:t>calculation method </a:t>
            </a:r>
          </a:p>
          <a:p>
            <a:pPr algn="just" eaLnBrk="1"/>
            <a:r>
              <a:rPr lang="pt-PT" altLang="en-US" dirty="0">
                <a:solidFill>
                  <a:srgbClr val="FF6600"/>
                </a:solidFill>
                <a:latin typeface="Calibri" panose="020F0502020204030204" pitchFamily="34" charset="0"/>
              </a:rPr>
              <a:t>Management </a:t>
            </a:r>
            <a:r>
              <a:rPr lang="pt-PT" altLang="en-US" dirty="0" err="1">
                <a:solidFill>
                  <a:srgbClr val="FF6600"/>
                </a:solidFill>
                <a:latin typeface="Calibri" panose="020F0502020204030204" pitchFamily="34" charset="0"/>
              </a:rPr>
              <a:t>used</a:t>
            </a:r>
            <a:r>
              <a:rPr lang="pt-PT" altLang="en-US" dirty="0">
                <a:solidFill>
                  <a:srgbClr val="FF6600"/>
                </a:solidFill>
                <a:latin typeface="Calibri" panose="020F0502020204030204" pitchFamily="34" charset="0"/>
              </a:rPr>
              <a:t> for </a:t>
            </a:r>
            <a:r>
              <a:rPr lang="pt-PT" altLang="en-US" dirty="0" err="1">
                <a:solidFill>
                  <a:srgbClr val="FF6600"/>
                </a:solidFill>
                <a:latin typeface="Calibri" panose="020F0502020204030204" pitchFamily="34" charset="0"/>
              </a:rPr>
              <a:t>previous</a:t>
            </a:r>
            <a:endParaRPr lang="pt-PT" altLang="en-US" dirty="0">
              <a:solidFill>
                <a:srgbClr val="FF6600"/>
              </a:solidFill>
              <a:latin typeface="Calibri" panose="020F0502020204030204" pitchFamily="34" charset="0"/>
            </a:endParaRPr>
          </a:p>
          <a:p>
            <a:pPr algn="just" eaLnBrk="1"/>
            <a:r>
              <a:rPr lang="pt-PT" altLang="en-US" dirty="0">
                <a:solidFill>
                  <a:srgbClr val="FF6600"/>
                </a:solidFill>
                <a:latin typeface="Calibri" panose="020F0502020204030204" pitchFamily="34" charset="0"/>
              </a:rPr>
              <a:t>s</a:t>
            </a:r>
            <a:r>
              <a:rPr lang="pt-PT" altLang="en-US" dirty="0" smtClean="0">
                <a:solidFill>
                  <a:srgbClr val="FF6600"/>
                </a:solidFill>
                <a:latin typeface="Calibri" panose="020F0502020204030204" pitchFamily="34" charset="0"/>
              </a:rPr>
              <a:t>lides</a:t>
            </a:r>
            <a:endParaRPr lang="pt-PT" altLang="en-US" dirty="0">
              <a:solidFill>
                <a:srgbClr val="FF6600"/>
              </a:solidFill>
              <a:latin typeface="Calibri" panose="020F0502020204030204" pitchFamily="34" charset="0"/>
            </a:endParaRPr>
          </a:p>
          <a:p>
            <a:pPr algn="just" eaLnBrk="1"/>
            <a:endParaRPr lang="pt-PT" altLang="en-US" dirty="0">
              <a:solidFill>
                <a:srgbClr val="FF6600"/>
              </a:solidFill>
              <a:latin typeface="Calibri" panose="020F0502020204030204" pitchFamily="34" charset="0"/>
            </a:endParaRPr>
          </a:p>
          <a:p>
            <a:pPr eaLnBrk="1"/>
            <a:r>
              <a:rPr lang="pt-PT" altLang="en-US" dirty="0" smtClean="0">
                <a:solidFill>
                  <a:srgbClr val="FF6600"/>
                </a:solidFill>
                <a:latin typeface="Calibri" panose="020F0502020204030204" pitchFamily="34" charset="0"/>
              </a:rPr>
              <a:t>Most </a:t>
            </a:r>
            <a:r>
              <a:rPr lang="pt-PT" altLang="en-US" dirty="0">
                <a:solidFill>
                  <a:srgbClr val="FF6600"/>
                </a:solidFill>
                <a:latin typeface="Calibri" panose="020F0502020204030204" pitchFamily="34" charset="0"/>
              </a:rPr>
              <a:t>of the </a:t>
            </a:r>
            <a:r>
              <a:rPr lang="pt-PT" altLang="en-US" dirty="0" smtClean="0">
                <a:solidFill>
                  <a:srgbClr val="FF6600"/>
                </a:solidFill>
                <a:latin typeface="Calibri" panose="020F0502020204030204" pitchFamily="34" charset="0"/>
              </a:rPr>
              <a:t>increase</a:t>
            </a:r>
            <a:r>
              <a:rPr lang="pt-PT" altLang="en-US" dirty="0">
                <a:solidFill>
                  <a:srgbClr val="FF6600"/>
                </a:solidFill>
                <a:latin typeface="Calibri" panose="020F0502020204030204" pitchFamily="34" charset="0"/>
              </a:rPr>
              <a:t> </a:t>
            </a:r>
            <a:r>
              <a:rPr lang="pt-PT" altLang="en-US" dirty="0" smtClean="0">
                <a:solidFill>
                  <a:srgbClr val="FF6600"/>
                </a:solidFill>
                <a:latin typeface="Calibri" panose="020F0502020204030204" pitchFamily="34" charset="0"/>
              </a:rPr>
              <a:t>pre-dates new</a:t>
            </a:r>
          </a:p>
          <a:p>
            <a:pPr eaLnBrk="1"/>
            <a:r>
              <a:rPr lang="pt-PT" altLang="en-US" dirty="0" smtClean="0">
                <a:solidFill>
                  <a:srgbClr val="FF6600"/>
                </a:solidFill>
                <a:latin typeface="Calibri" panose="020F0502020204030204" pitchFamily="34" charset="0"/>
              </a:rPr>
              <a:t>WoCos, other </a:t>
            </a:r>
            <a:r>
              <a:rPr lang="pt-PT" altLang="en-US" dirty="0">
                <a:solidFill>
                  <a:srgbClr val="FF6600"/>
                </a:solidFill>
                <a:latin typeface="Calibri" panose="020F0502020204030204" pitchFamily="34" charset="0"/>
              </a:rPr>
              <a:t>factors rather than </a:t>
            </a:r>
          </a:p>
          <a:p>
            <a:pPr eaLnBrk="1"/>
            <a:r>
              <a:rPr lang="pt-PT" altLang="en-US" dirty="0" err="1">
                <a:solidFill>
                  <a:srgbClr val="FF6600"/>
                </a:solidFill>
                <a:latin typeface="Calibri" panose="020F0502020204030204" pitchFamily="34" charset="0"/>
              </a:rPr>
              <a:t>WoCos</a:t>
            </a:r>
            <a:r>
              <a:rPr lang="pt-PT" altLang="en-US" dirty="0">
                <a:solidFill>
                  <a:srgbClr val="FF6600"/>
                </a:solidFill>
                <a:latin typeface="Calibri" panose="020F0502020204030204" pitchFamily="34" charset="0"/>
              </a:rPr>
              <a:t> are </a:t>
            </a:r>
            <a:r>
              <a:rPr lang="pt-PT" altLang="en-US" dirty="0" err="1">
                <a:solidFill>
                  <a:srgbClr val="FF6600"/>
                </a:solidFill>
                <a:latin typeface="Calibri" panose="020F0502020204030204" pitchFamily="34" charset="0"/>
              </a:rPr>
              <a:t>affecting</a:t>
            </a:r>
            <a:r>
              <a:rPr lang="pt-PT" altLang="en-US" dirty="0">
                <a:solidFill>
                  <a:srgbClr val="FF6600"/>
                </a:solidFill>
                <a:latin typeface="Calibri" panose="020F0502020204030204" pitchFamily="34" charset="0"/>
              </a:rPr>
              <a:t> </a:t>
            </a:r>
            <a:r>
              <a:rPr lang="pt-PT" altLang="en-US" dirty="0" err="1">
                <a:solidFill>
                  <a:srgbClr val="FF6600"/>
                </a:solidFill>
                <a:latin typeface="Calibri" panose="020F0502020204030204" pitchFamily="34" charset="0"/>
              </a:rPr>
              <a:t>productivity</a:t>
            </a:r>
            <a:r>
              <a:rPr lang="pt-PT" altLang="en-US" dirty="0">
                <a:solidFill>
                  <a:srgbClr val="FF6600"/>
                </a:solidFill>
                <a:latin typeface="Calibri" panose="020F0502020204030204" pitchFamily="34" charset="0"/>
              </a:rPr>
              <a:t> </a:t>
            </a:r>
          </a:p>
          <a:p>
            <a:pPr eaLnBrk="1"/>
            <a:r>
              <a:rPr lang="pt-PT" altLang="en-US" dirty="0">
                <a:solidFill>
                  <a:srgbClr val="FF6600"/>
                </a:solidFill>
                <a:latin typeface="Calibri" panose="020F0502020204030204" pitchFamily="34" charset="0"/>
              </a:rPr>
              <a:t>and </a:t>
            </a:r>
            <a:r>
              <a:rPr lang="pt-PT" altLang="en-US" dirty="0" smtClean="0">
                <a:solidFill>
                  <a:srgbClr val="FF6600"/>
                </a:solidFill>
                <a:latin typeface="Calibri" panose="020F0502020204030204" pitchFamily="34" charset="0"/>
              </a:rPr>
              <a:t>workload distribution</a:t>
            </a:r>
            <a:endParaRPr lang="pt-PT" altLang="en-US" dirty="0">
              <a:solidFill>
                <a:srgbClr val="FF6600"/>
              </a:solidFill>
              <a:latin typeface="Calibri" panose="020F0502020204030204" pitchFamily="34" charset="0"/>
            </a:endParaRPr>
          </a:p>
          <a:p>
            <a:pPr algn="just" eaLnBrk="1"/>
            <a:endParaRPr lang="pt-PT" altLang="en-US" dirty="0">
              <a:solidFill>
                <a:srgbClr val="FF6600"/>
              </a:solidFill>
              <a:latin typeface="Calibri" panose="020F0502020204030204" pitchFamily="34" charset="0"/>
            </a:endParaRPr>
          </a:p>
          <a:p>
            <a:pPr algn="just" eaLnBrk="1"/>
            <a:r>
              <a:rPr lang="pt-PT" altLang="en-US" dirty="0" smtClean="0">
                <a:solidFill>
                  <a:srgbClr val="FF6600"/>
                </a:solidFill>
                <a:latin typeface="Calibri" panose="020F0502020204030204" pitchFamily="34" charset="0"/>
              </a:rPr>
              <a:t>That </a:t>
            </a:r>
            <a:r>
              <a:rPr lang="pt-PT" altLang="en-US" dirty="0">
                <a:solidFill>
                  <a:srgbClr val="FF6600"/>
                </a:solidFill>
                <a:latin typeface="Calibri" panose="020F0502020204030204" pitchFamily="34" charset="0"/>
              </a:rPr>
              <a:t>the workload increased and </a:t>
            </a:r>
          </a:p>
          <a:p>
            <a:pPr algn="just" eaLnBrk="1"/>
            <a:r>
              <a:rPr lang="pt-PT" altLang="en-US" dirty="0" err="1">
                <a:solidFill>
                  <a:srgbClr val="FF6600"/>
                </a:solidFill>
                <a:latin typeface="Calibri" panose="020F0502020204030204" pitchFamily="34" charset="0"/>
              </a:rPr>
              <a:t>decreased</a:t>
            </a:r>
            <a:r>
              <a:rPr lang="pt-PT" altLang="en-US" dirty="0">
                <a:solidFill>
                  <a:srgbClr val="FF6600"/>
                </a:solidFill>
                <a:latin typeface="Calibri" panose="020F0502020204030204" pitchFamily="34" charset="0"/>
              </a:rPr>
              <a:t> </a:t>
            </a:r>
            <a:r>
              <a:rPr lang="pt-PT" altLang="en-US" dirty="0" err="1">
                <a:solidFill>
                  <a:srgbClr val="FF6600"/>
                </a:solidFill>
                <a:latin typeface="Calibri" panose="020F0502020204030204" pitchFamily="34" charset="0"/>
              </a:rPr>
              <a:t>under</a:t>
            </a:r>
            <a:r>
              <a:rPr lang="pt-PT" altLang="en-US" dirty="0">
                <a:solidFill>
                  <a:srgbClr val="FF6600"/>
                </a:solidFill>
                <a:latin typeface="Calibri" panose="020F0502020204030204" pitchFamily="34" charset="0"/>
              </a:rPr>
              <a:t> </a:t>
            </a:r>
            <a:r>
              <a:rPr lang="pt-PT" altLang="en-US" dirty="0" err="1">
                <a:solidFill>
                  <a:srgbClr val="FF6600"/>
                </a:solidFill>
                <a:latin typeface="Calibri" panose="020F0502020204030204" pitchFamily="34" charset="0"/>
              </a:rPr>
              <a:t>the</a:t>
            </a:r>
            <a:r>
              <a:rPr lang="pt-PT" altLang="en-US" dirty="0">
                <a:solidFill>
                  <a:srgbClr val="FF6600"/>
                </a:solidFill>
                <a:latin typeface="Calibri" panose="020F0502020204030204" pitchFamily="34" charset="0"/>
              </a:rPr>
              <a:t> </a:t>
            </a:r>
            <a:r>
              <a:rPr lang="pt-PT" altLang="en-US" dirty="0" err="1">
                <a:solidFill>
                  <a:srgbClr val="FF6600"/>
                </a:solidFill>
                <a:latin typeface="Calibri" panose="020F0502020204030204" pitchFamily="34" charset="0"/>
              </a:rPr>
              <a:t>old</a:t>
            </a:r>
            <a:r>
              <a:rPr lang="pt-PT" altLang="en-US" dirty="0">
                <a:solidFill>
                  <a:srgbClr val="FF6600"/>
                </a:solidFill>
                <a:latin typeface="Calibri" panose="020F0502020204030204" pitchFamily="34" charset="0"/>
              </a:rPr>
              <a:t> </a:t>
            </a:r>
            <a:r>
              <a:rPr lang="pt-PT" altLang="en-US" dirty="0" err="1">
                <a:solidFill>
                  <a:srgbClr val="FF6600"/>
                </a:solidFill>
                <a:latin typeface="Calibri" panose="020F0502020204030204" pitchFamily="34" charset="0"/>
              </a:rPr>
              <a:t>WoCos</a:t>
            </a:r>
            <a:endParaRPr lang="pt-PT" altLang="en-US" dirty="0">
              <a:solidFill>
                <a:srgbClr val="FF6600"/>
              </a:solidFill>
              <a:latin typeface="Calibri" panose="020F0502020204030204" pitchFamily="34" charset="0"/>
            </a:endParaRPr>
          </a:p>
          <a:p>
            <a:pPr algn="just" eaLnBrk="1"/>
            <a:r>
              <a:rPr lang="pt-PT" altLang="en-US" dirty="0">
                <a:solidFill>
                  <a:srgbClr val="FF6600"/>
                </a:solidFill>
                <a:latin typeface="Calibri" panose="020F0502020204030204" pitchFamily="34" charset="0"/>
              </a:rPr>
              <a:t>shows </a:t>
            </a:r>
            <a:r>
              <a:rPr lang="pt-PT" altLang="en-US" dirty="0" err="1">
                <a:solidFill>
                  <a:srgbClr val="FF6600"/>
                </a:solidFill>
                <a:latin typeface="Calibri" panose="020F0502020204030204" pitchFamily="34" charset="0"/>
              </a:rPr>
              <a:t>that</a:t>
            </a:r>
            <a:r>
              <a:rPr lang="pt-PT" altLang="en-US" dirty="0">
                <a:solidFill>
                  <a:srgbClr val="FF6600"/>
                </a:solidFill>
                <a:latin typeface="Calibri" panose="020F0502020204030204" pitchFamily="34" charset="0"/>
              </a:rPr>
              <a:t> </a:t>
            </a:r>
            <a:r>
              <a:rPr lang="pt-PT" altLang="en-US" dirty="0" err="1">
                <a:solidFill>
                  <a:srgbClr val="FF6600"/>
                </a:solidFill>
                <a:latin typeface="Calibri" panose="020F0502020204030204" pitchFamily="34" charset="0"/>
              </a:rPr>
              <a:t>linking</a:t>
            </a:r>
            <a:r>
              <a:rPr lang="pt-PT" altLang="en-US" dirty="0">
                <a:solidFill>
                  <a:srgbClr val="FF6600"/>
                </a:solidFill>
                <a:latin typeface="Calibri" panose="020F0502020204030204" pitchFamily="34" charset="0"/>
              </a:rPr>
              <a:t> </a:t>
            </a:r>
            <a:r>
              <a:rPr lang="pt-PT" altLang="en-US" dirty="0" err="1">
                <a:solidFill>
                  <a:srgbClr val="FF6600"/>
                </a:solidFill>
                <a:latin typeface="Calibri" panose="020F0502020204030204" pitchFamily="34" charset="0"/>
              </a:rPr>
              <a:t>this</a:t>
            </a:r>
            <a:r>
              <a:rPr lang="pt-PT" altLang="en-US" dirty="0">
                <a:solidFill>
                  <a:srgbClr val="FF6600"/>
                </a:solidFill>
                <a:latin typeface="Calibri" panose="020F0502020204030204" pitchFamily="34" charset="0"/>
              </a:rPr>
              <a:t> </a:t>
            </a:r>
            <a:r>
              <a:rPr lang="pt-PT" altLang="en-US" dirty="0" err="1">
                <a:solidFill>
                  <a:srgbClr val="FF6600"/>
                </a:solidFill>
                <a:latin typeface="Calibri" panose="020F0502020204030204" pitchFamily="34" charset="0"/>
              </a:rPr>
              <a:t>trend</a:t>
            </a:r>
            <a:r>
              <a:rPr lang="pt-PT" altLang="en-US" dirty="0">
                <a:solidFill>
                  <a:srgbClr val="FF6600"/>
                </a:solidFill>
                <a:latin typeface="Calibri" panose="020F0502020204030204" pitchFamily="34" charset="0"/>
              </a:rPr>
              <a:t> to</a:t>
            </a:r>
          </a:p>
          <a:p>
            <a:pPr algn="just" eaLnBrk="1"/>
            <a:r>
              <a:rPr lang="pt-PT" altLang="en-US" dirty="0">
                <a:solidFill>
                  <a:srgbClr val="FF6600"/>
                </a:solidFill>
                <a:latin typeface="Calibri" panose="020F0502020204030204" pitchFamily="34" charset="0"/>
              </a:rPr>
              <a:t>WoCos is </a:t>
            </a:r>
            <a:r>
              <a:rPr lang="pt-PT" altLang="en-US" dirty="0" smtClean="0">
                <a:solidFill>
                  <a:srgbClr val="FF6600"/>
                </a:solidFill>
                <a:latin typeface="Calibri" panose="020F0502020204030204" pitchFamily="34" charset="0"/>
              </a:rPr>
              <a:t>meaningless</a:t>
            </a:r>
            <a:endParaRPr lang="pt-PT" altLang="en-US" dirty="0">
              <a:solidFill>
                <a:srgbClr val="FF6600"/>
              </a:solidFill>
              <a:latin typeface="Calibri" panose="020F0502020204030204" pitchFamily="34" charset="0"/>
            </a:endParaRPr>
          </a:p>
        </p:txBody>
      </p:sp>
      <p:pic>
        <p:nvPicPr>
          <p:cNvPr id="29"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0144" y="3100645"/>
            <a:ext cx="4811502" cy="240575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 name="Text Box 25"/>
          <p:cNvSpPr txBox="1">
            <a:spLocks noChangeArrowheads="1"/>
          </p:cNvSpPr>
          <p:nvPr/>
        </p:nvSpPr>
        <p:spPr bwMode="auto">
          <a:xfrm>
            <a:off x="1928966" y="4100514"/>
            <a:ext cx="942240" cy="749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a:r>
              <a:rPr lang="pt-PT" altLang="en-US" sz="1452" dirty="0">
                <a:solidFill>
                  <a:srgbClr val="000000"/>
                </a:solidFill>
              </a:rPr>
              <a:t>9,6% </a:t>
            </a:r>
          </a:p>
          <a:p>
            <a:pPr algn="ctr" eaLnBrk="1"/>
            <a:r>
              <a:rPr lang="pt-PT" altLang="en-US" sz="1452" dirty="0">
                <a:solidFill>
                  <a:srgbClr val="000000"/>
                </a:solidFill>
              </a:rPr>
              <a:t>of total</a:t>
            </a:r>
          </a:p>
        </p:txBody>
      </p:sp>
      <p:sp>
        <p:nvSpPr>
          <p:cNvPr id="31" name="Text Box 26"/>
          <p:cNvSpPr txBox="1">
            <a:spLocks noChangeArrowheads="1"/>
          </p:cNvSpPr>
          <p:nvPr/>
        </p:nvSpPr>
        <p:spPr bwMode="auto">
          <a:xfrm>
            <a:off x="3047982" y="4081387"/>
            <a:ext cx="868104" cy="7099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a:r>
              <a:rPr lang="pt-PT" altLang="en-US" sz="1452" dirty="0">
                <a:solidFill>
                  <a:srgbClr val="000000"/>
                </a:solidFill>
              </a:rPr>
              <a:t>13% </a:t>
            </a:r>
          </a:p>
          <a:p>
            <a:pPr algn="ctr" eaLnBrk="1"/>
            <a:r>
              <a:rPr lang="pt-PT" altLang="en-US" sz="1452" dirty="0">
                <a:solidFill>
                  <a:srgbClr val="000000"/>
                </a:solidFill>
              </a:rPr>
              <a:t>of total</a:t>
            </a:r>
          </a:p>
        </p:txBody>
      </p:sp>
      <p:sp>
        <p:nvSpPr>
          <p:cNvPr id="32" name="Text Box 27"/>
          <p:cNvSpPr txBox="1">
            <a:spLocks noChangeArrowheads="1"/>
          </p:cNvSpPr>
          <p:nvPr/>
        </p:nvSpPr>
        <p:spPr bwMode="auto">
          <a:xfrm>
            <a:off x="4191463" y="4081388"/>
            <a:ext cx="966704" cy="7690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a:r>
              <a:rPr lang="pt-PT" altLang="en-US" sz="1452" dirty="0">
                <a:solidFill>
                  <a:srgbClr val="000000"/>
                </a:solidFill>
              </a:rPr>
              <a:t>12,3% </a:t>
            </a:r>
          </a:p>
          <a:p>
            <a:pPr algn="ctr" eaLnBrk="1"/>
            <a:r>
              <a:rPr lang="pt-PT" altLang="en-US" sz="1452" dirty="0">
                <a:solidFill>
                  <a:srgbClr val="000000"/>
                </a:solidFill>
              </a:rPr>
              <a:t>of total</a:t>
            </a:r>
          </a:p>
        </p:txBody>
      </p:sp>
      <p:sp>
        <p:nvSpPr>
          <p:cNvPr id="33" name="Text Box 28"/>
          <p:cNvSpPr txBox="1">
            <a:spLocks noChangeArrowheads="1"/>
          </p:cNvSpPr>
          <p:nvPr/>
        </p:nvSpPr>
        <p:spPr bwMode="auto">
          <a:xfrm>
            <a:off x="5334943" y="4081387"/>
            <a:ext cx="966703" cy="709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53625" rIns="81646" bIns="40823"/>
          <a:lstStyle>
            <a:lvl1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eaLnBrk="1"/>
            <a:r>
              <a:rPr lang="pt-PT" altLang="en-US" sz="1452" dirty="0">
                <a:solidFill>
                  <a:srgbClr val="000000"/>
                </a:solidFill>
              </a:rPr>
              <a:t>14,7%</a:t>
            </a:r>
          </a:p>
          <a:p>
            <a:pPr algn="ctr" eaLnBrk="1"/>
            <a:r>
              <a:rPr lang="pt-PT" altLang="en-US" sz="1452" dirty="0">
                <a:solidFill>
                  <a:srgbClr val="000000"/>
                </a:solidFill>
              </a:rPr>
              <a:t>of total</a:t>
            </a:r>
          </a:p>
        </p:txBody>
      </p:sp>
      <p:sp>
        <p:nvSpPr>
          <p:cNvPr id="34" name="Line 20"/>
          <p:cNvSpPr>
            <a:spLocks noChangeShapeType="1"/>
          </p:cNvSpPr>
          <p:nvPr/>
        </p:nvSpPr>
        <p:spPr bwMode="auto">
          <a:xfrm flipV="1">
            <a:off x="1676898" y="5676380"/>
            <a:ext cx="2996953" cy="9336"/>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
        <p:nvSpPr>
          <p:cNvPr id="35" name="Line 25"/>
          <p:cNvSpPr>
            <a:spLocks noChangeShapeType="1"/>
          </p:cNvSpPr>
          <p:nvPr/>
        </p:nvSpPr>
        <p:spPr bwMode="auto">
          <a:xfrm flipH="1">
            <a:off x="4685372" y="2694524"/>
            <a:ext cx="26547" cy="2991191"/>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sz="1633"/>
          </a:p>
        </p:txBody>
      </p:sp>
    </p:spTree>
    <p:extLst>
      <p:ext uri="{BB962C8B-B14F-4D97-AF65-F5344CB8AC3E}">
        <p14:creationId xmlns:p14="http://schemas.microsoft.com/office/powerpoint/2010/main" val="1452374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1578</TotalTime>
  <Words>3550</Words>
  <Application>Microsoft Office PowerPoint</Application>
  <PresentationFormat>Widescreen</PresentationFormat>
  <Paragraphs>604</Paragraphs>
  <Slides>36</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Calibri</vt:lpstr>
      <vt:lpstr>Lucida Sans Unicode</vt:lpstr>
      <vt:lpstr>Symbol</vt:lpstr>
      <vt:lpstr>Times New Roman</vt:lpstr>
      <vt:lpstr>Trebuchet MS</vt:lpstr>
      <vt:lpstr>Wingdings</vt:lpstr>
      <vt:lpstr>Wingdings 3</vt:lpstr>
      <vt:lpstr>Facet</vt:lpstr>
      <vt:lpstr>Interpreters’  Working  Conditions (Or how numbers can lie)</vt:lpstr>
      <vt:lpstr>WHAT WAS THE PROBLEM?</vt:lpstr>
      <vt:lpstr>PowerPoint Presentation</vt:lpstr>
      <vt:lpstr>PowerPoint Presentation</vt:lpstr>
      <vt:lpstr>MORE PRODUCTIVE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BETTER SOCIAL PROTECTION? (I)</vt:lpstr>
      <vt:lpstr>BETTER SOCIAL PROTECTION? (II)</vt:lpstr>
      <vt:lpstr>PowerPoint Presentation</vt:lpstr>
      <vt:lpstr>TARGETS ACHIEVED (II)</vt:lpstr>
      <vt:lpstr>PowerPoint Presentation</vt:lpstr>
      <vt:lpstr>PowerPoint Presentation</vt:lpstr>
      <vt:lpstr>PowerPoint Presentation</vt:lpstr>
      <vt:lpstr>PowerPoint Presentation</vt:lpstr>
      <vt:lpstr>Is this fair? </vt:lpstr>
      <vt:lpstr>PowerPoint Presentation</vt:lpstr>
      <vt:lpstr>PowerPoint Presentation</vt:lpstr>
      <vt:lpstr>WHERE INTERPRETERS ARE WORSE-OFF THAN OTHER STAFF</vt:lpstr>
      <vt:lpstr>PowerPoint Presentation</vt:lpstr>
      <vt:lpstr>WHERE EP INTERPRETERS ARE WORSE-OFF THAN EC INTERPRETERS</vt:lpstr>
      <vt:lpstr>MORE FACTS ABOUT INTERPRETERS AT THE COMMISSION/COUNCIL</vt:lpstr>
      <vt:lpstr>SCIC INTERPRETERS’ POSITION </vt:lpstr>
      <vt:lpstr>PowerPoint Presentation</vt:lpstr>
      <vt:lpstr>BETTER PROTECTION WITH LIMITED ADDITIONAL COST? OR RATHER: LESS PROTECTION WITH SIGNIFICANT SAVINGS (II)  </vt:lpstr>
      <vt:lpstr>PowerPoint Presentation</vt:lpstr>
      <vt:lpstr>MAIN OUTSTANDING DEMANDS BY INTERPRETERS’ DELEGATION (II) </vt:lpstr>
      <vt:lpstr>MAIN OUTSTANDING DEMANDS BY INTERPRETERS’ DELEGATION (III)</vt:lpstr>
      <vt:lpstr>2011-2017: – 11 800 000 EUR (-20,3%) 2011-2018: -   7 200 000 (-12.4%)</vt:lpstr>
      <vt:lpstr>PowerPoint Presentation</vt:lpstr>
      <vt:lpstr>WHAT IS THE WAY OUT?</vt:lpstr>
    </vt:vector>
  </TitlesOfParts>
  <Company>European Parliament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BALASSO Caterina</dc:creator>
  <cp:lastModifiedBy>AQUINO Roberto</cp:lastModifiedBy>
  <cp:revision>301</cp:revision>
  <dcterms:created xsi:type="dcterms:W3CDTF">2018-06-19T13:39:42Z</dcterms:created>
  <dcterms:modified xsi:type="dcterms:W3CDTF">2018-07-03T14:40:12Z</dcterms:modified>
</cp:coreProperties>
</file>