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74" r:id="rId2"/>
    <p:sldId id="257" r:id="rId3"/>
    <p:sldId id="293" r:id="rId4"/>
    <p:sldId id="295" r:id="rId5"/>
    <p:sldId id="297" r:id="rId6"/>
    <p:sldId id="296" r:id="rId7"/>
    <p:sldId id="307" r:id="rId8"/>
    <p:sldId id="308" r:id="rId9"/>
    <p:sldId id="301" r:id="rId10"/>
    <p:sldId id="302" r:id="rId11"/>
    <p:sldId id="303" r:id="rId12"/>
    <p:sldId id="304" r:id="rId13"/>
    <p:sldId id="305" r:id="rId14"/>
    <p:sldId id="310" r:id="rId15"/>
    <p:sldId id="306" r:id="rId16"/>
    <p:sldId id="309" r:id="rId17"/>
    <p:sldId id="311" r:id="rId18"/>
    <p:sldId id="294"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09" autoAdjust="0"/>
    <p:restoredTop sz="94660"/>
  </p:normalViewPr>
  <p:slideViewPr>
    <p:cSldViewPr>
      <p:cViewPr varScale="1">
        <p:scale>
          <a:sx n="70" d="100"/>
          <a:sy n="70" d="100"/>
        </p:scale>
        <p:origin x="7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CA3B5BE1-6542-46C9-A181-D6FE8A329C7C}" type="datetimeFigureOut">
              <a:rPr lang="fr-FR" smtClean="0"/>
              <a:t>13/10/2017</a:t>
            </a:fld>
            <a:endParaRPr lang="fr-FR"/>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184FF5A9-9E83-4203-8F7B-94F0968187B8}" type="slidenum">
              <a:rPr lang="fr-FR" smtClean="0"/>
              <a:t>‹N°›</a:t>
            </a:fld>
            <a:endParaRPr lang="fr-FR"/>
          </a:p>
        </p:txBody>
      </p:sp>
    </p:spTree>
    <p:extLst>
      <p:ext uri="{BB962C8B-B14F-4D97-AF65-F5344CB8AC3E}">
        <p14:creationId xmlns:p14="http://schemas.microsoft.com/office/powerpoint/2010/main" val="2188235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E93C92C-2B77-4BA5-8342-9036871099F9}" type="datetimeFigureOut">
              <a:rPr lang="fr-FR" smtClean="0"/>
              <a:t>13/10/2017</a:t>
            </a:fld>
            <a:endParaRPr lang="fr-F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E707406-730E-4305-8561-CEDB2DD1914F}" type="slidenum">
              <a:rPr lang="fr-FR" smtClean="0"/>
              <a:t>‹N°›</a:t>
            </a:fld>
            <a:endParaRPr lang="fr-FR"/>
          </a:p>
        </p:txBody>
      </p:sp>
    </p:spTree>
    <p:extLst>
      <p:ext uri="{BB962C8B-B14F-4D97-AF65-F5344CB8AC3E}">
        <p14:creationId xmlns:p14="http://schemas.microsoft.com/office/powerpoint/2010/main" val="107340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3800475" y="1789113"/>
            <a:ext cx="5340350" cy="5056187"/>
            <a:chOff x="2394" y="1127"/>
            <a:chExt cx="3364" cy="3185"/>
          </a:xfrm>
        </p:grpSpPr>
        <p:sp>
          <p:nvSpPr>
            <p:cNvPr id="9011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1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90149" name="Rectangle 37"/>
          <p:cNvSpPr>
            <a:spLocks noGrp="1" noChangeArrowheads="1"/>
          </p:cNvSpPr>
          <p:nvPr>
            <p:ph type="dt" sz="half" idx="2"/>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90150" name="Rectangle 38"/>
          <p:cNvSpPr>
            <a:spLocks noGrp="1" noChangeArrowheads="1"/>
          </p:cNvSpPr>
          <p:nvPr>
            <p:ph type="ftr" sz="quarter" idx="3"/>
          </p:nvPr>
        </p:nvSpPr>
        <p:spPr/>
        <p:txBody>
          <a:bodyPr/>
          <a:lstStyle>
            <a:lvl1pPr>
              <a:defRPr/>
            </a:lvl1pPr>
          </a:lstStyle>
          <a:p>
            <a:endParaRPr kumimoji="0" lang="en-US"/>
          </a:p>
        </p:txBody>
      </p:sp>
      <p:sp>
        <p:nvSpPr>
          <p:cNvPr id="901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Cliquez pour modifier le style des sous-titres du masque</a:t>
            </a:r>
          </a:p>
        </p:txBody>
      </p:sp>
      <p:sp>
        <p:nvSpPr>
          <p:cNvPr id="9015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GB" noProof="0" smtClean="0"/>
              <a:t>Cliquez et modifiez le titre</a:t>
            </a:r>
          </a:p>
        </p:txBody>
      </p:sp>
      <p:sp>
        <p:nvSpPr>
          <p:cNvPr id="90153" name="Rectangle 41"/>
          <p:cNvSpPr>
            <a:spLocks noGrp="1" noChangeArrowheads="1"/>
          </p:cNvSpPr>
          <p:nvPr>
            <p:ph type="sldNum" sz="quarter" idx="4"/>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342927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366696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45624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394923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191499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8" name="Footer Placeholder 7"/>
          <p:cNvSpPr>
            <a:spLocks noGrp="1"/>
          </p:cNvSpPr>
          <p:nvPr>
            <p:ph type="ftr" sz="quarter" idx="11"/>
          </p:nvPr>
        </p:nvSpPr>
        <p:spPr/>
        <p:txBody>
          <a:bodyPr/>
          <a:lstStyle>
            <a:lvl1pPr>
              <a:defRPr/>
            </a:lvl1pPr>
          </a:lstStyle>
          <a:p>
            <a:endParaRPr kumimoji="0" lang="en-US"/>
          </a:p>
        </p:txBody>
      </p:sp>
      <p:sp>
        <p:nvSpPr>
          <p:cNvPr id="9" name="Slide Number Placeholder 8"/>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79817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4" name="Footer Placeholder 3"/>
          <p:cNvSpPr>
            <a:spLocks noGrp="1"/>
          </p:cNvSpPr>
          <p:nvPr>
            <p:ph type="ftr" sz="quarter" idx="11"/>
          </p:nvPr>
        </p:nvSpPr>
        <p:spPr/>
        <p:txBody>
          <a:bodyPr/>
          <a:lstStyle>
            <a:lvl1pPr>
              <a:defRPr/>
            </a:lvl1pPr>
          </a:lstStyle>
          <a:p>
            <a:endParaRPr kumimoji="0" lang="en-US"/>
          </a:p>
        </p:txBody>
      </p:sp>
      <p:sp>
        <p:nvSpPr>
          <p:cNvPr id="5" name="Slide Number Placeholder 4"/>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299778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3" name="Footer Placeholder 2"/>
          <p:cNvSpPr>
            <a:spLocks noGrp="1"/>
          </p:cNvSpPr>
          <p:nvPr>
            <p:ph type="ftr" sz="quarter" idx="11"/>
          </p:nvPr>
        </p:nvSpPr>
        <p:spPr/>
        <p:txBody>
          <a:bodyPr/>
          <a:lstStyle>
            <a:lvl1pPr>
              <a:defRPr/>
            </a:lvl1pPr>
          </a:lstStyle>
          <a:p>
            <a:endParaRPr kumimoji="0" lang="en-US"/>
          </a:p>
        </p:txBody>
      </p:sp>
      <p:sp>
        <p:nvSpPr>
          <p:cNvPr id="4" name="Slide Number Placeholder 3"/>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2363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115307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10/13/2017</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‹N°›</a:t>
            </a:fld>
            <a:endParaRPr kumimoji="0" lang="en-US"/>
          </a:p>
        </p:txBody>
      </p:sp>
    </p:spTree>
    <p:extLst>
      <p:ext uri="{BB962C8B-B14F-4D97-AF65-F5344CB8AC3E}">
        <p14:creationId xmlns:p14="http://schemas.microsoft.com/office/powerpoint/2010/main" val="197247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9090" name="Group 2"/>
          <p:cNvGrpSpPr>
            <a:grpSpLocks/>
          </p:cNvGrpSpPr>
          <p:nvPr/>
        </p:nvGrpSpPr>
        <p:grpSpPr bwMode="auto">
          <a:xfrm>
            <a:off x="3800475" y="1789113"/>
            <a:ext cx="5340350" cy="5056187"/>
            <a:chOff x="2394" y="1127"/>
            <a:chExt cx="3364" cy="3185"/>
          </a:xfrm>
        </p:grpSpPr>
        <p:sp>
          <p:nvSpPr>
            <p:cNvPr id="890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0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0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2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8912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Cliquez et modifiez le titre</a:t>
            </a:r>
          </a:p>
        </p:txBody>
      </p:sp>
      <p:sp>
        <p:nvSpPr>
          <p:cNvPr id="8912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8912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eaLnBrk="1" latinLnBrk="0" hangingPunct="1"/>
            <a:fld id="{C699CB88-5E1A-4FAC-892A-60949ACB1F6F}" type="datetimeFigureOut">
              <a:rPr lang="en-US" smtClean="0"/>
              <a:pPr eaLnBrk="1" latinLnBrk="0" hangingPunct="1"/>
              <a:t>10/13/2017</a:t>
            </a:fld>
            <a:endParaRPr lang="en-US"/>
          </a:p>
        </p:txBody>
      </p:sp>
      <p:sp>
        <p:nvSpPr>
          <p:cNvPr id="8912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kumimoji="0" lang="en-US"/>
          </a:p>
        </p:txBody>
      </p:sp>
      <p:sp>
        <p:nvSpPr>
          <p:cNvPr id="8912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eaLnBrk="1" latinLnBrk="0" hangingPunct="1"/>
            <a:fld id="{91974DF9-AD47-4691-BA21-BBFCE3637A9A}" type="slidenum">
              <a:rPr kumimoji="0" lang="en-US" smtClean="0"/>
              <a:pPr eaLnBrk="1" latinLnBrk="0" hangingPunct="1"/>
              <a:t>‹N°›</a:t>
            </a:fld>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uria.europa.eu/juris/document/document.jsf?text=langues%2Bfonctionnaires%2Bconcours%2Bpublication%2Bchoix&amp;docid=140926&amp;pageIndex=0&amp;doclang=fr&amp;mode=req&amp;dir=&amp;occ=first&amp;part=1&amp;cid=1076205#ctx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581128"/>
            <a:ext cx="7772400" cy="1872208"/>
          </a:xfrm>
        </p:spPr>
        <p:txBody>
          <a:bodyPr>
            <a:normAutofit/>
          </a:bodyPr>
          <a:lstStyle/>
          <a:p>
            <a:endParaRPr lang="en-GB" b="1" dirty="0">
              <a:solidFill>
                <a:schemeClr val="tx1">
                  <a:lumMod val="50000"/>
                </a:schemeClr>
              </a:solidFill>
              <a:effectLst/>
            </a:endParaRPr>
          </a:p>
          <a:p>
            <a:r>
              <a:rPr lang="en-GB" sz="1300" b="1" dirty="0" err="1" smtClean="0">
                <a:solidFill>
                  <a:schemeClr val="tx1">
                    <a:lumMod val="50000"/>
                  </a:schemeClr>
                </a:solidFill>
                <a:effectLst/>
              </a:rPr>
              <a:t>Délégation</a:t>
            </a:r>
            <a:r>
              <a:rPr lang="en-GB" sz="1300" b="1" dirty="0" smtClean="0">
                <a:solidFill>
                  <a:schemeClr val="tx1">
                    <a:lumMod val="50000"/>
                  </a:schemeClr>
                </a:solidFill>
                <a:effectLst/>
              </a:rPr>
              <a:t> des </a:t>
            </a:r>
            <a:r>
              <a:rPr lang="en-GB" sz="1300" b="1" dirty="0" err="1" smtClean="0">
                <a:solidFill>
                  <a:schemeClr val="tx1">
                    <a:lumMod val="50000"/>
                  </a:schemeClr>
                </a:solidFill>
                <a:effectLst/>
              </a:rPr>
              <a:t>Barreaux</a:t>
            </a:r>
            <a:r>
              <a:rPr lang="en-GB" sz="1300" b="1" dirty="0" smtClean="0">
                <a:solidFill>
                  <a:schemeClr val="tx1">
                    <a:lumMod val="50000"/>
                  </a:schemeClr>
                </a:solidFill>
                <a:effectLst/>
              </a:rPr>
              <a:t> de France, Bruxelles le 13 </a:t>
            </a:r>
            <a:r>
              <a:rPr lang="en-GB" sz="1300" b="1" dirty="0" err="1" smtClean="0">
                <a:solidFill>
                  <a:schemeClr val="tx1">
                    <a:lumMod val="50000"/>
                  </a:schemeClr>
                </a:solidFill>
                <a:effectLst/>
              </a:rPr>
              <a:t>octobre</a:t>
            </a:r>
            <a:r>
              <a:rPr lang="en-GB" sz="1300" b="1" dirty="0" smtClean="0">
                <a:solidFill>
                  <a:schemeClr val="tx1">
                    <a:lumMod val="50000"/>
                  </a:schemeClr>
                </a:solidFill>
                <a:effectLst/>
              </a:rPr>
              <a:t> 2017</a:t>
            </a:r>
          </a:p>
          <a:p>
            <a:r>
              <a:rPr lang="en-GB" sz="1300" b="1" dirty="0" smtClean="0">
                <a:solidFill>
                  <a:schemeClr val="tx1">
                    <a:lumMod val="50000"/>
                  </a:schemeClr>
                </a:solidFill>
                <a:effectLst/>
              </a:rPr>
              <a:t>Jean-Luc Laffineur</a:t>
            </a:r>
            <a:endParaRPr lang="fr-FR" sz="1300" b="1" dirty="0">
              <a:solidFill>
                <a:schemeClr val="tx1">
                  <a:lumMod val="50000"/>
                </a:schemeClr>
              </a:solidFill>
              <a:effectLst/>
            </a:endParaRPr>
          </a:p>
        </p:txBody>
      </p:sp>
      <p:sp>
        <p:nvSpPr>
          <p:cNvPr id="2" name="Title 1"/>
          <p:cNvSpPr>
            <a:spLocks noGrp="1"/>
          </p:cNvSpPr>
          <p:nvPr>
            <p:ph type="ctrTitle"/>
          </p:nvPr>
        </p:nvSpPr>
        <p:spPr>
          <a:xfrm>
            <a:off x="827584" y="692696"/>
            <a:ext cx="7772400" cy="4248472"/>
          </a:xfrm>
        </p:spPr>
        <p:txBody>
          <a:bodyPr>
            <a:noAutofit/>
          </a:bodyPr>
          <a:lstStyle/>
          <a:p>
            <a:pPr algn="ctr"/>
            <a:r>
              <a:rPr lang="fr-FR" sz="4000" b="1" dirty="0" smtClean="0">
                <a:solidFill>
                  <a:schemeClr val="tx1">
                    <a:lumMod val="50000"/>
                  </a:schemeClr>
                </a:solidFill>
                <a:effectLst/>
              </a:rPr>
              <a:t>FONCTION PUBLIQUE EUROPEENNE</a:t>
            </a:r>
            <a:br>
              <a:rPr lang="fr-FR" sz="4000" b="1" dirty="0" smtClean="0">
                <a:solidFill>
                  <a:schemeClr val="tx1">
                    <a:lumMod val="50000"/>
                  </a:schemeClr>
                </a:solidFill>
                <a:effectLst/>
              </a:rPr>
            </a:br>
            <a:r>
              <a:rPr lang="fr-FR" sz="4000" b="1" dirty="0">
                <a:solidFill>
                  <a:schemeClr val="tx1">
                    <a:lumMod val="50000"/>
                  </a:schemeClr>
                </a:solidFill>
                <a:effectLst/>
              </a:rPr>
              <a:t/>
            </a:r>
            <a:br>
              <a:rPr lang="fr-FR" sz="4000" b="1" dirty="0">
                <a:solidFill>
                  <a:schemeClr val="tx1">
                    <a:lumMod val="50000"/>
                  </a:schemeClr>
                </a:solidFill>
                <a:effectLst/>
              </a:rPr>
            </a:br>
            <a:r>
              <a:rPr lang="fr-FR" sz="4000" b="1" dirty="0" smtClean="0">
                <a:solidFill>
                  <a:schemeClr val="tx1">
                    <a:lumMod val="50000"/>
                  </a:schemeClr>
                </a:solidFill>
                <a:effectLst/>
              </a:rPr>
              <a:t>Questions d’actualité</a:t>
            </a:r>
            <a:br>
              <a:rPr lang="fr-FR" sz="4000" b="1" dirty="0" smtClean="0">
                <a:solidFill>
                  <a:schemeClr val="tx1">
                    <a:lumMod val="50000"/>
                  </a:schemeClr>
                </a:solidFill>
                <a:effectLst/>
              </a:rPr>
            </a:br>
            <a:r>
              <a:rPr lang="fr-FR" sz="4000" b="1" dirty="0">
                <a:solidFill>
                  <a:schemeClr val="tx1">
                    <a:lumMod val="50000"/>
                  </a:schemeClr>
                </a:solidFill>
                <a:effectLst/>
              </a:rPr>
              <a:t/>
            </a:r>
            <a:br>
              <a:rPr lang="fr-FR" sz="4000" b="1" dirty="0">
                <a:solidFill>
                  <a:schemeClr val="tx1">
                    <a:lumMod val="50000"/>
                  </a:schemeClr>
                </a:solidFill>
                <a:effectLst/>
              </a:rPr>
            </a:br>
            <a:r>
              <a:rPr lang="fr-FR" sz="4000" b="1" dirty="0" smtClean="0">
                <a:solidFill>
                  <a:schemeClr val="tx1">
                    <a:lumMod val="50000"/>
                  </a:schemeClr>
                </a:solidFill>
                <a:effectLst/>
              </a:rPr>
              <a:t>La problématique du régime linguistique</a:t>
            </a:r>
            <a:endParaRPr lang="fr-FR" sz="4000" b="1" dirty="0">
              <a:solidFill>
                <a:schemeClr val="tx1">
                  <a:lumMod val="50000"/>
                </a:schemeClr>
              </a:solidFill>
              <a:effectLst/>
            </a:endParaRPr>
          </a:p>
        </p:txBody>
      </p:sp>
      <p:sp>
        <p:nvSpPr>
          <p:cNvPr id="4" name="TextBox 3"/>
          <p:cNvSpPr txBox="1"/>
          <p:nvPr/>
        </p:nvSpPr>
        <p:spPr>
          <a:xfrm>
            <a:off x="251520" y="6198992"/>
            <a:ext cx="3528392" cy="369332"/>
          </a:xfrm>
          <a:prstGeom prst="rect">
            <a:avLst/>
          </a:prstGeom>
          <a:noFill/>
        </p:spPr>
        <p:txBody>
          <a:bodyPr wrap="square" rtlCol="0">
            <a:spAutoFit/>
          </a:bodyPr>
          <a:lstStyle/>
          <a:p>
            <a:r>
              <a:rPr lang="fr-FR" dirty="0" smtClean="0"/>
              <a:t>Cabinet d’avocats Laffineur</a:t>
            </a:r>
            <a:endParaRPr lang="fr-FR" dirty="0"/>
          </a:p>
        </p:txBody>
      </p:sp>
    </p:spTree>
    <p:extLst>
      <p:ext uri="{BB962C8B-B14F-4D97-AF65-F5344CB8AC3E}">
        <p14:creationId xmlns:p14="http://schemas.microsoft.com/office/powerpoint/2010/main" val="635915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808489" y="1551566"/>
            <a:ext cx="8280920" cy="4247317"/>
          </a:xfrm>
          <a:prstGeom prst="rect">
            <a:avLst/>
          </a:prstGeom>
        </p:spPr>
        <p:txBody>
          <a:bodyPr wrap="square">
            <a:spAutoFit/>
          </a:bodyPr>
          <a:lstStyle/>
          <a:p>
            <a:endParaRPr lang="fr-BE" b="1" dirty="0"/>
          </a:p>
          <a:p>
            <a:endParaRPr lang="fr-BE" dirty="0"/>
          </a:p>
          <a:p>
            <a:r>
              <a:rPr lang="fr-BE" b="1" dirty="0" smtClean="0">
                <a:solidFill>
                  <a:srgbClr val="00B050"/>
                </a:solidFill>
              </a:rPr>
              <a:t>CJUE 27/11/12 - C 566/10 ITA c. CE</a:t>
            </a:r>
            <a:r>
              <a:rPr lang="fr-BE" dirty="0" smtClean="0"/>
              <a:t>: </a:t>
            </a:r>
            <a:r>
              <a:rPr lang="fr-BE" dirty="0" smtClean="0">
                <a:solidFill>
                  <a:srgbClr val="FF0000"/>
                </a:solidFill>
              </a:rPr>
              <a:t>avis de concours publiés dans JOUE uniquement en ANG, ALL et FR</a:t>
            </a:r>
            <a:r>
              <a:rPr lang="fr-BE" dirty="0" smtClean="0"/>
              <a:t> – publication postérieure succincte dans les autres langues</a:t>
            </a:r>
          </a:p>
          <a:p>
            <a:r>
              <a:rPr lang="fr-BE" b="1" dirty="0" smtClean="0">
                <a:solidFill>
                  <a:srgbClr val="FF0000"/>
                </a:solidFill>
              </a:rPr>
              <a:t>CJUE </a:t>
            </a:r>
            <a:r>
              <a:rPr lang="fr-FR" b="1" dirty="0" smtClean="0">
                <a:solidFill>
                  <a:srgbClr val="FF0000"/>
                </a:solidFill>
              </a:rPr>
              <a:t>annule </a:t>
            </a:r>
            <a:r>
              <a:rPr lang="fr-FR" b="1" dirty="0">
                <a:solidFill>
                  <a:srgbClr val="FF0000"/>
                </a:solidFill>
              </a:rPr>
              <a:t>les avis </a:t>
            </a:r>
            <a:r>
              <a:rPr lang="fr-FR" dirty="0" smtClean="0"/>
              <a:t>- </a:t>
            </a:r>
            <a:r>
              <a:rPr lang="fr-FR" dirty="0" smtClean="0">
                <a:solidFill>
                  <a:srgbClr val="0070C0"/>
                </a:solidFill>
              </a:rPr>
              <a:t>article </a:t>
            </a:r>
            <a:r>
              <a:rPr lang="fr-FR" dirty="0">
                <a:solidFill>
                  <a:srgbClr val="0070C0"/>
                </a:solidFill>
              </a:rPr>
              <a:t>1er, </a:t>
            </a:r>
            <a:r>
              <a:rPr lang="fr-FR" dirty="0" smtClean="0">
                <a:solidFill>
                  <a:srgbClr val="0070C0"/>
                </a:solidFill>
              </a:rPr>
              <a:t>par, </a:t>
            </a:r>
            <a:r>
              <a:rPr lang="fr-FR" dirty="0">
                <a:solidFill>
                  <a:srgbClr val="0070C0"/>
                </a:solidFill>
              </a:rPr>
              <a:t>2, de l’annexe III du statut, lu en combinaison avec l’article 5 du règlement </a:t>
            </a:r>
            <a:r>
              <a:rPr lang="fr-FR" dirty="0" smtClean="0">
                <a:solidFill>
                  <a:srgbClr val="0070C0"/>
                </a:solidFill>
              </a:rPr>
              <a:t>1/58</a:t>
            </a:r>
            <a:r>
              <a:rPr lang="fr-FR" dirty="0" smtClean="0"/>
              <a:t>, </a:t>
            </a:r>
            <a:r>
              <a:rPr lang="fr-FR" dirty="0"/>
              <a:t>portant fixation du régime linguistique de la Communauté économique européenne, qui prévoit que </a:t>
            </a:r>
            <a:r>
              <a:rPr lang="fr-FR" dirty="0">
                <a:solidFill>
                  <a:srgbClr val="0070C0"/>
                </a:solidFill>
              </a:rPr>
              <a:t>le </a:t>
            </a:r>
            <a:r>
              <a:rPr lang="fr-FR" dirty="0" smtClean="0">
                <a:solidFill>
                  <a:srgbClr val="0070C0"/>
                </a:solidFill>
              </a:rPr>
              <a:t>JOUE paraît </a:t>
            </a:r>
            <a:r>
              <a:rPr lang="fr-FR" dirty="0">
                <a:solidFill>
                  <a:srgbClr val="0070C0"/>
                </a:solidFill>
              </a:rPr>
              <a:t>dans toutes les langues </a:t>
            </a:r>
            <a:r>
              <a:rPr lang="fr-FR" dirty="0" smtClean="0">
                <a:solidFill>
                  <a:srgbClr val="0070C0"/>
                </a:solidFill>
              </a:rPr>
              <a:t>officielles </a:t>
            </a:r>
            <a:r>
              <a:rPr lang="fr-FR" dirty="0" smtClean="0"/>
              <a:t>-  </a:t>
            </a:r>
            <a:r>
              <a:rPr lang="fr-FR" dirty="0"/>
              <a:t>les avis de concours généraux doivent être publiés intégralement dans toutes les langues officielles</a:t>
            </a:r>
            <a:r>
              <a:rPr lang="fr-FR" dirty="0" smtClean="0"/>
              <a:t>.</a:t>
            </a:r>
          </a:p>
          <a:p>
            <a:endParaRPr lang="fr-BE" dirty="0"/>
          </a:p>
          <a:p>
            <a:r>
              <a:rPr lang="fr-BE" b="1" dirty="0" smtClean="0">
                <a:solidFill>
                  <a:srgbClr val="00B050"/>
                </a:solidFill>
              </a:rPr>
              <a:t>TUE 12/09/13 </a:t>
            </a:r>
            <a:r>
              <a:rPr lang="fr-BE" dirty="0" smtClean="0"/>
              <a:t>: </a:t>
            </a:r>
            <a:r>
              <a:rPr lang="fr-BE" b="1" dirty="0" smtClean="0">
                <a:solidFill>
                  <a:srgbClr val="00B050"/>
                </a:solidFill>
              </a:rPr>
              <a:t>ITA c CE T 164/08 </a:t>
            </a:r>
            <a:r>
              <a:rPr lang="fr-FR" dirty="0" smtClean="0"/>
              <a:t>: avis </a:t>
            </a:r>
            <a:r>
              <a:rPr lang="fr-FR" dirty="0"/>
              <a:t>de concours général </a:t>
            </a:r>
            <a:r>
              <a:rPr lang="fr-FR" dirty="0" smtClean="0"/>
              <a:t>pour </a:t>
            </a:r>
            <a:r>
              <a:rPr lang="fr-FR" dirty="0"/>
              <a:t>la constitution d’une liste de réserve </a:t>
            </a:r>
            <a:r>
              <a:rPr lang="fr-FR" dirty="0" smtClean="0"/>
              <a:t>pour </a:t>
            </a:r>
            <a:r>
              <a:rPr lang="fr-FR" dirty="0"/>
              <a:t>le recrutement de médecins </a:t>
            </a:r>
            <a:r>
              <a:rPr lang="fr-FR" dirty="0" smtClean="0"/>
              <a:t> - publication dans </a:t>
            </a:r>
            <a:r>
              <a:rPr lang="fr-FR" dirty="0"/>
              <a:t>les seules versions allemande, anglaise et française du </a:t>
            </a:r>
            <a:r>
              <a:rPr lang="fr-FR" dirty="0" smtClean="0"/>
              <a:t>JOUE</a:t>
            </a:r>
          </a:p>
          <a:p>
            <a:r>
              <a:rPr lang="fr-FR" b="1" dirty="0" smtClean="0">
                <a:solidFill>
                  <a:srgbClr val="FF0000"/>
                </a:solidFill>
              </a:rPr>
              <a:t>TUE annule avis  </a:t>
            </a:r>
            <a:r>
              <a:rPr lang="fr-FR" dirty="0" smtClean="0"/>
              <a:t>-  </a:t>
            </a:r>
            <a:r>
              <a:rPr lang="fr-FR" dirty="0" smtClean="0">
                <a:solidFill>
                  <a:srgbClr val="0070C0"/>
                </a:solidFill>
              </a:rPr>
              <a:t>idem : article </a:t>
            </a:r>
            <a:r>
              <a:rPr lang="fr-FR" dirty="0">
                <a:solidFill>
                  <a:srgbClr val="0070C0"/>
                </a:solidFill>
              </a:rPr>
              <a:t>5 du règlement n° </a:t>
            </a:r>
            <a:r>
              <a:rPr lang="fr-FR" dirty="0" smtClean="0">
                <a:solidFill>
                  <a:srgbClr val="0070C0"/>
                </a:solidFill>
              </a:rPr>
              <a:t>1/58</a:t>
            </a:r>
            <a:endParaRPr lang="fr-FR" dirty="0">
              <a:solidFill>
                <a:srgbClr val="0070C0"/>
              </a:solidFill>
            </a:endParaRPr>
          </a:p>
        </p:txBody>
      </p:sp>
    </p:spTree>
    <p:extLst>
      <p:ext uri="{BB962C8B-B14F-4D97-AF65-F5344CB8AC3E}">
        <p14:creationId xmlns:p14="http://schemas.microsoft.com/office/powerpoint/2010/main" val="331198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640285" y="1303015"/>
            <a:ext cx="8280920" cy="5078313"/>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a:solidFill>
                  <a:srgbClr val="00B050"/>
                </a:solidFill>
              </a:rPr>
              <a:t>T</a:t>
            </a:r>
            <a:r>
              <a:rPr lang="fr-BE" b="1" dirty="0" smtClean="0">
                <a:solidFill>
                  <a:srgbClr val="00B050"/>
                </a:solidFill>
              </a:rPr>
              <a:t>UE 16/10/2013- T 248/10 ITA c. CE</a:t>
            </a:r>
            <a:r>
              <a:rPr lang="fr-BE" dirty="0" smtClean="0"/>
              <a:t>: </a:t>
            </a:r>
            <a:r>
              <a:rPr lang="fr-FR" dirty="0"/>
              <a:t>a</a:t>
            </a:r>
            <a:r>
              <a:rPr lang="fr-FR" dirty="0" smtClean="0"/>
              <a:t>vis </a:t>
            </a:r>
            <a:r>
              <a:rPr lang="fr-FR" dirty="0"/>
              <a:t>de concours général </a:t>
            </a:r>
            <a:r>
              <a:rPr lang="fr-FR" dirty="0" smtClean="0"/>
              <a:t>- liste </a:t>
            </a:r>
            <a:r>
              <a:rPr lang="fr-FR" dirty="0"/>
              <a:t>de réserve destinée à pourvoir des postes vacants au sein des institutions pour des administrateurs (AD 5) dans les domaines de l’administration publique européenne, du droit, de l’économie, de l’audit et des technologies de l’information et de la </a:t>
            </a:r>
            <a:r>
              <a:rPr lang="fr-FR" dirty="0" smtClean="0"/>
              <a:t>communication - </a:t>
            </a:r>
            <a:r>
              <a:rPr lang="fr-FR" dirty="0" smtClean="0">
                <a:solidFill>
                  <a:srgbClr val="FF0000"/>
                </a:solidFill>
              </a:rPr>
              <a:t>choix</a:t>
            </a:r>
            <a:r>
              <a:rPr lang="fr-FR" dirty="0">
                <a:solidFill>
                  <a:srgbClr val="FF0000"/>
                </a:solidFill>
              </a:rPr>
              <a:t>, dans l’avis de concours, des seules 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a:solidFill>
                  <a:srgbClr val="FF0000"/>
                </a:solidFill>
              </a:rPr>
              <a:t>deuxième </a:t>
            </a:r>
            <a:r>
              <a:rPr lang="fr-FR" dirty="0" smtClean="0">
                <a:solidFill>
                  <a:srgbClr val="FF0000"/>
                </a:solidFill>
              </a:rPr>
              <a:t>langue</a:t>
            </a:r>
            <a:endParaRPr lang="fr-FR" dirty="0">
              <a:solidFill>
                <a:srgbClr val="FF0000"/>
              </a:solidFill>
            </a:endParaRPr>
          </a:p>
          <a:p>
            <a:pPr marL="285750" indent="-285750" algn="just">
              <a:buFont typeface="Wingdings" panose="05000000000000000000" pitchFamily="2" charset="2"/>
              <a:buChar char="§"/>
            </a:pPr>
            <a:endParaRPr lang="fr-FR" dirty="0" smtClean="0"/>
          </a:p>
          <a:p>
            <a:pPr marL="285750" indent="-285750" algn="just">
              <a:buFont typeface="Wingdings" panose="05000000000000000000" pitchFamily="2" charset="2"/>
              <a:buChar char="§"/>
            </a:pPr>
            <a:r>
              <a:rPr lang="fr-BE" dirty="0" smtClean="0"/>
              <a:t>ITA : </a:t>
            </a:r>
            <a:r>
              <a:rPr lang="fr-FR" dirty="0" smtClean="0"/>
              <a:t>violation </a:t>
            </a:r>
            <a:r>
              <a:rPr lang="fr-FR" dirty="0"/>
              <a:t>de l’obligation de </a:t>
            </a:r>
            <a:r>
              <a:rPr lang="fr-FR" dirty="0" smtClean="0"/>
              <a:t>motivation (Art, 296</a:t>
            </a:r>
            <a:r>
              <a:rPr lang="fr-FR" dirty="0"/>
              <a:t> du </a:t>
            </a:r>
            <a:r>
              <a:rPr lang="fr-FR" dirty="0" smtClean="0"/>
              <a:t>TFUE)</a:t>
            </a:r>
          </a:p>
          <a:p>
            <a:pPr marL="285750" indent="-285750" algn="just">
              <a:buFont typeface="Wingdings" panose="05000000000000000000" pitchFamily="2" charset="2"/>
              <a:buChar char="§"/>
            </a:pPr>
            <a:endParaRPr lang="fr-BE" b="1" dirty="0" smtClean="0">
              <a:solidFill>
                <a:srgbClr val="FF0000"/>
              </a:solidFill>
            </a:endParaRPr>
          </a:p>
          <a:p>
            <a:pPr marL="285750" indent="-285750" algn="just">
              <a:buFont typeface="Wingdings" panose="05000000000000000000" pitchFamily="2" charset="2"/>
              <a:buChar char="§"/>
            </a:pPr>
            <a:r>
              <a:rPr lang="fr-BE" b="1" dirty="0" smtClean="0">
                <a:solidFill>
                  <a:srgbClr val="FF0000"/>
                </a:solidFill>
              </a:rPr>
              <a:t>TUE </a:t>
            </a:r>
            <a:r>
              <a:rPr lang="fr-FR" b="1" dirty="0" smtClean="0">
                <a:solidFill>
                  <a:srgbClr val="FF0000"/>
                </a:solidFill>
              </a:rPr>
              <a:t>annule </a:t>
            </a:r>
            <a:r>
              <a:rPr lang="fr-FR" b="1" dirty="0">
                <a:solidFill>
                  <a:srgbClr val="FF0000"/>
                </a:solidFill>
              </a:rPr>
              <a:t>les avis </a:t>
            </a:r>
            <a:r>
              <a:rPr lang="fr-FR" dirty="0" smtClean="0"/>
              <a:t>–CE n’a </a:t>
            </a:r>
            <a:r>
              <a:rPr lang="fr-FR" dirty="0"/>
              <a:t>apporté aucun élément résultant de l’avis de concours pouvant permettre au Tribunal d’effectuer un contrôle juridictionnel ayant pour objet de vérifier si </a:t>
            </a:r>
            <a:r>
              <a:rPr lang="fr-FR" b="1" dirty="0">
                <a:solidFill>
                  <a:srgbClr val="0070C0"/>
                </a:solidFill>
              </a:rPr>
              <a:t>l’intérêt du service </a:t>
            </a:r>
            <a:r>
              <a:rPr lang="fr-FR" dirty="0"/>
              <a:t>constituait un objectif légitime justifiant de déroger</a:t>
            </a:r>
            <a:r>
              <a:rPr lang="fr-FR" dirty="0" smtClean="0"/>
              <a:t>,  </a:t>
            </a:r>
            <a:r>
              <a:rPr lang="fr-FR" dirty="0"/>
              <a:t>à la règle énoncée à l’article 1</a:t>
            </a:r>
            <a:r>
              <a:rPr lang="fr-FR" baseline="30000" dirty="0"/>
              <a:t>er</a:t>
            </a:r>
            <a:r>
              <a:rPr lang="fr-FR" dirty="0"/>
              <a:t> du règlement </a:t>
            </a:r>
            <a:r>
              <a:rPr lang="fr-FR" dirty="0" smtClean="0"/>
              <a:t>58/1 </a:t>
            </a:r>
            <a:r>
              <a:rPr lang="fr-FR" dirty="0"/>
              <a:t>portant fixation du régime linguistique de la </a:t>
            </a:r>
            <a:r>
              <a:rPr lang="fr-FR" dirty="0" smtClean="0"/>
              <a:t>CEE</a:t>
            </a:r>
            <a:endParaRPr lang="fr-BE" dirty="0"/>
          </a:p>
        </p:txBody>
      </p:sp>
    </p:spTree>
    <p:extLst>
      <p:ext uri="{BB962C8B-B14F-4D97-AF65-F5344CB8AC3E}">
        <p14:creationId xmlns:p14="http://schemas.microsoft.com/office/powerpoint/2010/main" val="3777091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640285" y="1303015"/>
            <a:ext cx="8280920" cy="4524315"/>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smtClean="0">
                <a:solidFill>
                  <a:srgbClr val="00B050"/>
                </a:solidFill>
              </a:rPr>
              <a:t>TUE ITA </a:t>
            </a:r>
            <a:r>
              <a:rPr lang="fr-BE" b="1" u="sng" dirty="0" smtClean="0">
                <a:solidFill>
                  <a:srgbClr val="00B050"/>
                </a:solidFill>
              </a:rPr>
              <a:t>et  ESP </a:t>
            </a:r>
            <a:r>
              <a:rPr lang="fr-BE" b="1" dirty="0" smtClean="0">
                <a:solidFill>
                  <a:srgbClr val="00B050"/>
                </a:solidFill>
              </a:rPr>
              <a:t>c. CE 24/09/15 T 124/13 T 191/13</a:t>
            </a:r>
          </a:p>
          <a:p>
            <a:pPr marL="285750" indent="-285750" algn="just">
              <a:buFont typeface="Wingdings" panose="05000000000000000000" pitchFamily="2" charset="2"/>
              <a:buChar char="§"/>
            </a:pPr>
            <a:r>
              <a:rPr lang="fr-BE" b="1" dirty="0" smtClean="0">
                <a:solidFill>
                  <a:srgbClr val="00B050"/>
                </a:solidFill>
              </a:rPr>
              <a:t>TFUE ITA c. CE 17/12/15 T -275/13 T 295/13 T 510/13  </a:t>
            </a:r>
            <a:r>
              <a:rPr lang="fr-FR" dirty="0" smtClean="0"/>
              <a:t>avis </a:t>
            </a:r>
            <a:r>
              <a:rPr lang="fr-FR" dirty="0"/>
              <a:t>de concours général </a:t>
            </a:r>
            <a:r>
              <a:rPr lang="fr-FR" dirty="0" smtClean="0"/>
              <a:t>- </a:t>
            </a:r>
            <a:r>
              <a:rPr lang="fr-FR" dirty="0" smtClean="0">
                <a:solidFill>
                  <a:srgbClr val="FF0000"/>
                </a:solidFill>
              </a:rPr>
              <a:t>seules </a:t>
            </a:r>
            <a:r>
              <a:rPr lang="fr-FR" dirty="0">
                <a:solidFill>
                  <a:srgbClr val="FF0000"/>
                </a:solidFill>
              </a:rPr>
              <a:t>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smtClean="0">
                <a:solidFill>
                  <a:srgbClr val="FF0000"/>
                </a:solidFill>
              </a:rPr>
              <a:t>langue dans  la communication entre EPSO et candidats + comme choix de deuxième langue</a:t>
            </a:r>
            <a:endParaRPr lang="fr-FR" dirty="0">
              <a:solidFill>
                <a:srgbClr val="FF0000"/>
              </a:solidFill>
            </a:endParaRPr>
          </a:p>
          <a:p>
            <a:pPr marL="285750" indent="-285750" algn="just">
              <a:buFont typeface="Wingdings" panose="05000000000000000000" pitchFamily="2" charset="2"/>
              <a:buChar char="§"/>
            </a:pPr>
            <a:endParaRPr lang="fr-FR" dirty="0" smtClean="0"/>
          </a:p>
          <a:p>
            <a:pPr marL="285750" indent="-285750" algn="just">
              <a:buFont typeface="Wingdings" panose="05000000000000000000" pitchFamily="2" charset="2"/>
              <a:buChar char="§"/>
            </a:pPr>
            <a:r>
              <a:rPr lang="fr-BE" b="1" dirty="0" smtClean="0">
                <a:solidFill>
                  <a:srgbClr val="FF0000"/>
                </a:solidFill>
              </a:rPr>
              <a:t>TUE </a:t>
            </a:r>
            <a:r>
              <a:rPr lang="fr-FR" b="1" dirty="0" smtClean="0">
                <a:solidFill>
                  <a:srgbClr val="FF0000"/>
                </a:solidFill>
              </a:rPr>
              <a:t>annule </a:t>
            </a:r>
            <a:r>
              <a:rPr lang="fr-FR" b="1" dirty="0">
                <a:solidFill>
                  <a:srgbClr val="FF0000"/>
                </a:solidFill>
              </a:rPr>
              <a:t>les avis </a:t>
            </a:r>
            <a:endParaRPr lang="fr-FR" dirty="0" smtClean="0"/>
          </a:p>
          <a:p>
            <a:r>
              <a:rPr lang="fr-FR" dirty="0" smtClean="0">
                <a:solidFill>
                  <a:srgbClr val="FF0000"/>
                </a:solidFill>
              </a:rPr>
              <a:t>Limitation langue de communication </a:t>
            </a:r>
            <a:r>
              <a:rPr lang="fr-FR" dirty="0" smtClean="0"/>
              <a:t>: CE principe d’autonomie – </a:t>
            </a:r>
            <a:r>
              <a:rPr lang="fr-FR" dirty="0" smtClean="0">
                <a:solidFill>
                  <a:srgbClr val="0070C0"/>
                </a:solidFill>
              </a:rPr>
              <a:t>TUE : Art.2  R 1/58 : </a:t>
            </a:r>
            <a:r>
              <a:rPr lang="fr-FR" dirty="0" smtClean="0"/>
              <a:t>candidats doivent avoir </a:t>
            </a:r>
            <a:r>
              <a:rPr lang="fr-FR" dirty="0"/>
              <a:t>le choix de pouvoir communiquer avec les </a:t>
            </a:r>
            <a:r>
              <a:rPr lang="fr-FR" dirty="0" smtClean="0"/>
              <a:t>institutions dans </a:t>
            </a:r>
            <a:r>
              <a:rPr lang="fr-FR" dirty="0"/>
              <a:t>la langue de leur choix parmi ces 23 </a:t>
            </a:r>
            <a:r>
              <a:rPr lang="fr-FR" dirty="0" smtClean="0"/>
              <a:t>langues et recevoir réponse dans cette même langue</a:t>
            </a:r>
          </a:p>
          <a:p>
            <a:r>
              <a:rPr lang="fr-BE" dirty="0" smtClean="0">
                <a:solidFill>
                  <a:srgbClr val="FF0000"/>
                </a:solidFill>
              </a:rPr>
              <a:t>Choix de 2</a:t>
            </a:r>
            <a:r>
              <a:rPr lang="fr-BE" baseline="30000" dirty="0" smtClean="0">
                <a:solidFill>
                  <a:srgbClr val="FF0000"/>
                </a:solidFill>
              </a:rPr>
              <a:t>ème</a:t>
            </a:r>
            <a:r>
              <a:rPr lang="fr-BE" dirty="0" smtClean="0">
                <a:solidFill>
                  <a:srgbClr val="FF0000"/>
                </a:solidFill>
              </a:rPr>
              <a:t> langue limité à ANG, FRA et ALL </a:t>
            </a:r>
            <a:r>
              <a:rPr lang="fr-BE" dirty="0" smtClean="0"/>
              <a:t>: </a:t>
            </a:r>
            <a:r>
              <a:rPr lang="fr-BE" dirty="0" smtClean="0">
                <a:solidFill>
                  <a:srgbClr val="0070C0"/>
                </a:solidFill>
              </a:rPr>
              <a:t>non justifié à l’égard de l’intérêt du service</a:t>
            </a:r>
            <a:r>
              <a:rPr lang="fr-BE" dirty="0" smtClean="0"/>
              <a:t> (langue source, langue cible...) ni proportionné</a:t>
            </a:r>
            <a:endParaRPr lang="fr-BE" dirty="0"/>
          </a:p>
        </p:txBody>
      </p:sp>
    </p:spTree>
    <p:extLst>
      <p:ext uri="{BB962C8B-B14F-4D97-AF65-F5344CB8AC3E}">
        <p14:creationId xmlns:p14="http://schemas.microsoft.com/office/powerpoint/2010/main" val="400173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584264" y="1239143"/>
            <a:ext cx="8280920" cy="5078313"/>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smtClean="0">
                <a:solidFill>
                  <a:srgbClr val="00B050"/>
                </a:solidFill>
              </a:rPr>
              <a:t>TUE ITA c. CE 15/09/16 </a:t>
            </a:r>
            <a:r>
              <a:rPr lang="fr-BE" b="1" dirty="0" smtClean="0">
                <a:solidFill>
                  <a:srgbClr val="00B050"/>
                </a:solidFill>
              </a:rPr>
              <a:t>T-353/14 </a:t>
            </a:r>
            <a:r>
              <a:rPr lang="fr-BE" b="1" dirty="0" smtClean="0">
                <a:solidFill>
                  <a:srgbClr val="00B050"/>
                </a:solidFill>
              </a:rPr>
              <a:t>et T-17/15 </a:t>
            </a:r>
            <a:r>
              <a:rPr lang="fr-FR" dirty="0" smtClean="0"/>
              <a:t>avis </a:t>
            </a:r>
            <a:r>
              <a:rPr lang="fr-FR" dirty="0"/>
              <a:t>de concours général </a:t>
            </a:r>
            <a:r>
              <a:rPr lang="fr-FR" dirty="0" smtClean="0"/>
              <a:t>- </a:t>
            </a:r>
            <a:r>
              <a:rPr lang="fr-FR" dirty="0" smtClean="0">
                <a:solidFill>
                  <a:srgbClr val="FF0000"/>
                </a:solidFill>
              </a:rPr>
              <a:t>seules </a:t>
            </a:r>
            <a:r>
              <a:rPr lang="fr-FR" dirty="0">
                <a:solidFill>
                  <a:srgbClr val="FF0000"/>
                </a:solidFill>
              </a:rPr>
              <a:t>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smtClean="0">
                <a:solidFill>
                  <a:srgbClr val="FF0000"/>
                </a:solidFill>
              </a:rPr>
              <a:t>langue </a:t>
            </a:r>
            <a:r>
              <a:rPr lang="fr-FR" dirty="0" smtClean="0">
                <a:solidFill>
                  <a:srgbClr val="FF0000"/>
                </a:solidFill>
              </a:rPr>
              <a:t>dans la </a:t>
            </a:r>
            <a:r>
              <a:rPr lang="fr-FR" dirty="0" smtClean="0">
                <a:solidFill>
                  <a:srgbClr val="FF0000"/>
                </a:solidFill>
              </a:rPr>
              <a:t>communication entre EPSO et candidats + comme choix de deuxième langue justifié suite à arrêts </a:t>
            </a:r>
            <a:r>
              <a:rPr lang="fr-FR" dirty="0" smtClean="0">
                <a:solidFill>
                  <a:srgbClr val="FF0000"/>
                </a:solidFill>
              </a:rPr>
              <a:t>précédents – CE </a:t>
            </a:r>
            <a:r>
              <a:rPr lang="fr-FR" u="sng" dirty="0" smtClean="0">
                <a:solidFill>
                  <a:srgbClr val="FF0000"/>
                </a:solidFill>
              </a:rPr>
              <a:t>motive</a:t>
            </a:r>
            <a:r>
              <a:rPr lang="fr-FR" dirty="0" smtClean="0">
                <a:solidFill>
                  <a:srgbClr val="FF0000"/>
                </a:solidFill>
              </a:rPr>
              <a:t> ce choix :</a:t>
            </a:r>
            <a:endParaRPr lang="fr-FR" dirty="0" smtClean="0"/>
          </a:p>
          <a:p>
            <a:pPr marL="742950" lvl="1" indent="-285750" algn="just">
              <a:buFont typeface="Wingdings" panose="05000000000000000000" pitchFamily="2" charset="2"/>
              <a:buChar char="§"/>
            </a:pPr>
            <a:r>
              <a:rPr lang="fr-FR" dirty="0" smtClean="0"/>
              <a:t>immédiatement </a:t>
            </a:r>
            <a:r>
              <a:rPr lang="fr-FR" dirty="0"/>
              <a:t>opérationnels </a:t>
            </a:r>
          </a:p>
          <a:p>
            <a:pPr marL="742950" lvl="1" indent="-285750" algn="just">
              <a:buFont typeface="Wingdings" panose="05000000000000000000" pitchFamily="2" charset="2"/>
              <a:buChar char="§"/>
            </a:pPr>
            <a:r>
              <a:rPr lang="fr-FR" dirty="0" smtClean="0"/>
              <a:t>capables </a:t>
            </a:r>
            <a:r>
              <a:rPr lang="fr-FR" dirty="0"/>
              <a:t>de communiquer efficacement dans leur travail quotidien </a:t>
            </a:r>
            <a:endParaRPr lang="fr-FR" dirty="0" smtClean="0"/>
          </a:p>
          <a:p>
            <a:pPr marL="742950" lvl="1" indent="-285750" algn="just">
              <a:buFont typeface="Wingdings" panose="05000000000000000000" pitchFamily="2" charset="2"/>
              <a:buChar char="§"/>
            </a:pPr>
            <a:r>
              <a:rPr lang="fr-FR" dirty="0" smtClean="0"/>
              <a:t>Eu </a:t>
            </a:r>
            <a:r>
              <a:rPr lang="fr-FR" dirty="0"/>
              <a:t>égard à la longue pratique des institutions de l’Union en ce qui concerne les langues de communication interne et compte tenu des besoins des services en matière de communication externe et de traitement des </a:t>
            </a:r>
            <a:r>
              <a:rPr lang="fr-FR" dirty="0" smtClean="0"/>
              <a:t>dossiers</a:t>
            </a:r>
          </a:p>
          <a:p>
            <a:pPr marL="742950" lvl="1" indent="-285750" algn="just">
              <a:buFont typeface="Wingdings" panose="05000000000000000000" pitchFamily="2" charset="2"/>
              <a:buChar char="§"/>
            </a:pPr>
            <a:r>
              <a:rPr lang="fr-BE" dirty="0" smtClean="0"/>
              <a:t>ALL, ANG FRA = LV2 les plus étudiées</a:t>
            </a:r>
            <a:endParaRPr lang="fr-FR" dirty="0"/>
          </a:p>
          <a:p>
            <a:pPr marL="285750" indent="-285750" algn="just">
              <a:buFont typeface="Wingdings" panose="05000000000000000000" pitchFamily="2" charset="2"/>
              <a:buChar char="§"/>
            </a:pPr>
            <a:endParaRPr lang="fr-FR" dirty="0" smtClean="0"/>
          </a:p>
          <a:p>
            <a:pPr marL="285750" indent="-285750" algn="just">
              <a:buFont typeface="Wingdings" panose="05000000000000000000" pitchFamily="2" charset="2"/>
              <a:buChar char="§"/>
            </a:pPr>
            <a:r>
              <a:rPr lang="fr-BE" b="1" dirty="0" smtClean="0">
                <a:solidFill>
                  <a:srgbClr val="FF0000"/>
                </a:solidFill>
              </a:rPr>
              <a:t>TUE </a:t>
            </a:r>
            <a:r>
              <a:rPr lang="fr-FR" b="1" dirty="0" smtClean="0">
                <a:solidFill>
                  <a:srgbClr val="FF0000"/>
                </a:solidFill>
              </a:rPr>
              <a:t>annule </a:t>
            </a:r>
            <a:r>
              <a:rPr lang="fr-FR" b="1" dirty="0">
                <a:solidFill>
                  <a:srgbClr val="FF0000"/>
                </a:solidFill>
              </a:rPr>
              <a:t>les avis </a:t>
            </a:r>
            <a:r>
              <a:rPr lang="fr-FR" dirty="0"/>
              <a:t> </a:t>
            </a:r>
            <a:endParaRPr lang="fr-FR" dirty="0"/>
          </a:p>
          <a:p>
            <a:pPr algn="just"/>
            <a:endParaRPr lang="fr-BE" b="1" dirty="0">
              <a:solidFill>
                <a:srgbClr val="FF0000"/>
              </a:solidFill>
            </a:endParaRPr>
          </a:p>
          <a:p>
            <a:pPr marL="285750" indent="-285750" algn="just">
              <a:buFont typeface="Wingdings" panose="05000000000000000000" pitchFamily="2" charset="2"/>
              <a:buChar char="§"/>
            </a:pPr>
            <a:r>
              <a:rPr lang="fr-BE" b="1" dirty="0" smtClean="0">
                <a:solidFill>
                  <a:srgbClr val="FF0000"/>
                </a:solidFill>
              </a:rPr>
              <a:t>Appel devant CJUE = pendant</a:t>
            </a:r>
            <a:endParaRPr lang="fr-FR" b="1" dirty="0" smtClean="0">
              <a:solidFill>
                <a:srgbClr val="FF0000"/>
              </a:solidFill>
            </a:endParaRPr>
          </a:p>
        </p:txBody>
      </p:sp>
    </p:spTree>
    <p:extLst>
      <p:ext uri="{BB962C8B-B14F-4D97-AF65-F5344CB8AC3E}">
        <p14:creationId xmlns:p14="http://schemas.microsoft.com/office/powerpoint/2010/main" val="2556872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457200" y="1911608"/>
            <a:ext cx="8837889" cy="5632311"/>
          </a:xfrm>
          <a:prstGeom prst="rect">
            <a:avLst/>
          </a:prstGeom>
        </p:spPr>
        <p:txBody>
          <a:bodyPr wrap="square">
            <a:spAutoFit/>
          </a:bodyPr>
          <a:lstStyle/>
          <a:p>
            <a:pPr algn="ctr"/>
            <a:r>
              <a:rPr lang="fr-BE" sz="1500" b="1" dirty="0" smtClean="0"/>
              <a:t>4 problématiques résolues comme suit:</a:t>
            </a:r>
            <a:endParaRPr lang="fr-BE" sz="1500" b="1" dirty="0" smtClean="0"/>
          </a:p>
          <a:p>
            <a:endParaRPr lang="fr-BE" sz="1500" b="1" dirty="0"/>
          </a:p>
          <a:p>
            <a:pPr marL="342900" indent="-342900">
              <a:buFont typeface="+mj-lt"/>
              <a:buAutoNum type="arabicPeriod"/>
            </a:pPr>
            <a:r>
              <a:rPr lang="fr-BE" sz="1500" b="1" dirty="0" smtClean="0"/>
              <a:t>Avis de publication des concours : peut-on limiter le nombre de langues dans lesquelles les avis sont publiés</a:t>
            </a:r>
            <a:r>
              <a:rPr lang="fr-BE" sz="1500" b="1" dirty="0" smtClean="0"/>
              <a:t>? </a:t>
            </a:r>
            <a:r>
              <a:rPr lang="fr-BE" sz="1500" b="1" dirty="0" smtClean="0">
                <a:solidFill>
                  <a:srgbClr val="FF0000"/>
                </a:solidFill>
              </a:rPr>
              <a:t>NON : publication dans toutes les langues</a:t>
            </a:r>
            <a:endParaRPr lang="fr-BE" sz="1500" b="1" dirty="0" smtClean="0">
              <a:solidFill>
                <a:srgbClr val="FF0000"/>
              </a:solidFill>
            </a:endParaRPr>
          </a:p>
          <a:p>
            <a:pPr marL="342900" indent="-342900">
              <a:buFont typeface="+mj-lt"/>
              <a:buAutoNum type="arabicPeriod"/>
            </a:pPr>
            <a:endParaRPr lang="fr-BE" sz="1500" b="1" dirty="0"/>
          </a:p>
          <a:p>
            <a:pPr marL="342900" indent="-342900">
              <a:buFont typeface="+mj-lt"/>
              <a:buAutoNum type="arabicPeriod"/>
            </a:pPr>
            <a:r>
              <a:rPr lang="fr-BE" sz="1500" b="1" dirty="0" smtClean="0"/>
              <a:t>Correspondance avec candidats : peut-on limiter le </a:t>
            </a:r>
            <a:r>
              <a:rPr lang="fr-BE" sz="1500" b="1" dirty="0" smtClean="0"/>
              <a:t>no</a:t>
            </a:r>
            <a:r>
              <a:rPr lang="fr-BE" sz="1500" b="1" dirty="0" smtClean="0"/>
              <a:t>mbre </a:t>
            </a:r>
            <a:r>
              <a:rPr lang="fr-BE" sz="1500" b="1" dirty="0" smtClean="0"/>
              <a:t>des langues de correspondance? </a:t>
            </a:r>
            <a:r>
              <a:rPr lang="fr-BE" sz="1500" b="1" dirty="0">
                <a:solidFill>
                  <a:srgbClr val="FF0000"/>
                </a:solidFill>
              </a:rPr>
              <a:t>NON : </a:t>
            </a:r>
            <a:r>
              <a:rPr lang="fr-BE" sz="1500" b="1" dirty="0" smtClean="0">
                <a:solidFill>
                  <a:srgbClr val="FF0000"/>
                </a:solidFill>
              </a:rPr>
              <a:t>correspondance dans la langue du choix du candidat</a:t>
            </a:r>
            <a:endParaRPr lang="fr-BE" sz="1500" b="1" dirty="0" smtClean="0"/>
          </a:p>
          <a:p>
            <a:pPr marL="342900" indent="-342900">
              <a:buFont typeface="+mj-lt"/>
              <a:buAutoNum type="arabicPeriod"/>
            </a:pPr>
            <a:endParaRPr lang="fr-BE" sz="1500" b="1" dirty="0"/>
          </a:p>
          <a:p>
            <a:pPr marL="342900" indent="-342900">
              <a:buFont typeface="+mj-lt"/>
              <a:buAutoNum type="arabicPeriod"/>
            </a:pPr>
            <a:r>
              <a:rPr lang="fr-BE" sz="1500" b="1" dirty="0" smtClean="0"/>
              <a:t>Envoi de documents (cv, lettre de motivation) </a:t>
            </a:r>
            <a:r>
              <a:rPr lang="fr-BE" sz="1500" b="1" dirty="0"/>
              <a:t>: peut-on limiter le nombre des langues </a:t>
            </a:r>
            <a:r>
              <a:rPr lang="fr-BE" sz="1500" b="1" dirty="0" smtClean="0"/>
              <a:t>dans lesquels ils sont rédigés? </a:t>
            </a:r>
            <a:r>
              <a:rPr lang="fr-BE" sz="1500" b="1" dirty="0">
                <a:solidFill>
                  <a:srgbClr val="FF0000"/>
                </a:solidFill>
              </a:rPr>
              <a:t>NON : </a:t>
            </a:r>
            <a:r>
              <a:rPr lang="fr-BE" sz="1500" b="1" dirty="0" smtClean="0">
                <a:solidFill>
                  <a:srgbClr val="FF0000"/>
                </a:solidFill>
              </a:rPr>
              <a:t>rédaction dans </a:t>
            </a:r>
            <a:r>
              <a:rPr lang="fr-BE" sz="1500" b="1" dirty="0">
                <a:solidFill>
                  <a:srgbClr val="FF0000"/>
                </a:solidFill>
              </a:rPr>
              <a:t>la langue du choix du candidat</a:t>
            </a:r>
            <a:endParaRPr lang="fr-BE" sz="1500" b="1" dirty="0"/>
          </a:p>
          <a:p>
            <a:pPr marL="342900" indent="-342900">
              <a:buFont typeface="+mj-lt"/>
              <a:buAutoNum type="arabicPeriod"/>
            </a:pPr>
            <a:endParaRPr lang="fr-BE" sz="1500" b="1" dirty="0" smtClean="0"/>
          </a:p>
          <a:p>
            <a:pPr marL="342900" indent="-342900">
              <a:buFont typeface="+mj-lt"/>
              <a:buAutoNum type="arabicPeriod"/>
            </a:pPr>
            <a:r>
              <a:rPr lang="fr-BE" sz="1500" b="1" dirty="0" smtClean="0"/>
              <a:t>Concours</a:t>
            </a:r>
            <a:r>
              <a:rPr lang="fr-BE" sz="1500" b="1" dirty="0"/>
              <a:t>: 2 examens en 2 langues </a:t>
            </a:r>
            <a:r>
              <a:rPr lang="fr-BE" sz="1500" b="1" dirty="0" smtClean="0"/>
              <a:t>différentes : peut-on limiter </a:t>
            </a:r>
            <a:r>
              <a:rPr lang="fr-BE" sz="1500" b="1" dirty="0" smtClean="0"/>
              <a:t>choix obligatoire </a:t>
            </a:r>
            <a:r>
              <a:rPr lang="fr-BE" sz="1500" b="1" dirty="0" smtClean="0"/>
              <a:t>de la LV2 à un nombre restreint de langues</a:t>
            </a:r>
            <a:r>
              <a:rPr lang="fr-BE" sz="1500" b="1" dirty="0" smtClean="0"/>
              <a:t>? </a:t>
            </a:r>
            <a:r>
              <a:rPr lang="fr-BE" sz="1500" b="1" dirty="0" smtClean="0">
                <a:solidFill>
                  <a:srgbClr val="FF0000"/>
                </a:solidFill>
              </a:rPr>
              <a:t>Pourquoi pas mais il faut que ce soit justifié dans l’intérêt du service  - CE à ce jour n’a pas encore avancé de justification valable pour 3 LV2 (ANG, ALL, FRA)</a:t>
            </a:r>
            <a:endParaRPr lang="fr-BE" sz="1500" b="1" dirty="0"/>
          </a:p>
          <a:p>
            <a:endParaRPr lang="fr-BE" sz="1500" b="1" dirty="0"/>
          </a:p>
          <a:p>
            <a:endParaRPr lang="fr-BE" sz="1600" b="1" dirty="0"/>
          </a:p>
          <a:p>
            <a:endParaRPr lang="fr-FR" sz="1600" b="1" dirty="0" smtClean="0">
              <a:solidFill>
                <a:srgbClr val="FF0000"/>
              </a:solidFill>
            </a:endParaRPr>
          </a:p>
          <a:p>
            <a:r>
              <a:rPr lang="fr-FR" sz="1600" dirty="0" smtClean="0"/>
              <a:t> </a:t>
            </a:r>
            <a:r>
              <a:rPr lang="fr-FR" sz="1600" dirty="0"/>
              <a:t> </a:t>
            </a:r>
          </a:p>
          <a:p>
            <a:endParaRPr lang="fr-FR" dirty="0"/>
          </a:p>
          <a:p>
            <a:endParaRPr lang="fr-FR" dirty="0"/>
          </a:p>
          <a:p>
            <a:endParaRPr lang="fr-BE" dirty="0" smtClean="0"/>
          </a:p>
          <a:p>
            <a:endParaRPr lang="fr-BE" dirty="0"/>
          </a:p>
        </p:txBody>
      </p:sp>
    </p:spTree>
    <p:extLst>
      <p:ext uri="{BB962C8B-B14F-4D97-AF65-F5344CB8AC3E}">
        <p14:creationId xmlns:p14="http://schemas.microsoft.com/office/powerpoint/2010/main" val="1547743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581924" y="2070139"/>
            <a:ext cx="8280920" cy="3600986"/>
          </a:xfrm>
          <a:prstGeom prst="rect">
            <a:avLst/>
          </a:prstGeom>
        </p:spPr>
        <p:txBody>
          <a:bodyPr wrap="square">
            <a:spAutoFit/>
          </a:bodyPr>
          <a:lstStyle/>
          <a:p>
            <a:endParaRPr lang="fr-BE" b="1" dirty="0"/>
          </a:p>
          <a:p>
            <a:endParaRPr lang="fr-BE" sz="2400" dirty="0"/>
          </a:p>
          <a:p>
            <a:pPr algn="ctr"/>
            <a:r>
              <a:rPr lang="fr-BE" sz="2400" b="1" dirty="0" smtClean="0">
                <a:solidFill>
                  <a:schemeClr val="accent5">
                    <a:lumMod val="10000"/>
                  </a:schemeClr>
                </a:solidFill>
              </a:rPr>
              <a:t>Régime actuel </a:t>
            </a:r>
          </a:p>
          <a:p>
            <a:pPr marL="285750" indent="-285750" algn="just">
              <a:buFont typeface="Wingdings" panose="05000000000000000000" pitchFamily="2" charset="2"/>
              <a:buChar char="§"/>
            </a:pPr>
            <a:endParaRPr lang="fr-BE" dirty="0">
              <a:solidFill>
                <a:schemeClr val="accent5">
                  <a:lumMod val="10000"/>
                </a:schemeClr>
              </a:solidFill>
            </a:endParaRPr>
          </a:p>
          <a:p>
            <a:pPr marL="285750" indent="-285750" algn="just">
              <a:buFont typeface="Wingdings" panose="05000000000000000000" pitchFamily="2" charset="2"/>
              <a:buChar char="§"/>
            </a:pPr>
            <a:r>
              <a:rPr lang="en-GB" dirty="0" smtClean="0">
                <a:solidFill>
                  <a:schemeClr val="accent5">
                    <a:lumMod val="10000"/>
                  </a:schemeClr>
                </a:solidFill>
              </a:rPr>
              <a:t>AVIS </a:t>
            </a:r>
            <a:r>
              <a:rPr lang="en-GB" dirty="0">
                <a:solidFill>
                  <a:schemeClr val="accent5">
                    <a:lumMod val="10000"/>
                  </a:schemeClr>
                </a:solidFill>
              </a:rPr>
              <a:t>DE CONCOURS GÉNÉRAL EPSO/AD/338/17 </a:t>
            </a:r>
            <a:r>
              <a:rPr lang="en-GB" dirty="0" err="1">
                <a:solidFill>
                  <a:schemeClr val="accent5">
                    <a:lumMod val="10000"/>
                  </a:schemeClr>
                </a:solidFill>
              </a:rPr>
              <a:t>Administrateurs</a:t>
            </a:r>
            <a:r>
              <a:rPr lang="en-GB" dirty="0">
                <a:solidFill>
                  <a:schemeClr val="accent5">
                    <a:lumMod val="10000"/>
                  </a:schemeClr>
                </a:solidFill>
              </a:rPr>
              <a:t> (AD 5) (2017/C 099 A/01)</a:t>
            </a:r>
            <a:r>
              <a:rPr lang="fr-BE" dirty="0" smtClean="0">
                <a:solidFill>
                  <a:schemeClr val="accent5">
                    <a:lumMod val="10000"/>
                  </a:schemeClr>
                </a:solidFill>
              </a:rPr>
              <a:t> </a:t>
            </a:r>
            <a:r>
              <a:rPr lang="fr-BE" dirty="0" smtClean="0">
                <a:solidFill>
                  <a:schemeClr val="accent5">
                    <a:lumMod val="10000"/>
                  </a:schemeClr>
                </a:solidFill>
              </a:rPr>
              <a:t>: choix de </a:t>
            </a:r>
            <a:r>
              <a:rPr lang="fr-BE" dirty="0" smtClean="0">
                <a:solidFill>
                  <a:schemeClr val="accent5">
                    <a:lumMod val="10000"/>
                  </a:schemeClr>
                </a:solidFill>
              </a:rPr>
              <a:t>LV2 parmi les 5 langues les plus choisies par les candidats</a:t>
            </a:r>
          </a:p>
          <a:p>
            <a:pPr marL="285750" indent="-285750" algn="just">
              <a:buFont typeface="Wingdings" panose="05000000000000000000" pitchFamily="2" charset="2"/>
              <a:buChar char="§"/>
            </a:pPr>
            <a:endParaRPr lang="fr-BE" dirty="0">
              <a:solidFill>
                <a:schemeClr val="accent5">
                  <a:lumMod val="10000"/>
                </a:schemeClr>
              </a:solidFill>
            </a:endParaRPr>
          </a:p>
          <a:p>
            <a:pPr marL="285750" indent="-285750" algn="just">
              <a:buFont typeface="Wingdings" panose="05000000000000000000" pitchFamily="2" charset="2"/>
              <a:buChar char="§"/>
            </a:pPr>
            <a:r>
              <a:rPr lang="fr-BE" dirty="0">
                <a:solidFill>
                  <a:schemeClr val="accent5">
                    <a:lumMod val="10000"/>
                  </a:schemeClr>
                </a:solidFill>
              </a:rPr>
              <a:t>Concours spécifique - Intérêt du service: EPSO limite concours à une seule langue : ex : ANG </a:t>
            </a:r>
            <a:r>
              <a:rPr lang="fr-BE" dirty="0" smtClean="0">
                <a:solidFill>
                  <a:schemeClr val="accent5">
                    <a:lumMod val="10000"/>
                  </a:schemeClr>
                </a:solidFill>
              </a:rPr>
              <a:t>(Finance) – ANG+FRA (services médicaux) – ESP +POR (RP Amérique Latine)</a:t>
            </a:r>
            <a:endParaRPr lang="fr-BE" dirty="0">
              <a:solidFill>
                <a:schemeClr val="accent5">
                  <a:lumMod val="10000"/>
                </a:schemeClr>
              </a:solidFill>
            </a:endParaRPr>
          </a:p>
          <a:p>
            <a:pPr marL="285750" indent="-285750" algn="just">
              <a:buFont typeface="Wingdings" panose="05000000000000000000" pitchFamily="2" charset="2"/>
              <a:buChar char="§"/>
            </a:pPr>
            <a:endParaRPr lang="fr-FR" b="1" dirty="0" smtClean="0">
              <a:solidFill>
                <a:schemeClr val="accent5">
                  <a:lumMod val="10000"/>
                </a:schemeClr>
              </a:solidFill>
            </a:endParaRPr>
          </a:p>
        </p:txBody>
      </p:sp>
    </p:spTree>
    <p:extLst>
      <p:ext uri="{BB962C8B-B14F-4D97-AF65-F5344CB8AC3E}">
        <p14:creationId xmlns:p14="http://schemas.microsoft.com/office/powerpoint/2010/main" val="1612034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2554545"/>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Conclusion</a:t>
            </a:r>
          </a:p>
          <a:p>
            <a:pPr algn="ctr"/>
            <a:r>
              <a:rPr lang="fr-BE" sz="4000" b="1" dirty="0" smtClean="0">
                <a:solidFill>
                  <a:srgbClr val="002060"/>
                </a:solidFill>
              </a:rPr>
              <a:t>Concours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395536" y="2420888"/>
            <a:ext cx="8229600" cy="4680520"/>
          </a:xfrm>
        </p:spPr>
        <p:txBody>
          <a:bodyPr/>
          <a:lstStyle/>
          <a:p>
            <a:endParaRPr lang="fr-BE" dirty="0" smtClean="0"/>
          </a:p>
          <a:p>
            <a:r>
              <a:rPr lang="fr-BE" sz="2400" b="1" dirty="0" smtClean="0">
                <a:effectLst/>
              </a:rPr>
              <a:t>Victoires italiennes</a:t>
            </a:r>
            <a:endParaRPr lang="fr-BE" sz="2400" b="1" dirty="0">
              <a:effectLst/>
            </a:endParaRPr>
          </a:p>
          <a:p>
            <a:pPr lvl="2"/>
            <a:r>
              <a:rPr lang="fr-BE" dirty="0" smtClean="0">
                <a:effectLst/>
              </a:rPr>
              <a:t>Italie 8 – Commission 0</a:t>
            </a:r>
          </a:p>
          <a:p>
            <a:pPr lvl="2"/>
            <a:r>
              <a:rPr lang="fr-BE" dirty="0" smtClean="0">
                <a:effectLst/>
              </a:rPr>
              <a:t>Victoires à la Pyrrhus?  </a:t>
            </a:r>
            <a:endParaRPr lang="fr-BE" dirty="0">
              <a:effectLst/>
            </a:endParaRPr>
          </a:p>
          <a:p>
            <a:pPr lvl="3"/>
            <a:r>
              <a:rPr lang="fr-BE" sz="2400" dirty="0" smtClean="0">
                <a:effectLst/>
              </a:rPr>
              <a:t>Concours spécifiques: intérêt du service - ANG </a:t>
            </a:r>
            <a:r>
              <a:rPr lang="fr-BE" sz="2400" dirty="0" smtClean="0">
                <a:effectLst/>
              </a:rPr>
              <a:t>reste prédominant – renforcé?</a:t>
            </a:r>
            <a:endParaRPr lang="fr-BE" sz="2400" dirty="0" smtClean="0">
              <a:effectLst/>
            </a:endParaRPr>
          </a:p>
          <a:p>
            <a:pPr lvl="3"/>
            <a:r>
              <a:rPr lang="fr-BE" sz="2400" dirty="0" smtClean="0">
                <a:effectLst/>
              </a:rPr>
              <a:t>5 langues : ANG, FRA, ALL, ESP (NL? ITA?)</a:t>
            </a:r>
          </a:p>
          <a:p>
            <a:pPr lvl="3"/>
            <a:r>
              <a:rPr lang="fr-BE" sz="2400" dirty="0" smtClean="0">
                <a:effectLst/>
              </a:rPr>
              <a:t>Arrêt </a:t>
            </a:r>
            <a:r>
              <a:rPr lang="fr-BE" sz="2400" dirty="0" smtClean="0">
                <a:effectLst/>
              </a:rPr>
              <a:t>CJUE attendu </a:t>
            </a:r>
            <a:r>
              <a:rPr lang="fr-BE" sz="2400" dirty="0" smtClean="0">
                <a:effectLst/>
              </a:rPr>
              <a:t>en appel </a:t>
            </a:r>
          </a:p>
        </p:txBody>
      </p:sp>
    </p:spTree>
    <p:extLst>
      <p:ext uri="{BB962C8B-B14F-4D97-AF65-F5344CB8AC3E}">
        <p14:creationId xmlns:p14="http://schemas.microsoft.com/office/powerpoint/2010/main" val="3064653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2062103"/>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2400" b="1" dirty="0" smtClean="0">
                <a:solidFill>
                  <a:srgbClr val="002060"/>
                </a:solidFill>
              </a:rPr>
              <a:t>Conclusion</a:t>
            </a:r>
          </a:p>
          <a:p>
            <a:pPr algn="ctr"/>
            <a:r>
              <a:rPr lang="fr-BE" sz="2400" b="1" dirty="0" smtClean="0">
                <a:solidFill>
                  <a:srgbClr val="002060"/>
                </a:solidFill>
              </a:rPr>
              <a:t>Statut post-</a:t>
            </a:r>
            <a:r>
              <a:rPr lang="fr-BE" sz="2400" b="1" dirty="0" err="1" smtClean="0">
                <a:solidFill>
                  <a:srgbClr val="002060"/>
                </a:solidFill>
              </a:rPr>
              <a:t>Brexit</a:t>
            </a:r>
            <a:endParaRPr lang="fr-FR" sz="24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5157192"/>
          </a:xfrm>
        </p:spPr>
        <p:txBody>
          <a:bodyPr/>
          <a:lstStyle/>
          <a:p>
            <a:endParaRPr lang="fr-BE" dirty="0" smtClean="0"/>
          </a:p>
          <a:p>
            <a:r>
              <a:rPr lang="fr-BE" sz="1800" b="1" dirty="0" smtClean="0">
                <a:effectLst/>
              </a:rPr>
              <a:t>Le </a:t>
            </a:r>
            <a:r>
              <a:rPr lang="fr-BE" sz="1800" b="1" dirty="0" err="1" smtClean="0">
                <a:effectLst/>
              </a:rPr>
              <a:t>Brexit</a:t>
            </a:r>
            <a:r>
              <a:rPr lang="fr-BE" sz="1800" b="1" dirty="0" smtClean="0">
                <a:effectLst/>
              </a:rPr>
              <a:t> </a:t>
            </a:r>
            <a:r>
              <a:rPr lang="fr-BE" sz="1800" b="1" dirty="0">
                <a:effectLst/>
              </a:rPr>
              <a:t>affaiblit-il l’anglais ou le </a:t>
            </a:r>
            <a:r>
              <a:rPr lang="fr-BE" sz="1800" b="1" dirty="0" smtClean="0">
                <a:effectLst/>
              </a:rPr>
              <a:t>renforce-t-il au sein des instituions de l’UE?</a:t>
            </a:r>
            <a:endParaRPr lang="fr-BE" sz="1800" b="1" dirty="0">
              <a:effectLst/>
            </a:endParaRPr>
          </a:p>
          <a:p>
            <a:pPr lvl="2"/>
            <a:r>
              <a:rPr lang="fr-BE" sz="2000" dirty="0" smtClean="0">
                <a:effectLst/>
              </a:rPr>
              <a:t>ANG </a:t>
            </a:r>
            <a:r>
              <a:rPr lang="fr-BE" sz="2000" dirty="0" smtClean="0">
                <a:effectLst/>
              </a:rPr>
              <a:t>perçue comme </a:t>
            </a:r>
            <a:r>
              <a:rPr lang="fr-BE" sz="2000" dirty="0" smtClean="0">
                <a:effectLst/>
              </a:rPr>
              <a:t>langue « neutre »?</a:t>
            </a:r>
          </a:p>
          <a:p>
            <a:pPr lvl="2"/>
            <a:r>
              <a:rPr lang="fr-BE" sz="2000" dirty="0" smtClean="0">
                <a:effectLst/>
              </a:rPr>
              <a:t>Coûts du multilinguisme v. coûts de l’unilinguisme</a:t>
            </a:r>
          </a:p>
          <a:p>
            <a:pPr lvl="2"/>
            <a:r>
              <a:rPr lang="fr-BE" sz="2000" dirty="0" smtClean="0">
                <a:effectLst/>
              </a:rPr>
              <a:t>CJUE : FR langue de travail interne plutôt renforcé mais contentieux droit de la concurrence </a:t>
            </a:r>
            <a:r>
              <a:rPr lang="fr-BE" sz="2000" dirty="0" err="1" smtClean="0">
                <a:effectLst/>
              </a:rPr>
              <a:t>passera-t-il</a:t>
            </a:r>
            <a:r>
              <a:rPr lang="fr-BE" sz="2000" dirty="0" smtClean="0">
                <a:effectLst/>
              </a:rPr>
              <a:t> à l’anglais? </a:t>
            </a:r>
          </a:p>
          <a:p>
            <a:pPr lvl="2"/>
            <a:r>
              <a:rPr lang="fr-BE" sz="2000" dirty="0" smtClean="0">
                <a:effectLst/>
              </a:rPr>
              <a:t>Facteurs </a:t>
            </a:r>
            <a:r>
              <a:rPr lang="fr-BE" sz="2000" dirty="0" smtClean="0">
                <a:effectLst/>
              </a:rPr>
              <a:t>exogènes peuvent-ils avoir une influence?</a:t>
            </a:r>
            <a:endParaRPr lang="fr-BE" sz="2000" dirty="0" smtClean="0">
              <a:effectLst/>
            </a:endParaRPr>
          </a:p>
          <a:p>
            <a:pPr lvl="3"/>
            <a:r>
              <a:rPr lang="fr-BE" sz="1800" dirty="0">
                <a:effectLst/>
              </a:rPr>
              <a:t>Tribunal de Commerce de Paris : </a:t>
            </a:r>
            <a:r>
              <a:rPr lang="fr-BE" sz="1800" dirty="0" smtClean="0">
                <a:effectLst/>
              </a:rPr>
              <a:t>chambres anglophones</a:t>
            </a:r>
            <a:endParaRPr lang="fr-BE" sz="1800" dirty="0">
              <a:effectLst/>
            </a:endParaRPr>
          </a:p>
          <a:p>
            <a:pPr lvl="3"/>
            <a:r>
              <a:rPr lang="fr-FR" sz="1800" dirty="0">
                <a:effectLst/>
              </a:rPr>
              <a:t>Brussels International Business </a:t>
            </a:r>
            <a:r>
              <a:rPr lang="fr-FR" sz="1800" dirty="0" smtClean="0">
                <a:effectLst/>
              </a:rPr>
              <a:t>Court</a:t>
            </a:r>
            <a:endParaRPr lang="fr-FR" sz="1800" dirty="0">
              <a:effectLst/>
            </a:endParaRPr>
          </a:p>
          <a:p>
            <a:pPr lvl="3"/>
            <a:r>
              <a:rPr lang="fr-FR" sz="1800" dirty="0">
                <a:effectLst/>
              </a:rPr>
              <a:t>Macron </a:t>
            </a:r>
            <a:r>
              <a:rPr lang="fr-FR" sz="1800" i="1" dirty="0">
                <a:effectLst/>
              </a:rPr>
              <a:t>« </a:t>
            </a:r>
            <a:r>
              <a:rPr lang="fr-FR" sz="1800" i="1" dirty="0" err="1">
                <a:effectLst/>
              </a:rPr>
              <a:t>Make</a:t>
            </a:r>
            <a:r>
              <a:rPr lang="fr-FR" sz="1800" i="1" dirty="0">
                <a:effectLst/>
              </a:rPr>
              <a:t> </a:t>
            </a:r>
            <a:r>
              <a:rPr lang="fr-FR" sz="1800" i="1" dirty="0" err="1">
                <a:effectLst/>
              </a:rPr>
              <a:t>our</a:t>
            </a:r>
            <a:r>
              <a:rPr lang="fr-FR" sz="1800" i="1" dirty="0">
                <a:effectLst/>
              </a:rPr>
              <a:t> </a:t>
            </a:r>
            <a:r>
              <a:rPr lang="fr-FR" sz="1800" i="1" dirty="0" err="1">
                <a:effectLst/>
              </a:rPr>
              <a:t>planet</a:t>
            </a:r>
            <a:r>
              <a:rPr lang="fr-FR" sz="1800" i="1" dirty="0">
                <a:effectLst/>
              </a:rPr>
              <a:t> </a:t>
            </a:r>
            <a:r>
              <a:rPr lang="fr-FR" sz="1800" i="1" dirty="0" err="1">
                <a:effectLst/>
              </a:rPr>
              <a:t>great</a:t>
            </a:r>
            <a:r>
              <a:rPr lang="fr-FR" sz="1800" i="1" dirty="0">
                <a:effectLst/>
              </a:rPr>
              <a:t> </a:t>
            </a:r>
            <a:r>
              <a:rPr lang="fr-FR" sz="1800" i="1" dirty="0" err="1">
                <a:effectLst/>
              </a:rPr>
              <a:t>again</a:t>
            </a:r>
            <a:r>
              <a:rPr lang="fr-FR" sz="1800" i="1" dirty="0">
                <a:effectLst/>
              </a:rPr>
              <a:t> » </a:t>
            </a:r>
            <a:r>
              <a:rPr lang="fr-FR" sz="1800" dirty="0">
                <a:effectLst/>
              </a:rPr>
              <a:t>- site unilingue – lien vers </a:t>
            </a:r>
            <a:r>
              <a:rPr lang="fr-FR" sz="1800" dirty="0" smtClean="0">
                <a:effectLst/>
              </a:rPr>
              <a:t>l’Elysée</a:t>
            </a:r>
            <a:endParaRPr lang="fr-BE" sz="1800" b="1" dirty="0" smtClean="0">
              <a:effectLst/>
            </a:endParaRPr>
          </a:p>
        </p:txBody>
      </p:sp>
    </p:spTree>
    <p:extLst>
      <p:ext uri="{BB962C8B-B14F-4D97-AF65-F5344CB8AC3E}">
        <p14:creationId xmlns:p14="http://schemas.microsoft.com/office/powerpoint/2010/main" val="1731297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581128"/>
            <a:ext cx="7772400" cy="1872208"/>
          </a:xfrm>
        </p:spPr>
        <p:txBody>
          <a:bodyPr>
            <a:normAutofit/>
          </a:bodyPr>
          <a:lstStyle/>
          <a:p>
            <a:endParaRPr lang="en-GB" b="1" dirty="0">
              <a:solidFill>
                <a:schemeClr val="tx1">
                  <a:lumMod val="50000"/>
                </a:schemeClr>
              </a:solidFill>
              <a:effectLst/>
            </a:endParaRPr>
          </a:p>
          <a:p>
            <a:r>
              <a:rPr lang="en-GB" sz="1300" b="1" dirty="0" err="1" smtClean="0">
                <a:solidFill>
                  <a:schemeClr val="tx1">
                    <a:lumMod val="50000"/>
                  </a:schemeClr>
                </a:solidFill>
                <a:effectLst/>
              </a:rPr>
              <a:t>Délégation</a:t>
            </a:r>
            <a:r>
              <a:rPr lang="en-GB" sz="1300" b="1" dirty="0" smtClean="0">
                <a:solidFill>
                  <a:schemeClr val="tx1">
                    <a:lumMod val="50000"/>
                  </a:schemeClr>
                </a:solidFill>
                <a:effectLst/>
              </a:rPr>
              <a:t> des </a:t>
            </a:r>
            <a:r>
              <a:rPr lang="en-GB" sz="1300" b="1" dirty="0" err="1" smtClean="0">
                <a:solidFill>
                  <a:schemeClr val="tx1">
                    <a:lumMod val="50000"/>
                  </a:schemeClr>
                </a:solidFill>
                <a:effectLst/>
              </a:rPr>
              <a:t>Barreaux</a:t>
            </a:r>
            <a:r>
              <a:rPr lang="en-GB" sz="1300" b="1" dirty="0" smtClean="0">
                <a:solidFill>
                  <a:schemeClr val="tx1">
                    <a:lumMod val="50000"/>
                  </a:schemeClr>
                </a:solidFill>
                <a:effectLst/>
              </a:rPr>
              <a:t> de France, Bruxelles le 13 </a:t>
            </a:r>
            <a:r>
              <a:rPr lang="en-GB" sz="1300" b="1" dirty="0" err="1" smtClean="0">
                <a:solidFill>
                  <a:schemeClr val="tx1">
                    <a:lumMod val="50000"/>
                  </a:schemeClr>
                </a:solidFill>
                <a:effectLst/>
              </a:rPr>
              <a:t>octobre</a:t>
            </a:r>
            <a:r>
              <a:rPr lang="en-GB" sz="1300" b="1" dirty="0" smtClean="0">
                <a:solidFill>
                  <a:schemeClr val="tx1">
                    <a:lumMod val="50000"/>
                  </a:schemeClr>
                </a:solidFill>
                <a:effectLst/>
              </a:rPr>
              <a:t> 2017</a:t>
            </a:r>
          </a:p>
          <a:p>
            <a:r>
              <a:rPr lang="en-GB" sz="1300" b="1" dirty="0" smtClean="0">
                <a:solidFill>
                  <a:schemeClr val="tx1">
                    <a:lumMod val="50000"/>
                  </a:schemeClr>
                </a:solidFill>
                <a:effectLst/>
              </a:rPr>
              <a:t>Jean-Luc Laffineur</a:t>
            </a:r>
            <a:endParaRPr lang="fr-FR" sz="1300" b="1" dirty="0">
              <a:solidFill>
                <a:schemeClr val="tx1">
                  <a:lumMod val="50000"/>
                </a:schemeClr>
              </a:solidFill>
              <a:effectLst/>
            </a:endParaRPr>
          </a:p>
        </p:txBody>
      </p:sp>
      <p:sp>
        <p:nvSpPr>
          <p:cNvPr id="2" name="Title 1"/>
          <p:cNvSpPr>
            <a:spLocks noGrp="1"/>
          </p:cNvSpPr>
          <p:nvPr>
            <p:ph type="ctrTitle"/>
          </p:nvPr>
        </p:nvSpPr>
        <p:spPr>
          <a:xfrm>
            <a:off x="827584" y="692696"/>
            <a:ext cx="7772400" cy="4248472"/>
          </a:xfrm>
        </p:spPr>
        <p:txBody>
          <a:bodyPr>
            <a:noAutofit/>
          </a:bodyPr>
          <a:lstStyle/>
          <a:p>
            <a:pPr algn="ctr"/>
            <a:r>
              <a:rPr lang="fr-FR" sz="4000" b="1" dirty="0" smtClean="0">
                <a:solidFill>
                  <a:schemeClr val="tx1">
                    <a:lumMod val="50000"/>
                  </a:schemeClr>
                </a:solidFill>
                <a:effectLst/>
              </a:rPr>
              <a:t>FONCTION PUBLIQUE EUROPEENNE</a:t>
            </a:r>
            <a:br>
              <a:rPr lang="fr-FR" sz="4000" b="1" dirty="0" smtClean="0">
                <a:solidFill>
                  <a:schemeClr val="tx1">
                    <a:lumMod val="50000"/>
                  </a:schemeClr>
                </a:solidFill>
                <a:effectLst/>
              </a:rPr>
            </a:br>
            <a:r>
              <a:rPr lang="fr-FR" sz="4000" b="1" dirty="0">
                <a:solidFill>
                  <a:schemeClr val="tx1">
                    <a:lumMod val="50000"/>
                  </a:schemeClr>
                </a:solidFill>
                <a:effectLst/>
              </a:rPr>
              <a:t/>
            </a:r>
            <a:br>
              <a:rPr lang="fr-FR" sz="4000" b="1" dirty="0">
                <a:solidFill>
                  <a:schemeClr val="tx1">
                    <a:lumMod val="50000"/>
                  </a:schemeClr>
                </a:solidFill>
                <a:effectLst/>
              </a:rPr>
            </a:br>
            <a:r>
              <a:rPr lang="fr-FR" sz="4000" b="1" dirty="0" smtClean="0">
                <a:solidFill>
                  <a:schemeClr val="tx1">
                    <a:lumMod val="50000"/>
                  </a:schemeClr>
                </a:solidFill>
                <a:effectLst/>
              </a:rPr>
              <a:t>Questions d’actualité</a:t>
            </a:r>
            <a:br>
              <a:rPr lang="fr-FR" sz="4000" b="1" dirty="0" smtClean="0">
                <a:solidFill>
                  <a:schemeClr val="tx1">
                    <a:lumMod val="50000"/>
                  </a:schemeClr>
                </a:solidFill>
                <a:effectLst/>
              </a:rPr>
            </a:br>
            <a:r>
              <a:rPr lang="fr-FR" sz="4000" b="1" dirty="0">
                <a:solidFill>
                  <a:schemeClr val="tx1">
                    <a:lumMod val="50000"/>
                  </a:schemeClr>
                </a:solidFill>
                <a:effectLst/>
              </a:rPr>
              <a:t/>
            </a:r>
            <a:br>
              <a:rPr lang="fr-FR" sz="4000" b="1" dirty="0">
                <a:solidFill>
                  <a:schemeClr val="tx1">
                    <a:lumMod val="50000"/>
                  </a:schemeClr>
                </a:solidFill>
                <a:effectLst/>
              </a:rPr>
            </a:br>
            <a:r>
              <a:rPr lang="fr-FR" sz="4000" b="1" dirty="0" smtClean="0">
                <a:solidFill>
                  <a:schemeClr val="tx1">
                    <a:lumMod val="50000"/>
                  </a:schemeClr>
                </a:solidFill>
                <a:effectLst/>
              </a:rPr>
              <a:t>La problématique du régime linguistique</a:t>
            </a:r>
            <a:endParaRPr lang="fr-FR" sz="4000" b="1" dirty="0">
              <a:solidFill>
                <a:schemeClr val="tx1">
                  <a:lumMod val="50000"/>
                </a:schemeClr>
              </a:solidFill>
              <a:effectLst/>
            </a:endParaRPr>
          </a:p>
        </p:txBody>
      </p:sp>
      <p:sp>
        <p:nvSpPr>
          <p:cNvPr id="4" name="TextBox 3"/>
          <p:cNvSpPr txBox="1"/>
          <p:nvPr/>
        </p:nvSpPr>
        <p:spPr>
          <a:xfrm>
            <a:off x="251520" y="6198992"/>
            <a:ext cx="3528392" cy="369332"/>
          </a:xfrm>
          <a:prstGeom prst="rect">
            <a:avLst/>
          </a:prstGeom>
          <a:noFill/>
        </p:spPr>
        <p:txBody>
          <a:bodyPr wrap="square" rtlCol="0">
            <a:spAutoFit/>
          </a:bodyPr>
          <a:lstStyle/>
          <a:p>
            <a:r>
              <a:rPr lang="fr-FR" dirty="0" smtClean="0"/>
              <a:t>Cabinet d’avocats Laffineur</a:t>
            </a:r>
            <a:endParaRPr lang="fr-FR" dirty="0"/>
          </a:p>
        </p:txBody>
      </p:sp>
    </p:spTree>
    <p:extLst>
      <p:ext uri="{BB962C8B-B14F-4D97-AF65-F5344CB8AC3E}">
        <p14:creationId xmlns:p14="http://schemas.microsoft.com/office/powerpoint/2010/main" val="3880206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323439"/>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225136" y="2492896"/>
            <a:ext cx="8229600" cy="4530725"/>
          </a:xfrm>
        </p:spPr>
        <p:txBody>
          <a:bodyPr/>
          <a:lstStyle/>
          <a:p>
            <a:r>
              <a:rPr lang="fr-BE" dirty="0" smtClean="0"/>
              <a:t>Statut actuel et post-</a:t>
            </a:r>
            <a:r>
              <a:rPr lang="fr-BE" dirty="0" err="1" smtClean="0"/>
              <a:t>Brexit</a:t>
            </a:r>
            <a:endParaRPr lang="fr-BE" dirty="0" smtClean="0"/>
          </a:p>
          <a:p>
            <a:endParaRPr lang="fr-BE" dirty="0"/>
          </a:p>
          <a:p>
            <a:r>
              <a:rPr lang="fr-BE" dirty="0" smtClean="0"/>
              <a:t>Concours d’entrée EPSO</a:t>
            </a:r>
          </a:p>
          <a:p>
            <a:endParaRPr lang="fr-BE" dirty="0"/>
          </a:p>
          <a:p>
            <a:pPr marL="0" indent="0">
              <a:buNone/>
            </a:pPr>
            <a:endParaRPr lang="fr-BE" dirty="0"/>
          </a:p>
          <a:p>
            <a:endParaRPr lang="fr-BE" dirty="0"/>
          </a:p>
          <a:p>
            <a:endParaRPr lang="fr-FR" dirty="0"/>
          </a:p>
        </p:txBody>
      </p:sp>
    </p:spTree>
    <p:extLst>
      <p:ext uri="{BB962C8B-B14F-4D97-AF65-F5344CB8AC3E}">
        <p14:creationId xmlns:p14="http://schemas.microsoft.com/office/powerpoint/2010/main" val="43237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Statut actuel</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p:txBody>
          <a:bodyPr/>
          <a:lstStyle/>
          <a:p>
            <a:endParaRPr lang="fr-BE" dirty="0" smtClean="0"/>
          </a:p>
          <a:p>
            <a:r>
              <a:rPr lang="fr-BE" dirty="0" smtClean="0"/>
              <a:t>PRINCIPE:</a:t>
            </a:r>
          </a:p>
          <a:p>
            <a:pPr lvl="1"/>
            <a:r>
              <a:rPr lang="fr-BE" dirty="0" smtClean="0"/>
              <a:t>Règlement 1/58 : 24 langues officielles </a:t>
            </a:r>
            <a:r>
              <a:rPr lang="fr-BE" u="sng" dirty="0" err="1" smtClean="0"/>
              <a:t>officielles</a:t>
            </a:r>
            <a:r>
              <a:rPr lang="fr-BE" u="sng" dirty="0" smtClean="0"/>
              <a:t> et de travail</a:t>
            </a:r>
          </a:p>
          <a:p>
            <a:r>
              <a:rPr lang="fr-BE" dirty="0" smtClean="0"/>
              <a:t>PRATIQUE</a:t>
            </a:r>
          </a:p>
          <a:p>
            <a:pPr lvl="1"/>
            <a:r>
              <a:rPr lang="fr-BE" dirty="0" smtClean="0"/>
              <a:t>Hégémonie de l’anglais </a:t>
            </a:r>
          </a:p>
          <a:p>
            <a:pPr lvl="1"/>
            <a:r>
              <a:rPr lang="fr-BE" dirty="0" smtClean="0"/>
              <a:t>Résistance du français (CJUE)</a:t>
            </a:r>
          </a:p>
          <a:p>
            <a:pPr lvl="1"/>
            <a:r>
              <a:rPr lang="fr-BE" dirty="0" smtClean="0"/>
              <a:t>Marginalisation des autres langues</a:t>
            </a:r>
          </a:p>
          <a:p>
            <a:endParaRPr lang="fr-BE" dirty="0"/>
          </a:p>
          <a:p>
            <a:endParaRPr lang="fr-FR" dirty="0"/>
          </a:p>
        </p:txBody>
      </p:sp>
    </p:spTree>
    <p:extLst>
      <p:ext uri="{BB962C8B-B14F-4D97-AF65-F5344CB8AC3E}">
        <p14:creationId xmlns:p14="http://schemas.microsoft.com/office/powerpoint/2010/main" val="258663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Statut actuel</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p:txBody>
          <a:bodyPr/>
          <a:lstStyle/>
          <a:p>
            <a:endParaRPr lang="fr-BE" dirty="0" smtClean="0"/>
          </a:p>
          <a:p>
            <a:r>
              <a:rPr lang="fr-BE" sz="2400" dirty="0" smtClean="0">
                <a:effectLst>
                  <a:outerShdw blurRad="38100" dist="38100" dir="2700000" algn="tl">
                    <a:srgbClr val="000000">
                      <a:alpha val="43137"/>
                    </a:srgbClr>
                  </a:outerShdw>
                </a:effectLst>
              </a:rPr>
              <a:t>Règlement 1/58 (Art. 6) : </a:t>
            </a:r>
            <a:r>
              <a:rPr lang="fr-FR" sz="2400" dirty="0" smtClean="0">
                <a:effectLst>
                  <a:outerShdw blurRad="38100" dist="38100" dir="2700000" algn="tl">
                    <a:srgbClr val="000000">
                      <a:alpha val="43137"/>
                    </a:srgbClr>
                  </a:outerShdw>
                </a:effectLst>
              </a:rPr>
              <a:t>Les </a:t>
            </a:r>
            <a:r>
              <a:rPr lang="fr-FR" sz="2400" dirty="0">
                <a:effectLst>
                  <a:outerShdw blurRad="38100" dist="38100" dir="2700000" algn="tl">
                    <a:srgbClr val="000000">
                      <a:alpha val="43137"/>
                    </a:srgbClr>
                  </a:outerShdw>
                </a:effectLst>
              </a:rPr>
              <a:t>institutions peuvent déterminer les modalités d'application de ce régime linguistique dans leurs règlements </a:t>
            </a:r>
            <a:r>
              <a:rPr lang="fr-FR" sz="2400" dirty="0" smtClean="0">
                <a:effectLst>
                  <a:outerShdw blurRad="38100" dist="38100" dir="2700000" algn="tl">
                    <a:srgbClr val="000000">
                      <a:alpha val="43137"/>
                    </a:srgbClr>
                  </a:outerShdw>
                </a:effectLst>
              </a:rPr>
              <a:t>intérieurs/ règlement </a:t>
            </a:r>
            <a:r>
              <a:rPr lang="fr-FR" sz="2400" dirty="0">
                <a:effectLst>
                  <a:outerShdw blurRad="38100" dist="38100" dir="2700000" algn="tl">
                    <a:srgbClr val="000000">
                      <a:alpha val="43137"/>
                    </a:srgbClr>
                  </a:outerShdw>
                </a:effectLst>
              </a:rPr>
              <a:t>de procédure </a:t>
            </a:r>
            <a:r>
              <a:rPr lang="fr-FR" sz="2400" dirty="0" smtClean="0">
                <a:effectLst>
                  <a:outerShdw blurRad="38100" dist="38100" dir="2700000" algn="tl">
                    <a:srgbClr val="000000">
                      <a:alpha val="43137"/>
                    </a:srgbClr>
                  </a:outerShdw>
                </a:effectLst>
              </a:rPr>
              <a:t>(CJUE). </a:t>
            </a:r>
          </a:p>
          <a:p>
            <a:endParaRPr lang="fr-BE" sz="2400" dirty="0">
              <a:effectLst>
                <a:outerShdw blurRad="38100" dist="38100" dir="2700000" algn="tl">
                  <a:srgbClr val="000000">
                    <a:alpha val="43137"/>
                  </a:srgbClr>
                </a:outerShdw>
              </a:effectLst>
            </a:endParaRPr>
          </a:p>
          <a:p>
            <a:r>
              <a:rPr lang="fr-BE" sz="2400" dirty="0" smtClean="0">
                <a:effectLst>
                  <a:outerShdw blurRad="38100" dist="38100" dir="2700000" algn="tl">
                    <a:srgbClr val="000000">
                      <a:alpha val="43137"/>
                    </a:srgbClr>
                  </a:outerShdw>
                </a:effectLst>
              </a:rPr>
              <a:t>RI du CE, Conseil, PE: aucune disposition sur les langues</a:t>
            </a:r>
          </a:p>
          <a:p>
            <a:pPr marL="0" indent="0">
              <a:buNone/>
            </a:pPr>
            <a:endParaRPr lang="fr-BE" sz="2400" dirty="0" smtClean="0">
              <a:effectLst>
                <a:outerShdw blurRad="38100" dist="38100" dir="2700000" algn="tl">
                  <a:srgbClr val="000000">
                    <a:alpha val="43137"/>
                  </a:srgbClr>
                </a:outerShdw>
              </a:effectLst>
            </a:endParaRPr>
          </a:p>
          <a:p>
            <a:r>
              <a:rPr lang="fr-BE" sz="2400" dirty="0" smtClean="0">
                <a:effectLst>
                  <a:outerShdw blurRad="38100" dist="38100" dir="2700000" algn="tl">
                    <a:srgbClr val="000000">
                      <a:alpha val="43137"/>
                    </a:srgbClr>
                  </a:outerShdw>
                </a:effectLst>
              </a:rPr>
              <a:t>Règlement de procédure de la CJUE : idem</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2794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rgbClr val="663300">
                    <a:lumMod val="50000"/>
                  </a:srgbClr>
                </a:solidFill>
              </a:rPr>
              <a:t>La problématique du régime </a:t>
            </a:r>
            <a:r>
              <a:rPr lang="fr-FR" sz="4000" b="1" dirty="0" smtClean="0">
                <a:solidFill>
                  <a:srgbClr val="663300">
                    <a:lumMod val="50000"/>
                  </a:srgbClr>
                </a:solidFill>
              </a:rPr>
              <a:t>linguistique</a:t>
            </a:r>
          </a:p>
          <a:p>
            <a:pPr algn="ctr"/>
            <a:r>
              <a:rPr lang="fr-BE" sz="4000" b="1" dirty="0" smtClean="0">
                <a:solidFill>
                  <a:srgbClr val="002060"/>
                </a:solidFill>
              </a:rPr>
              <a:t>Statut post </a:t>
            </a:r>
            <a:r>
              <a:rPr lang="fr-BE" sz="4000" b="1" dirty="0" err="1" smtClean="0">
                <a:solidFill>
                  <a:srgbClr val="002060"/>
                </a:solidFill>
              </a:rPr>
              <a:t>Brexit</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rgbClr val="663300">
                    <a:lumMod val="50000"/>
                  </a:srgbClr>
                </a:solidFill>
              </a:rPr>
              <a:t>Cabinet d’avocats Laffineur</a:t>
            </a:r>
            <a:endParaRPr lang="fr-FR" dirty="0">
              <a:solidFill>
                <a:srgbClr val="663300">
                  <a:lumMod val="50000"/>
                </a:srgbClr>
              </a:solidFill>
            </a:endParaRPr>
          </a:p>
        </p:txBody>
      </p:sp>
      <p:sp>
        <p:nvSpPr>
          <p:cNvPr id="2" name="Espace réservé du contenu 1"/>
          <p:cNvSpPr>
            <a:spLocks noGrp="1"/>
          </p:cNvSpPr>
          <p:nvPr>
            <p:ph idx="1"/>
          </p:nvPr>
        </p:nvSpPr>
        <p:spPr/>
        <p:txBody>
          <a:bodyPr/>
          <a:lstStyle/>
          <a:p>
            <a:endParaRPr lang="fr-BE" dirty="0" smtClean="0"/>
          </a:p>
          <a:p>
            <a:r>
              <a:rPr lang="fr-BE" sz="2400" dirty="0" smtClean="0"/>
              <a:t>Règlement 1/58 (Art. 8) : «</a:t>
            </a:r>
            <a:r>
              <a:rPr lang="fr-BE" sz="2400" i="1" dirty="0" smtClean="0"/>
              <a:t> </a:t>
            </a:r>
            <a:r>
              <a:rPr lang="fr-FR" sz="2400" i="1" dirty="0" smtClean="0"/>
              <a:t>En </a:t>
            </a:r>
            <a:r>
              <a:rPr lang="fr-FR" sz="2400" i="1" dirty="0"/>
              <a:t>ce qui concerne les </a:t>
            </a:r>
            <a:r>
              <a:rPr lang="fr-FR" sz="2400" i="1" dirty="0">
                <a:solidFill>
                  <a:srgbClr val="FF0000"/>
                </a:solidFill>
              </a:rPr>
              <a:t>États membres où existent plusieurs langues officielles,</a:t>
            </a:r>
            <a:r>
              <a:rPr lang="fr-FR" sz="2400" i="1" dirty="0"/>
              <a:t> l'usage de la langue sera, </a:t>
            </a:r>
            <a:r>
              <a:rPr lang="fr-FR" sz="2400" i="1" u="sng" dirty="0">
                <a:solidFill>
                  <a:srgbClr val="FF0000"/>
                </a:solidFill>
              </a:rPr>
              <a:t>à la demande </a:t>
            </a:r>
            <a:r>
              <a:rPr lang="fr-FR" sz="2400" i="1" dirty="0"/>
              <a:t>de l'État intéressé, déterminé suivant les règles générales découlant de la législation de cet </a:t>
            </a:r>
            <a:r>
              <a:rPr lang="fr-FR" sz="2400" i="1" dirty="0" smtClean="0"/>
              <a:t>État »</a:t>
            </a:r>
            <a:r>
              <a:rPr lang="fr-FR" sz="2400" dirty="0" smtClean="0"/>
              <a:t> </a:t>
            </a:r>
            <a:endParaRPr lang="fr-BE" sz="2400" dirty="0" smtClean="0"/>
          </a:p>
          <a:p>
            <a:r>
              <a:rPr lang="fr-BE" sz="2400" dirty="0" smtClean="0"/>
              <a:t>ANG : langue officielle en IRL, à MLT et au R.U</a:t>
            </a:r>
            <a:endParaRPr lang="fr-BE" sz="2400" dirty="0"/>
          </a:p>
          <a:p>
            <a:r>
              <a:rPr lang="fr-BE" sz="2400" dirty="0" smtClean="0"/>
              <a:t>MLT et IRL ont « notifié » le maltais et </a:t>
            </a:r>
            <a:r>
              <a:rPr lang="fr-BE" sz="2400" dirty="0" smtClean="0"/>
              <a:t>l’irlandais</a:t>
            </a:r>
            <a:endParaRPr lang="fr-BE" sz="2400" dirty="0" smtClean="0"/>
          </a:p>
          <a:p>
            <a:r>
              <a:rPr lang="fr-BE" sz="2400" dirty="0" smtClean="0"/>
              <a:t>ANG ne sera donc plus langue officielle ni de travail de l’UE ?</a:t>
            </a:r>
            <a:endParaRPr lang="fr-BE" sz="2400" dirty="0"/>
          </a:p>
          <a:p>
            <a:endParaRPr lang="fr-FR" dirty="0"/>
          </a:p>
        </p:txBody>
      </p:sp>
    </p:spTree>
    <p:extLst>
      <p:ext uri="{BB962C8B-B14F-4D97-AF65-F5344CB8AC3E}">
        <p14:creationId xmlns:p14="http://schemas.microsoft.com/office/powerpoint/2010/main" val="3893651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Statut post </a:t>
            </a:r>
            <a:r>
              <a:rPr lang="fr-BE" sz="4000" b="1" dirty="0" err="1" smtClean="0">
                <a:solidFill>
                  <a:srgbClr val="002060"/>
                </a:solidFill>
              </a:rPr>
              <a:t>Brexit</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r>
              <a:rPr lang="fr-BE" sz="2200" b="1" dirty="0" smtClean="0">
                <a:effectLst/>
              </a:rPr>
              <a:t>Avis </a:t>
            </a:r>
            <a:r>
              <a:rPr lang="fr-BE" sz="2200" b="1" dirty="0">
                <a:effectLst/>
              </a:rPr>
              <a:t>commun</a:t>
            </a:r>
            <a:r>
              <a:rPr lang="fr-BE" sz="2200" dirty="0">
                <a:effectLst/>
              </a:rPr>
              <a:t> </a:t>
            </a:r>
            <a:r>
              <a:rPr lang="fr-BE" sz="2200" b="1" dirty="0" smtClean="0">
                <a:effectLst/>
              </a:rPr>
              <a:t>interne</a:t>
            </a:r>
            <a:r>
              <a:rPr lang="fr-BE" sz="2200" dirty="0" smtClean="0">
                <a:effectLst/>
              </a:rPr>
              <a:t> des </a:t>
            </a:r>
            <a:r>
              <a:rPr lang="fr-BE" sz="2200" dirty="0">
                <a:effectLst/>
              </a:rPr>
              <a:t>services juridiques du PE, de la CE et du Conseil </a:t>
            </a:r>
            <a:r>
              <a:rPr lang="fr-BE" sz="2200" dirty="0" smtClean="0">
                <a:effectLst/>
              </a:rPr>
              <a:t>:les </a:t>
            </a:r>
            <a:r>
              <a:rPr lang="fr-BE" sz="2200" dirty="0">
                <a:effectLst/>
              </a:rPr>
              <a:t>langues </a:t>
            </a:r>
            <a:r>
              <a:rPr lang="fr-BE" sz="2200" dirty="0" smtClean="0">
                <a:effectLst/>
              </a:rPr>
              <a:t>« notifiées » </a:t>
            </a:r>
            <a:r>
              <a:rPr lang="fr-BE" sz="2200" dirty="0">
                <a:effectLst/>
              </a:rPr>
              <a:t>en tant que langues officielles par les Etats membres cessent d’être rattachées à leur Etat membre d’origine dès lors qu’elles ont été notifiées. En conséquence, l’anglais continuerait d’être langue officielle de l’UE car incorporé dans le Règlement 1/58. </a:t>
            </a:r>
            <a:endParaRPr lang="fr-BE" sz="2200" dirty="0" smtClean="0">
              <a:effectLst/>
            </a:endParaRPr>
          </a:p>
          <a:p>
            <a:r>
              <a:rPr lang="fr-BE" sz="2200" dirty="0" smtClean="0">
                <a:effectLst/>
              </a:rPr>
              <a:t>Modification R. 1/58 – </a:t>
            </a:r>
            <a:r>
              <a:rPr lang="fr-BE" sz="2200" b="1" dirty="0" smtClean="0">
                <a:effectLst/>
              </a:rPr>
              <a:t>unanimité </a:t>
            </a:r>
            <a:r>
              <a:rPr lang="fr-BE" sz="2200" dirty="0" smtClean="0">
                <a:effectLst/>
              </a:rPr>
              <a:t>– MLT ou IRL </a:t>
            </a:r>
            <a:r>
              <a:rPr lang="fr-BE" sz="2200" dirty="0" err="1" smtClean="0">
                <a:effectLst/>
              </a:rPr>
              <a:t>notifieront-ils</a:t>
            </a:r>
            <a:r>
              <a:rPr lang="fr-BE" sz="2200" dirty="0" smtClean="0">
                <a:effectLst/>
              </a:rPr>
              <a:t> l’ANG? Est-ce possible sans retirer maltais ou irlandais (Art.8)?</a:t>
            </a:r>
          </a:p>
          <a:p>
            <a:r>
              <a:rPr lang="fr-BE" sz="2200" dirty="0" smtClean="0">
                <a:effectLst/>
              </a:rPr>
              <a:t>R 1/58 empêche-t-il une institution de </a:t>
            </a:r>
            <a:r>
              <a:rPr lang="fr-BE" sz="2200" b="1" dirty="0" smtClean="0">
                <a:effectLst/>
              </a:rPr>
              <a:t>travailler dans une langue non officielle de l’UE? </a:t>
            </a:r>
            <a:endParaRPr lang="fr-BE" sz="2200" b="1" dirty="0" smtClean="0"/>
          </a:p>
          <a:p>
            <a:endParaRPr lang="fr-FR" dirty="0"/>
          </a:p>
        </p:txBody>
      </p:sp>
    </p:spTree>
    <p:extLst>
      <p:ext uri="{BB962C8B-B14F-4D97-AF65-F5344CB8AC3E}">
        <p14:creationId xmlns:p14="http://schemas.microsoft.com/office/powerpoint/2010/main" val="252077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457200" y="1700808"/>
            <a:ext cx="8837889" cy="6432530"/>
          </a:xfrm>
          <a:prstGeom prst="rect">
            <a:avLst/>
          </a:prstGeom>
        </p:spPr>
        <p:txBody>
          <a:bodyPr wrap="square">
            <a:spAutoFit/>
          </a:bodyPr>
          <a:lstStyle/>
          <a:p>
            <a:pPr algn="ctr"/>
            <a:r>
              <a:rPr lang="fr-BE" b="1" dirty="0" smtClean="0"/>
              <a:t>4 </a:t>
            </a:r>
            <a:r>
              <a:rPr lang="fr-BE" b="1" dirty="0" smtClean="0"/>
              <a:t>problématiques:</a:t>
            </a:r>
          </a:p>
          <a:p>
            <a:endParaRPr lang="fr-BE" b="1" dirty="0"/>
          </a:p>
          <a:p>
            <a:pPr marL="342900" indent="-342900">
              <a:buFont typeface="+mj-lt"/>
              <a:buAutoNum type="arabicPeriod"/>
            </a:pPr>
            <a:r>
              <a:rPr lang="fr-BE" sz="1600" b="1" dirty="0" smtClean="0"/>
              <a:t>Avis de publication des concours : peut-on limiter le nombre de langues dans lesquelles les avis sont publiés?</a:t>
            </a:r>
          </a:p>
          <a:p>
            <a:pPr marL="342900" indent="-342900">
              <a:buFont typeface="+mj-lt"/>
              <a:buAutoNum type="arabicPeriod"/>
            </a:pPr>
            <a:endParaRPr lang="fr-BE" sz="1600" b="1" dirty="0"/>
          </a:p>
          <a:p>
            <a:pPr marL="342900" indent="-342900">
              <a:buFont typeface="+mj-lt"/>
              <a:buAutoNum type="arabicPeriod"/>
            </a:pPr>
            <a:r>
              <a:rPr lang="fr-BE" sz="1600" b="1" dirty="0" smtClean="0"/>
              <a:t>Correspondance avec candidats : peut-on limiter le </a:t>
            </a:r>
            <a:r>
              <a:rPr lang="fr-BE" sz="1600" b="1" dirty="0" smtClean="0"/>
              <a:t>no</a:t>
            </a:r>
            <a:r>
              <a:rPr lang="fr-BE" sz="1600" b="1" dirty="0" smtClean="0"/>
              <a:t>mbre </a:t>
            </a:r>
            <a:r>
              <a:rPr lang="fr-BE" sz="1600" b="1" dirty="0" smtClean="0"/>
              <a:t>des langues de correspondance? </a:t>
            </a:r>
            <a:endParaRPr lang="fr-BE" sz="1600" b="1" dirty="0" smtClean="0"/>
          </a:p>
          <a:p>
            <a:pPr marL="342900" indent="-342900">
              <a:buFont typeface="+mj-lt"/>
              <a:buAutoNum type="arabicPeriod"/>
            </a:pPr>
            <a:endParaRPr lang="fr-BE" sz="1600" b="1" dirty="0"/>
          </a:p>
          <a:p>
            <a:pPr marL="342900" indent="-342900">
              <a:buFont typeface="+mj-lt"/>
              <a:buAutoNum type="arabicPeriod"/>
            </a:pPr>
            <a:r>
              <a:rPr lang="fr-BE" sz="1600" b="1" dirty="0" smtClean="0"/>
              <a:t>Envoi de documents (cv, lettre de motivation) </a:t>
            </a:r>
            <a:r>
              <a:rPr lang="fr-BE" sz="1600" b="1" dirty="0"/>
              <a:t>: peut-on limiter le nombre des langues </a:t>
            </a:r>
            <a:r>
              <a:rPr lang="fr-BE" sz="1600" b="1" dirty="0" smtClean="0"/>
              <a:t>dans lesquels ils sont rédigés? </a:t>
            </a:r>
            <a:endParaRPr lang="fr-BE" sz="1600" b="1" dirty="0"/>
          </a:p>
          <a:p>
            <a:pPr marL="342900" indent="-342900">
              <a:buFont typeface="+mj-lt"/>
              <a:buAutoNum type="arabicPeriod"/>
            </a:pPr>
            <a:endParaRPr lang="fr-BE" sz="1600" b="1" dirty="0" smtClean="0"/>
          </a:p>
          <a:p>
            <a:pPr marL="342900" indent="-342900">
              <a:buFont typeface="+mj-lt"/>
              <a:buAutoNum type="arabicPeriod"/>
            </a:pPr>
            <a:r>
              <a:rPr lang="fr-BE" sz="1600" b="1" dirty="0" smtClean="0"/>
              <a:t>Concours</a:t>
            </a:r>
            <a:r>
              <a:rPr lang="fr-BE" sz="1600" b="1" dirty="0"/>
              <a:t>: 2 examens en 2 langues </a:t>
            </a:r>
            <a:r>
              <a:rPr lang="fr-BE" sz="1600" b="1" dirty="0" smtClean="0"/>
              <a:t>différentes : peut-on limiter </a:t>
            </a:r>
            <a:r>
              <a:rPr lang="fr-BE" sz="1600" b="1" dirty="0" smtClean="0"/>
              <a:t>choix obligatoire </a:t>
            </a:r>
            <a:r>
              <a:rPr lang="fr-BE" sz="1600" b="1" dirty="0" smtClean="0"/>
              <a:t>de la LV2 à un nombre restreint de langues?</a:t>
            </a:r>
            <a:endParaRPr lang="fr-BE" sz="1600" b="1" dirty="0"/>
          </a:p>
          <a:p>
            <a:endParaRPr lang="fr-BE" sz="1600" b="1" dirty="0"/>
          </a:p>
          <a:p>
            <a:pPr marL="285750" indent="-285750">
              <a:buFont typeface="Wingdings" panose="05000000000000000000" pitchFamily="2" charset="2"/>
              <a:buChar char="§"/>
            </a:pPr>
            <a:r>
              <a:rPr lang="fr-BE" sz="1600" dirty="0" smtClean="0"/>
              <a:t>Examen 1 = Langue 1 : niveau C1 (connaissance approfondie</a:t>
            </a:r>
            <a:r>
              <a:rPr lang="fr-BE" sz="1600" dirty="0" smtClean="0"/>
              <a:t>) PAS nécessairement langue maternelle</a:t>
            </a:r>
            <a:endParaRPr lang="fr-BE" sz="1600" dirty="0" smtClean="0"/>
          </a:p>
          <a:p>
            <a:pPr marL="285750" indent="-285750">
              <a:buFont typeface="Wingdings" panose="05000000000000000000" pitchFamily="2" charset="2"/>
              <a:buChar char="§"/>
            </a:pPr>
            <a:r>
              <a:rPr lang="fr-BE" sz="1600" dirty="0" smtClean="0"/>
              <a:t>Examen </a:t>
            </a:r>
            <a:r>
              <a:rPr lang="fr-BE" sz="1600" dirty="0" smtClean="0"/>
              <a:t>2 = Langue 2 :  niveau B2 (connaissance satisfaisante</a:t>
            </a:r>
            <a:r>
              <a:rPr lang="fr-BE" sz="1600" dirty="0" smtClean="0"/>
              <a:t>) PEUT être langue maternelle</a:t>
            </a:r>
            <a:endParaRPr lang="fr-BE" sz="1600" dirty="0" smtClean="0"/>
          </a:p>
          <a:p>
            <a:endParaRPr lang="fr-BE" sz="1600" b="1" dirty="0"/>
          </a:p>
          <a:p>
            <a:endParaRPr lang="fr-FR" sz="1600" b="1" dirty="0" smtClean="0">
              <a:solidFill>
                <a:srgbClr val="FF0000"/>
              </a:solidFill>
            </a:endParaRPr>
          </a:p>
          <a:p>
            <a:r>
              <a:rPr lang="fr-FR" sz="1600" dirty="0" smtClean="0"/>
              <a:t> </a:t>
            </a:r>
            <a:r>
              <a:rPr lang="fr-FR" sz="1600" dirty="0"/>
              <a:t> </a:t>
            </a:r>
          </a:p>
          <a:p>
            <a:endParaRPr lang="fr-FR" dirty="0"/>
          </a:p>
          <a:p>
            <a:endParaRPr lang="fr-FR" dirty="0"/>
          </a:p>
          <a:p>
            <a:endParaRPr lang="fr-BE" dirty="0" smtClean="0"/>
          </a:p>
          <a:p>
            <a:endParaRPr lang="fr-BE" dirty="0"/>
          </a:p>
        </p:txBody>
      </p:sp>
    </p:spTree>
    <p:extLst>
      <p:ext uri="{BB962C8B-B14F-4D97-AF65-F5344CB8AC3E}">
        <p14:creationId xmlns:p14="http://schemas.microsoft.com/office/powerpoint/2010/main" val="160924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808489" y="1551566"/>
            <a:ext cx="8280920" cy="9294852"/>
          </a:xfrm>
          <a:prstGeom prst="rect">
            <a:avLst/>
          </a:prstGeom>
        </p:spPr>
        <p:txBody>
          <a:bodyPr wrap="square">
            <a:spAutoFit/>
          </a:bodyPr>
          <a:lstStyle/>
          <a:p>
            <a:endParaRPr lang="fr-BE" b="1" dirty="0"/>
          </a:p>
          <a:p>
            <a:r>
              <a:rPr lang="fr-BE" b="1" dirty="0" smtClean="0"/>
              <a:t>Recours intentés par l’Italie (et l’Espagne)</a:t>
            </a:r>
          </a:p>
          <a:p>
            <a:endParaRPr lang="fr-BE" sz="1600" b="1" dirty="0"/>
          </a:p>
          <a:p>
            <a:r>
              <a:rPr lang="fr-BE" sz="1600" b="1" dirty="0" smtClean="0">
                <a:solidFill>
                  <a:srgbClr val="00B050"/>
                </a:solidFill>
              </a:rPr>
              <a:t>TUE T 185/05 ITA c. CE 20/11/08 </a:t>
            </a:r>
            <a:r>
              <a:rPr lang="fr-BE" sz="1600" dirty="0" smtClean="0"/>
              <a:t>: </a:t>
            </a:r>
            <a:r>
              <a:rPr lang="fr-BE" sz="1600" dirty="0" smtClean="0">
                <a:solidFill>
                  <a:srgbClr val="FF0000"/>
                </a:solidFill>
              </a:rPr>
              <a:t>Décision CE </a:t>
            </a:r>
            <a:r>
              <a:rPr lang="fr-BE" sz="1600" dirty="0" smtClean="0"/>
              <a:t>: </a:t>
            </a:r>
            <a:r>
              <a:rPr lang="fr-FR" sz="1600" dirty="0" smtClean="0">
                <a:solidFill>
                  <a:srgbClr val="FF0000"/>
                </a:solidFill>
              </a:rPr>
              <a:t>cv + </a:t>
            </a:r>
            <a:r>
              <a:rPr lang="fr-FR" sz="1600" dirty="0">
                <a:solidFill>
                  <a:srgbClr val="FF0000"/>
                </a:solidFill>
              </a:rPr>
              <a:t>lettre de motivation doivent être rédigés en français, en anglais ou en </a:t>
            </a:r>
            <a:r>
              <a:rPr lang="fr-FR" sz="1600" dirty="0" smtClean="0">
                <a:solidFill>
                  <a:srgbClr val="FF0000"/>
                </a:solidFill>
              </a:rPr>
              <a:t>allemand</a:t>
            </a:r>
            <a:r>
              <a:rPr lang="fr-FR" sz="1600" dirty="0">
                <a:solidFill>
                  <a:srgbClr val="FF0000"/>
                </a:solidFill>
              </a:rPr>
              <a:t> </a:t>
            </a:r>
            <a:r>
              <a:rPr lang="fr-FR" sz="1600" dirty="0" smtClean="0">
                <a:solidFill>
                  <a:srgbClr val="FF0000"/>
                </a:solidFill>
              </a:rPr>
              <a:t>– CE : langues internes de travail </a:t>
            </a:r>
            <a:r>
              <a:rPr lang="fr-FR" sz="1600" dirty="0" smtClean="0"/>
              <a:t>– </a:t>
            </a:r>
          </a:p>
          <a:p>
            <a:endParaRPr lang="fr-FR" sz="1600" dirty="0"/>
          </a:p>
          <a:p>
            <a:r>
              <a:rPr lang="fr-FR" sz="1600" b="1" dirty="0" smtClean="0">
                <a:solidFill>
                  <a:srgbClr val="002060"/>
                </a:solidFill>
              </a:rPr>
              <a:t>TUE : violation Art. 1</a:t>
            </a:r>
            <a:r>
              <a:rPr lang="fr-FR" sz="1600" b="1" baseline="30000" dirty="0" smtClean="0">
                <a:solidFill>
                  <a:srgbClr val="002060"/>
                </a:solidFill>
              </a:rPr>
              <a:t>er</a:t>
            </a:r>
            <a:r>
              <a:rPr lang="fr-FR" sz="1600" b="1" dirty="0" smtClean="0">
                <a:solidFill>
                  <a:srgbClr val="002060"/>
                </a:solidFill>
              </a:rPr>
              <a:t> </a:t>
            </a:r>
            <a:r>
              <a:rPr lang="fr-FR" sz="1600" b="1" dirty="0" err="1" smtClean="0">
                <a:solidFill>
                  <a:srgbClr val="002060"/>
                </a:solidFill>
              </a:rPr>
              <a:t>Quinquies</a:t>
            </a:r>
            <a:r>
              <a:rPr lang="fr-FR" sz="1600" b="1" dirty="0" smtClean="0">
                <a:solidFill>
                  <a:srgbClr val="002060"/>
                </a:solidFill>
              </a:rPr>
              <a:t> statut des fonctionnaires (discrimination fondée sur la langue</a:t>
            </a:r>
            <a:r>
              <a:rPr lang="fr-FR" sz="1600" dirty="0" smtClean="0"/>
              <a:t>) «</a:t>
            </a:r>
            <a:r>
              <a:rPr lang="fr-FR" sz="1600" i="1" dirty="0"/>
              <a:t> </a:t>
            </a:r>
            <a:r>
              <a:rPr lang="fr-FR" sz="1600" b="1" i="1" dirty="0"/>
              <a:t>la circonstance que les langues choisies pour la publication sont les langues internes de travail de la Commission est dépourvue de pertinence</a:t>
            </a:r>
            <a:r>
              <a:rPr lang="fr-FR" sz="1600" i="1" dirty="0"/>
              <a:t>.» </a:t>
            </a:r>
            <a:r>
              <a:rPr lang="fr-FR" sz="1600" dirty="0"/>
              <a:t> </a:t>
            </a:r>
            <a:endParaRPr lang="fr-FR" sz="1600" dirty="0" smtClean="0"/>
          </a:p>
          <a:p>
            <a:endParaRPr lang="fr-FR" sz="1600" dirty="0"/>
          </a:p>
          <a:p>
            <a:r>
              <a:rPr lang="fr-FR" sz="1600" dirty="0" smtClean="0"/>
              <a:t>Absence de réclamation ou </a:t>
            </a:r>
            <a:r>
              <a:rPr lang="fr-FR" sz="1600" dirty="0"/>
              <a:t>que les ressortissants italiens seraient numériquement très bien représentés parmi les candidatures reçues ne sont pas, en elles-mêmes, </a:t>
            </a:r>
            <a:r>
              <a:rPr lang="fr-FR" sz="1600" i="1" dirty="0" smtClean="0"/>
              <a:t>« </a:t>
            </a:r>
            <a:r>
              <a:rPr lang="fr-FR" sz="1600" b="1" i="1" dirty="0" smtClean="0"/>
              <a:t>suffisantes </a:t>
            </a:r>
            <a:r>
              <a:rPr lang="fr-FR" sz="1600" b="1" i="1" dirty="0"/>
              <a:t>pour conclure que l’omission susvisée de la Commission n’était pas susceptible de porter préjudice aux droits de certains candidats</a:t>
            </a:r>
            <a:r>
              <a:rPr lang="fr-FR" sz="1600" i="1" dirty="0" smtClean="0"/>
              <a:t>.»</a:t>
            </a:r>
          </a:p>
          <a:p>
            <a:endParaRPr lang="fr-BE" sz="1600" dirty="0"/>
          </a:p>
          <a:p>
            <a:r>
              <a:rPr lang="fr-BE" sz="1600" b="1" dirty="0" smtClean="0">
                <a:solidFill>
                  <a:srgbClr val="FF0000"/>
                </a:solidFill>
              </a:rPr>
              <a:t>Décision de la CE = annulée</a:t>
            </a:r>
            <a:endParaRPr lang="fr-FR" sz="1600" b="1" dirty="0" smtClean="0">
              <a:solidFill>
                <a:srgbClr val="FF0000"/>
              </a:solidFill>
            </a:endParaRPr>
          </a:p>
          <a:p>
            <a:r>
              <a:rPr lang="fr-FR" sz="1600" dirty="0" smtClean="0"/>
              <a:t> </a:t>
            </a:r>
            <a:r>
              <a:rPr lang="fr-FR" sz="1600" dirty="0"/>
              <a:t> </a:t>
            </a:r>
          </a:p>
          <a:p>
            <a:endParaRPr lang="fr-FR" dirty="0"/>
          </a:p>
          <a:p>
            <a:endParaRPr lang="fr-FR" dirty="0"/>
          </a:p>
          <a:p>
            <a:endParaRPr lang="fr-BE" dirty="0" smtClean="0"/>
          </a:p>
          <a:p>
            <a:endParaRPr lang="fr-BE" dirty="0"/>
          </a:p>
          <a:p>
            <a:r>
              <a:rPr lang="fr-BE" dirty="0" smtClean="0"/>
              <a:t>CJUE 27/11/12 - C 566/10 ITA c. CE: avis de concours publiés dans JOUE uniquement en ANG, ALL et FR – publication postérieure succincte dans les autres langues</a:t>
            </a:r>
          </a:p>
          <a:p>
            <a:r>
              <a:rPr lang="fr-BE" dirty="0" smtClean="0"/>
              <a:t>CJUE </a:t>
            </a:r>
            <a:r>
              <a:rPr lang="fr-FR" dirty="0" smtClean="0"/>
              <a:t>annule </a:t>
            </a:r>
            <a:r>
              <a:rPr lang="fr-FR" dirty="0"/>
              <a:t>les avis </a:t>
            </a:r>
            <a:r>
              <a:rPr lang="fr-FR" dirty="0" smtClean="0"/>
              <a:t>- article </a:t>
            </a:r>
            <a:r>
              <a:rPr lang="fr-FR" dirty="0"/>
              <a:t>1er, </a:t>
            </a:r>
            <a:r>
              <a:rPr lang="fr-FR" dirty="0" smtClean="0"/>
              <a:t>par, </a:t>
            </a:r>
            <a:r>
              <a:rPr lang="fr-FR" dirty="0"/>
              <a:t>2, de l’annexe III du statut, lu en combinaison avec l’article 5 du règlement </a:t>
            </a:r>
            <a:r>
              <a:rPr lang="fr-FR" dirty="0" smtClean="0"/>
              <a:t>1/58, </a:t>
            </a:r>
            <a:r>
              <a:rPr lang="fr-FR" dirty="0"/>
              <a:t>portant fixation du régime linguistique de la Communauté économique européenne, qui prévoit que le </a:t>
            </a:r>
            <a:r>
              <a:rPr lang="fr-FR" dirty="0" smtClean="0"/>
              <a:t>JOUE paraît </a:t>
            </a:r>
            <a:r>
              <a:rPr lang="fr-FR" dirty="0"/>
              <a:t>dans toutes les langues officielles, les avis de concours généraux doivent être publiés intégralement dans toutes les langues officielles</a:t>
            </a:r>
            <a:r>
              <a:rPr lang="fr-FR" dirty="0" smtClean="0"/>
              <a:t>.</a:t>
            </a:r>
          </a:p>
          <a:p>
            <a:endParaRPr lang="fr-BE" dirty="0"/>
          </a:p>
          <a:p>
            <a:r>
              <a:rPr lang="fr-BE" dirty="0" smtClean="0"/>
              <a:t>TUE 12/09/13 : </a:t>
            </a:r>
            <a:r>
              <a:rPr lang="fr-FR" u="sng" dirty="0" smtClean="0">
                <a:hlinkClick r:id="rId2"/>
              </a:rPr>
              <a:t>Italie </a:t>
            </a:r>
            <a:r>
              <a:rPr lang="fr-FR" u="sng" dirty="0">
                <a:hlinkClick r:id="rId2"/>
              </a:rPr>
              <a:t>contre </a:t>
            </a:r>
            <a:r>
              <a:rPr lang="fr-FR" u="sng" dirty="0" smtClean="0">
                <a:hlinkClick r:id="rId2"/>
              </a:rPr>
              <a:t>CE - T </a:t>
            </a:r>
            <a:r>
              <a:rPr lang="fr-FR" u="sng" dirty="0">
                <a:hlinkClick r:id="rId2"/>
              </a:rPr>
              <a:t>164/08</a:t>
            </a:r>
            <a:r>
              <a:rPr lang="fr-FR" dirty="0"/>
              <a:t> : l’avis de concours général EPSO/AD/125/08 (AD 7 et AD 9), pour la constitution d’une liste de réserve </a:t>
            </a:r>
            <a:r>
              <a:rPr lang="fr-FR" dirty="0" smtClean="0"/>
              <a:t>pour </a:t>
            </a:r>
            <a:r>
              <a:rPr lang="fr-FR" dirty="0"/>
              <a:t>le recrutement de médecins </a:t>
            </a:r>
            <a:r>
              <a:rPr lang="fr-FR" dirty="0" smtClean="0"/>
              <a:t> - publication dans </a:t>
            </a:r>
            <a:r>
              <a:rPr lang="fr-FR" dirty="0"/>
              <a:t>les seules versions allemande, anglaise et française du </a:t>
            </a:r>
            <a:r>
              <a:rPr lang="fr-FR" dirty="0" smtClean="0"/>
              <a:t>JOUE</a:t>
            </a:r>
            <a:endParaRPr lang="fr-FR" dirty="0"/>
          </a:p>
        </p:txBody>
      </p:sp>
    </p:spTree>
    <p:extLst>
      <p:ext uri="{BB962C8B-B14F-4D97-AF65-F5344CB8AC3E}">
        <p14:creationId xmlns:p14="http://schemas.microsoft.com/office/powerpoint/2010/main" val="3123663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a:t>
            </a:r>
            <a:r>
              <a:rPr lang="fr-FR" sz="4000" b="1" dirty="0" smtClean="0">
                <a:solidFill>
                  <a:schemeClr val="tx1">
                    <a:lumMod val="50000"/>
                  </a:schemeClr>
                </a:solidFill>
              </a:rPr>
              <a:t>linguistique</a:t>
            </a:r>
          </a:p>
          <a:p>
            <a:pPr algn="ctr"/>
            <a:r>
              <a:rPr lang="fr-BE" sz="4000" b="1" dirty="0" smtClean="0">
                <a:solidFill>
                  <a:srgbClr val="002060"/>
                </a:solidFill>
              </a:rPr>
              <a:t>Concours d’entrée EPSO</a:t>
            </a:r>
            <a:endParaRPr lang="fr-FR" sz="4000" b="1" dirty="0">
              <a:solidFill>
                <a:srgbClr val="002060"/>
              </a:solidFill>
            </a:endParaRPr>
          </a:p>
        </p:txBody>
      </p:sp>
      <p:sp>
        <p:nvSpPr>
          <p:cNvPr id="7" name="TextBox 6"/>
          <p:cNvSpPr txBox="1"/>
          <p:nvPr/>
        </p:nvSpPr>
        <p:spPr>
          <a:xfrm>
            <a:off x="729874" y="5829660"/>
            <a:ext cx="3528392" cy="369332"/>
          </a:xfrm>
          <a:prstGeom prst="rect">
            <a:avLst/>
          </a:prstGeom>
          <a:noFill/>
        </p:spPr>
        <p:txBody>
          <a:bodyPr wrap="square" rtlCol="0">
            <a:spAutoFit/>
          </a:bodyPr>
          <a:lstStyle/>
          <a:p>
            <a:r>
              <a:rPr lang="fr-FR" dirty="0" smtClean="0">
                <a:solidFill>
                  <a:schemeClr val="tx1">
                    <a:lumMod val="50000"/>
                  </a:schemeClr>
                </a:solidFill>
              </a:rPr>
              <a:t>Cabinet d’avocats Laffineur</a:t>
            </a:r>
            <a:endParaRPr lang="fr-FR" dirty="0">
              <a:solidFill>
                <a:schemeClr val="tx1">
                  <a:lumMod val="50000"/>
                </a:schemeClr>
              </a:solidFill>
            </a:endParaRPr>
          </a:p>
        </p:txBody>
      </p:sp>
      <p:sp>
        <p:nvSpPr>
          <p:cNvPr id="2" name="Espace réservé du contenu 1"/>
          <p:cNvSpPr>
            <a:spLocks noGrp="1"/>
          </p:cNvSpPr>
          <p:nvPr>
            <p:ph idx="1"/>
          </p:nvPr>
        </p:nvSpPr>
        <p:spPr>
          <a:xfrm>
            <a:off x="457200" y="1700808"/>
            <a:ext cx="8229600" cy="4680520"/>
          </a:xfrm>
        </p:spPr>
        <p:txBody>
          <a:bodyPr/>
          <a:lstStyle/>
          <a:p>
            <a:endParaRPr lang="fr-BE" dirty="0" smtClean="0"/>
          </a:p>
          <a:p>
            <a:pPr marL="0" indent="0">
              <a:buNone/>
            </a:pPr>
            <a:endParaRPr lang="fr-FR" dirty="0"/>
          </a:p>
        </p:txBody>
      </p:sp>
      <p:sp>
        <p:nvSpPr>
          <p:cNvPr id="3" name="Rectangle 2"/>
          <p:cNvSpPr/>
          <p:nvPr/>
        </p:nvSpPr>
        <p:spPr>
          <a:xfrm>
            <a:off x="405880" y="2348880"/>
            <a:ext cx="8280920" cy="4678204"/>
          </a:xfrm>
          <a:prstGeom prst="rect">
            <a:avLst/>
          </a:prstGeom>
        </p:spPr>
        <p:txBody>
          <a:bodyPr wrap="square">
            <a:spAutoFit/>
          </a:bodyPr>
          <a:lstStyle/>
          <a:p>
            <a:endParaRPr lang="fr-BE" b="1" dirty="0"/>
          </a:p>
          <a:p>
            <a:pPr algn="just"/>
            <a:r>
              <a:rPr lang="fr-BE" sz="1600" b="1" dirty="0" smtClean="0">
                <a:solidFill>
                  <a:srgbClr val="00B050"/>
                </a:solidFill>
              </a:rPr>
              <a:t>TUE T 117/08 ITA c. CESE 31/03/11 </a:t>
            </a:r>
            <a:r>
              <a:rPr lang="fr-BE" sz="1600" dirty="0" smtClean="0"/>
              <a:t>: </a:t>
            </a:r>
            <a:r>
              <a:rPr lang="fr-BE" sz="1600" dirty="0" smtClean="0">
                <a:solidFill>
                  <a:srgbClr val="FF0000"/>
                </a:solidFill>
              </a:rPr>
              <a:t>a</a:t>
            </a:r>
            <a:r>
              <a:rPr lang="fr-FR" sz="1600" dirty="0" smtClean="0">
                <a:solidFill>
                  <a:srgbClr val="FF0000"/>
                </a:solidFill>
              </a:rPr>
              <a:t>vis </a:t>
            </a:r>
            <a:r>
              <a:rPr lang="fr-FR" sz="1600" dirty="0">
                <a:solidFill>
                  <a:srgbClr val="FF0000"/>
                </a:solidFill>
              </a:rPr>
              <a:t>de vacance d’emploi </a:t>
            </a:r>
            <a:r>
              <a:rPr lang="fr-FR" sz="1600" dirty="0" smtClean="0"/>
              <a:t>concernant </a:t>
            </a:r>
            <a:r>
              <a:rPr lang="fr-FR" sz="1600" dirty="0"/>
              <a:t>un emploi de secrétaire général(e) au secrétariat du CESE publié au JOUE du 28 décembre 2007 dans les </a:t>
            </a:r>
            <a:r>
              <a:rPr lang="fr-FR" sz="1600" dirty="0">
                <a:solidFill>
                  <a:srgbClr val="FF0000"/>
                </a:solidFill>
              </a:rPr>
              <a:t>versions allemande, anglaise et </a:t>
            </a:r>
            <a:r>
              <a:rPr lang="fr-FR" sz="1600" dirty="0" smtClean="0">
                <a:solidFill>
                  <a:srgbClr val="FF0000"/>
                </a:solidFill>
              </a:rPr>
              <a:t>française</a:t>
            </a:r>
            <a:endParaRPr lang="fr-FR" sz="1600" dirty="0">
              <a:solidFill>
                <a:srgbClr val="FF0000"/>
              </a:solidFill>
            </a:endParaRPr>
          </a:p>
          <a:p>
            <a:pPr algn="just"/>
            <a:endParaRPr lang="fr-BE" sz="1600" dirty="0" smtClean="0"/>
          </a:p>
          <a:p>
            <a:pPr algn="just"/>
            <a:r>
              <a:rPr lang="fr-FR" sz="1600" dirty="0" smtClean="0"/>
              <a:t>TUE: </a:t>
            </a:r>
            <a:r>
              <a:rPr lang="fr-FR" sz="1600" b="1" dirty="0" smtClean="0">
                <a:solidFill>
                  <a:srgbClr val="FF0000"/>
                </a:solidFill>
              </a:rPr>
              <a:t>annule avis</a:t>
            </a:r>
          </a:p>
          <a:p>
            <a:pPr algn="just"/>
            <a:r>
              <a:rPr lang="fr-FR" sz="1600" dirty="0" smtClean="0"/>
              <a:t>- </a:t>
            </a:r>
            <a:r>
              <a:rPr lang="fr-FR" sz="1600" dirty="0" smtClean="0">
                <a:solidFill>
                  <a:srgbClr val="0070C0"/>
                </a:solidFill>
              </a:rPr>
              <a:t>Discrimination </a:t>
            </a:r>
            <a:r>
              <a:rPr lang="fr-FR" sz="1600" dirty="0">
                <a:solidFill>
                  <a:srgbClr val="0070C0"/>
                </a:solidFill>
              </a:rPr>
              <a:t>fondée sur la langue </a:t>
            </a:r>
            <a:r>
              <a:rPr lang="fr-FR" sz="1600" dirty="0"/>
              <a:t>entre les candidats potentiels.</a:t>
            </a:r>
          </a:p>
          <a:p>
            <a:pPr algn="just"/>
            <a:r>
              <a:rPr lang="fr-FR" sz="1600" dirty="0" smtClean="0"/>
              <a:t>- </a:t>
            </a:r>
            <a:r>
              <a:rPr lang="fr-FR" sz="1600" dirty="0" smtClean="0">
                <a:solidFill>
                  <a:srgbClr val="002060"/>
                </a:solidFill>
              </a:rPr>
              <a:t>D</a:t>
            </a:r>
            <a:r>
              <a:rPr lang="fr-FR" sz="1600" dirty="0" smtClean="0">
                <a:solidFill>
                  <a:srgbClr val="0070C0"/>
                </a:solidFill>
              </a:rPr>
              <a:t>iscrimination </a:t>
            </a:r>
            <a:r>
              <a:rPr lang="fr-FR" sz="1600" dirty="0">
                <a:solidFill>
                  <a:srgbClr val="0070C0"/>
                </a:solidFill>
              </a:rPr>
              <a:t>fondée sur la </a:t>
            </a:r>
            <a:r>
              <a:rPr lang="fr-FR" sz="1600" dirty="0" smtClean="0">
                <a:solidFill>
                  <a:srgbClr val="0070C0"/>
                </a:solidFill>
              </a:rPr>
              <a:t>nationalité - violation indirecte</a:t>
            </a:r>
            <a:r>
              <a:rPr lang="fr-FR" sz="1600" dirty="0">
                <a:solidFill>
                  <a:srgbClr val="0070C0"/>
                </a:solidFill>
              </a:rPr>
              <a:t> </a:t>
            </a:r>
            <a:r>
              <a:rPr lang="fr-FR" sz="1600" dirty="0" smtClean="0">
                <a:solidFill>
                  <a:srgbClr val="0070C0"/>
                </a:solidFill>
              </a:rPr>
              <a:t>de </a:t>
            </a:r>
            <a:r>
              <a:rPr lang="fr-FR" sz="1600" dirty="0">
                <a:solidFill>
                  <a:srgbClr val="0070C0"/>
                </a:solidFill>
              </a:rPr>
              <a:t>l’article 12 du </a:t>
            </a:r>
            <a:r>
              <a:rPr lang="fr-FR" sz="1600" dirty="0" smtClean="0">
                <a:solidFill>
                  <a:srgbClr val="0070C0"/>
                </a:solidFill>
              </a:rPr>
              <a:t>RAA</a:t>
            </a:r>
            <a:r>
              <a:rPr lang="fr-FR" sz="1600" dirty="0" smtClean="0"/>
              <a:t>, </a:t>
            </a:r>
            <a:r>
              <a:rPr lang="fr-FR" sz="1600" dirty="0"/>
              <a:t>dès lors que la </a:t>
            </a:r>
            <a:r>
              <a:rPr lang="fr-FR" sz="1600" b="1" dirty="0"/>
              <a:t>publication</a:t>
            </a:r>
            <a:r>
              <a:rPr lang="fr-FR" sz="1600" dirty="0"/>
              <a:t> de l’avis de vacance litigieux dans les seules </a:t>
            </a:r>
            <a:r>
              <a:rPr lang="fr-FR" sz="1600" b="1" dirty="0"/>
              <a:t>langues</a:t>
            </a:r>
            <a:r>
              <a:rPr lang="fr-FR" sz="1600" dirty="0"/>
              <a:t> allemande, anglaise et française est susceptible de favoriser, dans le cadre de la procédure de recrutement en tant qu’agent temporaire d’un secrétaire général, des candidats de certaines nationalités</a:t>
            </a:r>
            <a:endParaRPr lang="fr-FR" sz="1600" dirty="0" smtClean="0"/>
          </a:p>
          <a:p>
            <a:endParaRPr lang="fr-FR" sz="1600" b="1" dirty="0" smtClean="0">
              <a:solidFill>
                <a:srgbClr val="FF0000"/>
              </a:solidFill>
            </a:endParaRPr>
          </a:p>
          <a:p>
            <a:r>
              <a:rPr lang="fr-FR" sz="1600" dirty="0" smtClean="0"/>
              <a:t> </a:t>
            </a:r>
            <a:r>
              <a:rPr lang="fr-FR" sz="1600" dirty="0"/>
              <a:t> </a:t>
            </a:r>
          </a:p>
          <a:p>
            <a:endParaRPr lang="fr-FR" dirty="0"/>
          </a:p>
          <a:p>
            <a:endParaRPr lang="fr-FR" dirty="0"/>
          </a:p>
          <a:p>
            <a:endParaRPr lang="fr-BE" dirty="0" smtClean="0"/>
          </a:p>
          <a:p>
            <a:endParaRPr lang="fr-BE" dirty="0"/>
          </a:p>
        </p:txBody>
      </p:sp>
    </p:spTree>
    <p:extLst>
      <p:ext uri="{BB962C8B-B14F-4D97-AF65-F5344CB8AC3E}">
        <p14:creationId xmlns:p14="http://schemas.microsoft.com/office/powerpoint/2010/main" val="243527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
  <TotalTime>2057</TotalTime>
  <Words>1238</Words>
  <Application>Microsoft Office PowerPoint</Application>
  <PresentationFormat>Affichage à l'écran (4:3)</PresentationFormat>
  <Paragraphs>203</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Tahoma</vt:lpstr>
      <vt:lpstr>Wingdings</vt:lpstr>
      <vt:lpstr>Balance</vt:lpstr>
      <vt:lpstr>FONCTION PUBLIQUE EUROPEENNE  Questions d’actualité  La problématique du régime linguistique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FONCTION PUBLIQUE EUROPEENNE  Questions d’actualité  La problématique du régime linguistique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de lobbying en matière de sécurité des produits</dc:title>
  <dc:creator>user</dc:creator>
  <cp:lastModifiedBy>Jean-Luc</cp:lastModifiedBy>
  <cp:revision>142</cp:revision>
  <cp:lastPrinted>2013-09-26T23:38:31Z</cp:lastPrinted>
  <dcterms:created xsi:type="dcterms:W3CDTF">2013-08-23T09:56:18Z</dcterms:created>
  <dcterms:modified xsi:type="dcterms:W3CDTF">2017-10-13T06:33:00Z</dcterms:modified>
</cp:coreProperties>
</file>