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57" r:id="rId7"/>
    <p:sldId id="268" r:id="rId8"/>
    <p:sldId id="264" r:id="rId9"/>
    <p:sldId id="267" r:id="rId10"/>
    <p:sldId id="265" r:id="rId11"/>
    <p:sldId id="266" r:id="rId12"/>
    <p:sldId id="260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>
        <p:scale>
          <a:sx n="78" d="100"/>
          <a:sy n="78" d="100"/>
        </p:scale>
        <p:origin x="-168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Nathalie\Desktop\stat%20pr&#233;contentieux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Classeur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Classeur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defTabSz="0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La phase (pré-)contentieuse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Demandes d'assistance</c:v>
                </c:pt>
                <c:pt idx="1">
                  <c:v>Demandes</c:v>
                </c:pt>
                <c:pt idx="2">
                  <c:v>Réclamations</c:v>
                </c:pt>
                <c:pt idx="3">
                  <c:v>Récl. accueillies</c:v>
                </c:pt>
                <c:pt idx="4">
                  <c:v>Récl. rejetées partiellement</c:v>
                </c:pt>
                <c:pt idx="5">
                  <c:v>Récl. retirées</c:v>
                </c:pt>
                <c:pt idx="6">
                  <c:v>Récl. rejetées</c:v>
                </c:pt>
                <c:pt idx="7">
                  <c:v>Recours</c:v>
                </c:pt>
              </c:strCache>
            </c:strRef>
          </c:cat>
          <c:val>
            <c:numRef>
              <c:f>Feuil1!$B$2:$I$2</c:f>
              <c:numCache>
                <c:formatCode>General</c:formatCode>
                <c:ptCount val="8"/>
                <c:pt idx="0">
                  <c:v>28</c:v>
                </c:pt>
                <c:pt idx="1">
                  <c:v>71</c:v>
                </c:pt>
                <c:pt idx="2">
                  <c:v>583</c:v>
                </c:pt>
                <c:pt idx="3">
                  <c:v>33</c:v>
                </c:pt>
                <c:pt idx="4">
                  <c:v>8</c:v>
                </c:pt>
                <c:pt idx="5">
                  <c:v>82</c:v>
                </c:pt>
                <c:pt idx="6">
                  <c:v>460</c:v>
                </c:pt>
                <c:pt idx="7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D7-4933-B8F7-587AD2E7D7EF}"/>
            </c:ext>
          </c:extLst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Demandes d'assistance</c:v>
                </c:pt>
                <c:pt idx="1">
                  <c:v>Demandes</c:v>
                </c:pt>
                <c:pt idx="2">
                  <c:v>Réclamations</c:v>
                </c:pt>
                <c:pt idx="3">
                  <c:v>Récl. accueillies</c:v>
                </c:pt>
                <c:pt idx="4">
                  <c:v>Récl. rejetées partiellement</c:v>
                </c:pt>
                <c:pt idx="5">
                  <c:v>Récl. retirées</c:v>
                </c:pt>
                <c:pt idx="6">
                  <c:v>Récl. rejetées</c:v>
                </c:pt>
                <c:pt idx="7">
                  <c:v>Recours</c:v>
                </c:pt>
              </c:strCache>
            </c:strRef>
          </c:cat>
          <c:val>
            <c:numRef>
              <c:f>Feuil1!$B$3:$I$3</c:f>
              <c:numCache>
                <c:formatCode>General</c:formatCode>
                <c:ptCount val="8"/>
                <c:pt idx="0">
                  <c:v>40</c:v>
                </c:pt>
                <c:pt idx="1">
                  <c:v>85</c:v>
                </c:pt>
                <c:pt idx="2">
                  <c:v>720</c:v>
                </c:pt>
                <c:pt idx="3">
                  <c:v>94</c:v>
                </c:pt>
                <c:pt idx="4">
                  <c:v>17</c:v>
                </c:pt>
                <c:pt idx="5">
                  <c:v>48</c:v>
                </c:pt>
                <c:pt idx="6">
                  <c:v>561</c:v>
                </c:pt>
                <c:pt idx="7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D7-4933-B8F7-587AD2E7D7EF}"/>
            </c:ext>
          </c:extLst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Demandes d'assistance</c:v>
                </c:pt>
                <c:pt idx="1">
                  <c:v>Demandes</c:v>
                </c:pt>
                <c:pt idx="2">
                  <c:v>Réclamations</c:v>
                </c:pt>
                <c:pt idx="3">
                  <c:v>Récl. accueillies</c:v>
                </c:pt>
                <c:pt idx="4">
                  <c:v>Récl. rejetées partiellement</c:v>
                </c:pt>
                <c:pt idx="5">
                  <c:v>Récl. retirées</c:v>
                </c:pt>
                <c:pt idx="6">
                  <c:v>Récl. rejetées</c:v>
                </c:pt>
                <c:pt idx="7">
                  <c:v>Recours</c:v>
                </c:pt>
              </c:strCache>
            </c:strRef>
          </c:cat>
          <c:val>
            <c:numRef>
              <c:f>Feuil1!$B$4:$I$4</c:f>
              <c:numCache>
                <c:formatCode>General</c:formatCode>
                <c:ptCount val="8"/>
                <c:pt idx="0">
                  <c:v>37</c:v>
                </c:pt>
                <c:pt idx="1">
                  <c:v>75</c:v>
                </c:pt>
                <c:pt idx="2">
                  <c:v>541</c:v>
                </c:pt>
                <c:pt idx="3">
                  <c:v>28</c:v>
                </c:pt>
                <c:pt idx="4">
                  <c:v>13</c:v>
                </c:pt>
                <c:pt idx="5">
                  <c:v>105</c:v>
                </c:pt>
                <c:pt idx="6">
                  <c:v>395</c:v>
                </c:pt>
                <c:pt idx="7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D7-4933-B8F7-587AD2E7D7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2097536"/>
        <c:axId val="172099072"/>
      </c:barChart>
      <c:catAx>
        <c:axId val="172097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099072"/>
        <c:crosses val="autoZero"/>
        <c:auto val="1"/>
        <c:lblAlgn val="ctr"/>
        <c:lblOffset val="100"/>
        <c:noMultiLvlLbl val="0"/>
      </c:catAx>
      <c:valAx>
        <c:axId val="172099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09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Quel</a:t>
            </a:r>
            <a:r>
              <a:rPr lang="fr-FR" sz="2800" baseline="0" dirty="0"/>
              <a:t> justiciable ?</a:t>
            </a:r>
            <a:endParaRPr lang="fr-FR" sz="2800" dirty="0"/>
          </a:p>
        </c:rich>
      </c:tx>
      <c:layout>
        <c:manualLayout>
          <c:xMode val="edge"/>
          <c:yMode val="edge"/>
          <c:x val="0.38838788237574118"/>
          <c:y val="4.1597999583688357E-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5067166903531996E-2"/>
          <c:y val="8.0026224459354131E-2"/>
          <c:w val="0.95141195868593753"/>
          <c:h val="0.8205647942579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Feuil1!$B$10:$B$12</c:f>
              <c:numCache>
                <c:formatCode>General</c:formatCode>
                <c:ptCount val="3"/>
                <c:pt idx="0">
                  <c:v>68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9-4BFE-B55D-FA614A07E6EF}"/>
            </c:ext>
          </c:extLst>
        </c:ser>
        <c:ser>
          <c:idx val="1"/>
          <c:order val="1"/>
          <c:tx>
            <c:strRef>
              <c:f>Feuil1!$C$9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Feuil1!$C$10:$C$12</c:f>
              <c:numCache>
                <c:formatCode>General</c:formatCode>
                <c:ptCount val="3"/>
                <c:pt idx="0">
                  <c:v>36</c:v>
                </c:pt>
                <c:pt idx="1">
                  <c:v>13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89-4BFE-B55D-FA614A07E6EF}"/>
            </c:ext>
          </c:extLst>
        </c:ser>
        <c:ser>
          <c:idx val="2"/>
          <c:order val="2"/>
          <c:tx>
            <c:strRef>
              <c:f>Feuil1!$D$9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Feuil1!$D$10:$D$12</c:f>
              <c:numCache>
                <c:formatCode>General</c:formatCode>
                <c:ptCount val="3"/>
                <c:pt idx="0">
                  <c:v>86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89-4BFE-B55D-FA614A07E6EF}"/>
            </c:ext>
          </c:extLst>
        </c:ser>
        <c:ser>
          <c:idx val="3"/>
          <c:order val="3"/>
          <c:tx>
            <c:strRef>
              <c:f>Feuil1!$E$9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Feuil1!$E$10:$E$12</c:f>
              <c:numCache>
                <c:formatCode>General</c:formatCode>
                <c:ptCount val="3"/>
                <c:pt idx="0">
                  <c:v>40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89-4BFE-B55D-FA614A07E6EF}"/>
            </c:ext>
          </c:extLst>
        </c:ser>
        <c:ser>
          <c:idx val="4"/>
          <c:order val="4"/>
          <c:tx>
            <c:strRef>
              <c:f>Feuil1!$F$9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Feuil1!$F$10:$F$12</c:f>
              <c:numCache>
                <c:formatCode>General</c:formatCode>
                <c:ptCount val="3"/>
                <c:pt idx="0">
                  <c:v>32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89-4BFE-B55D-FA614A07E6EF}"/>
            </c:ext>
          </c:extLst>
        </c:ser>
        <c:ser>
          <c:idx val="5"/>
          <c:order val="5"/>
          <c:tx>
            <c:strRef>
              <c:f>Feuil1!$G$9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Feuil1!$A$10:$A$12</c:f>
              <c:strCache>
                <c:ptCount val="3"/>
                <c:pt idx="0">
                  <c:v>Fonctionnaires</c:v>
                </c:pt>
                <c:pt idx="1">
                  <c:v>RAA</c:v>
                </c:pt>
                <c:pt idx="2">
                  <c:v>Autres</c:v>
                </c:pt>
              </c:strCache>
            </c:strRef>
          </c:cat>
          <c:val>
            <c:numRef>
              <c:f>Feuil1!$G$10:$G$12</c:f>
              <c:numCache>
                <c:formatCode>General</c:formatCode>
                <c:ptCount val="3"/>
                <c:pt idx="0">
                  <c:v>54</c:v>
                </c:pt>
                <c:pt idx="1">
                  <c:v>17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C89-4BFE-B55D-FA614A07E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740992"/>
        <c:axId val="172742528"/>
      </c:barChart>
      <c:catAx>
        <c:axId val="1727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742528"/>
        <c:crosses val="autoZero"/>
        <c:auto val="1"/>
        <c:lblAlgn val="ctr"/>
        <c:lblOffset val="100"/>
        <c:noMultiLvlLbl val="0"/>
      </c:catAx>
      <c:valAx>
        <c:axId val="1727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74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Matières</a:t>
            </a:r>
          </a:p>
        </c:rich>
      </c:tx>
      <c:layout>
        <c:manualLayout>
          <c:xMode val="edge"/>
          <c:yMode val="edge"/>
          <c:x val="0.41003235790443693"/>
          <c:y val="1.75129899500259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Feuil1!$M$2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Feuil1!$N$2:$V$2</c:f>
              <c:numCache>
                <c:formatCode>General</c:formatCode>
                <c:ptCount val="9"/>
                <c:pt idx="0">
                  <c:v>19</c:v>
                </c:pt>
                <c:pt idx="1">
                  <c:v>10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10</c:v>
                </c:pt>
                <c:pt idx="8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43-45FB-A75C-BE615FCA79F8}"/>
            </c:ext>
          </c:extLst>
        </c:ser>
        <c:ser>
          <c:idx val="1"/>
          <c:order val="1"/>
          <c:tx>
            <c:strRef>
              <c:f>Feuil1!$M$3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Feuil1!$N$3:$V$3</c:f>
              <c:numCache>
                <c:formatCode>General</c:formatCode>
                <c:ptCount val="9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18</c:v>
                </c:pt>
                <c:pt idx="7">
                  <c:v>5</c:v>
                </c:pt>
                <c:pt idx="8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43-45FB-A75C-BE615FCA79F8}"/>
            </c:ext>
          </c:extLst>
        </c:ser>
        <c:ser>
          <c:idx val="2"/>
          <c:order val="2"/>
          <c:tx>
            <c:strRef>
              <c:f>Feuil1!$M$4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Feuil1!$N$4:$V$4</c:f>
              <c:numCache>
                <c:formatCode>General</c:formatCode>
                <c:ptCount val="9"/>
                <c:pt idx="0">
                  <c:v>8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20</c:v>
                </c:pt>
                <c:pt idx="7">
                  <c:v>11</c:v>
                </c:pt>
                <c:pt idx="8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43-45FB-A75C-BE615FCA79F8}"/>
            </c:ext>
          </c:extLst>
        </c:ser>
        <c:ser>
          <c:idx val="3"/>
          <c:order val="3"/>
          <c:tx>
            <c:strRef>
              <c:f>Feuil1!$M$5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Feuil1!$N$5:$V$5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11</c:v>
                </c:pt>
                <c:pt idx="7">
                  <c:v>9</c:v>
                </c:pt>
                <c:pt idx="8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43-45FB-A75C-BE615FCA79F8}"/>
            </c:ext>
          </c:extLst>
        </c:ser>
        <c:ser>
          <c:idx val="4"/>
          <c:order val="4"/>
          <c:tx>
            <c:strRef>
              <c:f>Feuil1!$M$6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Feuil1!$N$6:$V$6</c:f>
              <c:numCache>
                <c:formatCode>General</c:formatCode>
                <c:ptCount val="9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8</c:v>
                </c:pt>
                <c:pt idx="8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43-45FB-A75C-BE615FCA79F8}"/>
            </c:ext>
          </c:extLst>
        </c:ser>
        <c:ser>
          <c:idx val="5"/>
          <c:order val="5"/>
          <c:tx>
            <c:strRef>
              <c:f>Feuil1!$M$7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Feuil1!$N$1:$V$1</c:f>
              <c:strCache>
                <c:ptCount val="9"/>
                <c:pt idx="0">
                  <c:v>Carrière</c:v>
                </c:pt>
                <c:pt idx="1">
                  <c:v>RCAM</c:v>
                </c:pt>
                <c:pt idx="2">
                  <c:v>Contrats</c:v>
                </c:pt>
                <c:pt idx="3">
                  <c:v>Harcèlement</c:v>
                </c:pt>
                <c:pt idx="4">
                  <c:v>Disciplinaire</c:v>
                </c:pt>
                <c:pt idx="5">
                  <c:v>Droits à pension</c:v>
                </c:pt>
                <c:pt idx="6">
                  <c:v>EPSO</c:v>
                </c:pt>
                <c:pt idx="7">
                  <c:v>Droits individuels</c:v>
                </c:pt>
                <c:pt idx="8">
                  <c:v>Autres</c:v>
                </c:pt>
              </c:strCache>
            </c:strRef>
          </c:cat>
          <c:val>
            <c:numRef>
              <c:f>Feuil1!$N$7:$V$7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36</c:v>
                </c:pt>
                <c:pt idx="6">
                  <c:v>5</c:v>
                </c:pt>
                <c:pt idx="7">
                  <c:v>5</c:v>
                </c:pt>
                <c:pt idx="8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43-45FB-A75C-BE615FCA7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864256"/>
        <c:axId val="172865792"/>
      </c:barChart>
      <c:catAx>
        <c:axId val="1728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865792"/>
        <c:crosses val="autoZero"/>
        <c:auto val="1"/>
        <c:lblAlgn val="ctr"/>
        <c:lblOffset val="100"/>
        <c:noMultiLvlLbl val="0"/>
      </c:catAx>
      <c:valAx>
        <c:axId val="17286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86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Résultats </a:t>
            </a:r>
          </a:p>
        </c:rich>
      </c:tx>
      <c:layout>
        <c:manualLayout>
          <c:xMode val="edge"/>
          <c:yMode val="edge"/>
          <c:x val="0.42801618041282113"/>
          <c:y val="1.021781813699728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Feuil1!$E$2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Feuil1!$F$2:$I$2</c:f>
              <c:numCache>
                <c:formatCode>General</c:formatCode>
                <c:ptCount val="4"/>
                <c:pt idx="0">
                  <c:v>20</c:v>
                </c:pt>
                <c:pt idx="1">
                  <c:v>45</c:v>
                </c:pt>
                <c:pt idx="2">
                  <c:v>4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C2-40AC-A814-F4A387A7CEA5}"/>
            </c:ext>
          </c:extLst>
        </c:ser>
        <c:ser>
          <c:idx val="1"/>
          <c:order val="1"/>
          <c:tx>
            <c:strRef>
              <c:f>Feuil1!$E$3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Feuil1!$F$3:$I$3</c:f>
              <c:numCache>
                <c:formatCode>General</c:formatCode>
                <c:ptCount val="4"/>
                <c:pt idx="0">
                  <c:v>7</c:v>
                </c:pt>
                <c:pt idx="1">
                  <c:v>43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C2-40AC-A814-F4A387A7CEA5}"/>
            </c:ext>
          </c:extLst>
        </c:ser>
        <c:ser>
          <c:idx val="2"/>
          <c:order val="2"/>
          <c:tx>
            <c:strRef>
              <c:f>Feuil1!$E$4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Feuil1!$F$4:$I$4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C2-40AC-A814-F4A387A7CEA5}"/>
            </c:ext>
          </c:extLst>
        </c:ser>
        <c:ser>
          <c:idx val="3"/>
          <c:order val="3"/>
          <c:tx>
            <c:strRef>
              <c:f>Feuil1!$E$5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Feuil1!$F$5:$I$5</c:f>
              <c:numCache>
                <c:formatCode>General</c:formatCode>
                <c:ptCount val="4"/>
                <c:pt idx="0">
                  <c:v>11</c:v>
                </c:pt>
                <c:pt idx="1">
                  <c:v>31</c:v>
                </c:pt>
                <c:pt idx="2">
                  <c:v>2</c:v>
                </c:pt>
                <c:pt idx="3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7C2-40AC-A814-F4A387A7CEA5}"/>
            </c:ext>
          </c:extLst>
        </c:ser>
        <c:ser>
          <c:idx val="4"/>
          <c:order val="4"/>
          <c:tx>
            <c:strRef>
              <c:f>Feuil1!$E$6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Feuil1!$F$6:$I$6</c:f>
              <c:numCache>
                <c:formatCode>General</c:formatCode>
                <c:ptCount val="4"/>
                <c:pt idx="0">
                  <c:v>6</c:v>
                </c:pt>
                <c:pt idx="1">
                  <c:v>31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7C2-40AC-A814-F4A387A7CEA5}"/>
            </c:ext>
          </c:extLst>
        </c:ser>
        <c:ser>
          <c:idx val="5"/>
          <c:order val="5"/>
          <c:tx>
            <c:strRef>
              <c:f>Feuil1!$E$7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Feuil1!$F$1:$I$1</c:f>
              <c:strCache>
                <c:ptCount val="4"/>
                <c:pt idx="0">
                  <c:v>Irrecevabilités</c:v>
                </c:pt>
                <c:pt idx="1">
                  <c:v>Rejets</c:v>
                </c:pt>
                <c:pt idx="2">
                  <c:v>Radiations</c:v>
                </c:pt>
                <c:pt idx="3">
                  <c:v>Annulations</c:v>
                </c:pt>
              </c:strCache>
            </c:strRef>
          </c:cat>
          <c:val>
            <c:numRef>
              <c:f>Feuil1!$F$7:$I$7</c:f>
              <c:numCache>
                <c:formatCode>General</c:formatCode>
                <c:ptCount val="4"/>
                <c:pt idx="0">
                  <c:v>24</c:v>
                </c:pt>
                <c:pt idx="1">
                  <c:v>37</c:v>
                </c:pt>
                <c:pt idx="2">
                  <c:v>5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7C2-40AC-A814-F4A387A7C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21984"/>
        <c:axId val="172923520"/>
      </c:barChart>
      <c:catAx>
        <c:axId val="1729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923520"/>
        <c:crosses val="autoZero"/>
        <c:auto val="1"/>
        <c:lblAlgn val="ctr"/>
        <c:lblOffset val="100"/>
        <c:noMultiLvlLbl val="0"/>
      </c:catAx>
      <c:valAx>
        <c:axId val="17292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92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Filtre</a:t>
            </a:r>
          </a:p>
        </c:rich>
      </c:tx>
      <c:layout>
        <c:manualLayout>
          <c:xMode val="edge"/>
          <c:yMode val="edge"/>
          <c:x val="0.44829625061228562"/>
          <c:y val="1.91927557170232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Feuil1!$J$2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Feuil1!$K$2:$L$2</c:f>
              <c:numCache>
                <c:formatCode>General</c:formatCode>
                <c:ptCount val="2"/>
                <c:pt idx="0">
                  <c:v>38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2B-4892-95CD-7E303B0F26BC}"/>
            </c:ext>
          </c:extLst>
        </c:ser>
        <c:ser>
          <c:idx val="1"/>
          <c:order val="1"/>
          <c:tx>
            <c:strRef>
              <c:f>Feuil1!$J$3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Feuil1!$K$3:$L$3</c:f>
              <c:numCache>
                <c:formatCode>General</c:formatCode>
                <c:ptCount val="2"/>
                <c:pt idx="0">
                  <c:v>26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2B-4892-95CD-7E303B0F26BC}"/>
            </c:ext>
          </c:extLst>
        </c:ser>
        <c:ser>
          <c:idx val="2"/>
          <c:order val="2"/>
          <c:tx>
            <c:strRef>
              <c:f>Feuil1!$J$4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Feuil1!$K$4:$L$4</c:f>
              <c:numCache>
                <c:formatCode>General</c:formatCode>
                <c:ptCount val="2"/>
                <c:pt idx="0">
                  <c:v>75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2B-4892-95CD-7E303B0F26BC}"/>
            </c:ext>
          </c:extLst>
        </c:ser>
        <c:ser>
          <c:idx val="3"/>
          <c:order val="3"/>
          <c:tx>
            <c:strRef>
              <c:f>Feuil1!$J$5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Feuil1!$K$5:$L$5</c:f>
              <c:numCache>
                <c:formatCode>General</c:formatCode>
                <c:ptCount val="2"/>
                <c:pt idx="0">
                  <c:v>32</c:v>
                </c:pt>
                <c:pt idx="1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2B-4892-95CD-7E303B0F26BC}"/>
            </c:ext>
          </c:extLst>
        </c:ser>
        <c:ser>
          <c:idx val="4"/>
          <c:order val="4"/>
          <c:tx>
            <c:strRef>
              <c:f>Feuil1!$J$6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Feuil1!$K$6:$L$6</c:f>
              <c:numCache>
                <c:formatCode>General</c:formatCode>
                <c:ptCount val="2"/>
                <c:pt idx="0">
                  <c:v>28</c:v>
                </c:pt>
                <c:pt idx="1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2B-4892-95CD-7E303B0F26BC}"/>
            </c:ext>
          </c:extLst>
        </c:ser>
        <c:ser>
          <c:idx val="5"/>
          <c:order val="5"/>
          <c:tx>
            <c:strRef>
              <c:f>Feuil1!$J$7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Feuil1!$K$1:$L$1</c:f>
              <c:strCache>
                <c:ptCount val="2"/>
                <c:pt idx="0">
                  <c:v>Ordonnances</c:v>
                </c:pt>
                <c:pt idx="1">
                  <c:v>Arrêts</c:v>
                </c:pt>
              </c:strCache>
            </c:strRef>
          </c:cat>
          <c:val>
            <c:numRef>
              <c:f>Feuil1!$K$7:$L$7</c:f>
              <c:numCache>
                <c:formatCode>General</c:formatCode>
                <c:ptCount val="2"/>
                <c:pt idx="0">
                  <c:v>52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32B-4892-95CD-7E303B0F2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180416"/>
        <c:axId val="173181952"/>
      </c:barChart>
      <c:catAx>
        <c:axId val="17318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181952"/>
        <c:crosses val="autoZero"/>
        <c:auto val="1"/>
        <c:lblAlgn val="ctr"/>
        <c:lblOffset val="100"/>
        <c:noMultiLvlLbl val="0"/>
      </c:catAx>
      <c:valAx>
        <c:axId val="17318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18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31BD96-15DF-4439-BA86-67C785AB0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422232-5072-4BCD-AFD7-F2B7BF157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A085593-4856-4BE1-8894-CCA45D91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4E211BD-16C7-4D08-B4B3-46B22813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5528EA8-F0EB-4E7F-8037-D6AA6D67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1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953B83A-40B7-4FF4-8035-559253E0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B0FEF95-1E7C-458B-BF6D-F2EE7311C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4F66693-8F7E-4EAE-BFCD-A24A53F0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F7ED8D-984A-4565-8DF4-C151A8A9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5D4E2F-876C-46CD-AEFA-AFE175E1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5D4A58C-86C9-4383-B0B2-07FB542AF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091FAB8-2CC0-434B-85F0-8E510BC16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72D5C3-C21F-4627-9E2B-75FC4CDB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E06503D-7687-45D7-93D4-497E7ADE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B9BBE91-E050-4E7D-B057-93261EA5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28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5165C1-E1BF-4BDC-9119-CFF8E9BC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1FEF2DD-825B-4CB7-A87B-5ACA429B6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64F768-ED5D-4052-85E8-878B0693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1CC5D7C-7033-443B-B27F-0DCB6543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25ADD7-F081-474A-BA9E-D3E74449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6B8194-396B-4C71-B6A0-C1196282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B0FCD53-6BE7-4F8F-A37B-67E08C2DD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72DA4A-3F55-4CDF-A3E8-B907B533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B9F3B79-51AD-4959-ADE9-15AC7F3A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9DC89B8-3E43-4AFF-BEBA-AC55DE5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93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750CC33-DD85-431D-8887-9631D709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E0351B-39E5-459E-BACB-DE0BC21A9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22E45DF-0898-4EFA-A4CE-316A0FD6F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4A92695-1E3A-4DBF-8006-933AFE2F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BAD6CC1-30FC-4FA2-BE47-F171364F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93F7D10-B88E-48AF-B2D0-69C7CE82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65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5E3041-19C0-47E3-9FB8-FC742B08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C506B5A-D9BB-48E5-A956-8EE7747B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CD8BA9B-69F2-4F64-B6EE-626CAB45E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4856CF5-89E4-45D5-8C28-76164F0DC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9257DAD-B18E-499A-8F72-302412A53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13CBBC0-32C5-4EAE-AB64-A83F363F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3C70FDD-A40C-4448-A16E-08B90A2F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FE269A8-A2F0-4C8A-B8E8-51A185A9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72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1F32725-3A86-4C02-9FF1-C64CC7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D030C2A-0EC4-4F8E-B4C7-6D41F622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0B3EFDB-C9E7-4902-8011-ED8AF602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F8934FB-64F1-45AF-892D-0982F806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1369BEB-90F5-4E40-9A50-B6077E2A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BC6E1637-7C99-4063-BBD2-54CA3E26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CAE68CC-6D1F-496D-A454-0E284C53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5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84DC7BC-CFF7-408F-AA6A-31AD5679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299F89-C110-4CA8-AFA9-95F41C30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16F46E1-71DD-4C82-9E4C-2E17D7BE1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E87BED5-52E0-4F1B-8708-5DC431D7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AF5B995-5C79-4D40-9CA5-BB7F8B52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A17D864-2621-489C-9AF7-B80AD28F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0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F8B68E-68B2-43ED-9663-D1804797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9BA243D-4327-4BCA-B968-01245B8A2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C89A76C-B33E-4FDE-ABA5-B48FCE9AA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A48F7D-E960-415E-9EE9-A5A6CFD7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9F59986-9021-45F2-BB3B-DF11540E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16C5A46-D363-448D-8B20-3D649401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59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B1B16ED-450A-4477-9D58-72264D56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94F30A1-2CFA-4158-B133-41803671D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65DA256-1FFE-4D7D-91AB-2B48BD23A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C847-90AD-4421-B8E0-08E96BC152BB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D7AB527-1AA2-4B65-A7CB-612BD88D3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28E7348-AE2D-4713-9BEB-87AB05CEB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183D-A1DD-4D32-9640-880D4F7CB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24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7668AB-4A54-4493-9AA5-D5F3101A7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cap="small" dirty="0"/>
              <a:t>Etat des lieux du Droit de la fonction publique européenne</a:t>
            </a:r>
            <a:endParaRPr lang="fr-FR" cap="small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C0E9BA9-5149-46E9-B7A2-3961677C1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Nathalie de MONTIGNY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86741E7-F154-424F-B906-76FEE23EE9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677" y="4580068"/>
            <a:ext cx="1038645" cy="103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5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xmlns="" id="{F46736EE-914C-4AB7-A0F3-1280DE4AA4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240135"/>
              </p:ext>
            </p:extLst>
          </p:nvPr>
        </p:nvGraphicFramePr>
        <p:xfrm>
          <a:off x="618725" y="262822"/>
          <a:ext cx="10343123" cy="6214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315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xmlns="" id="{70DDFA07-276C-4042-BCF3-1A8FAE869F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117082"/>
              </p:ext>
            </p:extLst>
          </p:nvPr>
        </p:nvGraphicFramePr>
        <p:xfrm>
          <a:off x="1215550" y="169739"/>
          <a:ext cx="9384919" cy="661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91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009FB029-1BCF-4A43-BF85-228C9AC69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28" y="753390"/>
            <a:ext cx="7186398" cy="552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0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D63CC27B-EEDE-44E7-A73D-79DB5753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cap="small" dirty="0"/>
              <a:t>La fonction publique en 2017 ?</a:t>
            </a:r>
            <a:endParaRPr lang="fr-FR" b="1" cap="small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1A963272-FB99-44BC-B258-BCDA46FA3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6792" y="1821296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b="1" u="sng" dirty="0"/>
              <a:t>Le Personnel:</a:t>
            </a:r>
          </a:p>
          <a:p>
            <a:r>
              <a:rPr lang="fr-BE" dirty="0"/>
              <a:t>Plus de 15.000 AC et AP</a:t>
            </a:r>
          </a:p>
          <a:p>
            <a:r>
              <a:rPr lang="fr-BE" dirty="0"/>
              <a:t>Près de 45.500 fonctionnaires et AT</a:t>
            </a:r>
          </a:p>
          <a:p>
            <a:r>
              <a:rPr lang="fr-BE" dirty="0"/>
              <a:t>Quelques 150 membres</a:t>
            </a:r>
          </a:p>
          <a:p>
            <a:r>
              <a:rPr lang="fr-BE" dirty="0"/>
              <a:t>Plus de 24.000 non actifs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/>
              <a:t>Soit un total de 84.104 sujets de droit</a:t>
            </a:r>
          </a:p>
          <a:p>
            <a:pPr marL="0" indent="0">
              <a:buNone/>
            </a:pPr>
            <a:r>
              <a:rPr lang="fr-BE" dirty="0"/>
              <a:t>Mais encore…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7E139BE2-24D0-491D-B69B-197BADFE8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3274" y="1821296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b="1" u="sng" dirty="0"/>
              <a:t>L’Institution:</a:t>
            </a:r>
          </a:p>
          <a:p>
            <a:r>
              <a:rPr lang="fr-BE" dirty="0"/>
              <a:t>Plus de 50 institutions et agences</a:t>
            </a:r>
          </a:p>
          <a:p>
            <a:r>
              <a:rPr lang="fr-BE" dirty="0"/>
              <a:t>Organisées en dizaines de DG</a:t>
            </a:r>
          </a:p>
          <a:p>
            <a:r>
              <a:rPr lang="fr-BE" dirty="0"/>
              <a:t>Réparties </a:t>
            </a:r>
            <a:r>
              <a:rPr lang="fr-BE" dirty="0" smtClean="0"/>
              <a:t>sur le territoire européen</a:t>
            </a:r>
            <a:endParaRPr lang="fr-BE" dirty="0"/>
          </a:p>
          <a:p>
            <a:r>
              <a:rPr lang="fr-BE" dirty="0"/>
              <a:t>A peu près 140 Délégations </a:t>
            </a:r>
            <a:r>
              <a:rPr lang="fr-BE" dirty="0"/>
              <a:t>à</a:t>
            </a:r>
            <a:r>
              <a:rPr lang="fr-BE" dirty="0" smtClean="0"/>
              <a:t> </a:t>
            </a:r>
            <a:r>
              <a:rPr lang="fr-BE" dirty="0"/>
              <a:t>travers le monde</a:t>
            </a: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EB1A22B-9FC3-4763-9CAE-A44662EFA568}"/>
              </a:ext>
            </a:extLst>
          </p:cNvPr>
          <p:cNvCxnSpPr/>
          <p:nvPr/>
        </p:nvCxnSpPr>
        <p:spPr>
          <a:xfrm>
            <a:off x="6004874" y="1989056"/>
            <a:ext cx="0" cy="40158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78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6777DD-632F-4223-8C5F-1EBD65C6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cap="small" dirty="0"/>
              <a:t>Le climat actuel</a:t>
            </a:r>
            <a:endParaRPr lang="fr-FR" b="1" cap="small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9A3B1F3-693D-404B-BAF7-4A14BA82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398" y="1932833"/>
            <a:ext cx="9666402" cy="42441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BE" sz="3200" dirty="0" smtClean="0"/>
              <a:t>Réformes</a:t>
            </a:r>
            <a:endParaRPr lang="fr-BE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3200" dirty="0"/>
              <a:t>Incertitudes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3200" dirty="0"/>
              <a:t>Insatisfaction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3200" dirty="0"/>
              <a:t>Abandon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3200" dirty="0"/>
              <a:t>Mal-être, </a:t>
            </a:r>
            <a:r>
              <a:rPr lang="fr-BE" sz="3200" dirty="0" err="1"/>
              <a:t>burn</a:t>
            </a:r>
            <a:r>
              <a:rPr lang="fr-BE" sz="3200" dirty="0"/>
              <a:t> out, suicides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269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345676-3631-4D06-82C6-477BC9E3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cap="small" dirty="0"/>
              <a:t>Le droit de la fonction publique en 2017 ?</a:t>
            </a:r>
            <a:endParaRPr lang="fr-FR" b="1" cap="small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24E89B0-89E6-4499-AF47-FC8D51CB1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Embûches</a:t>
            </a:r>
          </a:p>
          <a:p>
            <a:pPr lvl="1"/>
            <a:r>
              <a:rPr lang="fr-BE" dirty="0"/>
              <a:t>Méconnaissance</a:t>
            </a:r>
          </a:p>
          <a:p>
            <a:pPr lvl="1"/>
            <a:r>
              <a:rPr lang="fr-BE" dirty="0"/>
              <a:t>Complexité de la matière</a:t>
            </a:r>
          </a:p>
          <a:p>
            <a:pPr lvl="1"/>
            <a:r>
              <a:rPr lang="fr-BE" dirty="0"/>
              <a:t>Inaccessibilité à l’information</a:t>
            </a:r>
          </a:p>
          <a:p>
            <a:pPr lvl="1"/>
            <a:r>
              <a:rPr lang="fr-BE" dirty="0"/>
              <a:t>Absence de formations</a:t>
            </a:r>
          </a:p>
          <a:p>
            <a:r>
              <a:rPr lang="fr-BE" dirty="0"/>
              <a:t>Intervention des RP et de l’avocat</a:t>
            </a:r>
          </a:p>
          <a:p>
            <a:r>
              <a:rPr lang="fr-BE" dirty="0"/>
              <a:t>« David contre Goliath »</a:t>
            </a:r>
          </a:p>
          <a:p>
            <a:r>
              <a:rPr lang="fr-BE" dirty="0"/>
              <a:t>Lourdeurs et longueurs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Conséquences sur le contentieux de la FPE ? </a:t>
            </a:r>
          </a:p>
          <a:p>
            <a:pPr marL="0" indent="0">
              <a:buNone/>
            </a:pPr>
            <a:endParaRPr lang="fr-BE" dirty="0"/>
          </a:p>
          <a:p>
            <a:pPr lvl="1"/>
            <a:endParaRPr lang="fr-BE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103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A742A5-6272-4556-8DF7-0B8D0664F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cap="small" dirty="0"/>
              <a:t>Le (pré-)</a:t>
            </a:r>
            <a:r>
              <a:rPr lang="fr-BE" b="1" cap="small" dirty="0" smtClean="0"/>
              <a:t>contentieux</a:t>
            </a:r>
            <a:br>
              <a:rPr lang="fr-BE" b="1" cap="small" dirty="0" smtClean="0"/>
            </a:br>
            <a:r>
              <a:rPr lang="fr-BE" b="1" cap="small" dirty="0" smtClean="0"/>
              <a:t>-</a:t>
            </a:r>
            <a:br>
              <a:rPr lang="fr-BE" b="1" cap="small" dirty="0" smtClean="0"/>
            </a:br>
            <a:r>
              <a:rPr lang="fr-BE" b="1" cap="small" dirty="0" smtClean="0"/>
              <a:t>Commission européenne</a:t>
            </a:r>
            <a:endParaRPr lang="fr-FR" b="1" cap="small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D681035-0766-4D0E-A9CE-AFD95C77A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78186"/>
            <a:ext cx="10515600" cy="1011464"/>
          </a:xfrm>
        </p:spPr>
        <p:txBody>
          <a:bodyPr>
            <a:normAutofit/>
          </a:bodyPr>
          <a:lstStyle/>
          <a:p>
            <a:endParaRPr lang="fr-FR" sz="1800" dirty="0"/>
          </a:p>
          <a:p>
            <a:endParaRPr lang="fr-FR" sz="1800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xmlns="" id="{EBDC7D3B-18EF-4728-B22C-069CE148F470}"/>
              </a:ext>
            </a:extLst>
          </p:cNvPr>
          <p:cNvSpPr txBox="1">
            <a:spLocks/>
          </p:cNvSpPr>
          <p:nvPr/>
        </p:nvSpPr>
        <p:spPr>
          <a:xfrm>
            <a:off x="527958" y="6294664"/>
            <a:ext cx="9097736" cy="253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*Données transmises par la DG RH</a:t>
            </a:r>
          </a:p>
        </p:txBody>
      </p:sp>
    </p:spTree>
    <p:extLst>
      <p:ext uri="{BB962C8B-B14F-4D97-AF65-F5344CB8AC3E}">
        <p14:creationId xmlns:p14="http://schemas.microsoft.com/office/powerpoint/2010/main" val="151519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583B6159-687F-468B-9457-595C20A64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139629"/>
              </p:ext>
            </p:extLst>
          </p:nvPr>
        </p:nvGraphicFramePr>
        <p:xfrm>
          <a:off x="754144" y="471340"/>
          <a:ext cx="10906813" cy="6122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778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A480BD-9F75-41CF-BA09-C88E0FD4B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6327"/>
            <a:ext cx="9144000" cy="3367994"/>
          </a:xfrm>
        </p:spPr>
        <p:txBody>
          <a:bodyPr>
            <a:normAutofit fontScale="90000"/>
          </a:bodyPr>
          <a:lstStyle/>
          <a:p>
            <a:r>
              <a:rPr lang="fr-FR" b="1" cap="small" dirty="0"/>
              <a:t>Le contentieux devant le </a:t>
            </a:r>
            <a:r>
              <a:rPr lang="fr-FR" b="1" cap="small" dirty="0" smtClean="0"/>
              <a:t>tribunal </a:t>
            </a:r>
            <a:r>
              <a:rPr lang="fr-FR" b="1" cap="small" dirty="0"/>
              <a:t>de la </a:t>
            </a:r>
            <a:r>
              <a:rPr lang="fr-FR" b="1" cap="small" dirty="0" smtClean="0"/>
              <a:t>fonction publique </a:t>
            </a:r>
            <a:r>
              <a:rPr lang="fr-FR" b="1" cap="small" dirty="0"/>
              <a:t>européenne</a:t>
            </a:r>
            <a:br>
              <a:rPr lang="fr-FR" b="1" cap="small" dirty="0"/>
            </a:br>
            <a:r>
              <a:rPr lang="fr-FR" b="1" cap="small" dirty="0"/>
              <a:t>-</a:t>
            </a:r>
            <a:br>
              <a:rPr lang="fr-FR" b="1" cap="small" dirty="0"/>
            </a:br>
            <a:r>
              <a:rPr lang="fr-FR" b="1" cap="small" dirty="0"/>
              <a:t>Commission européenne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21C2A3F-23CE-4517-9571-F97B23B62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31371" y="6302828"/>
            <a:ext cx="9097736" cy="253094"/>
          </a:xfrm>
        </p:spPr>
        <p:txBody>
          <a:bodyPr>
            <a:normAutofit fontScale="92500" lnSpcReduction="10000"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*Statistiques établies par le cabinet sur la base du moteur de recherche de la Cour de Justice de l’UE</a:t>
            </a:r>
          </a:p>
        </p:txBody>
      </p:sp>
    </p:spTree>
    <p:extLst>
      <p:ext uri="{BB962C8B-B14F-4D97-AF65-F5344CB8AC3E}">
        <p14:creationId xmlns:p14="http://schemas.microsoft.com/office/powerpoint/2010/main" val="423315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DB8FEB8D-9088-458F-9E68-10D8C32289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404853"/>
              </p:ext>
            </p:extLst>
          </p:nvPr>
        </p:nvGraphicFramePr>
        <p:xfrm>
          <a:off x="657054" y="580398"/>
          <a:ext cx="10567616" cy="603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33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xmlns="" id="{B07BB68C-1E07-4748-98E6-3CE451D546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381986"/>
              </p:ext>
            </p:extLst>
          </p:nvPr>
        </p:nvGraphicFramePr>
        <p:xfrm>
          <a:off x="202991" y="186317"/>
          <a:ext cx="11793718" cy="652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6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175</Words>
  <Application>Microsoft Office PowerPoint</Application>
  <PresentationFormat>Personnalisé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Etat des lieux du Droit de la fonction publique européenne</vt:lpstr>
      <vt:lpstr>La fonction publique en 2017 ?</vt:lpstr>
      <vt:lpstr>Le climat actuel</vt:lpstr>
      <vt:lpstr>Le droit de la fonction publique en 2017 ?</vt:lpstr>
      <vt:lpstr>Le (pré-)contentieux - Commission européenne</vt:lpstr>
      <vt:lpstr>Présentation PowerPoint</vt:lpstr>
      <vt:lpstr>Le contentieux devant le tribunal de la fonction publique européenne - Commission européenne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 des lieux du Droit de la fonction publique européenne</dc:title>
  <dc:creator>Nathalie</dc:creator>
  <cp:lastModifiedBy>Patricia Barthel</cp:lastModifiedBy>
  <cp:revision>15</cp:revision>
  <cp:lastPrinted>2017-10-12T13:59:38Z</cp:lastPrinted>
  <dcterms:created xsi:type="dcterms:W3CDTF">2017-10-11T20:18:00Z</dcterms:created>
  <dcterms:modified xsi:type="dcterms:W3CDTF">2017-10-12T14:08:31Z</dcterms:modified>
</cp:coreProperties>
</file>