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664" y="-8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A514CE3E-18A9-474B-A168-AB87724D27C0}" type="slidenum">
              <a:rPr lang="en-GB" altLang="en-US"/>
              <a:pPr/>
              <a:t>‹#›</a:t>
            </a:fld>
            <a:endParaRPr lang="en-GB" altLang="en-US"/>
          </a:p>
        </p:txBody>
      </p:sp>
    </p:spTree>
    <p:extLst>
      <p:ext uri="{BB962C8B-B14F-4D97-AF65-F5344CB8AC3E}">
        <p14:creationId xmlns:p14="http://schemas.microsoft.com/office/powerpoint/2010/main" val="928097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9996DF3C-A927-4235-AD26-C84E4D574527}" type="slidenum">
              <a:rPr lang="en-GB" altLang="en-US"/>
              <a:pPr/>
              <a:t>‹#›</a:t>
            </a:fld>
            <a:endParaRPr lang="en-GB" altLang="en-US"/>
          </a:p>
        </p:txBody>
      </p:sp>
    </p:spTree>
    <p:extLst>
      <p:ext uri="{BB962C8B-B14F-4D97-AF65-F5344CB8AC3E}">
        <p14:creationId xmlns:p14="http://schemas.microsoft.com/office/powerpoint/2010/main" val="16332609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AB900645-EC2A-4FAE-9179-D7C1830AE285}" type="slidenum">
              <a:rPr lang="en-GB" altLang="en-US" smtClean="0"/>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extLst>
      <p:ext uri="{BB962C8B-B14F-4D97-AF65-F5344CB8AC3E}">
        <p14:creationId xmlns:p14="http://schemas.microsoft.com/office/powerpoint/2010/main" val="253019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CD9BC74E-00F7-451A-8B09-6FFA2A637D54}" type="slidenum">
              <a:rPr lang="en-GB" altLang="en-US" smtClean="0"/>
              <a:pPr/>
              <a:t>‹#›</a:t>
            </a:fld>
            <a:endParaRPr lang="en-GB" altLang="en-US"/>
          </a:p>
        </p:txBody>
      </p:sp>
    </p:spTree>
    <p:extLst>
      <p:ext uri="{BB962C8B-B14F-4D97-AF65-F5344CB8AC3E}">
        <p14:creationId xmlns:p14="http://schemas.microsoft.com/office/powerpoint/2010/main" val="64739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750BAF6C-CFE2-4435-AAE3-A138073D346C}" type="slidenum">
              <a:rPr lang="en-GB" altLang="en-US" smtClean="0"/>
              <a:pPr/>
              <a:t>‹#›</a:t>
            </a:fld>
            <a:endParaRPr lang="en-GB" altLang="en-US"/>
          </a:p>
        </p:txBody>
      </p:sp>
    </p:spTree>
    <p:extLst>
      <p:ext uri="{BB962C8B-B14F-4D97-AF65-F5344CB8AC3E}">
        <p14:creationId xmlns:p14="http://schemas.microsoft.com/office/powerpoint/2010/main" val="15211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CEBA9AB9-E911-4887-ABDA-7580C26631F7}" type="slidenum">
              <a:rPr lang="en-GB" altLang="en-US" smtClean="0"/>
              <a:pPr/>
              <a:t>‹#›</a:t>
            </a:fld>
            <a:endParaRPr lang="en-GB" altLang="en-US"/>
          </a:p>
        </p:txBody>
      </p:sp>
    </p:spTree>
    <p:extLst>
      <p:ext uri="{BB962C8B-B14F-4D97-AF65-F5344CB8AC3E}">
        <p14:creationId xmlns:p14="http://schemas.microsoft.com/office/powerpoint/2010/main" val="22972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8D82B431-CA6D-41D3-8E60-DBEC15B06272}" type="slidenum">
              <a:rPr lang="en-GB" altLang="en-US" smtClean="0"/>
              <a:pPr/>
              <a:t>‹#›</a:t>
            </a:fld>
            <a:endParaRPr lang="en-GB" altLang="en-US"/>
          </a:p>
        </p:txBody>
      </p:sp>
    </p:spTree>
    <p:extLst>
      <p:ext uri="{BB962C8B-B14F-4D97-AF65-F5344CB8AC3E}">
        <p14:creationId xmlns:p14="http://schemas.microsoft.com/office/powerpoint/2010/main" val="369022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0802BC88-F229-40DF-A386-E38A969FCA0C}" type="slidenum">
              <a:rPr lang="en-GB" altLang="en-US" smtClean="0"/>
              <a:pPr/>
              <a:t>‹#›</a:t>
            </a:fld>
            <a:endParaRPr lang="en-GB" altLang="en-US"/>
          </a:p>
        </p:txBody>
      </p:sp>
    </p:spTree>
    <p:extLst>
      <p:ext uri="{BB962C8B-B14F-4D97-AF65-F5344CB8AC3E}">
        <p14:creationId xmlns:p14="http://schemas.microsoft.com/office/powerpoint/2010/main" val="250109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ltLang="en-US"/>
          </a:p>
        </p:txBody>
      </p:sp>
      <p:sp>
        <p:nvSpPr>
          <p:cNvPr id="8" name="Footer Placeholder 7"/>
          <p:cNvSpPr>
            <a:spLocks noGrp="1"/>
          </p:cNvSpPr>
          <p:nvPr>
            <p:ph type="ftr" sz="quarter" idx="11"/>
          </p:nvPr>
        </p:nvSpPr>
        <p:spPr/>
        <p:txBody>
          <a:bodyPr/>
          <a:lstStyle/>
          <a:p>
            <a:endParaRPr lang="en-GB" altLang="en-US"/>
          </a:p>
        </p:txBody>
      </p:sp>
      <p:sp>
        <p:nvSpPr>
          <p:cNvPr id="9" name="Slide Number Placeholder 8"/>
          <p:cNvSpPr>
            <a:spLocks noGrp="1"/>
          </p:cNvSpPr>
          <p:nvPr>
            <p:ph type="sldNum" sz="quarter" idx="12"/>
          </p:nvPr>
        </p:nvSpPr>
        <p:spPr/>
        <p:txBody>
          <a:bodyPr/>
          <a:lstStyle/>
          <a:p>
            <a:fld id="{374C24C0-BE2B-406D-966B-7F888D36582E}" type="slidenum">
              <a:rPr lang="en-GB" altLang="en-US" smtClean="0"/>
              <a:pPr/>
              <a:t>‹#›</a:t>
            </a:fld>
            <a:endParaRPr lang="en-GB" altLang="en-US"/>
          </a:p>
        </p:txBody>
      </p:sp>
    </p:spTree>
    <p:extLst>
      <p:ext uri="{BB962C8B-B14F-4D97-AF65-F5344CB8AC3E}">
        <p14:creationId xmlns:p14="http://schemas.microsoft.com/office/powerpoint/2010/main" val="459994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ltLang="en-US"/>
          </a:p>
        </p:txBody>
      </p:sp>
      <p:sp>
        <p:nvSpPr>
          <p:cNvPr id="4" name="Footer Placeholder 3"/>
          <p:cNvSpPr>
            <a:spLocks noGrp="1"/>
          </p:cNvSpPr>
          <p:nvPr>
            <p:ph type="ftr" sz="quarter" idx="11"/>
          </p:nvPr>
        </p:nvSpPr>
        <p:spPr/>
        <p:txBody>
          <a:bodyPr/>
          <a:lstStyle/>
          <a:p>
            <a:endParaRPr lang="en-GB" altLang="en-US"/>
          </a:p>
        </p:txBody>
      </p:sp>
      <p:sp>
        <p:nvSpPr>
          <p:cNvPr id="5" name="Slide Number Placeholder 4"/>
          <p:cNvSpPr>
            <a:spLocks noGrp="1"/>
          </p:cNvSpPr>
          <p:nvPr>
            <p:ph type="sldNum" sz="quarter" idx="12"/>
          </p:nvPr>
        </p:nvSpPr>
        <p:spPr/>
        <p:txBody>
          <a:bodyPr/>
          <a:lstStyle/>
          <a:p>
            <a:fld id="{DC58CCF0-4031-42AB-9517-8B25F4F858A9}" type="slidenum">
              <a:rPr lang="en-GB" altLang="en-US" smtClean="0"/>
              <a:pPr/>
              <a:t>‹#›</a:t>
            </a:fld>
            <a:endParaRPr lang="en-GB" altLang="en-US"/>
          </a:p>
        </p:txBody>
      </p:sp>
    </p:spTree>
    <p:extLst>
      <p:ext uri="{BB962C8B-B14F-4D97-AF65-F5344CB8AC3E}">
        <p14:creationId xmlns:p14="http://schemas.microsoft.com/office/powerpoint/2010/main" val="177423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ltLang="en-US"/>
          </a:p>
        </p:txBody>
      </p:sp>
      <p:sp>
        <p:nvSpPr>
          <p:cNvPr id="3" name="Footer Placeholder 2"/>
          <p:cNvSpPr>
            <a:spLocks noGrp="1"/>
          </p:cNvSpPr>
          <p:nvPr>
            <p:ph type="ftr" sz="quarter" idx="11"/>
          </p:nvPr>
        </p:nvSpPr>
        <p:spPr/>
        <p:txBody>
          <a:bodyPr/>
          <a:lstStyle/>
          <a:p>
            <a:endParaRPr lang="en-GB" altLang="en-US"/>
          </a:p>
        </p:txBody>
      </p:sp>
      <p:sp>
        <p:nvSpPr>
          <p:cNvPr id="4" name="Slide Number Placeholder 3"/>
          <p:cNvSpPr>
            <a:spLocks noGrp="1"/>
          </p:cNvSpPr>
          <p:nvPr>
            <p:ph type="sldNum" sz="quarter" idx="12"/>
          </p:nvPr>
        </p:nvSpPr>
        <p:spPr/>
        <p:txBody>
          <a:bodyPr/>
          <a:lstStyle/>
          <a:p>
            <a:fld id="{1A880FDC-CF24-4DAE-8192-BDCECE002F05}" type="slidenum">
              <a:rPr lang="en-GB" altLang="en-US" smtClean="0"/>
              <a:pPr/>
              <a:t>‹#›</a:t>
            </a:fld>
            <a:endParaRPr lang="en-GB" altLang="en-US"/>
          </a:p>
        </p:txBody>
      </p:sp>
    </p:spTree>
    <p:extLst>
      <p:ext uri="{BB962C8B-B14F-4D97-AF65-F5344CB8AC3E}">
        <p14:creationId xmlns:p14="http://schemas.microsoft.com/office/powerpoint/2010/main" val="312869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F4C22190-73D6-4AA2-8AF4-0D16F2C57387}" type="slidenum">
              <a:rPr lang="en-GB" altLang="en-US" smtClean="0"/>
              <a:pPr/>
              <a:t>‹#›</a:t>
            </a:fld>
            <a:endParaRPr lang="en-GB" altLang="en-US"/>
          </a:p>
        </p:txBody>
      </p:sp>
    </p:spTree>
    <p:extLst>
      <p:ext uri="{BB962C8B-B14F-4D97-AF65-F5344CB8AC3E}">
        <p14:creationId xmlns:p14="http://schemas.microsoft.com/office/powerpoint/2010/main" val="42207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3C3DE288-FF83-42AF-B252-6D9E58F931D6}" type="slidenum">
              <a:rPr lang="en-GB" altLang="en-US" smtClean="0"/>
              <a:pPr/>
              <a:t>‹#›</a:t>
            </a:fld>
            <a:endParaRPr lang="en-GB" altLang="en-US"/>
          </a:p>
        </p:txBody>
      </p:sp>
    </p:spTree>
    <p:extLst>
      <p:ext uri="{BB962C8B-B14F-4D97-AF65-F5344CB8AC3E}">
        <p14:creationId xmlns:p14="http://schemas.microsoft.com/office/powerpoint/2010/main" val="130202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69853-0097-48C3-BFC6-97C774194364}" type="slidenum">
              <a:rPr lang="en-GB" altLang="en-US" smtClean="0"/>
              <a:pPr/>
              <a:t>‹#›</a:t>
            </a:fld>
            <a:endParaRPr lang="en-GB" altLang="en-US"/>
          </a:p>
        </p:txBody>
      </p:sp>
    </p:spTree>
    <p:extLst>
      <p:ext uri="{BB962C8B-B14F-4D97-AF65-F5344CB8AC3E}">
        <p14:creationId xmlns:p14="http://schemas.microsoft.com/office/powerpoint/2010/main" val="773704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755576" y="836712"/>
            <a:ext cx="7772400" cy="1470025"/>
          </a:xfrm>
        </p:spPr>
        <p:txBody>
          <a:bodyPr>
            <a:normAutofit/>
          </a:bodyPr>
          <a:lstStyle/>
          <a:p>
            <a:r>
              <a:rPr lang="fr-BE" altLang="en-US" sz="3600" b="1" dirty="0" smtClean="0">
                <a:solidFill>
                  <a:schemeClr val="tx2"/>
                </a:solidFill>
              </a:rPr>
              <a:t>Atelier n° 2  </a:t>
            </a:r>
            <a:br>
              <a:rPr lang="fr-BE" altLang="en-US" sz="3600" b="1" dirty="0" smtClean="0">
                <a:solidFill>
                  <a:schemeClr val="tx2"/>
                </a:solidFill>
              </a:rPr>
            </a:br>
            <a:r>
              <a:rPr lang="fr-BE" altLang="en-US" sz="3600" b="1" dirty="0" smtClean="0">
                <a:solidFill>
                  <a:schemeClr val="tx2"/>
                </a:solidFill>
              </a:rPr>
              <a:t>Un contentieux à visage humain</a:t>
            </a:r>
            <a:endParaRPr lang="en-GB" altLang="en-US" sz="3600" b="1" dirty="0">
              <a:solidFill>
                <a:schemeClr val="tx2"/>
              </a:solidFill>
            </a:endParaRPr>
          </a:p>
        </p:txBody>
      </p:sp>
      <p:sp>
        <p:nvSpPr>
          <p:cNvPr id="81926" name="Rectangle 6"/>
          <p:cNvSpPr>
            <a:spLocks noGrp="1" noChangeArrowheads="1"/>
          </p:cNvSpPr>
          <p:nvPr>
            <p:ph type="subTitle" idx="1"/>
          </p:nvPr>
        </p:nvSpPr>
        <p:spPr>
          <a:xfrm>
            <a:off x="395536" y="2924944"/>
            <a:ext cx="8352928" cy="2232248"/>
          </a:xfrm>
        </p:spPr>
        <p:txBody>
          <a:bodyPr>
            <a:normAutofit fontScale="55000" lnSpcReduction="20000"/>
          </a:bodyPr>
          <a:lstStyle/>
          <a:p>
            <a:pPr algn="l"/>
            <a:r>
              <a:rPr lang="fr-BE" b="1" dirty="0">
                <a:solidFill>
                  <a:schemeClr val="tx2"/>
                </a:solidFill>
              </a:rPr>
              <a:t>Le principe de bonne administration et le devoir de sollicitude de l'administration, </a:t>
            </a:r>
            <a:endParaRPr lang="fr-BE" b="1" dirty="0" smtClean="0">
              <a:solidFill>
                <a:schemeClr val="tx2"/>
              </a:solidFill>
            </a:endParaRPr>
          </a:p>
          <a:p>
            <a:pPr algn="l"/>
            <a:endParaRPr lang="fr-BE" b="1" dirty="0" smtClean="0">
              <a:solidFill>
                <a:schemeClr val="tx2"/>
              </a:solidFill>
            </a:endParaRPr>
          </a:p>
          <a:p>
            <a:pPr algn="l"/>
            <a:r>
              <a:rPr lang="fr-BE" b="1" dirty="0" smtClean="0">
                <a:solidFill>
                  <a:schemeClr val="tx2"/>
                </a:solidFill>
              </a:rPr>
              <a:t>Le </a:t>
            </a:r>
            <a:r>
              <a:rPr lang="fr-BE" b="1" dirty="0">
                <a:solidFill>
                  <a:schemeClr val="tx2"/>
                </a:solidFill>
              </a:rPr>
              <a:t>rôle des représentants du personnel au cours de la phase précontentieuse</a:t>
            </a:r>
            <a:endParaRPr lang="en-GB" dirty="0">
              <a:solidFill>
                <a:schemeClr val="tx2"/>
              </a:solidFill>
            </a:endParaRPr>
          </a:p>
          <a:p>
            <a:pPr algn="l"/>
            <a:r>
              <a:rPr lang="fr-BE" b="1" i="1" dirty="0"/>
              <a:t> </a:t>
            </a:r>
            <a:endParaRPr lang="en-GB" dirty="0"/>
          </a:p>
          <a:p>
            <a:pPr algn="l"/>
            <a:endParaRPr lang="fr-BE" b="1" i="1" dirty="0" smtClean="0">
              <a:solidFill>
                <a:schemeClr val="tx2"/>
              </a:solidFill>
            </a:endParaRPr>
          </a:p>
          <a:p>
            <a:pPr algn="l"/>
            <a:endParaRPr lang="fr-BE" b="1" i="1" dirty="0">
              <a:solidFill>
                <a:schemeClr val="tx2"/>
              </a:solidFill>
            </a:endParaRPr>
          </a:p>
          <a:p>
            <a:pPr algn="l"/>
            <a:r>
              <a:rPr lang="fr-BE" b="1" i="1" dirty="0" smtClean="0">
                <a:solidFill>
                  <a:schemeClr val="tx2"/>
                </a:solidFill>
              </a:rPr>
              <a:t>Blandine </a:t>
            </a:r>
            <a:r>
              <a:rPr lang="fr-BE" b="1" i="1" dirty="0">
                <a:solidFill>
                  <a:schemeClr val="tx2"/>
                </a:solidFill>
              </a:rPr>
              <a:t>PELLISTRANDI,</a:t>
            </a:r>
            <a:endParaRPr lang="en-GB" dirty="0">
              <a:solidFill>
                <a:schemeClr val="tx2"/>
              </a:solidFill>
            </a:endParaRPr>
          </a:p>
          <a:p>
            <a:pPr algn="l"/>
            <a:r>
              <a:rPr lang="fr-BE" sz="2900" b="1" i="1" dirty="0">
                <a:solidFill>
                  <a:schemeClr val="tx2"/>
                </a:solidFill>
              </a:rPr>
              <a:t>Vice-présidente du Comité central du Personnel de la Commission européenne</a:t>
            </a:r>
            <a:endParaRPr lang="en-GB" sz="2900" dirty="0">
              <a:solidFill>
                <a:schemeClr val="tx2"/>
              </a:solidFill>
            </a:endParaRPr>
          </a:p>
        </p:txBody>
      </p:sp>
      <p:sp>
        <p:nvSpPr>
          <p:cNvPr id="2" name="Slide Number Placeholder 1"/>
          <p:cNvSpPr>
            <a:spLocks noGrp="1"/>
          </p:cNvSpPr>
          <p:nvPr>
            <p:ph type="sldNum" sz="quarter" idx="12"/>
          </p:nvPr>
        </p:nvSpPr>
        <p:spPr/>
        <p:txBody>
          <a:bodyPr/>
          <a:lstStyle/>
          <a:p>
            <a:fld id="{AB900645-EC2A-4FAE-9179-D7C1830AE285}" type="slidenum">
              <a:rPr lang="en-GB" altLang="en-US" smtClean="0"/>
              <a:pPr/>
              <a:t>1</a:t>
            </a:fld>
            <a:endParaRPr lang="en-GB"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496944" cy="5976664"/>
          </a:xfrm>
        </p:spPr>
        <p:txBody>
          <a:bodyPr>
            <a:normAutofit fontScale="70000" lnSpcReduction="20000"/>
          </a:bodyPr>
          <a:lstStyle/>
          <a:p>
            <a:pPr marL="800100" lvl="2" indent="0">
              <a:lnSpc>
                <a:spcPct val="110000"/>
              </a:lnSpc>
              <a:spcBef>
                <a:spcPct val="0"/>
              </a:spcBef>
              <a:buNone/>
            </a:pPr>
            <a:r>
              <a:rPr lang="fr-BE" sz="4700" b="1" dirty="0">
                <a:solidFill>
                  <a:schemeClr val="tx2"/>
                </a:solidFill>
                <a:latin typeface="+mj-lt"/>
                <a:ea typeface="+mj-ea"/>
                <a:cs typeface="+mj-cs"/>
              </a:rPr>
              <a:t>4.2 Les cas dans la pratique </a:t>
            </a:r>
            <a:endParaRPr lang="en-GB" sz="4700" b="1" dirty="0">
              <a:solidFill>
                <a:schemeClr val="tx2"/>
              </a:solidFill>
              <a:latin typeface="+mj-lt"/>
              <a:ea typeface="+mj-ea"/>
              <a:cs typeface="+mj-cs"/>
            </a:endParaRPr>
          </a:p>
          <a:p>
            <a:endParaRPr lang="fr-BE" dirty="0" smtClean="0"/>
          </a:p>
          <a:p>
            <a:pPr marL="400050" lvl="1" indent="0">
              <a:spcBef>
                <a:spcPts val="0"/>
              </a:spcBef>
              <a:spcAft>
                <a:spcPts val="2400"/>
              </a:spcAft>
              <a:buNone/>
            </a:pPr>
            <a:r>
              <a:rPr lang="fr-BE" sz="3300" b="1" dirty="0">
                <a:solidFill>
                  <a:schemeClr val="accent1"/>
                </a:solidFill>
              </a:rPr>
              <a:t>Un certain nombre d'exemples :</a:t>
            </a:r>
            <a:endParaRPr lang="en-GB" sz="3300" b="1" dirty="0">
              <a:solidFill>
                <a:schemeClr val="accent1"/>
              </a:solidFill>
            </a:endParaRPr>
          </a:p>
          <a:p>
            <a:pPr>
              <a:spcBef>
                <a:spcPts val="0"/>
              </a:spcBef>
              <a:spcAft>
                <a:spcPts val="2400"/>
              </a:spcAft>
              <a:buFont typeface="Wingdings" panose="05000000000000000000" pitchFamily="2" charset="2"/>
              <a:buChar char="ü"/>
            </a:pPr>
            <a:r>
              <a:rPr lang="fr-BE" b="1" smtClean="0">
                <a:solidFill>
                  <a:schemeClr val="tx2"/>
                </a:solidFill>
              </a:rPr>
              <a:t>Le </a:t>
            </a:r>
            <a:r>
              <a:rPr lang="fr-BE" b="1" dirty="0">
                <a:solidFill>
                  <a:schemeClr val="tx2"/>
                </a:solidFill>
              </a:rPr>
              <a:t>droit à la motivation lors de l'ouverture d'une enquête </a:t>
            </a:r>
            <a:endParaRPr lang="en-GB" b="1" dirty="0">
              <a:solidFill>
                <a:schemeClr val="tx2"/>
              </a:solidFill>
            </a:endParaRPr>
          </a:p>
          <a:p>
            <a:pPr lvl="0">
              <a:spcBef>
                <a:spcPts val="0"/>
              </a:spcBef>
              <a:spcAft>
                <a:spcPts val="2400"/>
              </a:spcAft>
              <a:buFont typeface="Wingdings" panose="05000000000000000000" pitchFamily="2" charset="2"/>
              <a:buChar char="ü"/>
            </a:pPr>
            <a:r>
              <a:rPr lang="fr-BE" b="1" dirty="0">
                <a:solidFill>
                  <a:schemeClr val="tx2"/>
                </a:solidFill>
              </a:rPr>
              <a:t>Le respect de la présomption d'innocence. </a:t>
            </a:r>
            <a:endParaRPr lang="fr-BE" b="1" dirty="0" smtClean="0">
              <a:solidFill>
                <a:schemeClr val="tx2"/>
              </a:solidFill>
            </a:endParaRPr>
          </a:p>
          <a:p>
            <a:pPr lvl="0">
              <a:spcBef>
                <a:spcPts val="0"/>
              </a:spcBef>
              <a:spcAft>
                <a:spcPts val="2400"/>
              </a:spcAft>
              <a:buFont typeface="Wingdings" panose="05000000000000000000" pitchFamily="2" charset="2"/>
              <a:buChar char="ü"/>
            </a:pPr>
            <a:r>
              <a:rPr lang="fr-BE" b="1" dirty="0" smtClean="0">
                <a:solidFill>
                  <a:schemeClr val="tx2"/>
                </a:solidFill>
              </a:rPr>
              <a:t>Enquêter </a:t>
            </a:r>
            <a:r>
              <a:rPr lang="fr-BE" b="1" dirty="0">
                <a:solidFill>
                  <a:schemeClr val="tx2"/>
                </a:solidFill>
              </a:rPr>
              <a:t>à charge et à décharge</a:t>
            </a:r>
            <a:endParaRPr lang="en-GB" b="1" dirty="0">
              <a:solidFill>
                <a:schemeClr val="tx2"/>
              </a:solidFill>
            </a:endParaRPr>
          </a:p>
          <a:p>
            <a:pPr lvl="0">
              <a:spcBef>
                <a:spcPts val="0"/>
              </a:spcBef>
              <a:spcAft>
                <a:spcPts val="2400"/>
              </a:spcAft>
              <a:buFont typeface="Wingdings" panose="05000000000000000000" pitchFamily="2" charset="2"/>
              <a:buChar char="ü"/>
            </a:pPr>
            <a:r>
              <a:rPr lang="fr-BE" b="1" dirty="0">
                <a:solidFill>
                  <a:schemeClr val="tx2"/>
                </a:solidFill>
              </a:rPr>
              <a:t>Le droit au contradictoire</a:t>
            </a:r>
            <a:endParaRPr lang="en-GB" b="1" dirty="0">
              <a:solidFill>
                <a:schemeClr val="tx2"/>
              </a:solidFill>
            </a:endParaRPr>
          </a:p>
          <a:p>
            <a:pPr lvl="0">
              <a:spcBef>
                <a:spcPts val="0"/>
              </a:spcBef>
              <a:spcAft>
                <a:spcPts val="2400"/>
              </a:spcAft>
              <a:buFont typeface="Wingdings" panose="05000000000000000000" pitchFamily="2" charset="2"/>
              <a:buChar char="ü"/>
            </a:pPr>
            <a:r>
              <a:rPr lang="fr-BE" b="1" dirty="0">
                <a:solidFill>
                  <a:schemeClr val="tx2"/>
                </a:solidFill>
              </a:rPr>
              <a:t>L'égalité des armes</a:t>
            </a:r>
            <a:endParaRPr lang="en-GB" b="1" dirty="0">
              <a:solidFill>
                <a:schemeClr val="tx2"/>
              </a:solidFill>
            </a:endParaRPr>
          </a:p>
          <a:p>
            <a:pPr lvl="0">
              <a:spcBef>
                <a:spcPts val="0"/>
              </a:spcBef>
              <a:spcAft>
                <a:spcPts val="2400"/>
              </a:spcAft>
              <a:buFont typeface="Wingdings" panose="05000000000000000000" pitchFamily="2" charset="2"/>
              <a:buChar char="ü"/>
            </a:pPr>
            <a:r>
              <a:rPr lang="fr-BE" b="1" dirty="0">
                <a:solidFill>
                  <a:schemeClr val="tx2"/>
                </a:solidFill>
              </a:rPr>
              <a:t>Le droit d'être assisté : évaluations, rapports de stage, procédures disciplinaires</a:t>
            </a:r>
            <a:endParaRPr lang="en-GB" b="1" dirty="0">
              <a:solidFill>
                <a:schemeClr val="tx2"/>
              </a:solidFill>
            </a:endParaRPr>
          </a:p>
          <a:p>
            <a:pPr lvl="0">
              <a:spcBef>
                <a:spcPts val="0"/>
              </a:spcBef>
              <a:spcAft>
                <a:spcPts val="2400"/>
              </a:spcAft>
              <a:buFont typeface="Wingdings" panose="05000000000000000000" pitchFamily="2" charset="2"/>
              <a:buChar char="ü"/>
            </a:pPr>
            <a:r>
              <a:rPr lang="fr-BE" b="1" dirty="0">
                <a:solidFill>
                  <a:schemeClr val="tx2"/>
                </a:solidFill>
              </a:rPr>
              <a:t>Le droit d'accès au dossier</a:t>
            </a:r>
            <a:endParaRPr lang="en-GB" b="1" dirty="0">
              <a:solidFill>
                <a:schemeClr val="tx2"/>
              </a:solidFill>
            </a:endParaRPr>
          </a:p>
          <a:p>
            <a:endParaRPr lang="en-GB" dirty="0"/>
          </a:p>
        </p:txBody>
      </p:sp>
      <p:sp>
        <p:nvSpPr>
          <p:cNvPr id="4" name="Slide Number Placeholder 3"/>
          <p:cNvSpPr>
            <a:spLocks noGrp="1"/>
          </p:cNvSpPr>
          <p:nvPr>
            <p:ph type="sldNum" sz="quarter" idx="12"/>
          </p:nvPr>
        </p:nvSpPr>
        <p:spPr/>
        <p:txBody>
          <a:bodyPr/>
          <a:lstStyle/>
          <a:p>
            <a:fld id="{CEBA9AB9-E911-4887-ABDA-7580C26631F7}" type="slidenum">
              <a:rPr lang="en-GB" altLang="en-US" smtClean="0"/>
              <a:pPr/>
              <a:t>10</a:t>
            </a:fld>
            <a:endParaRPr lang="en-GB" altLang="en-US"/>
          </a:p>
        </p:txBody>
      </p:sp>
    </p:spTree>
    <p:extLst>
      <p:ext uri="{BB962C8B-B14F-4D97-AF65-F5344CB8AC3E}">
        <p14:creationId xmlns:p14="http://schemas.microsoft.com/office/powerpoint/2010/main" val="2252267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435280" cy="5721499"/>
          </a:xfrm>
        </p:spPr>
        <p:txBody>
          <a:bodyPr/>
          <a:lstStyle/>
          <a:p>
            <a:pPr marL="0" indent="0">
              <a:buNone/>
            </a:pPr>
            <a:endParaRPr lang="fr-BE" sz="1400" b="1" dirty="0" smtClean="0">
              <a:solidFill>
                <a:schemeClr val="tx2"/>
              </a:solidFill>
            </a:endParaRPr>
          </a:p>
          <a:p>
            <a:pPr marL="0" indent="0">
              <a:buNone/>
            </a:pPr>
            <a:r>
              <a:rPr lang="fr-BE" b="1" dirty="0" smtClean="0">
                <a:solidFill>
                  <a:schemeClr val="tx2"/>
                </a:solidFill>
              </a:rPr>
              <a:t>Conclusion</a:t>
            </a:r>
            <a:r>
              <a:rPr lang="fr-BE" dirty="0" smtClean="0">
                <a:solidFill>
                  <a:schemeClr val="tx2"/>
                </a:solidFill>
              </a:rPr>
              <a:t> :</a:t>
            </a:r>
          </a:p>
          <a:p>
            <a:pPr marL="0" indent="0">
              <a:buNone/>
            </a:pPr>
            <a:endParaRPr lang="fr-BE" dirty="0" smtClean="0">
              <a:solidFill>
                <a:schemeClr val="tx2"/>
              </a:solidFill>
            </a:endParaRPr>
          </a:p>
          <a:p>
            <a:pPr marL="0" indent="0">
              <a:buNone/>
            </a:pPr>
            <a:r>
              <a:rPr lang="fr-BE" dirty="0" smtClean="0">
                <a:solidFill>
                  <a:schemeClr val="tx2"/>
                </a:solidFill>
              </a:rPr>
              <a:t>La nécessité impérieuse pour les collègues d'être assistés, accompagnés par des représentants du personnel. </a:t>
            </a:r>
          </a:p>
          <a:p>
            <a:pPr marL="0" indent="0">
              <a:buNone/>
            </a:pPr>
            <a:endParaRPr lang="fr-BE" dirty="0" smtClean="0">
              <a:solidFill>
                <a:schemeClr val="tx2"/>
              </a:solidFill>
            </a:endParaRPr>
          </a:p>
          <a:p>
            <a:pPr marL="0" indent="0">
              <a:buNone/>
            </a:pPr>
            <a:endParaRPr lang="en-GB" dirty="0"/>
          </a:p>
        </p:txBody>
      </p:sp>
      <p:sp>
        <p:nvSpPr>
          <p:cNvPr id="4" name="Slide Number Placeholder 3"/>
          <p:cNvSpPr>
            <a:spLocks noGrp="1"/>
          </p:cNvSpPr>
          <p:nvPr>
            <p:ph type="sldNum" sz="quarter" idx="12"/>
          </p:nvPr>
        </p:nvSpPr>
        <p:spPr/>
        <p:txBody>
          <a:bodyPr/>
          <a:lstStyle/>
          <a:p>
            <a:fld id="{CEBA9AB9-E911-4887-ABDA-7580C26631F7}" type="slidenum">
              <a:rPr lang="en-GB" altLang="en-US" smtClean="0"/>
              <a:pPr/>
              <a:t>11</a:t>
            </a:fld>
            <a:endParaRPr lang="en-GB" altLang="en-US"/>
          </a:p>
        </p:txBody>
      </p:sp>
    </p:spTree>
    <p:extLst>
      <p:ext uri="{BB962C8B-B14F-4D97-AF65-F5344CB8AC3E}">
        <p14:creationId xmlns:p14="http://schemas.microsoft.com/office/powerpoint/2010/main" val="133768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229600" cy="1570186"/>
          </a:xfrm>
        </p:spPr>
        <p:txBody>
          <a:bodyPr>
            <a:normAutofit fontScale="90000"/>
          </a:bodyPr>
          <a:lstStyle/>
          <a:p>
            <a:r>
              <a:rPr lang="fr-BE" sz="3100" b="1" u="sng" dirty="0" smtClean="0">
                <a:solidFill>
                  <a:schemeClr val="tx2"/>
                </a:solidFill>
              </a:rPr>
              <a:t/>
            </a:r>
            <a:br>
              <a:rPr lang="fr-BE" sz="3100" b="1" u="sng" dirty="0" smtClean="0">
                <a:solidFill>
                  <a:schemeClr val="tx2"/>
                </a:solidFill>
              </a:rPr>
            </a:br>
            <a:r>
              <a:rPr lang="fr-BE" sz="3100" b="1" u="sng" dirty="0">
                <a:solidFill>
                  <a:schemeClr val="tx2"/>
                </a:solidFill>
              </a:rPr>
              <a:t/>
            </a:r>
            <a:br>
              <a:rPr lang="fr-BE" sz="3100" b="1" u="sng" dirty="0">
                <a:solidFill>
                  <a:schemeClr val="tx2"/>
                </a:solidFill>
              </a:rPr>
            </a:br>
            <a:r>
              <a:rPr lang="fr-BE" sz="3100" b="1" u="sng" dirty="0" smtClean="0">
                <a:solidFill>
                  <a:schemeClr val="tx2"/>
                </a:solidFill>
              </a:rPr>
              <a:t/>
            </a:r>
            <a:br>
              <a:rPr lang="fr-BE" sz="3100" b="1" u="sng" dirty="0" smtClean="0">
                <a:solidFill>
                  <a:schemeClr val="tx2"/>
                </a:solidFill>
              </a:rPr>
            </a:br>
            <a:r>
              <a:rPr lang="fr-BE" sz="3600" b="1" dirty="0" smtClean="0">
                <a:solidFill>
                  <a:schemeClr val="tx2"/>
                </a:solidFill>
              </a:rPr>
              <a:t>I. </a:t>
            </a:r>
            <a:r>
              <a:rPr lang="fr-BE" sz="3600" b="1" u="sng" dirty="0">
                <a:solidFill>
                  <a:schemeClr val="tx2"/>
                </a:solidFill>
              </a:rPr>
              <a:t>Les dispositions statutaires</a:t>
            </a:r>
            <a:r>
              <a:rPr lang="en-GB" dirty="0"/>
              <a:t/>
            </a:r>
            <a:br>
              <a:rPr lang="en-GB" dirty="0"/>
            </a:br>
            <a:endParaRPr lang="en-US" altLang="en-US" dirty="0"/>
          </a:p>
        </p:txBody>
      </p:sp>
      <p:sp>
        <p:nvSpPr>
          <p:cNvPr id="83971" name="Rectangle 3"/>
          <p:cNvSpPr>
            <a:spLocks noGrp="1" noChangeArrowheads="1"/>
          </p:cNvSpPr>
          <p:nvPr>
            <p:ph idx="1"/>
          </p:nvPr>
        </p:nvSpPr>
        <p:spPr/>
        <p:txBody>
          <a:bodyPr/>
          <a:lstStyle/>
          <a:p>
            <a:pPr marL="0" indent="0">
              <a:buNone/>
            </a:pPr>
            <a:endParaRPr lang="fr-BE" b="1" dirty="0" smtClean="0"/>
          </a:p>
          <a:p>
            <a:pPr marL="0" indent="0">
              <a:buNone/>
            </a:pPr>
            <a:endParaRPr lang="fr-BE" b="1" dirty="0"/>
          </a:p>
          <a:p>
            <a:pPr marL="0" indent="0">
              <a:buNone/>
            </a:pPr>
            <a:r>
              <a:rPr lang="fr-BE" b="1" dirty="0" smtClean="0">
                <a:solidFill>
                  <a:schemeClr val="tx2"/>
                </a:solidFill>
              </a:rPr>
              <a:t>Articles </a:t>
            </a:r>
            <a:r>
              <a:rPr lang="fr-BE" b="1" dirty="0">
                <a:solidFill>
                  <a:schemeClr val="tx2"/>
                </a:solidFill>
              </a:rPr>
              <a:t>9, 10, 24 ter du Statut et annexe </a:t>
            </a:r>
            <a:r>
              <a:rPr lang="fr-BE" b="1" dirty="0" smtClean="0">
                <a:solidFill>
                  <a:schemeClr val="tx2"/>
                </a:solidFill>
              </a:rPr>
              <a:t>II,</a:t>
            </a:r>
            <a:endParaRPr lang="en-GB" dirty="0" smtClean="0">
              <a:solidFill>
                <a:schemeClr val="tx2"/>
              </a:solidFill>
            </a:endParaRPr>
          </a:p>
          <a:p>
            <a:pPr marL="0" indent="0">
              <a:buNone/>
            </a:pPr>
            <a:endParaRPr lang="fr-BE" b="1" dirty="0" smtClean="0">
              <a:solidFill>
                <a:schemeClr val="tx2"/>
              </a:solidFill>
            </a:endParaRPr>
          </a:p>
          <a:p>
            <a:pPr marL="0" indent="0">
              <a:buNone/>
            </a:pPr>
            <a:r>
              <a:rPr lang="fr-BE" b="1" dirty="0" smtClean="0">
                <a:solidFill>
                  <a:schemeClr val="tx2"/>
                </a:solidFill>
              </a:rPr>
              <a:t>Article 7 du RAA applicable par analogies aux AC, AT, AL</a:t>
            </a:r>
            <a:endParaRPr lang="en-GB" dirty="0" smtClean="0">
              <a:solidFill>
                <a:schemeClr val="tx2"/>
              </a:solidFill>
            </a:endParaRPr>
          </a:p>
          <a:p>
            <a:pPr marL="0" indent="0">
              <a:buNone/>
            </a:pPr>
            <a:endParaRPr lang="en-US" altLang="en-US" dirty="0"/>
          </a:p>
        </p:txBody>
      </p:sp>
      <p:sp>
        <p:nvSpPr>
          <p:cNvPr id="2" name="Slide Number Placeholder 1"/>
          <p:cNvSpPr>
            <a:spLocks noGrp="1"/>
          </p:cNvSpPr>
          <p:nvPr>
            <p:ph type="sldNum" sz="quarter" idx="12"/>
          </p:nvPr>
        </p:nvSpPr>
        <p:spPr/>
        <p:txBody>
          <a:bodyPr/>
          <a:lstStyle/>
          <a:p>
            <a:fld id="{CEBA9AB9-E911-4887-ABDA-7580C26631F7}" type="slidenum">
              <a:rPr lang="en-GB" altLang="en-US" smtClean="0"/>
              <a:pPr/>
              <a:t>2</a:t>
            </a:fld>
            <a:endParaRPr lang="en-GB"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363272" cy="5217443"/>
          </a:xfrm>
        </p:spPr>
        <p:txBody>
          <a:bodyPr>
            <a:normAutofit/>
          </a:bodyPr>
          <a:lstStyle/>
          <a:p>
            <a:pPr marL="400050" lvl="1" indent="0">
              <a:buNone/>
            </a:pPr>
            <a:r>
              <a:rPr lang="fr-BE" b="1" dirty="0" smtClean="0">
                <a:solidFill>
                  <a:schemeClr val="tx2"/>
                </a:solidFill>
              </a:rPr>
              <a:t>1.1 </a:t>
            </a:r>
            <a:r>
              <a:rPr lang="fr-BE" b="1" u="sng" dirty="0" smtClean="0">
                <a:solidFill>
                  <a:schemeClr val="tx2"/>
                </a:solidFill>
              </a:rPr>
              <a:t>Comité du personnel</a:t>
            </a:r>
            <a:endParaRPr lang="fr-BE" dirty="0" smtClean="0">
              <a:solidFill>
                <a:schemeClr val="tx2"/>
              </a:solidFill>
            </a:endParaRPr>
          </a:p>
          <a:p>
            <a:pPr marL="0" indent="0">
              <a:buNone/>
            </a:pPr>
            <a:endParaRPr lang="fr-BE" sz="2800" dirty="0">
              <a:solidFill>
                <a:schemeClr val="tx2"/>
              </a:solidFill>
            </a:endParaRPr>
          </a:p>
          <a:p>
            <a:pPr marL="0" indent="0">
              <a:buNone/>
            </a:pPr>
            <a:r>
              <a:rPr lang="fr-BE" sz="2800" dirty="0" smtClean="0">
                <a:solidFill>
                  <a:schemeClr val="tx2"/>
                </a:solidFill>
              </a:rPr>
              <a:t>Le </a:t>
            </a:r>
            <a:r>
              <a:rPr lang="fr-BE" sz="2800" dirty="0">
                <a:solidFill>
                  <a:schemeClr val="tx2"/>
                </a:solidFill>
              </a:rPr>
              <a:t>comité du personnel représente les intérêts du personnel auprès de l'institution et assure un contact </a:t>
            </a:r>
            <a:r>
              <a:rPr lang="fr-BE" sz="2800" dirty="0" smtClean="0">
                <a:solidFill>
                  <a:schemeClr val="tx2"/>
                </a:solidFill>
              </a:rPr>
              <a:t>permanent </a:t>
            </a:r>
            <a:r>
              <a:rPr lang="fr-BE" sz="2800" dirty="0">
                <a:solidFill>
                  <a:schemeClr val="tx2"/>
                </a:solidFill>
              </a:rPr>
              <a:t>entre celle-ci et le personnel</a:t>
            </a:r>
            <a:r>
              <a:rPr lang="fr-BE" sz="2800" dirty="0" smtClean="0">
                <a:solidFill>
                  <a:schemeClr val="tx2"/>
                </a:solidFill>
              </a:rPr>
              <a:t>.</a:t>
            </a:r>
          </a:p>
          <a:p>
            <a:pPr marL="0" indent="0">
              <a:buNone/>
            </a:pPr>
            <a:endParaRPr lang="fr-BE" sz="2800" dirty="0">
              <a:solidFill>
                <a:schemeClr val="tx2"/>
              </a:solidFill>
            </a:endParaRPr>
          </a:p>
          <a:p>
            <a:pPr marL="400050" lvl="1" indent="0">
              <a:spcBef>
                <a:spcPct val="0"/>
              </a:spcBef>
              <a:buNone/>
            </a:pPr>
            <a:r>
              <a:rPr lang="fr-BE" b="1" dirty="0" smtClean="0">
                <a:solidFill>
                  <a:schemeClr val="tx2"/>
                </a:solidFill>
                <a:latin typeface="+mj-lt"/>
                <a:ea typeface="+mj-ea"/>
                <a:cs typeface="+mj-cs"/>
              </a:rPr>
              <a:t>1.2 </a:t>
            </a:r>
            <a:r>
              <a:rPr lang="fr-BE" b="1" u="sng" dirty="0" smtClean="0">
                <a:solidFill>
                  <a:schemeClr val="tx2"/>
                </a:solidFill>
                <a:latin typeface="+mj-lt"/>
                <a:ea typeface="+mj-ea"/>
                <a:cs typeface="+mj-cs"/>
              </a:rPr>
              <a:t>OSP</a:t>
            </a:r>
          </a:p>
          <a:p>
            <a:pPr marL="0" indent="0">
              <a:spcBef>
                <a:spcPct val="0"/>
              </a:spcBef>
              <a:buNone/>
            </a:pPr>
            <a:endParaRPr lang="fr-BE" sz="1400" b="1" dirty="0" smtClean="0">
              <a:solidFill>
                <a:schemeClr val="tx2"/>
              </a:solidFill>
              <a:latin typeface="+mj-lt"/>
              <a:ea typeface="+mj-ea"/>
              <a:cs typeface="+mj-cs"/>
            </a:endParaRPr>
          </a:p>
          <a:p>
            <a:pPr marL="0" indent="0">
              <a:buNone/>
            </a:pPr>
            <a:r>
              <a:rPr lang="fr-BE" sz="2800" dirty="0">
                <a:solidFill>
                  <a:schemeClr val="tx2"/>
                </a:solidFill>
              </a:rPr>
              <a:t>L'article 24 ter du Statut reconnaît le droit d'association aux fonctionnaires.</a:t>
            </a:r>
            <a:endParaRPr lang="en-GB" sz="2800" dirty="0">
              <a:solidFill>
                <a:schemeClr val="tx2"/>
              </a:solidFill>
            </a:endParaRPr>
          </a:p>
          <a:p>
            <a:pPr marL="0" indent="0">
              <a:spcBef>
                <a:spcPct val="0"/>
              </a:spcBef>
              <a:buNone/>
            </a:pPr>
            <a:endParaRPr lang="fr-BE" sz="2800" b="1" dirty="0">
              <a:solidFill>
                <a:schemeClr val="tx2"/>
              </a:solidFill>
              <a:latin typeface="+mj-lt"/>
              <a:ea typeface="+mj-ea"/>
              <a:cs typeface="+mj-cs"/>
            </a:endParaRPr>
          </a:p>
          <a:p>
            <a:pPr marL="0" indent="0">
              <a:spcBef>
                <a:spcPct val="0"/>
              </a:spcBef>
              <a:buNone/>
            </a:pPr>
            <a:endParaRPr lang="en-GB" sz="2800" b="1" dirty="0">
              <a:solidFill>
                <a:schemeClr val="tx2"/>
              </a:solidFill>
              <a:latin typeface="+mj-lt"/>
              <a:ea typeface="+mj-ea"/>
              <a:cs typeface="+mj-cs"/>
            </a:endParaRPr>
          </a:p>
        </p:txBody>
      </p:sp>
      <p:sp>
        <p:nvSpPr>
          <p:cNvPr id="4" name="Slide Number Placeholder 3"/>
          <p:cNvSpPr>
            <a:spLocks noGrp="1"/>
          </p:cNvSpPr>
          <p:nvPr>
            <p:ph type="sldNum" sz="quarter" idx="12"/>
          </p:nvPr>
        </p:nvSpPr>
        <p:spPr/>
        <p:txBody>
          <a:bodyPr/>
          <a:lstStyle/>
          <a:p>
            <a:fld id="{CEBA9AB9-E911-4887-ABDA-7580C26631F7}" type="slidenum">
              <a:rPr lang="en-GB" altLang="en-US" smtClean="0"/>
              <a:pPr/>
              <a:t>3</a:t>
            </a:fld>
            <a:endParaRPr lang="en-GB" altLang="en-US"/>
          </a:p>
        </p:txBody>
      </p:sp>
    </p:spTree>
    <p:extLst>
      <p:ext uri="{BB962C8B-B14F-4D97-AF65-F5344CB8AC3E}">
        <p14:creationId xmlns:p14="http://schemas.microsoft.com/office/powerpoint/2010/main" val="248103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640960" cy="5904656"/>
          </a:xfrm>
        </p:spPr>
        <p:txBody>
          <a:bodyPr>
            <a:normAutofit lnSpcReduction="10000"/>
          </a:bodyPr>
          <a:lstStyle/>
          <a:p>
            <a:pPr marL="0" indent="0">
              <a:spcBef>
                <a:spcPct val="0"/>
              </a:spcBef>
              <a:buNone/>
            </a:pPr>
            <a:endParaRPr lang="fr-BE" sz="2800" b="1" dirty="0" smtClean="0">
              <a:solidFill>
                <a:schemeClr val="tx2"/>
              </a:solidFill>
              <a:latin typeface="+mj-lt"/>
              <a:ea typeface="+mj-ea"/>
              <a:cs typeface="+mj-cs"/>
            </a:endParaRPr>
          </a:p>
          <a:p>
            <a:pPr marL="400050" lvl="1" indent="0">
              <a:spcBef>
                <a:spcPct val="0"/>
              </a:spcBef>
              <a:buNone/>
            </a:pPr>
            <a:r>
              <a:rPr lang="fr-BE" b="1" dirty="0" smtClean="0">
                <a:solidFill>
                  <a:schemeClr val="tx2"/>
                </a:solidFill>
                <a:latin typeface="+mj-lt"/>
                <a:ea typeface="+mj-ea"/>
                <a:cs typeface="+mj-cs"/>
              </a:rPr>
              <a:t>1.3 </a:t>
            </a:r>
            <a:r>
              <a:rPr lang="fr-BE" b="1" u="sng" dirty="0">
                <a:solidFill>
                  <a:schemeClr val="tx2"/>
                </a:solidFill>
                <a:latin typeface="+mj-lt"/>
                <a:ea typeface="+mj-ea"/>
                <a:cs typeface="+mj-cs"/>
              </a:rPr>
              <a:t>Accord-Cadre</a:t>
            </a:r>
            <a:endParaRPr lang="en-GB" b="1" u="sng" dirty="0">
              <a:solidFill>
                <a:schemeClr val="tx2"/>
              </a:solidFill>
              <a:latin typeface="+mj-lt"/>
              <a:ea typeface="+mj-ea"/>
              <a:cs typeface="+mj-cs"/>
            </a:endParaRPr>
          </a:p>
          <a:p>
            <a:pPr marL="0" indent="0">
              <a:buNone/>
            </a:pPr>
            <a:endParaRPr lang="fr-BE" sz="1200" dirty="0" smtClean="0">
              <a:solidFill>
                <a:schemeClr val="tx2"/>
              </a:solidFill>
            </a:endParaRPr>
          </a:p>
          <a:p>
            <a:pPr marL="0" indent="0" algn="just">
              <a:buNone/>
            </a:pPr>
            <a:r>
              <a:rPr lang="fr-BE" sz="2800" dirty="0" smtClean="0">
                <a:solidFill>
                  <a:schemeClr val="tx2"/>
                </a:solidFill>
              </a:rPr>
              <a:t>Selon </a:t>
            </a:r>
            <a:r>
              <a:rPr lang="fr-BE" sz="2800" dirty="0">
                <a:solidFill>
                  <a:schemeClr val="tx2"/>
                </a:solidFill>
              </a:rPr>
              <a:t>l'article 14 de l'Accord-Cadre (champ du dialogue social), le dialogue social impliquant les OSP peut porter sur toute question relevant de la politique du personnel et des conditions de travail des fonctionnaires et autres agents. </a:t>
            </a:r>
            <a:endParaRPr lang="en-GB" sz="2800" dirty="0">
              <a:solidFill>
                <a:schemeClr val="tx2"/>
              </a:solidFill>
            </a:endParaRPr>
          </a:p>
          <a:p>
            <a:pPr marL="0" indent="0">
              <a:buNone/>
            </a:pPr>
            <a:endParaRPr lang="fr-BE" sz="2200" dirty="0" smtClean="0">
              <a:solidFill>
                <a:schemeClr val="tx2">
                  <a:lumMod val="60000"/>
                  <a:lumOff val="40000"/>
                </a:schemeClr>
              </a:solidFill>
            </a:endParaRPr>
          </a:p>
          <a:p>
            <a:pPr marL="0" indent="0">
              <a:buNone/>
            </a:pPr>
            <a:r>
              <a:rPr lang="fr-BE" sz="2200" dirty="0" smtClean="0">
                <a:solidFill>
                  <a:schemeClr val="tx2">
                    <a:lumMod val="60000"/>
                    <a:lumOff val="40000"/>
                  </a:schemeClr>
                </a:solidFill>
              </a:rPr>
              <a:t>A Bruxelles : </a:t>
            </a:r>
          </a:p>
          <a:p>
            <a:pPr>
              <a:buFont typeface="Wingdings" panose="05000000000000000000" pitchFamily="2" charset="2"/>
              <a:buChar char="Ø"/>
            </a:pPr>
            <a:r>
              <a:rPr lang="fr-BE" sz="2200" dirty="0" smtClean="0">
                <a:solidFill>
                  <a:schemeClr val="tx2">
                    <a:lumMod val="60000"/>
                    <a:lumOff val="40000"/>
                  </a:schemeClr>
                </a:solidFill>
              </a:rPr>
              <a:t> </a:t>
            </a:r>
            <a:r>
              <a:rPr lang="fr-BE" sz="2200" dirty="0">
                <a:solidFill>
                  <a:schemeClr val="tx2">
                    <a:lumMod val="60000"/>
                    <a:lumOff val="40000"/>
                  </a:schemeClr>
                </a:solidFill>
              </a:rPr>
              <a:t>8 OSP à </a:t>
            </a:r>
            <a:r>
              <a:rPr lang="fr-BE" sz="2200" dirty="0" err="1">
                <a:solidFill>
                  <a:schemeClr val="tx2">
                    <a:lumMod val="60000"/>
                    <a:lumOff val="40000"/>
                  </a:schemeClr>
                </a:solidFill>
              </a:rPr>
              <a:t>Bxl</a:t>
            </a:r>
            <a:r>
              <a:rPr lang="fr-BE" sz="2200" dirty="0">
                <a:solidFill>
                  <a:schemeClr val="tx2">
                    <a:lumMod val="60000"/>
                    <a:lumOff val="40000"/>
                  </a:schemeClr>
                </a:solidFill>
              </a:rPr>
              <a:t>, selon les moyens financiers, les prestations sont différentes : formations au concours, conseils surtout pour les promotions et les droits individuels, conseil et assistance juridique externe</a:t>
            </a:r>
            <a:endParaRPr lang="en-GB" sz="2200" dirty="0">
              <a:solidFill>
                <a:schemeClr val="tx2">
                  <a:lumMod val="60000"/>
                  <a:lumOff val="40000"/>
                </a:schemeClr>
              </a:solidFill>
            </a:endParaRPr>
          </a:p>
          <a:p>
            <a:pPr>
              <a:buFont typeface="Wingdings" panose="05000000000000000000" pitchFamily="2" charset="2"/>
              <a:buChar char="Ø"/>
            </a:pPr>
            <a:r>
              <a:rPr lang="fr-BE" sz="2200" dirty="0" smtClean="0">
                <a:solidFill>
                  <a:schemeClr val="tx2">
                    <a:lumMod val="60000"/>
                    <a:lumOff val="40000"/>
                  </a:schemeClr>
                </a:solidFill>
              </a:rPr>
              <a:t>Des </a:t>
            </a:r>
            <a:r>
              <a:rPr lang="fr-BE" sz="2200" dirty="0">
                <a:solidFill>
                  <a:schemeClr val="tx2">
                    <a:lumMod val="60000"/>
                    <a:lumOff val="40000"/>
                  </a:schemeClr>
                </a:solidFill>
              </a:rPr>
              <a:t>élus ayant plutôt une longue expérience au sein du personnel</a:t>
            </a:r>
            <a:endParaRPr lang="en-GB" sz="2200" dirty="0">
              <a:solidFill>
                <a:schemeClr val="tx2">
                  <a:lumMod val="60000"/>
                  <a:lumOff val="40000"/>
                </a:schemeClr>
              </a:solidFill>
            </a:endParaRPr>
          </a:p>
          <a:p>
            <a:pPr>
              <a:buFont typeface="Wingdings" panose="05000000000000000000" pitchFamily="2" charset="2"/>
              <a:buChar char="Ø"/>
            </a:pPr>
            <a:r>
              <a:rPr lang="fr-BE" sz="2200" dirty="0" smtClean="0">
                <a:solidFill>
                  <a:schemeClr val="tx2">
                    <a:lumMod val="60000"/>
                    <a:lumOff val="40000"/>
                  </a:schemeClr>
                </a:solidFill>
              </a:rPr>
              <a:t>Le </a:t>
            </a:r>
            <a:r>
              <a:rPr lang="fr-BE" sz="2200" dirty="0">
                <a:solidFill>
                  <a:schemeClr val="tx2">
                    <a:lumMod val="60000"/>
                    <a:lumOff val="40000"/>
                  </a:schemeClr>
                </a:solidFill>
              </a:rPr>
              <a:t>clivage pré-post </a:t>
            </a:r>
            <a:r>
              <a:rPr lang="fr-BE" sz="2200" dirty="0" smtClean="0">
                <a:solidFill>
                  <a:schemeClr val="tx2">
                    <a:lumMod val="60000"/>
                    <a:lumOff val="40000"/>
                  </a:schemeClr>
                </a:solidFill>
              </a:rPr>
              <a:t>2004</a:t>
            </a:r>
            <a:endParaRPr lang="en-GB" sz="2200" dirty="0">
              <a:solidFill>
                <a:schemeClr val="tx2">
                  <a:lumMod val="60000"/>
                  <a:lumOff val="40000"/>
                </a:schemeClr>
              </a:solidFill>
            </a:endParaRPr>
          </a:p>
          <a:p>
            <a:pPr marL="0" indent="0" algn="ctr">
              <a:buNone/>
            </a:pPr>
            <a:endParaRPr lang="fr-BE" sz="900" dirty="0" smtClean="0"/>
          </a:p>
          <a:p>
            <a:pPr marL="0" indent="0" algn="ctr">
              <a:buNone/>
            </a:pPr>
            <a:endParaRPr lang="fr-BE" sz="900" dirty="0"/>
          </a:p>
          <a:p>
            <a:pPr marL="0" indent="0" algn="ctr">
              <a:buNone/>
            </a:pPr>
            <a:endParaRPr lang="en-GB" sz="900" dirty="0"/>
          </a:p>
        </p:txBody>
      </p:sp>
      <p:sp>
        <p:nvSpPr>
          <p:cNvPr id="4" name="Slide Number Placeholder 3"/>
          <p:cNvSpPr>
            <a:spLocks noGrp="1"/>
          </p:cNvSpPr>
          <p:nvPr>
            <p:ph type="sldNum" sz="quarter" idx="12"/>
          </p:nvPr>
        </p:nvSpPr>
        <p:spPr/>
        <p:txBody>
          <a:bodyPr/>
          <a:lstStyle/>
          <a:p>
            <a:fld id="{CEBA9AB9-E911-4887-ABDA-7580C26631F7}" type="slidenum">
              <a:rPr lang="en-GB" altLang="en-US" smtClean="0"/>
              <a:pPr/>
              <a:t>4</a:t>
            </a:fld>
            <a:endParaRPr lang="en-GB" altLang="en-US"/>
          </a:p>
        </p:txBody>
      </p:sp>
    </p:spTree>
    <p:extLst>
      <p:ext uri="{BB962C8B-B14F-4D97-AF65-F5344CB8AC3E}">
        <p14:creationId xmlns:p14="http://schemas.microsoft.com/office/powerpoint/2010/main" val="383932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b="1" dirty="0">
                <a:solidFill>
                  <a:schemeClr val="tx2"/>
                </a:solidFill>
              </a:rPr>
              <a:t>II. </a:t>
            </a:r>
            <a:r>
              <a:rPr lang="fr-BE" sz="3200" b="1" u="sng" dirty="0">
                <a:solidFill>
                  <a:schemeClr val="tx2"/>
                </a:solidFill>
              </a:rPr>
              <a:t>Les atouts de la Représentation du Personnel face à un personnel "dérouté" et isolé</a:t>
            </a:r>
            <a:endParaRPr lang="en-GB" sz="3200" b="1" u="sng" dirty="0">
              <a:solidFill>
                <a:schemeClr val="tx2"/>
              </a:solidFill>
            </a:endParaRPr>
          </a:p>
        </p:txBody>
      </p:sp>
      <p:sp>
        <p:nvSpPr>
          <p:cNvPr id="3" name="Content Placeholder 2"/>
          <p:cNvSpPr>
            <a:spLocks noGrp="1"/>
          </p:cNvSpPr>
          <p:nvPr>
            <p:ph idx="1"/>
          </p:nvPr>
        </p:nvSpPr>
        <p:spPr>
          <a:xfrm>
            <a:off x="395536" y="1556792"/>
            <a:ext cx="8424936" cy="4525963"/>
          </a:xfrm>
        </p:spPr>
        <p:txBody>
          <a:bodyPr>
            <a:normAutofit fontScale="92500"/>
          </a:bodyPr>
          <a:lstStyle/>
          <a:p>
            <a:pPr marL="400050" lvl="1" indent="0">
              <a:spcBef>
                <a:spcPct val="0"/>
              </a:spcBef>
              <a:buNone/>
            </a:pPr>
            <a:r>
              <a:rPr lang="fr-BE" sz="3000" b="1" dirty="0">
                <a:solidFill>
                  <a:schemeClr val="tx2"/>
                </a:solidFill>
                <a:latin typeface="+mj-lt"/>
                <a:ea typeface="+mj-ea"/>
                <a:cs typeface="+mj-cs"/>
              </a:rPr>
              <a:t>2.1</a:t>
            </a:r>
            <a:r>
              <a:rPr lang="fr-BE" sz="3000" b="1" dirty="0" smtClean="0">
                <a:solidFill>
                  <a:schemeClr val="tx2"/>
                </a:solidFill>
                <a:latin typeface="+mj-lt"/>
                <a:ea typeface="+mj-ea"/>
                <a:cs typeface="+mj-cs"/>
              </a:rPr>
              <a:t>. </a:t>
            </a:r>
            <a:r>
              <a:rPr lang="fr-BE" sz="3000" b="1" u="sng" dirty="0">
                <a:solidFill>
                  <a:schemeClr val="tx2"/>
                </a:solidFill>
                <a:latin typeface="+mj-lt"/>
                <a:ea typeface="+mj-ea"/>
                <a:cs typeface="+mj-cs"/>
              </a:rPr>
              <a:t>Les </a:t>
            </a:r>
            <a:r>
              <a:rPr lang="fr-BE" sz="3000" b="1" u="sng" dirty="0" smtClean="0">
                <a:solidFill>
                  <a:schemeClr val="tx2"/>
                </a:solidFill>
                <a:latin typeface="+mj-lt"/>
                <a:ea typeface="+mj-ea"/>
                <a:cs typeface="+mj-cs"/>
              </a:rPr>
              <a:t>atouts</a:t>
            </a:r>
          </a:p>
          <a:p>
            <a:pPr marL="0" indent="0">
              <a:spcBef>
                <a:spcPct val="0"/>
              </a:spcBef>
              <a:buNone/>
            </a:pPr>
            <a:endParaRPr lang="fr-BE" sz="2800" b="1" dirty="0">
              <a:solidFill>
                <a:schemeClr val="tx2"/>
              </a:solidFill>
              <a:latin typeface="+mj-lt"/>
              <a:ea typeface="+mj-ea"/>
              <a:cs typeface="+mj-cs"/>
            </a:endParaRPr>
          </a:p>
          <a:p>
            <a:pPr lvl="0">
              <a:spcBef>
                <a:spcPct val="0"/>
              </a:spcBef>
              <a:spcAft>
                <a:spcPts val="1200"/>
              </a:spcAft>
              <a:buFont typeface="Wingdings" panose="05000000000000000000" pitchFamily="2" charset="2"/>
              <a:buChar char="ü"/>
            </a:pPr>
            <a:r>
              <a:rPr lang="fr-BE" sz="2800" b="1" dirty="0">
                <a:solidFill>
                  <a:schemeClr val="tx2"/>
                </a:solidFill>
              </a:rPr>
              <a:t>Expérience, </a:t>
            </a:r>
            <a:r>
              <a:rPr lang="fr-BE" sz="2800" b="1" dirty="0" smtClean="0">
                <a:solidFill>
                  <a:schemeClr val="tx2"/>
                </a:solidFill>
              </a:rPr>
              <a:t>expertise</a:t>
            </a:r>
          </a:p>
          <a:p>
            <a:pPr lvl="0">
              <a:spcBef>
                <a:spcPct val="0"/>
              </a:spcBef>
              <a:spcAft>
                <a:spcPts val="1200"/>
              </a:spcAft>
              <a:buFont typeface="Wingdings" panose="05000000000000000000" pitchFamily="2" charset="2"/>
              <a:buChar char="ü"/>
            </a:pPr>
            <a:r>
              <a:rPr lang="fr-BE" sz="2800" b="1" dirty="0" smtClean="0">
                <a:solidFill>
                  <a:schemeClr val="tx2"/>
                </a:solidFill>
              </a:rPr>
              <a:t>Une vision élargie des problématiques</a:t>
            </a:r>
          </a:p>
          <a:p>
            <a:pPr>
              <a:spcBef>
                <a:spcPct val="0"/>
              </a:spcBef>
              <a:spcAft>
                <a:spcPts val="1200"/>
              </a:spcAft>
              <a:buFont typeface="Wingdings" panose="05000000000000000000" pitchFamily="2" charset="2"/>
              <a:buChar char="ü"/>
            </a:pPr>
            <a:r>
              <a:rPr lang="fr-BE" sz="2800" b="1" dirty="0" smtClean="0">
                <a:solidFill>
                  <a:schemeClr val="tx2"/>
                </a:solidFill>
              </a:rPr>
              <a:t>Connaissance des procédures aussi bien dans les négociations</a:t>
            </a:r>
            <a:r>
              <a:rPr lang="fr-BE" sz="2800" dirty="0" smtClean="0">
                <a:solidFill>
                  <a:schemeClr val="tx2"/>
                </a:solidFill>
              </a:rPr>
              <a:t> </a:t>
            </a:r>
            <a:r>
              <a:rPr lang="fr-BE" sz="2800" i="1" dirty="0" smtClean="0">
                <a:solidFill>
                  <a:schemeClr val="tx2"/>
                </a:solidFill>
              </a:rPr>
              <a:t>(CA, CT, CP, alliances que l'on peut obtenir…)</a:t>
            </a:r>
            <a:r>
              <a:rPr lang="fr-BE" sz="2800" dirty="0" smtClean="0">
                <a:solidFill>
                  <a:schemeClr val="tx2"/>
                </a:solidFill>
              </a:rPr>
              <a:t> </a:t>
            </a:r>
            <a:r>
              <a:rPr lang="fr-BE" sz="2800" b="1" dirty="0" smtClean="0">
                <a:solidFill>
                  <a:schemeClr val="tx2"/>
                </a:solidFill>
              </a:rPr>
              <a:t>que dans les décisions individuelles</a:t>
            </a:r>
            <a:r>
              <a:rPr lang="fr-BE" sz="2800" dirty="0" smtClean="0">
                <a:solidFill>
                  <a:schemeClr val="tx2"/>
                </a:solidFill>
              </a:rPr>
              <a:t> </a:t>
            </a:r>
            <a:r>
              <a:rPr lang="fr-BE" sz="2800" i="1" dirty="0" smtClean="0">
                <a:solidFill>
                  <a:schemeClr val="tx2"/>
                </a:solidFill>
              </a:rPr>
              <a:t>affectant les droits individuels (délais…)</a:t>
            </a:r>
          </a:p>
          <a:p>
            <a:pPr>
              <a:spcBef>
                <a:spcPct val="0"/>
              </a:spcBef>
              <a:spcAft>
                <a:spcPts val="1200"/>
              </a:spcAft>
              <a:buFont typeface="Wingdings" panose="05000000000000000000" pitchFamily="2" charset="2"/>
              <a:buChar char="ü"/>
            </a:pPr>
            <a:r>
              <a:rPr lang="fr-BE" sz="2800" b="1" dirty="0" smtClean="0">
                <a:solidFill>
                  <a:schemeClr val="tx2"/>
                </a:solidFill>
              </a:rPr>
              <a:t>Connaissance de l'institution, des </a:t>
            </a:r>
            <a:r>
              <a:rPr lang="fr-BE" sz="2800" b="1" dirty="0" err="1" smtClean="0">
                <a:solidFill>
                  <a:schemeClr val="tx2"/>
                </a:solidFill>
              </a:rPr>
              <a:t>DGs</a:t>
            </a:r>
            <a:r>
              <a:rPr lang="fr-BE" sz="2800" b="1" dirty="0" smtClean="0">
                <a:solidFill>
                  <a:schemeClr val="tx2"/>
                </a:solidFill>
              </a:rPr>
              <a:t>, des interlocuteurs</a:t>
            </a:r>
            <a:endParaRPr lang="en-GB" sz="2800" b="1" dirty="0" smtClean="0">
              <a:solidFill>
                <a:schemeClr val="tx2"/>
              </a:solidFill>
            </a:endParaRPr>
          </a:p>
          <a:p>
            <a:pPr marL="0" indent="0">
              <a:spcBef>
                <a:spcPct val="0"/>
              </a:spcBef>
              <a:buNone/>
            </a:pPr>
            <a:endParaRPr lang="en-GB" sz="2800" dirty="0">
              <a:solidFill>
                <a:schemeClr val="tx2"/>
              </a:solidFill>
            </a:endParaRPr>
          </a:p>
        </p:txBody>
      </p:sp>
      <p:sp>
        <p:nvSpPr>
          <p:cNvPr id="4" name="Slide Number Placeholder 3"/>
          <p:cNvSpPr>
            <a:spLocks noGrp="1"/>
          </p:cNvSpPr>
          <p:nvPr>
            <p:ph type="sldNum" sz="quarter" idx="12"/>
          </p:nvPr>
        </p:nvSpPr>
        <p:spPr/>
        <p:txBody>
          <a:bodyPr/>
          <a:lstStyle/>
          <a:p>
            <a:fld id="{CEBA9AB9-E911-4887-ABDA-7580C26631F7}" type="slidenum">
              <a:rPr lang="en-GB" altLang="en-US" smtClean="0"/>
              <a:pPr/>
              <a:t>5</a:t>
            </a:fld>
            <a:endParaRPr lang="en-GB" altLang="en-US"/>
          </a:p>
        </p:txBody>
      </p:sp>
    </p:spTree>
    <p:extLst>
      <p:ext uri="{BB962C8B-B14F-4D97-AF65-F5344CB8AC3E}">
        <p14:creationId xmlns:p14="http://schemas.microsoft.com/office/powerpoint/2010/main" val="1022361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435280" cy="5721499"/>
          </a:xfrm>
        </p:spPr>
        <p:txBody>
          <a:bodyPr/>
          <a:lstStyle/>
          <a:p>
            <a:pPr marL="0" indent="0">
              <a:spcBef>
                <a:spcPct val="0"/>
              </a:spcBef>
              <a:buNone/>
            </a:pPr>
            <a:endParaRPr lang="fr-BE" sz="2600" b="1" dirty="0" smtClean="0">
              <a:solidFill>
                <a:schemeClr val="tx2"/>
              </a:solidFill>
              <a:latin typeface="+mj-lt"/>
              <a:ea typeface="+mj-ea"/>
              <a:cs typeface="+mj-cs"/>
            </a:endParaRPr>
          </a:p>
          <a:p>
            <a:pPr marL="400050" lvl="1" indent="0">
              <a:spcBef>
                <a:spcPct val="0"/>
              </a:spcBef>
              <a:buNone/>
            </a:pPr>
            <a:r>
              <a:rPr lang="fr-BE" b="1" dirty="0" smtClean="0">
                <a:solidFill>
                  <a:schemeClr val="tx2"/>
                </a:solidFill>
                <a:latin typeface="+mj-lt"/>
                <a:ea typeface="+mj-ea"/>
                <a:cs typeface="+mj-cs"/>
              </a:rPr>
              <a:t>2.2 </a:t>
            </a:r>
            <a:r>
              <a:rPr lang="fr-BE" b="1" u="sng" dirty="0">
                <a:solidFill>
                  <a:schemeClr val="tx2"/>
                </a:solidFill>
                <a:latin typeface="+mj-lt"/>
                <a:ea typeface="+mj-ea"/>
                <a:cs typeface="+mj-cs"/>
              </a:rPr>
              <a:t>Un personnel "dérouté" et isolé</a:t>
            </a:r>
            <a:endParaRPr lang="en-GB" b="1" u="sng" dirty="0">
              <a:solidFill>
                <a:schemeClr val="tx2"/>
              </a:solidFill>
              <a:latin typeface="+mj-lt"/>
              <a:ea typeface="+mj-ea"/>
              <a:cs typeface="+mj-cs"/>
            </a:endParaRPr>
          </a:p>
          <a:p>
            <a:pPr marL="0" indent="0">
              <a:buNone/>
            </a:pPr>
            <a:endParaRPr lang="fr-BE" sz="1200" dirty="0" smtClean="0"/>
          </a:p>
          <a:p>
            <a:pPr marL="0" indent="0">
              <a:buNone/>
            </a:pPr>
            <a:endParaRPr lang="fr-BE" sz="1200" dirty="0"/>
          </a:p>
          <a:p>
            <a:pPr>
              <a:spcBef>
                <a:spcPct val="0"/>
              </a:spcBef>
              <a:spcAft>
                <a:spcPts val="2400"/>
              </a:spcAft>
              <a:buFont typeface="Wingdings" panose="05000000000000000000" pitchFamily="2" charset="2"/>
              <a:buChar char="ü"/>
            </a:pPr>
            <a:r>
              <a:rPr lang="fr-BE" sz="2600" b="1" dirty="0">
                <a:solidFill>
                  <a:schemeClr val="tx2"/>
                </a:solidFill>
              </a:rPr>
              <a:t>Une très grande complexité des règles statutaires et des pratiques</a:t>
            </a:r>
            <a:r>
              <a:rPr lang="fr-BE" sz="2600" b="1" dirty="0" smtClean="0">
                <a:solidFill>
                  <a:schemeClr val="tx2"/>
                </a:solidFill>
              </a:rPr>
              <a:t>.</a:t>
            </a:r>
          </a:p>
          <a:p>
            <a:pPr>
              <a:spcBef>
                <a:spcPts val="0"/>
              </a:spcBef>
              <a:spcAft>
                <a:spcPts val="2400"/>
              </a:spcAft>
              <a:buFont typeface="Wingdings" panose="05000000000000000000" pitchFamily="2" charset="2"/>
              <a:buChar char="ü"/>
            </a:pPr>
            <a:r>
              <a:rPr lang="fr-BE" sz="2600" b="1" dirty="0">
                <a:solidFill>
                  <a:schemeClr val="tx2"/>
                </a:solidFill>
              </a:rPr>
              <a:t>Les collègues ont une multitude de </a:t>
            </a:r>
            <a:r>
              <a:rPr lang="fr-BE" sz="2600" b="1" dirty="0" smtClean="0">
                <a:solidFill>
                  <a:schemeClr val="tx2"/>
                </a:solidFill>
              </a:rPr>
              <a:t>questions</a:t>
            </a:r>
            <a:endParaRPr lang="en-GB" sz="2600" b="1" dirty="0">
              <a:solidFill>
                <a:schemeClr val="tx2"/>
              </a:solidFill>
            </a:endParaRPr>
          </a:p>
          <a:p>
            <a:pPr>
              <a:spcBef>
                <a:spcPts val="0"/>
              </a:spcBef>
              <a:spcAft>
                <a:spcPts val="2400"/>
              </a:spcAft>
              <a:buFont typeface="Wingdings" panose="05000000000000000000" pitchFamily="2" charset="2"/>
              <a:buChar char="ü"/>
            </a:pPr>
            <a:r>
              <a:rPr lang="fr-BE" sz="2600" b="1" dirty="0">
                <a:solidFill>
                  <a:schemeClr val="tx2"/>
                </a:solidFill>
              </a:rPr>
              <a:t>Les collègues sont isolés </a:t>
            </a:r>
            <a:endParaRPr lang="en-GB" sz="2600" b="1" dirty="0">
              <a:solidFill>
                <a:schemeClr val="tx2"/>
              </a:solidFill>
            </a:endParaRPr>
          </a:p>
          <a:p>
            <a:pPr>
              <a:spcBef>
                <a:spcPts val="0"/>
              </a:spcBef>
              <a:spcAft>
                <a:spcPts val="2400"/>
              </a:spcAft>
              <a:buFont typeface="Wingdings" panose="05000000000000000000" pitchFamily="2" charset="2"/>
              <a:buChar char="ü"/>
            </a:pPr>
            <a:r>
              <a:rPr lang="fr-BE" sz="2600" b="1" dirty="0">
                <a:solidFill>
                  <a:schemeClr val="tx2"/>
                </a:solidFill>
              </a:rPr>
              <a:t>Les collègues ont beaucoup d'attente </a:t>
            </a:r>
            <a:endParaRPr lang="en-GB" sz="2600" b="1" dirty="0">
              <a:solidFill>
                <a:schemeClr val="tx2"/>
              </a:solidFill>
            </a:endParaRPr>
          </a:p>
          <a:p>
            <a:pPr>
              <a:spcBef>
                <a:spcPts val="0"/>
              </a:spcBef>
              <a:spcAft>
                <a:spcPts val="2400"/>
              </a:spcAft>
              <a:buFont typeface="Wingdings" panose="05000000000000000000" pitchFamily="2" charset="2"/>
              <a:buChar char="ü"/>
            </a:pPr>
            <a:r>
              <a:rPr lang="fr-BE" sz="2600" b="1" dirty="0">
                <a:solidFill>
                  <a:schemeClr val="tx2"/>
                </a:solidFill>
              </a:rPr>
              <a:t>Ils sont déroutés face à des situations inattendues</a:t>
            </a:r>
            <a:endParaRPr lang="en-GB" sz="2600" b="1" dirty="0">
              <a:solidFill>
                <a:schemeClr val="tx2"/>
              </a:solidFill>
            </a:endParaRPr>
          </a:p>
          <a:p>
            <a:pPr marL="0" indent="0">
              <a:spcBef>
                <a:spcPct val="0"/>
              </a:spcBef>
              <a:spcAft>
                <a:spcPts val="1200"/>
              </a:spcAft>
              <a:buNone/>
            </a:pPr>
            <a:endParaRPr lang="fr-BE" sz="2600" b="1" dirty="0">
              <a:solidFill>
                <a:schemeClr val="tx2"/>
              </a:solidFill>
            </a:endParaRPr>
          </a:p>
          <a:p>
            <a:pPr marL="0" indent="0">
              <a:buNone/>
            </a:pPr>
            <a:endParaRPr lang="en-GB" dirty="0"/>
          </a:p>
        </p:txBody>
      </p:sp>
      <p:sp>
        <p:nvSpPr>
          <p:cNvPr id="4" name="Slide Number Placeholder 3"/>
          <p:cNvSpPr>
            <a:spLocks noGrp="1"/>
          </p:cNvSpPr>
          <p:nvPr>
            <p:ph type="sldNum" sz="quarter" idx="12"/>
          </p:nvPr>
        </p:nvSpPr>
        <p:spPr/>
        <p:txBody>
          <a:bodyPr/>
          <a:lstStyle/>
          <a:p>
            <a:fld id="{CEBA9AB9-E911-4887-ABDA-7580C26631F7}" type="slidenum">
              <a:rPr lang="en-GB" altLang="en-US" smtClean="0"/>
              <a:pPr/>
              <a:t>6</a:t>
            </a:fld>
            <a:endParaRPr lang="en-GB" altLang="en-US"/>
          </a:p>
        </p:txBody>
      </p:sp>
    </p:spTree>
    <p:extLst>
      <p:ext uri="{BB962C8B-B14F-4D97-AF65-F5344CB8AC3E}">
        <p14:creationId xmlns:p14="http://schemas.microsoft.com/office/powerpoint/2010/main" val="164296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BA9AB9-E911-4887-ABDA-7580C26631F7}" type="slidenum">
              <a:rPr lang="en-GB" altLang="en-US" smtClean="0"/>
              <a:pPr/>
              <a:t>7</a:t>
            </a:fld>
            <a:endParaRPr lang="en-GB" altLang="en-US"/>
          </a:p>
        </p:txBody>
      </p:sp>
      <p:sp>
        <p:nvSpPr>
          <p:cNvPr id="3" name="Content Placeholder 2"/>
          <p:cNvSpPr>
            <a:spLocks noGrp="1"/>
          </p:cNvSpPr>
          <p:nvPr>
            <p:ph idx="1"/>
          </p:nvPr>
        </p:nvSpPr>
        <p:spPr>
          <a:xfrm>
            <a:off x="467544" y="332656"/>
            <a:ext cx="8219256" cy="5793507"/>
          </a:xfrm>
        </p:spPr>
        <p:txBody>
          <a:bodyPr>
            <a:normAutofit fontScale="92500" lnSpcReduction="10000"/>
          </a:bodyPr>
          <a:lstStyle/>
          <a:p>
            <a:pPr marL="400050" lvl="1" indent="0">
              <a:spcBef>
                <a:spcPct val="0"/>
              </a:spcBef>
              <a:buNone/>
            </a:pPr>
            <a:r>
              <a:rPr lang="fr-BE" b="1" dirty="0">
                <a:solidFill>
                  <a:schemeClr val="tx2"/>
                </a:solidFill>
                <a:latin typeface="+mj-lt"/>
                <a:ea typeface="+mj-ea"/>
                <a:cs typeface="+mj-cs"/>
              </a:rPr>
              <a:t>2.3 </a:t>
            </a:r>
            <a:r>
              <a:rPr lang="fr-BE" b="1" u="sng" dirty="0">
                <a:solidFill>
                  <a:schemeClr val="tx2"/>
                </a:solidFill>
                <a:latin typeface="+mj-lt"/>
                <a:ea typeface="+mj-ea"/>
                <a:cs typeface="+mj-cs"/>
              </a:rPr>
              <a:t>Quelques chiffres issus du rapport annuel du médiateur mais qui ne reflètent pas la réalité du terrain.</a:t>
            </a:r>
            <a:endParaRPr lang="en-GB" b="1" u="sng" dirty="0">
              <a:solidFill>
                <a:schemeClr val="tx2"/>
              </a:solidFill>
              <a:latin typeface="+mj-lt"/>
              <a:ea typeface="+mj-ea"/>
              <a:cs typeface="+mj-cs"/>
            </a:endParaRPr>
          </a:p>
          <a:p>
            <a:pPr marL="0" indent="0">
              <a:buNone/>
            </a:pPr>
            <a:endParaRPr lang="fr-BE" sz="2200" dirty="0" smtClean="0"/>
          </a:p>
          <a:p>
            <a:pPr marL="400050" lvl="1" indent="0">
              <a:buNone/>
            </a:pPr>
            <a:r>
              <a:rPr lang="fr-BE" i="1" dirty="0" smtClean="0">
                <a:solidFill>
                  <a:schemeClr val="tx2"/>
                </a:solidFill>
              </a:rPr>
              <a:t>Rapport </a:t>
            </a:r>
            <a:r>
              <a:rPr lang="fr-BE" i="1" dirty="0">
                <a:solidFill>
                  <a:schemeClr val="tx2"/>
                </a:solidFill>
              </a:rPr>
              <a:t>Médiateur 2016 </a:t>
            </a:r>
            <a:r>
              <a:rPr lang="fr-BE" i="1" dirty="0"/>
              <a:t>: </a:t>
            </a:r>
            <a:endParaRPr lang="fr-BE" i="1" dirty="0" smtClean="0"/>
          </a:p>
          <a:p>
            <a:pPr marL="400050" lvl="1" indent="0">
              <a:buNone/>
            </a:pPr>
            <a:endParaRPr lang="en-GB" i="1" dirty="0"/>
          </a:p>
          <a:p>
            <a:r>
              <a:rPr lang="fr-BE" sz="2800" b="1" i="1" dirty="0" smtClean="0">
                <a:solidFill>
                  <a:schemeClr val="tx2">
                    <a:lumMod val="60000"/>
                    <a:lumOff val="40000"/>
                  </a:schemeClr>
                </a:solidFill>
              </a:rPr>
              <a:t>292</a:t>
            </a:r>
            <a:r>
              <a:rPr lang="fr-BE" sz="2800" i="1" dirty="0" smtClean="0"/>
              <a:t> </a:t>
            </a:r>
            <a:r>
              <a:rPr lang="fr-BE" sz="2800" b="1" i="1" dirty="0"/>
              <a:t>nouveaux cas </a:t>
            </a:r>
            <a:r>
              <a:rPr lang="fr-BE" sz="2800" i="1" dirty="0"/>
              <a:t>en </a:t>
            </a:r>
            <a:r>
              <a:rPr lang="fr-BE" sz="2800" b="1" i="1" dirty="0">
                <a:solidFill>
                  <a:schemeClr val="tx2">
                    <a:lumMod val="60000"/>
                    <a:lumOff val="40000"/>
                  </a:schemeClr>
                </a:solidFill>
              </a:rPr>
              <a:t>2016</a:t>
            </a:r>
            <a:r>
              <a:rPr lang="fr-BE" sz="2800" i="1" dirty="0"/>
              <a:t>, </a:t>
            </a:r>
            <a:r>
              <a:rPr lang="fr-BE" sz="2800" b="1" i="1" dirty="0" smtClean="0">
                <a:solidFill>
                  <a:srgbClr val="FF0000"/>
                </a:solidFill>
              </a:rPr>
              <a:t>416</a:t>
            </a:r>
            <a:r>
              <a:rPr lang="fr-BE" sz="2800" i="1" dirty="0" smtClean="0"/>
              <a:t> </a:t>
            </a:r>
            <a:r>
              <a:rPr lang="fr-BE" sz="2800" i="1" dirty="0"/>
              <a:t>en </a:t>
            </a:r>
            <a:r>
              <a:rPr lang="fr-BE" sz="2800" b="1" i="1" dirty="0">
                <a:solidFill>
                  <a:srgbClr val="FF0000"/>
                </a:solidFill>
              </a:rPr>
              <a:t>2015</a:t>
            </a:r>
            <a:r>
              <a:rPr lang="fr-BE" sz="2800" i="1" dirty="0"/>
              <a:t> ceci étant lié à la réforme du statut de 2014 (nombreux cas liés aux droits individuels)</a:t>
            </a:r>
            <a:endParaRPr lang="en-GB" sz="2800" i="1" dirty="0"/>
          </a:p>
          <a:p>
            <a:r>
              <a:rPr lang="fr-BE" sz="2800" i="1" dirty="0" smtClean="0"/>
              <a:t>Réduction </a:t>
            </a:r>
            <a:r>
              <a:rPr lang="fr-BE" sz="2800" i="1" dirty="0"/>
              <a:t>significative du nombre de nouveaux cas </a:t>
            </a:r>
            <a:r>
              <a:rPr lang="fr-BE" sz="2800" i="1" dirty="0" smtClean="0"/>
              <a:t>  concernant </a:t>
            </a:r>
            <a:r>
              <a:rPr lang="fr-BE" sz="2800" i="1" dirty="0"/>
              <a:t>des </a:t>
            </a:r>
            <a:r>
              <a:rPr lang="fr-BE" sz="2800" b="1" i="1" dirty="0"/>
              <a:t>conflits relationnels </a:t>
            </a:r>
            <a:r>
              <a:rPr lang="fr-BE" sz="2800" i="1" dirty="0"/>
              <a:t>: </a:t>
            </a:r>
            <a:r>
              <a:rPr lang="fr-BE" sz="2800" b="1" i="1" dirty="0">
                <a:solidFill>
                  <a:schemeClr val="accent1"/>
                </a:solidFill>
              </a:rPr>
              <a:t>68</a:t>
            </a:r>
            <a:r>
              <a:rPr lang="fr-BE" sz="2800" i="1" dirty="0"/>
              <a:t> en </a:t>
            </a:r>
            <a:r>
              <a:rPr lang="fr-BE" sz="2800" b="1" i="1" dirty="0">
                <a:solidFill>
                  <a:schemeClr val="accent1"/>
                </a:solidFill>
              </a:rPr>
              <a:t>2016</a:t>
            </a:r>
            <a:r>
              <a:rPr lang="fr-BE" sz="2800" i="1" dirty="0"/>
              <a:t>, contre </a:t>
            </a:r>
            <a:r>
              <a:rPr lang="fr-BE" sz="2800" b="1" i="1" dirty="0">
                <a:solidFill>
                  <a:srgbClr val="FF0000"/>
                </a:solidFill>
              </a:rPr>
              <a:t>128</a:t>
            </a:r>
            <a:r>
              <a:rPr lang="fr-BE" sz="2800" i="1" dirty="0"/>
              <a:t> en </a:t>
            </a:r>
            <a:r>
              <a:rPr lang="fr-BE" sz="2800" b="1" i="1" dirty="0">
                <a:solidFill>
                  <a:srgbClr val="FF0000"/>
                </a:solidFill>
              </a:rPr>
              <a:t>2015</a:t>
            </a:r>
            <a:r>
              <a:rPr lang="fr-BE" sz="2800" i="1" dirty="0"/>
              <a:t>, </a:t>
            </a:r>
            <a:r>
              <a:rPr lang="fr-BE" sz="2800" b="1" i="1" dirty="0">
                <a:solidFill>
                  <a:srgbClr val="00B050"/>
                </a:solidFill>
              </a:rPr>
              <a:t>89</a:t>
            </a:r>
            <a:r>
              <a:rPr lang="fr-BE" sz="2800" i="1" dirty="0">
                <a:solidFill>
                  <a:srgbClr val="00B050"/>
                </a:solidFill>
              </a:rPr>
              <a:t> </a:t>
            </a:r>
            <a:r>
              <a:rPr lang="fr-BE" sz="2800" i="1" dirty="0"/>
              <a:t>en </a:t>
            </a:r>
            <a:r>
              <a:rPr lang="fr-BE" sz="2800" b="1" i="1" dirty="0">
                <a:solidFill>
                  <a:srgbClr val="00B050"/>
                </a:solidFill>
              </a:rPr>
              <a:t>2014</a:t>
            </a:r>
            <a:r>
              <a:rPr lang="fr-BE" sz="2800" i="1" dirty="0"/>
              <a:t>, </a:t>
            </a:r>
            <a:r>
              <a:rPr lang="fr-BE" sz="2800" b="1" i="1" dirty="0">
                <a:solidFill>
                  <a:srgbClr val="7030A0"/>
                </a:solidFill>
              </a:rPr>
              <a:t>90</a:t>
            </a:r>
            <a:r>
              <a:rPr lang="fr-BE" sz="2800" i="1" dirty="0"/>
              <a:t> en </a:t>
            </a:r>
            <a:r>
              <a:rPr lang="fr-BE" sz="2800" b="1" i="1" dirty="0">
                <a:solidFill>
                  <a:srgbClr val="7030A0"/>
                </a:solidFill>
              </a:rPr>
              <a:t>2013</a:t>
            </a:r>
            <a:r>
              <a:rPr lang="fr-BE" sz="2800" i="1" dirty="0"/>
              <a:t>. </a:t>
            </a:r>
            <a:endParaRPr lang="en-GB" sz="2800" i="1" dirty="0"/>
          </a:p>
          <a:p>
            <a:r>
              <a:rPr lang="fr-BE" sz="2800" i="1" dirty="0"/>
              <a:t>Les femmes se plaignent plus que les hommes : </a:t>
            </a:r>
            <a:r>
              <a:rPr lang="fr-BE" sz="2800" b="1" i="1" dirty="0"/>
              <a:t>30 à 40% </a:t>
            </a:r>
            <a:r>
              <a:rPr lang="fr-BE" sz="2800" i="1" dirty="0"/>
              <a:t>de </a:t>
            </a:r>
            <a:r>
              <a:rPr lang="fr-BE" sz="2800" b="1" i="1" dirty="0"/>
              <a:t>plus de cas pour les femmes que pour les hommes</a:t>
            </a:r>
            <a:endParaRPr lang="en-GB" sz="2800" b="1" i="1" dirty="0"/>
          </a:p>
          <a:p>
            <a:pPr marL="0" indent="0">
              <a:buNone/>
            </a:pPr>
            <a:endParaRPr lang="en-GB" dirty="0"/>
          </a:p>
        </p:txBody>
      </p:sp>
    </p:spTree>
    <p:extLst>
      <p:ext uri="{BB962C8B-B14F-4D97-AF65-F5344CB8AC3E}">
        <p14:creationId xmlns:p14="http://schemas.microsoft.com/office/powerpoint/2010/main" val="767478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sz="3600" b="1" u="sng" dirty="0" smtClean="0">
                <a:solidFill>
                  <a:schemeClr val="tx2"/>
                </a:solidFill>
              </a:rPr>
              <a:t/>
            </a:r>
            <a:br>
              <a:rPr lang="fr-BE" sz="3600" b="1" u="sng" dirty="0" smtClean="0">
                <a:solidFill>
                  <a:schemeClr val="tx2"/>
                </a:solidFill>
              </a:rPr>
            </a:br>
            <a:r>
              <a:rPr lang="fr-BE" sz="3600" b="1" dirty="0" smtClean="0">
                <a:solidFill>
                  <a:schemeClr val="tx2"/>
                </a:solidFill>
              </a:rPr>
              <a:t>III</a:t>
            </a:r>
            <a:r>
              <a:rPr lang="fr-BE" sz="3600" b="1" dirty="0">
                <a:solidFill>
                  <a:schemeClr val="tx2"/>
                </a:solidFill>
              </a:rPr>
              <a:t>. </a:t>
            </a:r>
            <a:r>
              <a:rPr lang="fr-BE" sz="3600" b="1" u="sng" dirty="0">
                <a:solidFill>
                  <a:schemeClr val="tx2"/>
                </a:solidFill>
              </a:rPr>
              <a:t>Des positions pragmatiques et réalistes </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lvl="0">
              <a:spcBef>
                <a:spcPts val="0"/>
              </a:spcBef>
              <a:spcAft>
                <a:spcPts val="2400"/>
              </a:spcAft>
              <a:buFont typeface="Wingdings" panose="05000000000000000000" pitchFamily="2" charset="2"/>
              <a:buChar char="ü"/>
            </a:pPr>
            <a:r>
              <a:rPr lang="fr-BE" sz="2600" b="1" dirty="0">
                <a:solidFill>
                  <a:schemeClr val="tx2"/>
                </a:solidFill>
              </a:rPr>
              <a:t>Défendre le point de vue du personnel : </a:t>
            </a:r>
            <a:endParaRPr lang="fr-BE" sz="2600" b="1" dirty="0" smtClean="0">
              <a:solidFill>
                <a:schemeClr val="tx2"/>
              </a:solidFill>
            </a:endParaRPr>
          </a:p>
          <a:p>
            <a:pPr marL="400050" lvl="1" indent="0">
              <a:spcBef>
                <a:spcPts val="0"/>
              </a:spcBef>
              <a:spcAft>
                <a:spcPts val="2400"/>
              </a:spcAft>
              <a:buNone/>
            </a:pPr>
            <a:r>
              <a:rPr lang="fr-BE" sz="2000" dirty="0" err="1" smtClean="0">
                <a:solidFill>
                  <a:schemeClr val="tx2"/>
                </a:solidFill>
              </a:rPr>
              <a:t>fact</a:t>
            </a:r>
            <a:r>
              <a:rPr lang="fr-BE" sz="2000" dirty="0" smtClean="0">
                <a:solidFill>
                  <a:schemeClr val="tx2"/>
                </a:solidFill>
              </a:rPr>
              <a:t> </a:t>
            </a:r>
            <a:r>
              <a:rPr lang="fr-BE" sz="2000" dirty="0" err="1">
                <a:solidFill>
                  <a:schemeClr val="tx2"/>
                </a:solidFill>
              </a:rPr>
              <a:t>finding</a:t>
            </a:r>
            <a:r>
              <a:rPr lang="fr-BE" sz="2000" dirty="0">
                <a:solidFill>
                  <a:schemeClr val="tx2"/>
                </a:solidFill>
              </a:rPr>
              <a:t>, analyse des faits, tout élément de preuve pour conforter la position du ou de la </a:t>
            </a:r>
            <a:r>
              <a:rPr lang="fr-BE" sz="2000" dirty="0" smtClean="0">
                <a:solidFill>
                  <a:schemeClr val="tx2"/>
                </a:solidFill>
              </a:rPr>
              <a:t>collègue.</a:t>
            </a:r>
            <a:r>
              <a:rPr lang="en-GB" sz="2000" dirty="0" smtClean="0">
                <a:solidFill>
                  <a:schemeClr val="tx2"/>
                </a:solidFill>
              </a:rPr>
              <a:t> </a:t>
            </a:r>
            <a:r>
              <a:rPr lang="fr-BE" sz="2000" dirty="0" smtClean="0">
                <a:solidFill>
                  <a:schemeClr val="tx2"/>
                </a:solidFill>
              </a:rPr>
              <a:t>Problème </a:t>
            </a:r>
            <a:r>
              <a:rPr lang="fr-BE" sz="2000" dirty="0">
                <a:solidFill>
                  <a:schemeClr val="tx2"/>
                </a:solidFill>
              </a:rPr>
              <a:t>des e-mails qui sont effacés après un laps de temps de 6 </a:t>
            </a:r>
            <a:r>
              <a:rPr lang="fr-BE" sz="2000" dirty="0" smtClean="0">
                <a:solidFill>
                  <a:schemeClr val="tx2"/>
                </a:solidFill>
              </a:rPr>
              <a:t>mois</a:t>
            </a:r>
            <a:r>
              <a:rPr lang="en-GB" sz="2000" dirty="0" smtClean="0">
                <a:solidFill>
                  <a:schemeClr val="tx2"/>
                </a:solidFill>
              </a:rPr>
              <a:t>. </a:t>
            </a:r>
            <a:r>
              <a:rPr lang="fr-BE" sz="2000" dirty="0" smtClean="0">
                <a:solidFill>
                  <a:schemeClr val="tx2"/>
                </a:solidFill>
              </a:rPr>
              <a:t>Conseils </a:t>
            </a:r>
            <a:r>
              <a:rPr lang="fr-BE" sz="2000" dirty="0">
                <a:solidFill>
                  <a:schemeClr val="tx2"/>
                </a:solidFill>
              </a:rPr>
              <a:t>pratiques donnés aux collègues, notamment dans les cas de </a:t>
            </a:r>
            <a:r>
              <a:rPr lang="fr-BE" sz="2000" dirty="0" smtClean="0">
                <a:solidFill>
                  <a:schemeClr val="tx2"/>
                </a:solidFill>
              </a:rPr>
              <a:t>harcèlement</a:t>
            </a:r>
          </a:p>
          <a:p>
            <a:pPr>
              <a:spcBef>
                <a:spcPts val="0"/>
              </a:spcBef>
              <a:spcAft>
                <a:spcPts val="2400"/>
              </a:spcAft>
              <a:buFont typeface="Wingdings" panose="05000000000000000000" pitchFamily="2" charset="2"/>
              <a:buChar char="ü"/>
            </a:pPr>
            <a:r>
              <a:rPr lang="fr-BE" sz="2600" b="1" dirty="0" smtClean="0">
                <a:solidFill>
                  <a:schemeClr val="tx2"/>
                </a:solidFill>
              </a:rPr>
              <a:t>La recherche de solutions amiables</a:t>
            </a:r>
          </a:p>
          <a:p>
            <a:pPr>
              <a:spcBef>
                <a:spcPts val="0"/>
              </a:spcBef>
              <a:spcAft>
                <a:spcPts val="2400"/>
              </a:spcAft>
              <a:buFont typeface="Wingdings" panose="05000000000000000000" pitchFamily="2" charset="2"/>
              <a:buChar char="ü"/>
            </a:pPr>
            <a:r>
              <a:rPr lang="fr-BE" sz="2600" b="1" dirty="0" smtClean="0">
                <a:solidFill>
                  <a:schemeClr val="tx2"/>
                </a:solidFill>
              </a:rPr>
              <a:t>Le poids politique des représentants du personnel, tracts politiques, contacts politiques</a:t>
            </a:r>
            <a:endParaRPr lang="en-GB" sz="2600" b="1" dirty="0">
              <a:solidFill>
                <a:schemeClr val="tx2"/>
              </a:solidFill>
            </a:endParaRPr>
          </a:p>
          <a:p>
            <a:pPr>
              <a:spcBef>
                <a:spcPts val="0"/>
              </a:spcBef>
              <a:spcAft>
                <a:spcPts val="2400"/>
              </a:spcAft>
              <a:buFont typeface="Wingdings" panose="05000000000000000000" pitchFamily="2" charset="2"/>
              <a:buChar char="ü"/>
            </a:pPr>
            <a:r>
              <a:rPr lang="fr-BE" sz="2600" b="1" dirty="0" smtClean="0">
                <a:solidFill>
                  <a:schemeClr val="tx2"/>
                </a:solidFill>
              </a:rPr>
              <a:t>La voix contentieuse en dernier recours</a:t>
            </a:r>
            <a:endParaRPr lang="en-GB" sz="2600" b="1" dirty="0">
              <a:solidFill>
                <a:schemeClr val="tx2"/>
              </a:solidFill>
            </a:endParaRPr>
          </a:p>
        </p:txBody>
      </p:sp>
      <p:sp>
        <p:nvSpPr>
          <p:cNvPr id="4" name="Slide Number Placeholder 3"/>
          <p:cNvSpPr>
            <a:spLocks noGrp="1"/>
          </p:cNvSpPr>
          <p:nvPr>
            <p:ph type="sldNum" sz="quarter" idx="12"/>
          </p:nvPr>
        </p:nvSpPr>
        <p:spPr/>
        <p:txBody>
          <a:bodyPr/>
          <a:lstStyle/>
          <a:p>
            <a:fld id="{CEBA9AB9-E911-4887-ABDA-7580C26631F7}" type="slidenum">
              <a:rPr lang="en-GB" altLang="en-US" smtClean="0"/>
              <a:pPr/>
              <a:t>8</a:t>
            </a:fld>
            <a:endParaRPr lang="en-GB" altLang="en-US"/>
          </a:p>
        </p:txBody>
      </p:sp>
    </p:spTree>
    <p:extLst>
      <p:ext uri="{BB962C8B-B14F-4D97-AF65-F5344CB8AC3E}">
        <p14:creationId xmlns:p14="http://schemas.microsoft.com/office/powerpoint/2010/main" val="412077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2290266"/>
          </a:xfrm>
        </p:spPr>
        <p:txBody>
          <a:bodyPr>
            <a:noAutofit/>
          </a:bodyPr>
          <a:lstStyle/>
          <a:p>
            <a:pPr algn="l"/>
            <a:r>
              <a:rPr lang="fr-BE" sz="3200" b="1" dirty="0">
                <a:solidFill>
                  <a:schemeClr val="tx2"/>
                </a:solidFill>
              </a:rPr>
              <a:t>IV. </a:t>
            </a:r>
            <a:r>
              <a:rPr lang="fr-BE" sz="3200" b="1" dirty="0" smtClean="0">
                <a:solidFill>
                  <a:schemeClr val="tx2"/>
                </a:solidFill>
              </a:rPr>
              <a:t>	</a:t>
            </a:r>
            <a:r>
              <a:rPr lang="fr-BE" sz="3200" b="1" u="sng" dirty="0" smtClean="0">
                <a:solidFill>
                  <a:schemeClr val="tx2"/>
                </a:solidFill>
              </a:rPr>
              <a:t>Un </a:t>
            </a:r>
            <a:r>
              <a:rPr lang="fr-BE" sz="3200" b="1" u="sng" dirty="0">
                <a:solidFill>
                  <a:schemeClr val="tx2"/>
                </a:solidFill>
              </a:rPr>
              <a:t>rôle particulièrement utile pour faire </a:t>
            </a:r>
            <a:r>
              <a:rPr lang="fr-BE" sz="3200" b="1" dirty="0" smtClean="0">
                <a:solidFill>
                  <a:schemeClr val="tx2"/>
                </a:solidFill>
              </a:rPr>
              <a:t>	</a:t>
            </a:r>
            <a:r>
              <a:rPr lang="fr-BE" sz="3200" b="1" u="sng" dirty="0" smtClean="0">
                <a:solidFill>
                  <a:schemeClr val="tx2"/>
                </a:solidFill>
              </a:rPr>
              <a:t>respecter </a:t>
            </a:r>
            <a:r>
              <a:rPr lang="fr-BE" sz="3200" b="1" u="sng" dirty="0">
                <a:solidFill>
                  <a:schemeClr val="tx2"/>
                </a:solidFill>
              </a:rPr>
              <a:t>les principes d'une bonne </a:t>
            </a:r>
            <a:r>
              <a:rPr lang="fr-BE" sz="3200" b="1" dirty="0" smtClean="0">
                <a:solidFill>
                  <a:schemeClr val="tx2"/>
                </a:solidFill>
              </a:rPr>
              <a:t>	</a:t>
            </a:r>
            <a:r>
              <a:rPr lang="fr-BE" sz="3200" b="1" u="sng" dirty="0" smtClean="0">
                <a:solidFill>
                  <a:schemeClr val="tx2"/>
                </a:solidFill>
              </a:rPr>
              <a:t>administration</a:t>
            </a:r>
            <a:r>
              <a:rPr lang="fr-BE" sz="3200" b="1" u="sng" dirty="0">
                <a:solidFill>
                  <a:schemeClr val="tx2"/>
                </a:solidFill>
              </a:rPr>
              <a:t>, le devoir de sollicitude et </a:t>
            </a:r>
            <a:r>
              <a:rPr lang="fr-BE" sz="3200" b="1" dirty="0" smtClean="0">
                <a:solidFill>
                  <a:schemeClr val="tx2"/>
                </a:solidFill>
              </a:rPr>
              <a:t>	</a:t>
            </a:r>
            <a:r>
              <a:rPr lang="fr-BE" sz="3200" b="1" u="sng" dirty="0" smtClean="0">
                <a:solidFill>
                  <a:schemeClr val="tx2"/>
                </a:solidFill>
              </a:rPr>
              <a:t>les </a:t>
            </a:r>
            <a:r>
              <a:rPr lang="fr-BE" sz="3200" b="1" u="sng" dirty="0">
                <a:solidFill>
                  <a:schemeClr val="tx2"/>
                </a:solidFill>
              </a:rPr>
              <a:t>droits de la défense</a:t>
            </a:r>
            <a:endParaRPr lang="en-GB" sz="3200" b="1" u="sng" dirty="0">
              <a:solidFill>
                <a:schemeClr val="tx2"/>
              </a:solidFill>
            </a:endParaRPr>
          </a:p>
        </p:txBody>
      </p:sp>
      <p:sp>
        <p:nvSpPr>
          <p:cNvPr id="3" name="Content Placeholder 2"/>
          <p:cNvSpPr>
            <a:spLocks noGrp="1"/>
          </p:cNvSpPr>
          <p:nvPr>
            <p:ph idx="1"/>
          </p:nvPr>
        </p:nvSpPr>
        <p:spPr>
          <a:xfrm>
            <a:off x="611560" y="2492896"/>
            <a:ext cx="8147248" cy="4032448"/>
          </a:xfrm>
        </p:spPr>
        <p:txBody>
          <a:bodyPr>
            <a:normAutofit/>
          </a:bodyPr>
          <a:lstStyle/>
          <a:p>
            <a:pPr marL="400050" lvl="1" indent="0">
              <a:lnSpc>
                <a:spcPct val="90000"/>
              </a:lnSpc>
              <a:spcBef>
                <a:spcPct val="0"/>
              </a:spcBef>
              <a:buNone/>
            </a:pPr>
            <a:endParaRPr lang="fr-BE" sz="2600" b="1" dirty="0" smtClean="0">
              <a:solidFill>
                <a:schemeClr val="tx2"/>
              </a:solidFill>
              <a:latin typeface="+mj-lt"/>
              <a:ea typeface="+mj-ea"/>
              <a:cs typeface="+mj-cs"/>
            </a:endParaRPr>
          </a:p>
          <a:p>
            <a:pPr marL="400050" lvl="1" indent="0">
              <a:lnSpc>
                <a:spcPct val="90000"/>
              </a:lnSpc>
              <a:spcBef>
                <a:spcPct val="0"/>
              </a:spcBef>
              <a:buNone/>
            </a:pPr>
            <a:endParaRPr lang="fr-BE" sz="2600" b="1" dirty="0">
              <a:solidFill>
                <a:schemeClr val="tx2"/>
              </a:solidFill>
              <a:latin typeface="+mj-lt"/>
              <a:ea typeface="+mj-ea"/>
              <a:cs typeface="+mj-cs"/>
            </a:endParaRPr>
          </a:p>
          <a:p>
            <a:pPr marL="400050" lvl="1" indent="0">
              <a:lnSpc>
                <a:spcPct val="90000"/>
              </a:lnSpc>
              <a:spcBef>
                <a:spcPct val="0"/>
              </a:spcBef>
              <a:buNone/>
            </a:pPr>
            <a:r>
              <a:rPr lang="fr-BE" sz="2600" b="1" dirty="0" smtClean="0">
                <a:solidFill>
                  <a:schemeClr val="tx2"/>
                </a:solidFill>
                <a:latin typeface="+mj-lt"/>
                <a:ea typeface="+mj-ea"/>
                <a:cs typeface="+mj-cs"/>
              </a:rPr>
              <a:t>4.1</a:t>
            </a:r>
            <a:r>
              <a:rPr lang="fr-BE" sz="2600" b="1" dirty="0">
                <a:solidFill>
                  <a:schemeClr val="tx2"/>
                </a:solidFill>
                <a:latin typeface="+mj-lt"/>
                <a:ea typeface="+mj-ea"/>
                <a:cs typeface="+mj-cs"/>
              </a:rPr>
              <a:t>. Dans la négociation des textes et en particulier des DGE</a:t>
            </a:r>
            <a:endParaRPr lang="en-GB" sz="2600" b="1" dirty="0">
              <a:solidFill>
                <a:schemeClr val="tx2"/>
              </a:solidFill>
              <a:latin typeface="+mj-lt"/>
              <a:ea typeface="+mj-ea"/>
              <a:cs typeface="+mj-cs"/>
            </a:endParaRPr>
          </a:p>
          <a:p>
            <a:pPr marL="0" indent="0">
              <a:buNone/>
            </a:pPr>
            <a:endParaRPr lang="fr-BE" b="1" u="sng" dirty="0" smtClean="0">
              <a:solidFill>
                <a:schemeClr val="tx2"/>
              </a:solidFill>
              <a:latin typeface="+mj-lt"/>
              <a:ea typeface="+mj-ea"/>
              <a:cs typeface="+mj-cs"/>
            </a:endParaRPr>
          </a:p>
        </p:txBody>
      </p:sp>
      <p:sp>
        <p:nvSpPr>
          <p:cNvPr id="4" name="Slide Number Placeholder 3"/>
          <p:cNvSpPr>
            <a:spLocks noGrp="1"/>
          </p:cNvSpPr>
          <p:nvPr>
            <p:ph type="sldNum" sz="quarter" idx="12"/>
          </p:nvPr>
        </p:nvSpPr>
        <p:spPr/>
        <p:txBody>
          <a:bodyPr/>
          <a:lstStyle/>
          <a:p>
            <a:fld id="{CEBA9AB9-E911-4887-ABDA-7580C26631F7}" type="slidenum">
              <a:rPr lang="en-GB" altLang="en-US" smtClean="0"/>
              <a:pPr/>
              <a:t>9</a:t>
            </a:fld>
            <a:endParaRPr lang="en-GB" altLang="en-US"/>
          </a:p>
        </p:txBody>
      </p:sp>
    </p:spTree>
    <p:extLst>
      <p:ext uri="{BB962C8B-B14F-4D97-AF65-F5344CB8AC3E}">
        <p14:creationId xmlns:p14="http://schemas.microsoft.com/office/powerpoint/2010/main" val="1266801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590</Words>
  <Application>Microsoft Office PowerPoint</Application>
  <PresentationFormat>On-screen Show (4:3)</PresentationFormat>
  <Paragraphs>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Atelier n° 2   Un contentieux à visage humain</vt:lpstr>
      <vt:lpstr>   I. Les dispositions statutaires </vt:lpstr>
      <vt:lpstr>PowerPoint Presentation</vt:lpstr>
      <vt:lpstr>PowerPoint Presentation</vt:lpstr>
      <vt:lpstr>II. Les atouts de la Représentation du Personnel face à un personnel "dérouté" et isolé</vt:lpstr>
      <vt:lpstr>PowerPoint Presentation</vt:lpstr>
      <vt:lpstr>PowerPoint Presentation</vt:lpstr>
      <vt:lpstr> III. Des positions pragmatiques et réalistes  </vt:lpstr>
      <vt:lpstr>IV.  Un rôle particulièrement utile pour faire  respecter les principes d'une bonne  administration, le devoir de sollicitude et  les droits de la défense</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n° 2   Un contentieux à visage humain</dc:title>
  <dc:creator>IACONO Angela (CDP-OSP)</dc:creator>
  <cp:lastModifiedBy>PELLISTRANDI Blandine (CDP-OSP)</cp:lastModifiedBy>
  <cp:revision>28</cp:revision>
  <dcterms:created xsi:type="dcterms:W3CDTF">2017-10-11T10:56:14Z</dcterms:created>
  <dcterms:modified xsi:type="dcterms:W3CDTF">2017-10-11T12:27:20Z</dcterms:modified>
</cp:coreProperties>
</file>