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74" r:id="rId2"/>
    <p:sldId id="257" r:id="rId3"/>
    <p:sldId id="293" r:id="rId4"/>
    <p:sldId id="295" r:id="rId5"/>
    <p:sldId id="297" r:id="rId6"/>
    <p:sldId id="296" r:id="rId7"/>
    <p:sldId id="307" r:id="rId8"/>
    <p:sldId id="308" r:id="rId9"/>
    <p:sldId id="301" r:id="rId10"/>
    <p:sldId id="302" r:id="rId11"/>
    <p:sldId id="303" r:id="rId12"/>
    <p:sldId id="304" r:id="rId13"/>
    <p:sldId id="305" r:id="rId14"/>
    <p:sldId id="310" r:id="rId15"/>
    <p:sldId id="306" r:id="rId16"/>
    <p:sldId id="309" r:id="rId17"/>
    <p:sldId id="311" r:id="rId18"/>
    <p:sldId id="294" r:id="rId19"/>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09" autoAdjust="0"/>
    <p:restoredTop sz="94660"/>
  </p:normalViewPr>
  <p:slideViewPr>
    <p:cSldViewPr>
      <p:cViewPr varScale="1">
        <p:scale>
          <a:sx n="62" d="100"/>
          <a:sy n="62" d="100"/>
        </p:scale>
        <p:origin x="81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CA3B5BE1-6542-46C9-A181-D6FE8A329C7C}" type="datetimeFigureOut">
              <a:rPr lang="fr-FR" smtClean="0"/>
              <a:t>15/09/2023</a:t>
            </a:fld>
            <a:endParaRPr lang="fr-FR"/>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184FF5A9-9E83-4203-8F7B-94F0968187B8}" type="slidenum">
              <a:rPr lang="fr-FR" smtClean="0"/>
              <a:t>‹#›</a:t>
            </a:fld>
            <a:endParaRPr lang="fr-FR"/>
          </a:p>
        </p:txBody>
      </p:sp>
    </p:spTree>
    <p:extLst>
      <p:ext uri="{BB962C8B-B14F-4D97-AF65-F5344CB8AC3E}">
        <p14:creationId xmlns:p14="http://schemas.microsoft.com/office/powerpoint/2010/main" val="2188235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EE93C92C-2B77-4BA5-8342-9036871099F9}" type="datetimeFigureOut">
              <a:rPr lang="fr-FR" smtClean="0"/>
              <a:t>15/09/2023</a:t>
            </a:fld>
            <a:endParaRPr lang="fr-FR"/>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DE707406-730E-4305-8561-CEDB2DD1914F}" type="slidenum">
              <a:rPr lang="fr-FR" smtClean="0"/>
              <a:t>‹#›</a:t>
            </a:fld>
            <a:endParaRPr lang="fr-FR"/>
          </a:p>
        </p:txBody>
      </p:sp>
    </p:spTree>
    <p:extLst>
      <p:ext uri="{BB962C8B-B14F-4D97-AF65-F5344CB8AC3E}">
        <p14:creationId xmlns:p14="http://schemas.microsoft.com/office/powerpoint/2010/main" val="1073409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0114" name="Group 2"/>
          <p:cNvGrpSpPr>
            <a:grpSpLocks/>
          </p:cNvGrpSpPr>
          <p:nvPr/>
        </p:nvGrpSpPr>
        <p:grpSpPr bwMode="auto">
          <a:xfrm>
            <a:off x="3800475" y="1789113"/>
            <a:ext cx="5340350" cy="5056187"/>
            <a:chOff x="2394" y="1127"/>
            <a:chExt cx="3364" cy="3185"/>
          </a:xfrm>
        </p:grpSpPr>
        <p:sp>
          <p:nvSpPr>
            <p:cNvPr id="9011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1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1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1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1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2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2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3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4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4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9014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9014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90149" name="Rectangle 37"/>
          <p:cNvSpPr>
            <a:spLocks noGrp="1" noChangeArrowheads="1"/>
          </p:cNvSpPr>
          <p:nvPr>
            <p:ph type="dt" sz="half" idx="2"/>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90150" name="Rectangle 38"/>
          <p:cNvSpPr>
            <a:spLocks noGrp="1" noChangeArrowheads="1"/>
          </p:cNvSpPr>
          <p:nvPr>
            <p:ph type="ftr" sz="quarter" idx="3"/>
          </p:nvPr>
        </p:nvSpPr>
        <p:spPr/>
        <p:txBody>
          <a:bodyPr/>
          <a:lstStyle>
            <a:lvl1pPr>
              <a:defRPr/>
            </a:lvl1pPr>
          </a:lstStyle>
          <a:p>
            <a:endParaRPr kumimoji="0" lang="en-US"/>
          </a:p>
        </p:txBody>
      </p:sp>
      <p:sp>
        <p:nvSpPr>
          <p:cNvPr id="9015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GB" noProof="0"/>
              <a:t>Cliquez pour modifier le style des sous-titres du masque</a:t>
            </a:r>
          </a:p>
        </p:txBody>
      </p:sp>
      <p:sp>
        <p:nvSpPr>
          <p:cNvPr id="90152"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GB" noProof="0"/>
              <a:t>Cliquez et modifiez le titre</a:t>
            </a:r>
          </a:p>
        </p:txBody>
      </p:sp>
      <p:sp>
        <p:nvSpPr>
          <p:cNvPr id="90153" name="Rectangle 41"/>
          <p:cNvSpPr>
            <a:spLocks noGrp="1" noChangeArrowheads="1"/>
          </p:cNvSpPr>
          <p:nvPr>
            <p:ph type="sldNum" sz="quarter" idx="4"/>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42927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666968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5624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94923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1499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8" name="Footer Placeholder 7"/>
          <p:cNvSpPr>
            <a:spLocks noGrp="1"/>
          </p:cNvSpPr>
          <p:nvPr>
            <p:ph type="ftr" sz="quarter" idx="11"/>
          </p:nvPr>
        </p:nvSpPr>
        <p:spPr/>
        <p:txBody>
          <a:bodyPr/>
          <a:lstStyle>
            <a:lvl1pPr>
              <a:defRPr/>
            </a:lvl1pPr>
          </a:lstStyle>
          <a:p>
            <a:endParaRPr kumimoji="0" lang="en-US"/>
          </a:p>
        </p:txBody>
      </p:sp>
      <p:sp>
        <p:nvSpPr>
          <p:cNvPr id="9" name="Slide Number Placeholder 8"/>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79817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4" name="Footer Placeholder 3"/>
          <p:cNvSpPr>
            <a:spLocks noGrp="1"/>
          </p:cNvSpPr>
          <p:nvPr>
            <p:ph type="ftr" sz="quarter" idx="11"/>
          </p:nvPr>
        </p:nvSpPr>
        <p:spPr/>
        <p:txBody>
          <a:bodyPr/>
          <a:lstStyle>
            <a:lvl1pPr>
              <a:defRPr/>
            </a:lvl1pPr>
          </a:lstStyle>
          <a:p>
            <a:endParaRPr kumimoji="0" lang="en-US"/>
          </a:p>
        </p:txBody>
      </p:sp>
      <p:sp>
        <p:nvSpPr>
          <p:cNvPr id="5" name="Slide Number Placeholder 4"/>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9778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3" name="Footer Placeholder 2"/>
          <p:cNvSpPr>
            <a:spLocks noGrp="1"/>
          </p:cNvSpPr>
          <p:nvPr>
            <p:ph type="ftr" sz="quarter" idx="11"/>
          </p:nvPr>
        </p:nvSpPr>
        <p:spPr/>
        <p:txBody>
          <a:bodyPr/>
          <a:lstStyle>
            <a:lvl1pPr>
              <a:defRPr/>
            </a:lvl1pPr>
          </a:lstStyle>
          <a:p>
            <a:endParaRPr kumimoji="0" lang="en-US"/>
          </a:p>
        </p:txBody>
      </p:sp>
      <p:sp>
        <p:nvSpPr>
          <p:cNvPr id="4" name="Slide Number Placeholder 3"/>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363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15307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eaLnBrk="1" latinLnBrk="0" hangingPunct="1"/>
            <a:fld id="{C699CB88-5E1A-4FAC-892A-60949ACB1F6F}" type="datetimeFigureOut">
              <a:rPr lang="en-US" smtClean="0"/>
              <a:pPr eaLnBrk="1" latinLnBrk="0" hangingPunct="1"/>
              <a:t>9/15/2023</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pPr eaLnBrk="1" latinLnBrk="0" hangingPunct="1"/>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7247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9090" name="Group 2"/>
          <p:cNvGrpSpPr>
            <a:grpSpLocks/>
          </p:cNvGrpSpPr>
          <p:nvPr/>
        </p:nvGrpSpPr>
        <p:grpSpPr bwMode="auto">
          <a:xfrm>
            <a:off x="3800475" y="1789113"/>
            <a:ext cx="5340350" cy="5056187"/>
            <a:chOff x="2394" y="1127"/>
            <a:chExt cx="3364" cy="3185"/>
          </a:xfrm>
        </p:grpSpPr>
        <p:sp>
          <p:nvSpPr>
            <p:cNvPr id="8909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09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09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0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0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1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1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1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1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2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2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2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fr-FR"/>
            </a:p>
          </p:txBody>
        </p:sp>
        <p:sp>
          <p:nvSpPr>
            <p:cNvPr id="8912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912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8912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Cliquez et modifiez le titre</a:t>
            </a:r>
          </a:p>
        </p:txBody>
      </p:sp>
      <p:sp>
        <p:nvSpPr>
          <p:cNvPr id="89126"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Cliquez pour modifier les styles du texte du masque</a:t>
            </a:r>
          </a:p>
          <a:p>
            <a:pPr lvl="1"/>
            <a:r>
              <a:rPr lang="en-GB"/>
              <a:t>Deuxième niveau</a:t>
            </a:r>
          </a:p>
          <a:p>
            <a:pPr lvl="2"/>
            <a:r>
              <a:rPr lang="en-GB"/>
              <a:t>Troisième niveau</a:t>
            </a:r>
          </a:p>
          <a:p>
            <a:pPr lvl="3"/>
            <a:r>
              <a:rPr lang="en-GB"/>
              <a:t>Quatrième niveau</a:t>
            </a:r>
          </a:p>
          <a:p>
            <a:pPr lvl="4"/>
            <a:r>
              <a:rPr lang="en-GB"/>
              <a:t>Cinquième niveau</a:t>
            </a:r>
          </a:p>
        </p:txBody>
      </p:sp>
      <p:sp>
        <p:nvSpPr>
          <p:cNvPr id="8912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eaLnBrk="1" latinLnBrk="0" hangingPunct="1"/>
            <a:fld id="{C699CB88-5E1A-4FAC-892A-60949ACB1F6F}" type="datetimeFigureOut">
              <a:rPr lang="en-US" smtClean="0"/>
              <a:pPr eaLnBrk="1" latinLnBrk="0" hangingPunct="1"/>
              <a:t>9/15/2023</a:t>
            </a:fld>
            <a:endParaRPr lang="en-US"/>
          </a:p>
        </p:txBody>
      </p:sp>
      <p:sp>
        <p:nvSpPr>
          <p:cNvPr id="89128"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kumimoji="0" lang="en-US"/>
          </a:p>
        </p:txBody>
      </p:sp>
      <p:sp>
        <p:nvSpPr>
          <p:cNvPr id="89129"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eaLnBrk="1" latinLnBrk="0" hangingPunct="1"/>
            <a:fld id="{91974DF9-AD47-4691-BA21-BBFCE3637A9A}" type="slidenum">
              <a:rPr kumimoji="0" lang="en-US" smtClean="0"/>
              <a:pPr eaLnBrk="1" latinLnBrk="0" hangingPunct="1"/>
              <a:t>‹#›</a:t>
            </a:fld>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curia.europa.eu/juris/document/document.jsf?text=langues%2Bfonctionnaires%2Bconcours%2Bpublication%2Bchoix&amp;docid=140926&amp;pageIndex=0&amp;doclang=fr&amp;mode=req&amp;dir=&amp;occ=first&amp;part=1&amp;cid=1076205#ctx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4581128"/>
            <a:ext cx="7772400" cy="1872208"/>
          </a:xfrm>
        </p:spPr>
        <p:txBody>
          <a:bodyPr>
            <a:normAutofit/>
          </a:bodyPr>
          <a:lstStyle/>
          <a:p>
            <a:endParaRPr lang="en-GB" b="1" dirty="0">
              <a:solidFill>
                <a:schemeClr val="tx1">
                  <a:lumMod val="50000"/>
                </a:schemeClr>
              </a:solidFill>
              <a:effectLst/>
            </a:endParaRPr>
          </a:p>
          <a:p>
            <a:r>
              <a:rPr lang="en-GB" sz="1300" b="1" dirty="0" err="1">
                <a:solidFill>
                  <a:schemeClr val="tx1">
                    <a:lumMod val="50000"/>
                  </a:schemeClr>
                </a:solidFill>
                <a:effectLst/>
              </a:rPr>
              <a:t>Délégation</a:t>
            </a:r>
            <a:r>
              <a:rPr lang="en-GB" sz="1300" b="1" dirty="0">
                <a:solidFill>
                  <a:schemeClr val="tx1">
                    <a:lumMod val="50000"/>
                  </a:schemeClr>
                </a:solidFill>
                <a:effectLst/>
              </a:rPr>
              <a:t> des </a:t>
            </a:r>
            <a:r>
              <a:rPr lang="en-GB" sz="1300" b="1" dirty="0" err="1">
                <a:solidFill>
                  <a:schemeClr val="tx1">
                    <a:lumMod val="50000"/>
                  </a:schemeClr>
                </a:solidFill>
                <a:effectLst/>
              </a:rPr>
              <a:t>Barreaux</a:t>
            </a:r>
            <a:r>
              <a:rPr lang="en-GB" sz="1300" b="1" dirty="0">
                <a:solidFill>
                  <a:schemeClr val="tx1">
                    <a:lumMod val="50000"/>
                  </a:schemeClr>
                </a:solidFill>
                <a:effectLst/>
              </a:rPr>
              <a:t> de France, Bruxelles le 13 </a:t>
            </a:r>
            <a:r>
              <a:rPr lang="en-GB" sz="1300" b="1" dirty="0" err="1">
                <a:solidFill>
                  <a:schemeClr val="tx1">
                    <a:lumMod val="50000"/>
                  </a:schemeClr>
                </a:solidFill>
                <a:effectLst/>
              </a:rPr>
              <a:t>octobre</a:t>
            </a:r>
            <a:r>
              <a:rPr lang="en-GB" sz="1300" b="1" dirty="0">
                <a:solidFill>
                  <a:schemeClr val="tx1">
                    <a:lumMod val="50000"/>
                  </a:schemeClr>
                </a:solidFill>
                <a:effectLst/>
              </a:rPr>
              <a:t> 2017</a:t>
            </a:r>
          </a:p>
          <a:p>
            <a:r>
              <a:rPr lang="en-GB" sz="1300" b="1" dirty="0">
                <a:solidFill>
                  <a:schemeClr val="tx1">
                    <a:lumMod val="50000"/>
                  </a:schemeClr>
                </a:solidFill>
                <a:effectLst/>
              </a:rPr>
              <a:t>Jean-Luc Laffineur</a:t>
            </a:r>
            <a:endParaRPr lang="fr-FR" sz="1300" b="1" dirty="0">
              <a:solidFill>
                <a:schemeClr val="tx1">
                  <a:lumMod val="50000"/>
                </a:schemeClr>
              </a:solidFill>
              <a:effectLst/>
            </a:endParaRPr>
          </a:p>
        </p:txBody>
      </p:sp>
      <p:sp>
        <p:nvSpPr>
          <p:cNvPr id="2" name="Title 1"/>
          <p:cNvSpPr>
            <a:spLocks noGrp="1"/>
          </p:cNvSpPr>
          <p:nvPr>
            <p:ph type="ctrTitle"/>
          </p:nvPr>
        </p:nvSpPr>
        <p:spPr>
          <a:xfrm>
            <a:off x="827584" y="692696"/>
            <a:ext cx="7772400" cy="4248472"/>
          </a:xfrm>
        </p:spPr>
        <p:txBody>
          <a:bodyPr>
            <a:noAutofit/>
          </a:bodyPr>
          <a:lstStyle/>
          <a:p>
            <a:pPr algn="ctr"/>
            <a:r>
              <a:rPr lang="fr-FR" sz="4000" b="1" dirty="0">
                <a:solidFill>
                  <a:schemeClr val="tx1">
                    <a:lumMod val="50000"/>
                  </a:schemeClr>
                </a:solidFill>
                <a:effectLst/>
              </a:rPr>
              <a:t>FONCTION PUBLIQUE EUROPEENNE</a:t>
            </a:r>
            <a:br>
              <a:rPr lang="fr-FR" sz="4000" b="1" dirty="0">
                <a:solidFill>
                  <a:schemeClr val="tx1">
                    <a:lumMod val="50000"/>
                  </a:schemeClr>
                </a:solidFill>
                <a:effectLst/>
              </a:rPr>
            </a:br>
            <a:br>
              <a:rPr lang="fr-FR" sz="4000" b="1" dirty="0">
                <a:solidFill>
                  <a:schemeClr val="tx1">
                    <a:lumMod val="50000"/>
                  </a:schemeClr>
                </a:solidFill>
                <a:effectLst/>
              </a:rPr>
            </a:br>
            <a:r>
              <a:rPr lang="fr-FR" sz="4000" b="1" dirty="0">
                <a:solidFill>
                  <a:schemeClr val="tx1">
                    <a:lumMod val="50000"/>
                  </a:schemeClr>
                </a:solidFill>
                <a:effectLst/>
              </a:rPr>
              <a:t>Questions d’actualité</a:t>
            </a:r>
            <a:br>
              <a:rPr lang="fr-FR" sz="4000" b="1" dirty="0">
                <a:solidFill>
                  <a:schemeClr val="tx1">
                    <a:lumMod val="50000"/>
                  </a:schemeClr>
                </a:solidFill>
                <a:effectLst/>
              </a:rPr>
            </a:br>
            <a:br>
              <a:rPr lang="fr-FR" sz="4000" b="1" dirty="0">
                <a:solidFill>
                  <a:schemeClr val="tx1">
                    <a:lumMod val="50000"/>
                  </a:schemeClr>
                </a:solidFill>
                <a:effectLst/>
              </a:rPr>
            </a:br>
            <a:r>
              <a:rPr lang="fr-FR" sz="4000" b="1" dirty="0">
                <a:solidFill>
                  <a:schemeClr val="tx1">
                    <a:lumMod val="50000"/>
                  </a:schemeClr>
                </a:solidFill>
                <a:effectLst/>
              </a:rPr>
              <a:t>La problématique du régime linguistique</a:t>
            </a:r>
          </a:p>
        </p:txBody>
      </p:sp>
      <p:sp>
        <p:nvSpPr>
          <p:cNvPr id="4" name="TextBox 3"/>
          <p:cNvSpPr txBox="1"/>
          <p:nvPr/>
        </p:nvSpPr>
        <p:spPr>
          <a:xfrm>
            <a:off x="251520" y="6198992"/>
            <a:ext cx="3528392" cy="369332"/>
          </a:xfrm>
          <a:prstGeom prst="rect">
            <a:avLst/>
          </a:prstGeom>
          <a:noFill/>
        </p:spPr>
        <p:txBody>
          <a:bodyPr wrap="square" rtlCol="0">
            <a:spAutoFit/>
          </a:bodyPr>
          <a:lstStyle/>
          <a:p>
            <a:r>
              <a:rPr lang="fr-FR" dirty="0"/>
              <a:t>Cabinet d’avocats Laffineur</a:t>
            </a:r>
          </a:p>
        </p:txBody>
      </p:sp>
    </p:spTree>
    <p:extLst>
      <p:ext uri="{BB962C8B-B14F-4D97-AF65-F5344CB8AC3E}">
        <p14:creationId xmlns:p14="http://schemas.microsoft.com/office/powerpoint/2010/main" val="635915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808489" y="1551566"/>
            <a:ext cx="8280920" cy="4247317"/>
          </a:xfrm>
          <a:prstGeom prst="rect">
            <a:avLst/>
          </a:prstGeom>
        </p:spPr>
        <p:txBody>
          <a:bodyPr wrap="square">
            <a:spAutoFit/>
          </a:bodyPr>
          <a:lstStyle/>
          <a:p>
            <a:endParaRPr lang="fr-BE" b="1" dirty="0"/>
          </a:p>
          <a:p>
            <a:endParaRPr lang="fr-BE" dirty="0"/>
          </a:p>
          <a:p>
            <a:r>
              <a:rPr lang="fr-BE" b="1" dirty="0">
                <a:solidFill>
                  <a:srgbClr val="00B050"/>
                </a:solidFill>
              </a:rPr>
              <a:t>CJUE 27/11/12 - C 566/10 ITA c. CE</a:t>
            </a:r>
            <a:r>
              <a:rPr lang="fr-BE" dirty="0"/>
              <a:t>: </a:t>
            </a:r>
            <a:r>
              <a:rPr lang="fr-BE" dirty="0">
                <a:solidFill>
                  <a:srgbClr val="FF0000"/>
                </a:solidFill>
              </a:rPr>
              <a:t>avis de concours publiés dans JOUE uniquement en ANG, ALL et FR</a:t>
            </a:r>
            <a:r>
              <a:rPr lang="fr-BE" dirty="0"/>
              <a:t> – publication postérieure succincte dans les autres langues</a:t>
            </a:r>
          </a:p>
          <a:p>
            <a:r>
              <a:rPr lang="fr-BE" b="1" dirty="0">
                <a:solidFill>
                  <a:srgbClr val="FF0000"/>
                </a:solidFill>
              </a:rPr>
              <a:t>CJUE </a:t>
            </a:r>
            <a:r>
              <a:rPr lang="fr-FR" b="1" dirty="0">
                <a:solidFill>
                  <a:srgbClr val="FF0000"/>
                </a:solidFill>
              </a:rPr>
              <a:t>annule les avis </a:t>
            </a:r>
            <a:r>
              <a:rPr lang="fr-FR" dirty="0"/>
              <a:t>- </a:t>
            </a:r>
            <a:r>
              <a:rPr lang="fr-FR" dirty="0">
                <a:solidFill>
                  <a:srgbClr val="0070C0"/>
                </a:solidFill>
              </a:rPr>
              <a:t>article 1er, par, 2, de l’annexe III du statut, lu en combinaison avec l’article 5 du règlement 1/58</a:t>
            </a:r>
            <a:r>
              <a:rPr lang="fr-FR" dirty="0"/>
              <a:t>, portant fixation du régime linguistique de la Communauté économique européenne, qui prévoit que </a:t>
            </a:r>
            <a:r>
              <a:rPr lang="fr-FR" dirty="0">
                <a:solidFill>
                  <a:srgbClr val="0070C0"/>
                </a:solidFill>
              </a:rPr>
              <a:t>le JOUE paraît dans toutes les langues officielles </a:t>
            </a:r>
            <a:r>
              <a:rPr lang="fr-FR" dirty="0"/>
              <a:t>-  les avis de concours généraux doivent être publiés intégralement dans toutes les langues officielles.</a:t>
            </a:r>
          </a:p>
          <a:p>
            <a:endParaRPr lang="fr-BE" dirty="0"/>
          </a:p>
          <a:p>
            <a:r>
              <a:rPr lang="fr-BE" b="1" dirty="0">
                <a:solidFill>
                  <a:srgbClr val="00B050"/>
                </a:solidFill>
              </a:rPr>
              <a:t>TUE 12/09/13 </a:t>
            </a:r>
            <a:r>
              <a:rPr lang="fr-BE" dirty="0"/>
              <a:t>: </a:t>
            </a:r>
            <a:r>
              <a:rPr lang="fr-BE" b="1" dirty="0">
                <a:solidFill>
                  <a:srgbClr val="00B050"/>
                </a:solidFill>
              </a:rPr>
              <a:t>ITA c CE T 164/08 </a:t>
            </a:r>
            <a:r>
              <a:rPr lang="fr-FR" dirty="0"/>
              <a:t>: avis de concours général pour la constitution d’une liste de réserve pour le recrutement de médecins  - publication dans les seules versions allemande, anglaise et française du JOUE</a:t>
            </a:r>
          </a:p>
          <a:p>
            <a:r>
              <a:rPr lang="fr-FR" b="1" dirty="0">
                <a:solidFill>
                  <a:srgbClr val="FF0000"/>
                </a:solidFill>
              </a:rPr>
              <a:t>TUE annule avis  </a:t>
            </a:r>
            <a:r>
              <a:rPr lang="fr-FR" dirty="0"/>
              <a:t>-  </a:t>
            </a:r>
            <a:r>
              <a:rPr lang="fr-FR" dirty="0">
                <a:solidFill>
                  <a:srgbClr val="0070C0"/>
                </a:solidFill>
              </a:rPr>
              <a:t>idem : article 5 du règlement n° 1/58</a:t>
            </a:r>
          </a:p>
        </p:txBody>
      </p:sp>
    </p:spTree>
    <p:extLst>
      <p:ext uri="{BB962C8B-B14F-4D97-AF65-F5344CB8AC3E}">
        <p14:creationId xmlns:p14="http://schemas.microsoft.com/office/powerpoint/2010/main" val="331198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640285" y="1303015"/>
            <a:ext cx="8280920" cy="5078313"/>
          </a:xfrm>
          <a:prstGeom prst="rect">
            <a:avLst/>
          </a:prstGeom>
        </p:spPr>
        <p:txBody>
          <a:bodyPr wrap="square">
            <a:spAutoFit/>
          </a:bodyPr>
          <a:lstStyle/>
          <a:p>
            <a:endParaRPr lang="fr-BE" b="1" dirty="0"/>
          </a:p>
          <a:p>
            <a:endParaRPr lang="fr-BE" dirty="0"/>
          </a:p>
          <a:p>
            <a:pPr marL="285750" indent="-285750" algn="just">
              <a:buFont typeface="Wingdings" panose="05000000000000000000" pitchFamily="2" charset="2"/>
              <a:buChar char="§"/>
            </a:pPr>
            <a:r>
              <a:rPr lang="fr-BE" b="1" dirty="0">
                <a:solidFill>
                  <a:srgbClr val="00B050"/>
                </a:solidFill>
              </a:rPr>
              <a:t>TUE 16/10/2013- T 248/10 ITA c. CE</a:t>
            </a:r>
            <a:r>
              <a:rPr lang="fr-BE" dirty="0"/>
              <a:t>: </a:t>
            </a:r>
            <a:r>
              <a:rPr lang="fr-FR" dirty="0"/>
              <a:t>avis de concours général - liste de réserve destinée à pourvoir des postes vacants au sein des institutions pour des administrateurs (AD 5) dans les domaines de l’administration publique européenne, du droit, de l’économie, de l’audit et des technologies de l’information et de la communication - </a:t>
            </a:r>
            <a:r>
              <a:rPr lang="fr-FR" dirty="0">
                <a:solidFill>
                  <a:srgbClr val="FF0000"/>
                </a:solidFill>
              </a:rPr>
              <a:t>choix, dans l’avis de concours, des seules langues allemande, anglaise et française, comme</a:t>
            </a:r>
            <a:r>
              <a:rPr lang="fr-FR" dirty="0"/>
              <a:t> langues devant </a:t>
            </a:r>
            <a:r>
              <a:rPr lang="fr-FR" dirty="0">
                <a:solidFill>
                  <a:srgbClr val="FF0000"/>
                </a:solidFill>
              </a:rPr>
              <a:t>obligatoirement</a:t>
            </a:r>
            <a:r>
              <a:rPr lang="fr-FR" dirty="0"/>
              <a:t> être indiquées par les candidats en tant que </a:t>
            </a:r>
            <a:r>
              <a:rPr lang="fr-FR" dirty="0">
                <a:solidFill>
                  <a:srgbClr val="FF0000"/>
                </a:solidFill>
              </a:rPr>
              <a:t>deuxième langue</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BE" dirty="0"/>
              <a:t>ITA : </a:t>
            </a:r>
            <a:r>
              <a:rPr lang="fr-FR" dirty="0"/>
              <a:t>violation de l’obligation de motivation (Art, 296 du TFUE)</a:t>
            </a:r>
          </a:p>
          <a:p>
            <a:pPr marL="285750" indent="-285750" algn="just">
              <a:buFont typeface="Wingdings" panose="05000000000000000000" pitchFamily="2" charset="2"/>
              <a:buChar char="§"/>
            </a:pPr>
            <a:endParaRPr lang="fr-BE" b="1" dirty="0">
              <a:solidFill>
                <a:srgbClr val="FF0000"/>
              </a:solidFill>
            </a:endParaRPr>
          </a:p>
          <a:p>
            <a:pPr marL="285750" indent="-285750" algn="just">
              <a:buFont typeface="Wingdings" panose="05000000000000000000" pitchFamily="2" charset="2"/>
              <a:buChar char="§"/>
            </a:pPr>
            <a:r>
              <a:rPr lang="fr-BE" b="1" dirty="0">
                <a:solidFill>
                  <a:srgbClr val="FF0000"/>
                </a:solidFill>
              </a:rPr>
              <a:t>TUE </a:t>
            </a:r>
            <a:r>
              <a:rPr lang="fr-FR" b="1" dirty="0">
                <a:solidFill>
                  <a:srgbClr val="FF0000"/>
                </a:solidFill>
              </a:rPr>
              <a:t>annule les avis </a:t>
            </a:r>
            <a:r>
              <a:rPr lang="fr-FR" dirty="0"/>
              <a:t>–CE n’a apporté aucun élément résultant de l’avis de concours pouvant permettre au Tribunal d’effectuer un contrôle juridictionnel ayant pour objet de vérifier si </a:t>
            </a:r>
            <a:r>
              <a:rPr lang="fr-FR" b="1" dirty="0">
                <a:solidFill>
                  <a:srgbClr val="0070C0"/>
                </a:solidFill>
              </a:rPr>
              <a:t>l’intérêt du service </a:t>
            </a:r>
            <a:r>
              <a:rPr lang="fr-FR" dirty="0"/>
              <a:t>constituait un objectif légitime justifiant de déroger,  à la règle énoncée à l’article 1</a:t>
            </a:r>
            <a:r>
              <a:rPr lang="fr-FR" baseline="30000" dirty="0"/>
              <a:t>er</a:t>
            </a:r>
            <a:r>
              <a:rPr lang="fr-FR" dirty="0"/>
              <a:t> du règlement 58/1 portant fixation du régime linguistique de la CEE</a:t>
            </a:r>
            <a:endParaRPr lang="fr-BE" dirty="0"/>
          </a:p>
        </p:txBody>
      </p:sp>
    </p:spTree>
    <p:extLst>
      <p:ext uri="{BB962C8B-B14F-4D97-AF65-F5344CB8AC3E}">
        <p14:creationId xmlns:p14="http://schemas.microsoft.com/office/powerpoint/2010/main" val="3777091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640285" y="1303015"/>
            <a:ext cx="8280920" cy="4524315"/>
          </a:xfrm>
          <a:prstGeom prst="rect">
            <a:avLst/>
          </a:prstGeom>
        </p:spPr>
        <p:txBody>
          <a:bodyPr wrap="square">
            <a:spAutoFit/>
          </a:bodyPr>
          <a:lstStyle/>
          <a:p>
            <a:endParaRPr lang="fr-BE" b="1" dirty="0"/>
          </a:p>
          <a:p>
            <a:endParaRPr lang="fr-BE" dirty="0"/>
          </a:p>
          <a:p>
            <a:pPr marL="285750" indent="-285750" algn="just">
              <a:buFont typeface="Wingdings" panose="05000000000000000000" pitchFamily="2" charset="2"/>
              <a:buChar char="§"/>
            </a:pPr>
            <a:r>
              <a:rPr lang="fr-BE" b="1" dirty="0">
                <a:solidFill>
                  <a:srgbClr val="00B050"/>
                </a:solidFill>
              </a:rPr>
              <a:t>TUE ITA </a:t>
            </a:r>
            <a:r>
              <a:rPr lang="fr-BE" b="1" u="sng" dirty="0">
                <a:solidFill>
                  <a:srgbClr val="00B050"/>
                </a:solidFill>
              </a:rPr>
              <a:t>et  ESP </a:t>
            </a:r>
            <a:r>
              <a:rPr lang="fr-BE" b="1" dirty="0">
                <a:solidFill>
                  <a:srgbClr val="00B050"/>
                </a:solidFill>
              </a:rPr>
              <a:t>c. CE 24/09/15 T 124/13 T 191/13</a:t>
            </a:r>
          </a:p>
          <a:p>
            <a:pPr marL="285750" indent="-285750" algn="just">
              <a:buFont typeface="Wingdings" panose="05000000000000000000" pitchFamily="2" charset="2"/>
              <a:buChar char="§"/>
            </a:pPr>
            <a:r>
              <a:rPr lang="fr-BE" b="1" dirty="0">
                <a:solidFill>
                  <a:srgbClr val="00B050"/>
                </a:solidFill>
              </a:rPr>
              <a:t>TFUE ITA c. CE 17/12/15 T -275/13 T 295/13 T 510/13  </a:t>
            </a:r>
            <a:r>
              <a:rPr lang="fr-FR" dirty="0"/>
              <a:t>avis de concours général - </a:t>
            </a:r>
            <a:r>
              <a:rPr lang="fr-FR" dirty="0">
                <a:solidFill>
                  <a:srgbClr val="FF0000"/>
                </a:solidFill>
              </a:rPr>
              <a:t>seules langues allemande, anglaise et française, comme</a:t>
            </a:r>
            <a:r>
              <a:rPr lang="fr-FR" dirty="0"/>
              <a:t> langues devant </a:t>
            </a:r>
            <a:r>
              <a:rPr lang="fr-FR" dirty="0">
                <a:solidFill>
                  <a:srgbClr val="FF0000"/>
                </a:solidFill>
              </a:rPr>
              <a:t>obligatoirement</a:t>
            </a:r>
            <a:r>
              <a:rPr lang="fr-FR" dirty="0"/>
              <a:t> être indiquées par les candidats en tant que </a:t>
            </a:r>
            <a:r>
              <a:rPr lang="fr-FR" dirty="0">
                <a:solidFill>
                  <a:srgbClr val="FF0000"/>
                </a:solidFill>
              </a:rPr>
              <a:t>langue dans  la communication entre EPSO et candidats + comme choix de deuxième langue</a:t>
            </a:r>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BE" b="1" dirty="0">
                <a:solidFill>
                  <a:srgbClr val="FF0000"/>
                </a:solidFill>
              </a:rPr>
              <a:t>TUE </a:t>
            </a:r>
            <a:r>
              <a:rPr lang="fr-FR" b="1" dirty="0">
                <a:solidFill>
                  <a:srgbClr val="FF0000"/>
                </a:solidFill>
              </a:rPr>
              <a:t>annule les avis </a:t>
            </a:r>
            <a:endParaRPr lang="fr-FR" dirty="0"/>
          </a:p>
          <a:p>
            <a:r>
              <a:rPr lang="fr-FR" dirty="0">
                <a:solidFill>
                  <a:srgbClr val="FF0000"/>
                </a:solidFill>
              </a:rPr>
              <a:t>Limitation langue de communication </a:t>
            </a:r>
            <a:r>
              <a:rPr lang="fr-FR" dirty="0"/>
              <a:t>: CE principe d’autonomie – </a:t>
            </a:r>
            <a:r>
              <a:rPr lang="fr-FR" dirty="0">
                <a:solidFill>
                  <a:srgbClr val="0070C0"/>
                </a:solidFill>
              </a:rPr>
              <a:t>TUE : Art.2  R 1/58 : </a:t>
            </a:r>
            <a:r>
              <a:rPr lang="fr-FR" dirty="0"/>
              <a:t>candidats doivent avoir le choix de pouvoir communiquer avec les institutions dans la langue de leur choix parmi ces 23 langues et recevoir réponse dans cette même langue</a:t>
            </a:r>
          </a:p>
          <a:p>
            <a:r>
              <a:rPr lang="fr-BE" dirty="0">
                <a:solidFill>
                  <a:srgbClr val="FF0000"/>
                </a:solidFill>
              </a:rPr>
              <a:t>Choix de 2</a:t>
            </a:r>
            <a:r>
              <a:rPr lang="fr-BE" baseline="30000" dirty="0">
                <a:solidFill>
                  <a:srgbClr val="FF0000"/>
                </a:solidFill>
              </a:rPr>
              <a:t>ème</a:t>
            </a:r>
            <a:r>
              <a:rPr lang="fr-BE" dirty="0">
                <a:solidFill>
                  <a:srgbClr val="FF0000"/>
                </a:solidFill>
              </a:rPr>
              <a:t> langue limité à ANG, FRA et ALL </a:t>
            </a:r>
            <a:r>
              <a:rPr lang="fr-BE" dirty="0"/>
              <a:t>: </a:t>
            </a:r>
            <a:r>
              <a:rPr lang="fr-BE" dirty="0">
                <a:solidFill>
                  <a:srgbClr val="0070C0"/>
                </a:solidFill>
              </a:rPr>
              <a:t>non justifié à l’égard de l’intérêt du service</a:t>
            </a:r>
            <a:r>
              <a:rPr lang="fr-BE" dirty="0"/>
              <a:t> (langue source, langue cible...) ni proportionné</a:t>
            </a:r>
          </a:p>
        </p:txBody>
      </p:sp>
    </p:spTree>
    <p:extLst>
      <p:ext uri="{BB962C8B-B14F-4D97-AF65-F5344CB8AC3E}">
        <p14:creationId xmlns:p14="http://schemas.microsoft.com/office/powerpoint/2010/main" val="4001738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584264" y="1239143"/>
            <a:ext cx="8280920" cy="5078313"/>
          </a:xfrm>
          <a:prstGeom prst="rect">
            <a:avLst/>
          </a:prstGeom>
        </p:spPr>
        <p:txBody>
          <a:bodyPr wrap="square">
            <a:spAutoFit/>
          </a:bodyPr>
          <a:lstStyle/>
          <a:p>
            <a:endParaRPr lang="fr-BE" b="1" dirty="0"/>
          </a:p>
          <a:p>
            <a:endParaRPr lang="fr-BE" dirty="0"/>
          </a:p>
          <a:p>
            <a:pPr marL="285750" indent="-285750" algn="just">
              <a:buFont typeface="Wingdings" panose="05000000000000000000" pitchFamily="2" charset="2"/>
              <a:buChar char="§"/>
            </a:pPr>
            <a:r>
              <a:rPr lang="fr-BE" b="1" dirty="0">
                <a:solidFill>
                  <a:srgbClr val="00B050"/>
                </a:solidFill>
              </a:rPr>
              <a:t>TUE ITA c. CE 15/09/16 T-353/14 et T-17/15 </a:t>
            </a:r>
            <a:r>
              <a:rPr lang="fr-FR" dirty="0"/>
              <a:t>avis de concours général - </a:t>
            </a:r>
            <a:r>
              <a:rPr lang="fr-FR" dirty="0">
                <a:solidFill>
                  <a:srgbClr val="FF0000"/>
                </a:solidFill>
              </a:rPr>
              <a:t>seules langues allemande, anglaise et française, comme</a:t>
            </a:r>
            <a:r>
              <a:rPr lang="fr-FR" dirty="0"/>
              <a:t> langues devant </a:t>
            </a:r>
            <a:r>
              <a:rPr lang="fr-FR" dirty="0">
                <a:solidFill>
                  <a:srgbClr val="FF0000"/>
                </a:solidFill>
              </a:rPr>
              <a:t>obligatoirement</a:t>
            </a:r>
            <a:r>
              <a:rPr lang="fr-FR" dirty="0"/>
              <a:t> être indiquées par les candidats en tant que </a:t>
            </a:r>
            <a:r>
              <a:rPr lang="fr-FR" dirty="0">
                <a:solidFill>
                  <a:srgbClr val="FF0000"/>
                </a:solidFill>
              </a:rPr>
              <a:t>langue dans la communication entre EPSO et candidats + comme choix de deuxième langue justifié suite à arrêts précédents – CE </a:t>
            </a:r>
            <a:r>
              <a:rPr lang="fr-FR" u="sng" dirty="0">
                <a:solidFill>
                  <a:srgbClr val="FF0000"/>
                </a:solidFill>
              </a:rPr>
              <a:t>motive</a:t>
            </a:r>
            <a:r>
              <a:rPr lang="fr-FR" dirty="0">
                <a:solidFill>
                  <a:srgbClr val="FF0000"/>
                </a:solidFill>
              </a:rPr>
              <a:t> ce choix :</a:t>
            </a:r>
            <a:endParaRPr lang="fr-FR" dirty="0"/>
          </a:p>
          <a:p>
            <a:pPr marL="742950" lvl="1" indent="-285750" algn="just">
              <a:buFont typeface="Wingdings" panose="05000000000000000000" pitchFamily="2" charset="2"/>
              <a:buChar char="§"/>
            </a:pPr>
            <a:r>
              <a:rPr lang="fr-FR" dirty="0"/>
              <a:t>immédiatement opérationnels </a:t>
            </a:r>
          </a:p>
          <a:p>
            <a:pPr marL="742950" lvl="1" indent="-285750" algn="just">
              <a:buFont typeface="Wingdings" panose="05000000000000000000" pitchFamily="2" charset="2"/>
              <a:buChar char="§"/>
            </a:pPr>
            <a:r>
              <a:rPr lang="fr-FR" dirty="0"/>
              <a:t>capables de communiquer efficacement dans leur travail quotidien </a:t>
            </a:r>
          </a:p>
          <a:p>
            <a:pPr marL="742950" lvl="1" indent="-285750" algn="just">
              <a:buFont typeface="Wingdings" panose="05000000000000000000" pitchFamily="2" charset="2"/>
              <a:buChar char="§"/>
            </a:pPr>
            <a:r>
              <a:rPr lang="fr-FR" dirty="0"/>
              <a:t>Eu égard à la longue pratique des institutions de l’Union en ce qui concerne les langues de communication interne et compte tenu des besoins des services en matière de communication externe et de traitement des dossiers</a:t>
            </a:r>
          </a:p>
          <a:p>
            <a:pPr marL="742950" lvl="1" indent="-285750" algn="just">
              <a:buFont typeface="Wingdings" panose="05000000000000000000" pitchFamily="2" charset="2"/>
              <a:buChar char="§"/>
            </a:pPr>
            <a:r>
              <a:rPr lang="fr-BE" dirty="0"/>
              <a:t>ALL, ANG FRA = LV2 les plus étudiées</a:t>
            </a:r>
            <a:endParaRPr lang="fr-FR" dirty="0"/>
          </a:p>
          <a:p>
            <a:pPr marL="285750" indent="-285750" algn="just">
              <a:buFont typeface="Wingdings" panose="05000000000000000000" pitchFamily="2" charset="2"/>
              <a:buChar char="§"/>
            </a:pPr>
            <a:endParaRPr lang="fr-FR" dirty="0"/>
          </a:p>
          <a:p>
            <a:pPr marL="285750" indent="-285750" algn="just">
              <a:buFont typeface="Wingdings" panose="05000000000000000000" pitchFamily="2" charset="2"/>
              <a:buChar char="§"/>
            </a:pPr>
            <a:r>
              <a:rPr lang="fr-BE" b="1" dirty="0">
                <a:solidFill>
                  <a:srgbClr val="FF0000"/>
                </a:solidFill>
              </a:rPr>
              <a:t>TUE </a:t>
            </a:r>
            <a:r>
              <a:rPr lang="fr-FR" b="1" dirty="0">
                <a:solidFill>
                  <a:srgbClr val="FF0000"/>
                </a:solidFill>
              </a:rPr>
              <a:t>annule les avis </a:t>
            </a:r>
            <a:r>
              <a:rPr lang="fr-FR" dirty="0"/>
              <a:t> </a:t>
            </a:r>
          </a:p>
          <a:p>
            <a:pPr algn="just"/>
            <a:endParaRPr lang="fr-BE" b="1" dirty="0">
              <a:solidFill>
                <a:srgbClr val="FF0000"/>
              </a:solidFill>
            </a:endParaRPr>
          </a:p>
          <a:p>
            <a:pPr marL="285750" indent="-285750" algn="just">
              <a:buFont typeface="Wingdings" panose="05000000000000000000" pitchFamily="2" charset="2"/>
              <a:buChar char="§"/>
            </a:pPr>
            <a:r>
              <a:rPr lang="fr-BE" b="1" dirty="0">
                <a:solidFill>
                  <a:srgbClr val="FF0000"/>
                </a:solidFill>
              </a:rPr>
              <a:t>Appel devant CJUE = pendant</a:t>
            </a:r>
            <a:endParaRPr lang="fr-FR" b="1" dirty="0">
              <a:solidFill>
                <a:srgbClr val="FF0000"/>
              </a:solidFill>
            </a:endParaRPr>
          </a:p>
        </p:txBody>
      </p:sp>
    </p:spTree>
    <p:extLst>
      <p:ext uri="{BB962C8B-B14F-4D97-AF65-F5344CB8AC3E}">
        <p14:creationId xmlns:p14="http://schemas.microsoft.com/office/powerpoint/2010/main" val="2556872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457200" y="1911608"/>
            <a:ext cx="8837889" cy="5632311"/>
          </a:xfrm>
          <a:prstGeom prst="rect">
            <a:avLst/>
          </a:prstGeom>
        </p:spPr>
        <p:txBody>
          <a:bodyPr wrap="square">
            <a:spAutoFit/>
          </a:bodyPr>
          <a:lstStyle/>
          <a:p>
            <a:pPr algn="ctr"/>
            <a:r>
              <a:rPr lang="fr-BE" sz="1500" b="1" dirty="0"/>
              <a:t>4 problématiques résolues comme suit:</a:t>
            </a:r>
          </a:p>
          <a:p>
            <a:endParaRPr lang="fr-BE" sz="1500" b="1" dirty="0"/>
          </a:p>
          <a:p>
            <a:pPr marL="342900" indent="-342900">
              <a:buFont typeface="+mj-lt"/>
              <a:buAutoNum type="arabicPeriod"/>
            </a:pPr>
            <a:r>
              <a:rPr lang="fr-BE" sz="1500" b="1" dirty="0"/>
              <a:t>Avis de publication des concours : peut-on limiter le nombre de langues dans lesquelles les avis sont publiés? </a:t>
            </a:r>
            <a:r>
              <a:rPr lang="fr-BE" sz="1500" b="1" dirty="0">
                <a:solidFill>
                  <a:srgbClr val="FF0000"/>
                </a:solidFill>
              </a:rPr>
              <a:t>NON : publication dans toutes les langues</a:t>
            </a:r>
          </a:p>
          <a:p>
            <a:pPr marL="342900" indent="-342900">
              <a:buFont typeface="+mj-lt"/>
              <a:buAutoNum type="arabicPeriod"/>
            </a:pPr>
            <a:endParaRPr lang="fr-BE" sz="1500" b="1" dirty="0"/>
          </a:p>
          <a:p>
            <a:pPr marL="342900" indent="-342900">
              <a:buFont typeface="+mj-lt"/>
              <a:buAutoNum type="arabicPeriod"/>
            </a:pPr>
            <a:r>
              <a:rPr lang="fr-BE" sz="1500" b="1" dirty="0"/>
              <a:t>Correspondance avec candidats : peut-on limiter le nombre des langues de correspondance? </a:t>
            </a:r>
            <a:r>
              <a:rPr lang="fr-BE" sz="1500" b="1" dirty="0">
                <a:solidFill>
                  <a:srgbClr val="FF0000"/>
                </a:solidFill>
              </a:rPr>
              <a:t>NON : correspondance dans la langue du choix du candidat</a:t>
            </a:r>
            <a:endParaRPr lang="fr-BE" sz="1500" b="1" dirty="0"/>
          </a:p>
          <a:p>
            <a:pPr marL="342900" indent="-342900">
              <a:buFont typeface="+mj-lt"/>
              <a:buAutoNum type="arabicPeriod"/>
            </a:pPr>
            <a:endParaRPr lang="fr-BE" sz="1500" b="1" dirty="0"/>
          </a:p>
          <a:p>
            <a:pPr marL="342900" indent="-342900">
              <a:buFont typeface="+mj-lt"/>
              <a:buAutoNum type="arabicPeriod"/>
            </a:pPr>
            <a:r>
              <a:rPr lang="fr-BE" sz="1500" b="1" dirty="0"/>
              <a:t>Envoi de documents (cv, lettre de motivation) : peut-on limiter le nombre des langues dans lesquels ils sont rédigés? </a:t>
            </a:r>
            <a:r>
              <a:rPr lang="fr-BE" sz="1500" b="1" dirty="0">
                <a:solidFill>
                  <a:srgbClr val="FF0000"/>
                </a:solidFill>
              </a:rPr>
              <a:t>NON : rédaction dans la langue du choix du candidat</a:t>
            </a:r>
            <a:endParaRPr lang="fr-BE" sz="1500" b="1" dirty="0"/>
          </a:p>
          <a:p>
            <a:pPr marL="342900" indent="-342900">
              <a:buFont typeface="+mj-lt"/>
              <a:buAutoNum type="arabicPeriod"/>
            </a:pPr>
            <a:endParaRPr lang="fr-BE" sz="1500" b="1" dirty="0"/>
          </a:p>
          <a:p>
            <a:pPr marL="342900" indent="-342900">
              <a:buFont typeface="+mj-lt"/>
              <a:buAutoNum type="arabicPeriod"/>
            </a:pPr>
            <a:r>
              <a:rPr lang="fr-BE" sz="1500" b="1" dirty="0"/>
              <a:t>Concours: 2 examens en 2 langues différentes : peut-on limiter choix obligatoire de la LV2 à un nombre restreint de langues? </a:t>
            </a:r>
            <a:r>
              <a:rPr lang="fr-BE" sz="1500" b="1" dirty="0">
                <a:solidFill>
                  <a:srgbClr val="FF0000"/>
                </a:solidFill>
              </a:rPr>
              <a:t>Pourquoi pas mais il faut que ce soit justifié dans l’intérêt du service  - CE à ce jour n’a pas encore avancé de justification valable pour 3 LV2 (ANG, ALL, FRA)</a:t>
            </a:r>
            <a:endParaRPr lang="fr-BE" sz="1500" b="1" dirty="0"/>
          </a:p>
          <a:p>
            <a:endParaRPr lang="fr-BE" sz="1500" b="1" dirty="0"/>
          </a:p>
          <a:p>
            <a:endParaRPr lang="fr-BE" sz="1600" b="1" dirty="0"/>
          </a:p>
          <a:p>
            <a:endParaRPr lang="fr-FR" sz="1600" b="1" dirty="0">
              <a:solidFill>
                <a:srgbClr val="FF0000"/>
              </a:solidFill>
            </a:endParaRPr>
          </a:p>
          <a:p>
            <a:r>
              <a:rPr lang="fr-FR" sz="1600" dirty="0"/>
              <a:t>  </a:t>
            </a:r>
          </a:p>
          <a:p>
            <a:endParaRPr lang="fr-FR" dirty="0"/>
          </a:p>
          <a:p>
            <a:endParaRPr lang="fr-FR" dirty="0"/>
          </a:p>
          <a:p>
            <a:endParaRPr lang="fr-BE" dirty="0"/>
          </a:p>
          <a:p>
            <a:endParaRPr lang="fr-BE" dirty="0"/>
          </a:p>
        </p:txBody>
      </p:sp>
    </p:spTree>
    <p:extLst>
      <p:ext uri="{BB962C8B-B14F-4D97-AF65-F5344CB8AC3E}">
        <p14:creationId xmlns:p14="http://schemas.microsoft.com/office/powerpoint/2010/main" val="154774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581924" y="2070139"/>
            <a:ext cx="8280920" cy="3600986"/>
          </a:xfrm>
          <a:prstGeom prst="rect">
            <a:avLst/>
          </a:prstGeom>
        </p:spPr>
        <p:txBody>
          <a:bodyPr wrap="square">
            <a:spAutoFit/>
          </a:bodyPr>
          <a:lstStyle/>
          <a:p>
            <a:endParaRPr lang="fr-BE" b="1" dirty="0"/>
          </a:p>
          <a:p>
            <a:endParaRPr lang="fr-BE" sz="2400" dirty="0"/>
          </a:p>
          <a:p>
            <a:pPr algn="ctr"/>
            <a:r>
              <a:rPr lang="fr-BE" sz="2400" b="1" dirty="0">
                <a:solidFill>
                  <a:schemeClr val="accent5">
                    <a:lumMod val="10000"/>
                  </a:schemeClr>
                </a:solidFill>
              </a:rPr>
              <a:t>Régime actuel </a:t>
            </a:r>
          </a:p>
          <a:p>
            <a:pPr marL="285750" indent="-285750" algn="just">
              <a:buFont typeface="Wingdings" panose="05000000000000000000" pitchFamily="2" charset="2"/>
              <a:buChar char="§"/>
            </a:pPr>
            <a:endParaRPr lang="fr-BE" dirty="0">
              <a:solidFill>
                <a:schemeClr val="accent5">
                  <a:lumMod val="10000"/>
                </a:schemeClr>
              </a:solidFill>
            </a:endParaRPr>
          </a:p>
          <a:p>
            <a:pPr marL="285750" indent="-285750" algn="just">
              <a:buFont typeface="Wingdings" panose="05000000000000000000" pitchFamily="2" charset="2"/>
              <a:buChar char="§"/>
            </a:pPr>
            <a:r>
              <a:rPr lang="en-GB" dirty="0">
                <a:solidFill>
                  <a:schemeClr val="accent5">
                    <a:lumMod val="10000"/>
                  </a:schemeClr>
                </a:solidFill>
              </a:rPr>
              <a:t>AVIS DE CONCOURS GÉNÉRAL EPSO/AD/338/17 </a:t>
            </a:r>
            <a:r>
              <a:rPr lang="en-GB" dirty="0" err="1">
                <a:solidFill>
                  <a:schemeClr val="accent5">
                    <a:lumMod val="10000"/>
                  </a:schemeClr>
                </a:solidFill>
              </a:rPr>
              <a:t>Administrateurs</a:t>
            </a:r>
            <a:r>
              <a:rPr lang="en-GB" dirty="0">
                <a:solidFill>
                  <a:schemeClr val="accent5">
                    <a:lumMod val="10000"/>
                  </a:schemeClr>
                </a:solidFill>
              </a:rPr>
              <a:t> (AD 5) (2017/C 099 A/01)</a:t>
            </a:r>
            <a:r>
              <a:rPr lang="fr-BE" dirty="0">
                <a:solidFill>
                  <a:schemeClr val="accent5">
                    <a:lumMod val="10000"/>
                  </a:schemeClr>
                </a:solidFill>
              </a:rPr>
              <a:t> : choix de LV2 parmi les 5 langues les plus choisies par les candidats</a:t>
            </a:r>
          </a:p>
          <a:p>
            <a:pPr marL="285750" indent="-285750" algn="just">
              <a:buFont typeface="Wingdings" panose="05000000000000000000" pitchFamily="2" charset="2"/>
              <a:buChar char="§"/>
            </a:pPr>
            <a:endParaRPr lang="fr-BE" dirty="0">
              <a:solidFill>
                <a:schemeClr val="accent5">
                  <a:lumMod val="10000"/>
                </a:schemeClr>
              </a:solidFill>
            </a:endParaRPr>
          </a:p>
          <a:p>
            <a:pPr marL="285750" indent="-285750" algn="just">
              <a:buFont typeface="Wingdings" panose="05000000000000000000" pitchFamily="2" charset="2"/>
              <a:buChar char="§"/>
            </a:pPr>
            <a:r>
              <a:rPr lang="fr-BE" dirty="0">
                <a:solidFill>
                  <a:schemeClr val="accent5">
                    <a:lumMod val="10000"/>
                  </a:schemeClr>
                </a:solidFill>
              </a:rPr>
              <a:t>Concours spécifique - Intérêt du service: EPSO limite concours à une seule langue : ex : ANG (Finance) – ANG+FRA (services médicaux) – ESP +POR (RP Amérique Latine)</a:t>
            </a:r>
          </a:p>
          <a:p>
            <a:pPr marL="285750" indent="-285750" algn="just">
              <a:buFont typeface="Wingdings" panose="05000000000000000000" pitchFamily="2" charset="2"/>
              <a:buChar char="§"/>
            </a:pPr>
            <a:endParaRPr lang="fr-FR" b="1" dirty="0">
              <a:solidFill>
                <a:schemeClr val="accent5">
                  <a:lumMod val="10000"/>
                </a:schemeClr>
              </a:solidFill>
            </a:endParaRPr>
          </a:p>
        </p:txBody>
      </p:sp>
    </p:spTree>
    <p:extLst>
      <p:ext uri="{BB962C8B-B14F-4D97-AF65-F5344CB8AC3E}">
        <p14:creationId xmlns:p14="http://schemas.microsoft.com/office/powerpoint/2010/main" val="1612034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2554545"/>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Conclusion</a:t>
            </a:r>
          </a:p>
          <a:p>
            <a:pPr algn="ctr"/>
            <a:r>
              <a:rPr lang="fr-BE" sz="4000" b="1" dirty="0">
                <a:solidFill>
                  <a:srgbClr val="002060"/>
                </a:solidFill>
              </a:rPr>
              <a:t>Concours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395536" y="2420888"/>
            <a:ext cx="8229600" cy="4680520"/>
          </a:xfrm>
        </p:spPr>
        <p:txBody>
          <a:bodyPr/>
          <a:lstStyle/>
          <a:p>
            <a:endParaRPr lang="fr-BE" dirty="0"/>
          </a:p>
          <a:p>
            <a:r>
              <a:rPr lang="fr-BE" sz="2400" b="1" dirty="0">
                <a:effectLst/>
              </a:rPr>
              <a:t>Victoires italiennes</a:t>
            </a:r>
          </a:p>
          <a:p>
            <a:pPr lvl="2"/>
            <a:r>
              <a:rPr lang="fr-BE" dirty="0">
                <a:effectLst/>
              </a:rPr>
              <a:t>Italie 8 – Commission 0</a:t>
            </a:r>
          </a:p>
          <a:p>
            <a:pPr lvl="2"/>
            <a:r>
              <a:rPr lang="fr-BE" dirty="0">
                <a:effectLst/>
              </a:rPr>
              <a:t>Victoires à la Pyrrhus?  </a:t>
            </a:r>
          </a:p>
          <a:p>
            <a:pPr lvl="3"/>
            <a:r>
              <a:rPr lang="fr-BE" sz="2400" dirty="0">
                <a:effectLst/>
              </a:rPr>
              <a:t>Concours spécifiques: intérêt du service - ANG reste prédominant – renforcé?</a:t>
            </a:r>
          </a:p>
          <a:p>
            <a:pPr lvl="3"/>
            <a:r>
              <a:rPr lang="fr-BE" sz="2400" dirty="0">
                <a:effectLst/>
              </a:rPr>
              <a:t>5 langues : ANG, FRA, ALL, ESP (NL? ITA?)</a:t>
            </a:r>
          </a:p>
          <a:p>
            <a:pPr lvl="3"/>
            <a:r>
              <a:rPr lang="fr-BE" sz="2400" dirty="0">
                <a:effectLst/>
              </a:rPr>
              <a:t>Arrêt CJUE attendu en appel </a:t>
            </a:r>
          </a:p>
        </p:txBody>
      </p:sp>
    </p:spTree>
    <p:extLst>
      <p:ext uri="{BB962C8B-B14F-4D97-AF65-F5344CB8AC3E}">
        <p14:creationId xmlns:p14="http://schemas.microsoft.com/office/powerpoint/2010/main" val="3064653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2062103"/>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2400" b="1" dirty="0">
                <a:solidFill>
                  <a:srgbClr val="002060"/>
                </a:solidFill>
              </a:rPr>
              <a:t>Conclusion</a:t>
            </a:r>
          </a:p>
          <a:p>
            <a:pPr algn="ctr"/>
            <a:r>
              <a:rPr lang="fr-BE" sz="2400" b="1" dirty="0">
                <a:solidFill>
                  <a:srgbClr val="002060"/>
                </a:solidFill>
              </a:rPr>
              <a:t>Statut post-</a:t>
            </a:r>
            <a:r>
              <a:rPr lang="fr-BE" sz="2400" b="1" dirty="0" err="1">
                <a:solidFill>
                  <a:srgbClr val="002060"/>
                </a:solidFill>
              </a:rPr>
              <a:t>Brexit</a:t>
            </a:r>
            <a:endParaRPr lang="fr-FR" sz="24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5157192"/>
          </a:xfrm>
        </p:spPr>
        <p:txBody>
          <a:bodyPr/>
          <a:lstStyle/>
          <a:p>
            <a:endParaRPr lang="fr-BE" dirty="0"/>
          </a:p>
          <a:p>
            <a:r>
              <a:rPr lang="fr-BE" sz="1800" b="1" dirty="0">
                <a:effectLst/>
              </a:rPr>
              <a:t>Le </a:t>
            </a:r>
            <a:r>
              <a:rPr lang="fr-BE" sz="1800" b="1" dirty="0" err="1">
                <a:effectLst/>
              </a:rPr>
              <a:t>Brexit</a:t>
            </a:r>
            <a:r>
              <a:rPr lang="fr-BE" sz="1800" b="1" dirty="0">
                <a:effectLst/>
              </a:rPr>
              <a:t> affaiblit-il l’anglais ou le renforce-t-il au sein des instituions de l’UE?</a:t>
            </a:r>
          </a:p>
          <a:p>
            <a:pPr lvl="2"/>
            <a:r>
              <a:rPr lang="fr-BE" sz="2000" dirty="0">
                <a:effectLst/>
              </a:rPr>
              <a:t>ANG perçue comme langue « neutre »?</a:t>
            </a:r>
          </a:p>
          <a:p>
            <a:pPr lvl="2"/>
            <a:r>
              <a:rPr lang="fr-BE" sz="2000" dirty="0">
                <a:effectLst/>
              </a:rPr>
              <a:t>Coûts du multilinguisme v. coûts de l’unilinguisme</a:t>
            </a:r>
          </a:p>
          <a:p>
            <a:pPr lvl="2"/>
            <a:r>
              <a:rPr lang="fr-BE" sz="2000" dirty="0">
                <a:effectLst/>
              </a:rPr>
              <a:t>CJUE : FR langue de travail interne plutôt renforcé mais contentieux droit de la concurrence </a:t>
            </a:r>
            <a:r>
              <a:rPr lang="fr-BE" sz="2000" dirty="0" err="1">
                <a:effectLst/>
              </a:rPr>
              <a:t>passera-t-il</a:t>
            </a:r>
            <a:r>
              <a:rPr lang="fr-BE" sz="2000" dirty="0">
                <a:effectLst/>
              </a:rPr>
              <a:t> à l’anglais? </a:t>
            </a:r>
          </a:p>
          <a:p>
            <a:pPr lvl="2"/>
            <a:r>
              <a:rPr lang="fr-BE" sz="2000" dirty="0">
                <a:effectLst/>
              </a:rPr>
              <a:t>Facteurs exogènes peuvent-ils avoir une influence?</a:t>
            </a:r>
          </a:p>
          <a:p>
            <a:pPr lvl="3"/>
            <a:r>
              <a:rPr lang="fr-BE" sz="1800" dirty="0">
                <a:effectLst/>
              </a:rPr>
              <a:t>Tribunal de Commerce de Paris : chambres anglophones</a:t>
            </a:r>
          </a:p>
          <a:p>
            <a:pPr lvl="3"/>
            <a:r>
              <a:rPr lang="fr-FR" sz="1800" dirty="0">
                <a:effectLst/>
              </a:rPr>
              <a:t>Brussels International Business Court</a:t>
            </a:r>
          </a:p>
          <a:p>
            <a:pPr lvl="3"/>
            <a:r>
              <a:rPr lang="fr-FR" sz="1800" dirty="0">
                <a:effectLst/>
              </a:rPr>
              <a:t>Macron </a:t>
            </a:r>
            <a:r>
              <a:rPr lang="fr-FR" sz="1800" i="1" dirty="0">
                <a:effectLst/>
              </a:rPr>
              <a:t>« </a:t>
            </a:r>
            <a:r>
              <a:rPr lang="fr-FR" sz="1800" i="1" dirty="0" err="1">
                <a:effectLst/>
              </a:rPr>
              <a:t>Make</a:t>
            </a:r>
            <a:r>
              <a:rPr lang="fr-FR" sz="1800" i="1" dirty="0">
                <a:effectLst/>
              </a:rPr>
              <a:t> </a:t>
            </a:r>
            <a:r>
              <a:rPr lang="fr-FR" sz="1800" i="1" dirty="0" err="1">
                <a:effectLst/>
              </a:rPr>
              <a:t>our</a:t>
            </a:r>
            <a:r>
              <a:rPr lang="fr-FR" sz="1800" i="1" dirty="0">
                <a:effectLst/>
              </a:rPr>
              <a:t> </a:t>
            </a:r>
            <a:r>
              <a:rPr lang="fr-FR" sz="1800" i="1" dirty="0" err="1">
                <a:effectLst/>
              </a:rPr>
              <a:t>planet</a:t>
            </a:r>
            <a:r>
              <a:rPr lang="fr-FR" sz="1800" i="1" dirty="0">
                <a:effectLst/>
              </a:rPr>
              <a:t> </a:t>
            </a:r>
            <a:r>
              <a:rPr lang="fr-FR" sz="1800" i="1" dirty="0" err="1">
                <a:effectLst/>
              </a:rPr>
              <a:t>great</a:t>
            </a:r>
            <a:r>
              <a:rPr lang="fr-FR" sz="1800" i="1" dirty="0">
                <a:effectLst/>
              </a:rPr>
              <a:t> </a:t>
            </a:r>
            <a:r>
              <a:rPr lang="fr-FR" sz="1800" i="1" dirty="0" err="1">
                <a:effectLst/>
              </a:rPr>
              <a:t>again</a:t>
            </a:r>
            <a:r>
              <a:rPr lang="fr-FR" sz="1800" i="1" dirty="0">
                <a:effectLst/>
              </a:rPr>
              <a:t> » </a:t>
            </a:r>
            <a:r>
              <a:rPr lang="fr-FR" sz="1800" dirty="0">
                <a:effectLst/>
              </a:rPr>
              <a:t>- site unilingue – lien vers l’Elysée</a:t>
            </a:r>
            <a:endParaRPr lang="fr-BE" sz="1800" b="1" dirty="0">
              <a:effectLst/>
            </a:endParaRPr>
          </a:p>
        </p:txBody>
      </p:sp>
    </p:spTree>
    <p:extLst>
      <p:ext uri="{BB962C8B-B14F-4D97-AF65-F5344CB8AC3E}">
        <p14:creationId xmlns:p14="http://schemas.microsoft.com/office/powerpoint/2010/main" val="173129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4581128"/>
            <a:ext cx="7772400" cy="1872208"/>
          </a:xfrm>
        </p:spPr>
        <p:txBody>
          <a:bodyPr>
            <a:normAutofit/>
          </a:bodyPr>
          <a:lstStyle/>
          <a:p>
            <a:endParaRPr lang="en-GB" b="1" dirty="0">
              <a:solidFill>
                <a:schemeClr val="tx1">
                  <a:lumMod val="50000"/>
                </a:schemeClr>
              </a:solidFill>
              <a:effectLst/>
            </a:endParaRPr>
          </a:p>
          <a:p>
            <a:r>
              <a:rPr lang="en-GB" sz="1300" b="1" dirty="0" err="1">
                <a:solidFill>
                  <a:schemeClr val="tx1">
                    <a:lumMod val="50000"/>
                  </a:schemeClr>
                </a:solidFill>
                <a:effectLst/>
              </a:rPr>
              <a:t>Délégation</a:t>
            </a:r>
            <a:r>
              <a:rPr lang="en-GB" sz="1300" b="1" dirty="0">
                <a:solidFill>
                  <a:schemeClr val="tx1">
                    <a:lumMod val="50000"/>
                  </a:schemeClr>
                </a:solidFill>
                <a:effectLst/>
              </a:rPr>
              <a:t> des </a:t>
            </a:r>
            <a:r>
              <a:rPr lang="en-GB" sz="1300" b="1" dirty="0" err="1">
                <a:solidFill>
                  <a:schemeClr val="tx1">
                    <a:lumMod val="50000"/>
                  </a:schemeClr>
                </a:solidFill>
                <a:effectLst/>
              </a:rPr>
              <a:t>Barreaux</a:t>
            </a:r>
            <a:r>
              <a:rPr lang="en-GB" sz="1300" b="1" dirty="0">
                <a:solidFill>
                  <a:schemeClr val="tx1">
                    <a:lumMod val="50000"/>
                  </a:schemeClr>
                </a:solidFill>
                <a:effectLst/>
              </a:rPr>
              <a:t> de France, Bruxelles le 13 </a:t>
            </a:r>
            <a:r>
              <a:rPr lang="en-GB" sz="1300" b="1" dirty="0" err="1">
                <a:solidFill>
                  <a:schemeClr val="tx1">
                    <a:lumMod val="50000"/>
                  </a:schemeClr>
                </a:solidFill>
                <a:effectLst/>
              </a:rPr>
              <a:t>octobre</a:t>
            </a:r>
            <a:r>
              <a:rPr lang="en-GB" sz="1300" b="1" dirty="0">
                <a:solidFill>
                  <a:schemeClr val="tx1">
                    <a:lumMod val="50000"/>
                  </a:schemeClr>
                </a:solidFill>
                <a:effectLst/>
              </a:rPr>
              <a:t> 2017</a:t>
            </a:r>
          </a:p>
          <a:p>
            <a:r>
              <a:rPr lang="en-GB" sz="1300" b="1" dirty="0">
                <a:solidFill>
                  <a:schemeClr val="tx1">
                    <a:lumMod val="50000"/>
                  </a:schemeClr>
                </a:solidFill>
                <a:effectLst/>
              </a:rPr>
              <a:t>Jean-Luc Laffineur</a:t>
            </a:r>
            <a:endParaRPr lang="fr-FR" sz="1300" b="1" dirty="0">
              <a:solidFill>
                <a:schemeClr val="tx1">
                  <a:lumMod val="50000"/>
                </a:schemeClr>
              </a:solidFill>
              <a:effectLst/>
            </a:endParaRPr>
          </a:p>
        </p:txBody>
      </p:sp>
      <p:sp>
        <p:nvSpPr>
          <p:cNvPr id="2" name="Title 1"/>
          <p:cNvSpPr>
            <a:spLocks noGrp="1"/>
          </p:cNvSpPr>
          <p:nvPr>
            <p:ph type="ctrTitle"/>
          </p:nvPr>
        </p:nvSpPr>
        <p:spPr>
          <a:xfrm>
            <a:off x="827584" y="692696"/>
            <a:ext cx="7772400" cy="4248472"/>
          </a:xfrm>
        </p:spPr>
        <p:txBody>
          <a:bodyPr>
            <a:noAutofit/>
          </a:bodyPr>
          <a:lstStyle/>
          <a:p>
            <a:pPr algn="ctr"/>
            <a:r>
              <a:rPr lang="fr-FR" sz="4000" b="1" dirty="0">
                <a:solidFill>
                  <a:schemeClr val="tx1">
                    <a:lumMod val="50000"/>
                  </a:schemeClr>
                </a:solidFill>
                <a:effectLst/>
              </a:rPr>
              <a:t>FONCTION PUBLIQUE EUROPEENNE</a:t>
            </a:r>
            <a:br>
              <a:rPr lang="fr-FR" sz="4000" b="1" dirty="0">
                <a:solidFill>
                  <a:schemeClr val="tx1">
                    <a:lumMod val="50000"/>
                  </a:schemeClr>
                </a:solidFill>
                <a:effectLst/>
              </a:rPr>
            </a:br>
            <a:br>
              <a:rPr lang="fr-FR" sz="4000" b="1" dirty="0">
                <a:solidFill>
                  <a:schemeClr val="tx1">
                    <a:lumMod val="50000"/>
                  </a:schemeClr>
                </a:solidFill>
                <a:effectLst/>
              </a:rPr>
            </a:br>
            <a:r>
              <a:rPr lang="fr-FR" sz="4000" b="1" dirty="0">
                <a:solidFill>
                  <a:schemeClr val="tx1">
                    <a:lumMod val="50000"/>
                  </a:schemeClr>
                </a:solidFill>
                <a:effectLst/>
              </a:rPr>
              <a:t>Questions d’actualité</a:t>
            </a:r>
            <a:br>
              <a:rPr lang="fr-FR" sz="4000" b="1" dirty="0">
                <a:solidFill>
                  <a:schemeClr val="tx1">
                    <a:lumMod val="50000"/>
                  </a:schemeClr>
                </a:solidFill>
                <a:effectLst/>
              </a:rPr>
            </a:br>
            <a:br>
              <a:rPr lang="fr-FR" sz="4000" b="1" dirty="0">
                <a:solidFill>
                  <a:schemeClr val="tx1">
                    <a:lumMod val="50000"/>
                  </a:schemeClr>
                </a:solidFill>
                <a:effectLst/>
              </a:rPr>
            </a:br>
            <a:r>
              <a:rPr lang="fr-FR" sz="4000" b="1" dirty="0">
                <a:solidFill>
                  <a:schemeClr val="tx1">
                    <a:lumMod val="50000"/>
                  </a:schemeClr>
                </a:solidFill>
                <a:effectLst/>
              </a:rPr>
              <a:t>La problématique du régime linguistique</a:t>
            </a:r>
          </a:p>
        </p:txBody>
      </p:sp>
      <p:sp>
        <p:nvSpPr>
          <p:cNvPr id="4" name="TextBox 3"/>
          <p:cNvSpPr txBox="1"/>
          <p:nvPr/>
        </p:nvSpPr>
        <p:spPr>
          <a:xfrm>
            <a:off x="251520" y="6198992"/>
            <a:ext cx="3528392" cy="369332"/>
          </a:xfrm>
          <a:prstGeom prst="rect">
            <a:avLst/>
          </a:prstGeom>
          <a:noFill/>
        </p:spPr>
        <p:txBody>
          <a:bodyPr wrap="square" rtlCol="0">
            <a:spAutoFit/>
          </a:bodyPr>
          <a:lstStyle/>
          <a:p>
            <a:r>
              <a:rPr lang="fr-FR" dirty="0"/>
              <a:t>Cabinet d’avocats Laffineur</a:t>
            </a:r>
          </a:p>
        </p:txBody>
      </p:sp>
    </p:spTree>
    <p:extLst>
      <p:ext uri="{BB962C8B-B14F-4D97-AF65-F5344CB8AC3E}">
        <p14:creationId xmlns:p14="http://schemas.microsoft.com/office/powerpoint/2010/main" val="3880206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323439"/>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225136" y="2492896"/>
            <a:ext cx="8229600" cy="4530725"/>
          </a:xfrm>
        </p:spPr>
        <p:txBody>
          <a:bodyPr/>
          <a:lstStyle/>
          <a:p>
            <a:r>
              <a:rPr lang="fr-BE" dirty="0"/>
              <a:t>Statut actuel et post-</a:t>
            </a:r>
            <a:r>
              <a:rPr lang="fr-BE" dirty="0" err="1"/>
              <a:t>Brexit</a:t>
            </a:r>
            <a:endParaRPr lang="fr-BE" dirty="0"/>
          </a:p>
          <a:p>
            <a:endParaRPr lang="fr-BE" dirty="0"/>
          </a:p>
          <a:p>
            <a:r>
              <a:rPr lang="fr-BE" dirty="0"/>
              <a:t>Concours d’entrée EPSO</a:t>
            </a:r>
          </a:p>
          <a:p>
            <a:endParaRPr lang="fr-BE" dirty="0"/>
          </a:p>
          <a:p>
            <a:pPr marL="0" indent="0">
              <a:buNone/>
            </a:pPr>
            <a:endParaRPr lang="fr-BE" dirty="0"/>
          </a:p>
          <a:p>
            <a:endParaRPr lang="fr-BE" dirty="0"/>
          </a:p>
          <a:p>
            <a:endParaRPr lang="fr-FR" dirty="0"/>
          </a:p>
        </p:txBody>
      </p:sp>
    </p:spTree>
    <p:extLst>
      <p:ext uri="{BB962C8B-B14F-4D97-AF65-F5344CB8AC3E}">
        <p14:creationId xmlns:p14="http://schemas.microsoft.com/office/powerpoint/2010/main" val="432378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Statut actuel</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p:txBody>
          <a:bodyPr/>
          <a:lstStyle/>
          <a:p>
            <a:endParaRPr lang="fr-BE" dirty="0"/>
          </a:p>
          <a:p>
            <a:r>
              <a:rPr lang="fr-BE" dirty="0"/>
              <a:t>PRINCIPE:</a:t>
            </a:r>
          </a:p>
          <a:p>
            <a:pPr lvl="1"/>
            <a:r>
              <a:rPr lang="fr-BE" dirty="0"/>
              <a:t>Règlement 1/58 : 24 langues officielles </a:t>
            </a:r>
            <a:r>
              <a:rPr lang="fr-BE" u="sng" dirty="0" err="1"/>
              <a:t>officielles</a:t>
            </a:r>
            <a:r>
              <a:rPr lang="fr-BE" u="sng" dirty="0"/>
              <a:t> et de travail</a:t>
            </a:r>
          </a:p>
          <a:p>
            <a:r>
              <a:rPr lang="fr-BE" dirty="0"/>
              <a:t>PRATIQUE</a:t>
            </a:r>
          </a:p>
          <a:p>
            <a:pPr lvl="1"/>
            <a:r>
              <a:rPr lang="fr-BE" dirty="0"/>
              <a:t>Hégémonie de l’anglais </a:t>
            </a:r>
          </a:p>
          <a:p>
            <a:pPr lvl="1"/>
            <a:r>
              <a:rPr lang="fr-BE" dirty="0"/>
              <a:t>Résistance du français (CJUE)</a:t>
            </a:r>
          </a:p>
          <a:p>
            <a:pPr lvl="1"/>
            <a:r>
              <a:rPr lang="fr-BE" dirty="0"/>
              <a:t>Marginalisation des autres langues</a:t>
            </a:r>
          </a:p>
          <a:p>
            <a:endParaRPr lang="fr-BE" dirty="0"/>
          </a:p>
          <a:p>
            <a:endParaRPr lang="fr-FR" dirty="0"/>
          </a:p>
        </p:txBody>
      </p:sp>
    </p:spTree>
    <p:extLst>
      <p:ext uri="{BB962C8B-B14F-4D97-AF65-F5344CB8AC3E}">
        <p14:creationId xmlns:p14="http://schemas.microsoft.com/office/powerpoint/2010/main" val="258663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Statut actuel</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p:txBody>
          <a:bodyPr/>
          <a:lstStyle/>
          <a:p>
            <a:endParaRPr lang="fr-BE" dirty="0"/>
          </a:p>
          <a:p>
            <a:r>
              <a:rPr lang="fr-BE" sz="2400" dirty="0">
                <a:effectLst>
                  <a:outerShdw blurRad="38100" dist="38100" dir="2700000" algn="tl">
                    <a:srgbClr val="000000">
                      <a:alpha val="43137"/>
                    </a:srgbClr>
                  </a:outerShdw>
                </a:effectLst>
              </a:rPr>
              <a:t>Règlement 1/58 (Art. 6) : </a:t>
            </a:r>
            <a:r>
              <a:rPr lang="fr-FR" sz="2400" dirty="0">
                <a:effectLst>
                  <a:outerShdw blurRad="38100" dist="38100" dir="2700000" algn="tl">
                    <a:srgbClr val="000000">
                      <a:alpha val="43137"/>
                    </a:srgbClr>
                  </a:outerShdw>
                </a:effectLst>
              </a:rPr>
              <a:t>Les institutions peuvent déterminer les modalités d'application de ce régime linguistique dans leurs règlements intérieurs/ règlement de procédure (CJUE). </a:t>
            </a:r>
          </a:p>
          <a:p>
            <a:endParaRPr lang="fr-BE" sz="2400" dirty="0">
              <a:effectLst>
                <a:outerShdw blurRad="38100" dist="38100" dir="2700000" algn="tl">
                  <a:srgbClr val="000000">
                    <a:alpha val="43137"/>
                  </a:srgbClr>
                </a:outerShdw>
              </a:effectLst>
            </a:endParaRPr>
          </a:p>
          <a:p>
            <a:r>
              <a:rPr lang="fr-BE" sz="2400" dirty="0">
                <a:effectLst>
                  <a:outerShdw blurRad="38100" dist="38100" dir="2700000" algn="tl">
                    <a:srgbClr val="000000">
                      <a:alpha val="43137"/>
                    </a:srgbClr>
                  </a:outerShdw>
                </a:effectLst>
              </a:rPr>
              <a:t>RI du CE, Conseil, PE: aucune disposition sur les langues</a:t>
            </a:r>
          </a:p>
          <a:p>
            <a:pPr marL="0" indent="0">
              <a:buNone/>
            </a:pPr>
            <a:endParaRPr lang="fr-BE" sz="2400" dirty="0">
              <a:effectLst>
                <a:outerShdw blurRad="38100" dist="38100" dir="2700000" algn="tl">
                  <a:srgbClr val="000000">
                    <a:alpha val="43137"/>
                  </a:srgbClr>
                </a:outerShdw>
              </a:effectLst>
            </a:endParaRPr>
          </a:p>
          <a:p>
            <a:r>
              <a:rPr lang="fr-BE" sz="2400" dirty="0">
                <a:effectLst>
                  <a:outerShdw blurRad="38100" dist="38100" dir="2700000" algn="tl">
                    <a:srgbClr val="000000">
                      <a:alpha val="43137"/>
                    </a:srgbClr>
                  </a:outerShdw>
                </a:effectLst>
              </a:rPr>
              <a:t>Règlement de procédure de la CJUE : idem</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2794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rgbClr val="663300">
                    <a:lumMod val="50000"/>
                  </a:srgbClr>
                </a:solidFill>
              </a:rPr>
              <a:t>La problématique du régime linguistique</a:t>
            </a:r>
          </a:p>
          <a:p>
            <a:pPr algn="ctr"/>
            <a:r>
              <a:rPr lang="fr-BE" sz="4000" b="1" dirty="0">
                <a:solidFill>
                  <a:srgbClr val="002060"/>
                </a:solidFill>
              </a:rPr>
              <a:t>Statut post </a:t>
            </a:r>
            <a:r>
              <a:rPr lang="fr-BE" sz="4000" b="1" dirty="0" err="1">
                <a:solidFill>
                  <a:srgbClr val="002060"/>
                </a:solidFill>
              </a:rPr>
              <a:t>Brexit</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rgbClr val="663300">
                    <a:lumMod val="50000"/>
                  </a:srgbClr>
                </a:solidFill>
              </a:rPr>
              <a:t>Cabinet d’avocats Laffineur</a:t>
            </a:r>
          </a:p>
        </p:txBody>
      </p:sp>
      <p:sp>
        <p:nvSpPr>
          <p:cNvPr id="2" name="Espace réservé du contenu 1"/>
          <p:cNvSpPr>
            <a:spLocks noGrp="1"/>
          </p:cNvSpPr>
          <p:nvPr>
            <p:ph idx="1"/>
          </p:nvPr>
        </p:nvSpPr>
        <p:spPr/>
        <p:txBody>
          <a:bodyPr/>
          <a:lstStyle/>
          <a:p>
            <a:endParaRPr lang="fr-BE" dirty="0"/>
          </a:p>
          <a:p>
            <a:r>
              <a:rPr lang="fr-BE" sz="2400" dirty="0"/>
              <a:t>Règlement 1/58 (Art. 8) : «</a:t>
            </a:r>
            <a:r>
              <a:rPr lang="fr-BE" sz="2400" i="1" dirty="0"/>
              <a:t> </a:t>
            </a:r>
            <a:r>
              <a:rPr lang="fr-FR" sz="2400" i="1" dirty="0"/>
              <a:t>En ce qui concerne les </a:t>
            </a:r>
            <a:r>
              <a:rPr lang="fr-FR" sz="2400" i="1" dirty="0">
                <a:solidFill>
                  <a:srgbClr val="FF0000"/>
                </a:solidFill>
              </a:rPr>
              <a:t>États membres où existent plusieurs langues officielles,</a:t>
            </a:r>
            <a:r>
              <a:rPr lang="fr-FR" sz="2400" i="1" dirty="0"/>
              <a:t> l'usage de la langue sera, </a:t>
            </a:r>
            <a:r>
              <a:rPr lang="fr-FR" sz="2400" i="1" u="sng" dirty="0">
                <a:solidFill>
                  <a:srgbClr val="FF0000"/>
                </a:solidFill>
              </a:rPr>
              <a:t>à la demande </a:t>
            </a:r>
            <a:r>
              <a:rPr lang="fr-FR" sz="2400" i="1" dirty="0"/>
              <a:t>de l'État intéressé, déterminé suivant les règles générales découlant de la législation de cet État »</a:t>
            </a:r>
            <a:r>
              <a:rPr lang="fr-FR" sz="2400" dirty="0"/>
              <a:t> </a:t>
            </a:r>
            <a:endParaRPr lang="fr-BE" sz="2400" dirty="0"/>
          </a:p>
          <a:p>
            <a:r>
              <a:rPr lang="fr-BE" sz="2400" dirty="0"/>
              <a:t>ANG : langue officielle en IRL, à MLT et au R.U</a:t>
            </a:r>
          </a:p>
          <a:p>
            <a:r>
              <a:rPr lang="fr-BE" sz="2400" dirty="0"/>
              <a:t>MLT et IRL ont « notifié » le maltais et l’irlandais</a:t>
            </a:r>
          </a:p>
          <a:p>
            <a:r>
              <a:rPr lang="fr-BE" sz="2400" dirty="0"/>
              <a:t>ANG ne sera donc plus langue officielle ni de travail de l’UE ?</a:t>
            </a:r>
          </a:p>
          <a:p>
            <a:endParaRPr lang="fr-FR" dirty="0"/>
          </a:p>
        </p:txBody>
      </p:sp>
    </p:spTree>
    <p:extLst>
      <p:ext uri="{BB962C8B-B14F-4D97-AF65-F5344CB8AC3E}">
        <p14:creationId xmlns:p14="http://schemas.microsoft.com/office/powerpoint/2010/main" val="389365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Statut post </a:t>
            </a:r>
            <a:r>
              <a:rPr lang="fr-BE" sz="4000" b="1" dirty="0" err="1">
                <a:solidFill>
                  <a:srgbClr val="002060"/>
                </a:solidFill>
              </a:rPr>
              <a:t>Brexit</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r>
              <a:rPr lang="fr-BE" sz="2200" b="1" dirty="0">
                <a:effectLst/>
              </a:rPr>
              <a:t>Avis commun</a:t>
            </a:r>
            <a:r>
              <a:rPr lang="fr-BE" sz="2200" dirty="0">
                <a:effectLst/>
              </a:rPr>
              <a:t> </a:t>
            </a:r>
            <a:r>
              <a:rPr lang="fr-BE" sz="2200" b="1" dirty="0">
                <a:effectLst/>
              </a:rPr>
              <a:t>interne</a:t>
            </a:r>
            <a:r>
              <a:rPr lang="fr-BE" sz="2200" dirty="0">
                <a:effectLst/>
              </a:rPr>
              <a:t> des services juridiques du PE, de la CE et du Conseil :les langues « notifiées » en tant que langues officielles par les Etats membres cessent d’être rattachées à leur Etat membre d’origine dès lors qu’elles ont été notifiées. En conséquence, l’anglais continuerait d’être langue officielle de l’UE car incorporé dans le Règlement 1/58. </a:t>
            </a:r>
          </a:p>
          <a:p>
            <a:r>
              <a:rPr lang="fr-BE" sz="2200" dirty="0">
                <a:effectLst/>
              </a:rPr>
              <a:t>Modification R. 1/58 – </a:t>
            </a:r>
            <a:r>
              <a:rPr lang="fr-BE" sz="2200" b="1" dirty="0">
                <a:effectLst/>
              </a:rPr>
              <a:t>unanimité </a:t>
            </a:r>
            <a:r>
              <a:rPr lang="fr-BE" sz="2200" dirty="0">
                <a:effectLst/>
              </a:rPr>
              <a:t>– MLT ou IRL </a:t>
            </a:r>
            <a:r>
              <a:rPr lang="fr-BE" sz="2200" dirty="0" err="1">
                <a:effectLst/>
              </a:rPr>
              <a:t>notifieront-ils</a:t>
            </a:r>
            <a:r>
              <a:rPr lang="fr-BE" sz="2200" dirty="0">
                <a:effectLst/>
              </a:rPr>
              <a:t> l’ANG? Est-ce possible sans retirer maltais ou irlandais (Art.8)?</a:t>
            </a:r>
          </a:p>
          <a:p>
            <a:r>
              <a:rPr lang="fr-BE" sz="2200" dirty="0">
                <a:effectLst/>
              </a:rPr>
              <a:t>R 1/58 empêche-t-il une institution de </a:t>
            </a:r>
            <a:r>
              <a:rPr lang="fr-BE" sz="2200" b="1" dirty="0">
                <a:effectLst/>
              </a:rPr>
              <a:t>travailler dans une langue non officielle de l’UE? </a:t>
            </a:r>
            <a:endParaRPr lang="fr-BE" sz="2200" b="1" dirty="0"/>
          </a:p>
          <a:p>
            <a:endParaRPr lang="fr-FR" dirty="0"/>
          </a:p>
        </p:txBody>
      </p:sp>
    </p:spTree>
    <p:extLst>
      <p:ext uri="{BB962C8B-B14F-4D97-AF65-F5344CB8AC3E}">
        <p14:creationId xmlns:p14="http://schemas.microsoft.com/office/powerpoint/2010/main" val="252077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457200" y="1700808"/>
            <a:ext cx="8837889" cy="6432530"/>
          </a:xfrm>
          <a:prstGeom prst="rect">
            <a:avLst/>
          </a:prstGeom>
        </p:spPr>
        <p:txBody>
          <a:bodyPr wrap="square">
            <a:spAutoFit/>
          </a:bodyPr>
          <a:lstStyle/>
          <a:p>
            <a:pPr algn="ctr"/>
            <a:r>
              <a:rPr lang="fr-BE" b="1" dirty="0"/>
              <a:t>4 problématiques:</a:t>
            </a:r>
          </a:p>
          <a:p>
            <a:endParaRPr lang="fr-BE" b="1" dirty="0"/>
          </a:p>
          <a:p>
            <a:pPr marL="342900" indent="-342900">
              <a:buFont typeface="+mj-lt"/>
              <a:buAutoNum type="arabicPeriod"/>
            </a:pPr>
            <a:r>
              <a:rPr lang="fr-BE" sz="1600" b="1" dirty="0"/>
              <a:t>Avis de publication des concours : peut-on limiter le nombre de langues dans lesquelles les avis sont publiés?</a:t>
            </a:r>
          </a:p>
          <a:p>
            <a:pPr marL="342900" indent="-342900">
              <a:buFont typeface="+mj-lt"/>
              <a:buAutoNum type="arabicPeriod"/>
            </a:pPr>
            <a:endParaRPr lang="fr-BE" sz="1600" b="1" dirty="0"/>
          </a:p>
          <a:p>
            <a:pPr marL="342900" indent="-342900">
              <a:buFont typeface="+mj-lt"/>
              <a:buAutoNum type="arabicPeriod"/>
            </a:pPr>
            <a:r>
              <a:rPr lang="fr-BE" sz="1600" b="1" dirty="0"/>
              <a:t>Correspondance avec candidats : peut-on limiter le nombre des langues de correspondance? </a:t>
            </a:r>
          </a:p>
          <a:p>
            <a:pPr marL="342900" indent="-342900">
              <a:buFont typeface="+mj-lt"/>
              <a:buAutoNum type="arabicPeriod"/>
            </a:pPr>
            <a:endParaRPr lang="fr-BE" sz="1600" b="1" dirty="0"/>
          </a:p>
          <a:p>
            <a:pPr marL="342900" indent="-342900">
              <a:buFont typeface="+mj-lt"/>
              <a:buAutoNum type="arabicPeriod"/>
            </a:pPr>
            <a:r>
              <a:rPr lang="fr-BE" sz="1600" b="1" dirty="0"/>
              <a:t>Envoi de documents (cv, lettre de motivation) : peut-on limiter le nombre des langues dans lesquels ils sont rédigés? </a:t>
            </a:r>
          </a:p>
          <a:p>
            <a:pPr marL="342900" indent="-342900">
              <a:buFont typeface="+mj-lt"/>
              <a:buAutoNum type="arabicPeriod"/>
            </a:pPr>
            <a:endParaRPr lang="fr-BE" sz="1600" b="1" dirty="0"/>
          </a:p>
          <a:p>
            <a:pPr marL="342900" indent="-342900">
              <a:buFont typeface="+mj-lt"/>
              <a:buAutoNum type="arabicPeriod"/>
            </a:pPr>
            <a:r>
              <a:rPr lang="fr-BE" sz="1600" b="1" dirty="0"/>
              <a:t>Concours: 2 examens en 2 langues différentes : peut-on limiter choix obligatoire de la LV2 à un nombre restreint de langues?</a:t>
            </a:r>
          </a:p>
          <a:p>
            <a:endParaRPr lang="fr-BE" sz="1600" b="1" dirty="0"/>
          </a:p>
          <a:p>
            <a:pPr marL="285750" indent="-285750">
              <a:buFont typeface="Wingdings" panose="05000000000000000000" pitchFamily="2" charset="2"/>
              <a:buChar char="§"/>
            </a:pPr>
            <a:r>
              <a:rPr lang="fr-BE" sz="1600" dirty="0"/>
              <a:t>Examen 1 = Langue 1 : niveau C1 (connaissance approfondie) PAS nécessairement langue maternelle</a:t>
            </a:r>
          </a:p>
          <a:p>
            <a:pPr marL="285750" indent="-285750">
              <a:buFont typeface="Wingdings" panose="05000000000000000000" pitchFamily="2" charset="2"/>
              <a:buChar char="§"/>
            </a:pPr>
            <a:r>
              <a:rPr lang="fr-BE" sz="1600" dirty="0"/>
              <a:t>Examen 2 = Langue 2 :  niveau B2 (connaissance satisfaisante) PEUT être langue maternelle</a:t>
            </a:r>
          </a:p>
          <a:p>
            <a:endParaRPr lang="fr-BE" sz="1600" b="1" dirty="0"/>
          </a:p>
          <a:p>
            <a:endParaRPr lang="fr-FR" sz="1600" b="1" dirty="0">
              <a:solidFill>
                <a:srgbClr val="FF0000"/>
              </a:solidFill>
            </a:endParaRPr>
          </a:p>
          <a:p>
            <a:r>
              <a:rPr lang="fr-FR" sz="1600" dirty="0"/>
              <a:t>  </a:t>
            </a:r>
          </a:p>
          <a:p>
            <a:endParaRPr lang="fr-FR" dirty="0"/>
          </a:p>
          <a:p>
            <a:endParaRPr lang="fr-FR" dirty="0"/>
          </a:p>
          <a:p>
            <a:endParaRPr lang="fr-BE" dirty="0"/>
          </a:p>
          <a:p>
            <a:endParaRPr lang="fr-BE" dirty="0"/>
          </a:p>
        </p:txBody>
      </p:sp>
    </p:spTree>
    <p:extLst>
      <p:ext uri="{BB962C8B-B14F-4D97-AF65-F5344CB8AC3E}">
        <p14:creationId xmlns:p14="http://schemas.microsoft.com/office/powerpoint/2010/main" val="1609240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251520" y="6198992"/>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808489" y="1551566"/>
            <a:ext cx="8280920" cy="9294852"/>
          </a:xfrm>
          <a:prstGeom prst="rect">
            <a:avLst/>
          </a:prstGeom>
        </p:spPr>
        <p:txBody>
          <a:bodyPr wrap="square">
            <a:spAutoFit/>
          </a:bodyPr>
          <a:lstStyle/>
          <a:p>
            <a:endParaRPr lang="fr-BE" b="1" dirty="0"/>
          </a:p>
          <a:p>
            <a:r>
              <a:rPr lang="fr-BE" b="1" dirty="0"/>
              <a:t>Recours intentés par l’Italie (et l’Espagne)</a:t>
            </a:r>
          </a:p>
          <a:p>
            <a:endParaRPr lang="fr-BE" sz="1600" b="1" dirty="0"/>
          </a:p>
          <a:p>
            <a:r>
              <a:rPr lang="fr-BE" sz="1600" b="1" dirty="0">
                <a:solidFill>
                  <a:srgbClr val="00B050"/>
                </a:solidFill>
              </a:rPr>
              <a:t>TUE T 185/05 ITA c. CE 20/11/08 </a:t>
            </a:r>
            <a:r>
              <a:rPr lang="fr-BE" sz="1600" dirty="0"/>
              <a:t>: </a:t>
            </a:r>
            <a:r>
              <a:rPr lang="fr-BE" sz="1600" dirty="0">
                <a:solidFill>
                  <a:srgbClr val="FF0000"/>
                </a:solidFill>
              </a:rPr>
              <a:t>Décision CE </a:t>
            </a:r>
            <a:r>
              <a:rPr lang="fr-BE" sz="1600" dirty="0"/>
              <a:t>: </a:t>
            </a:r>
            <a:r>
              <a:rPr lang="fr-FR" sz="1600" dirty="0">
                <a:solidFill>
                  <a:srgbClr val="FF0000"/>
                </a:solidFill>
              </a:rPr>
              <a:t>cv + lettre de motivation doivent être rédigés en français, en anglais ou en allemand – CE : langues internes de travail </a:t>
            </a:r>
            <a:r>
              <a:rPr lang="fr-FR" sz="1600" dirty="0"/>
              <a:t>– </a:t>
            </a:r>
          </a:p>
          <a:p>
            <a:endParaRPr lang="fr-FR" sz="1600" dirty="0"/>
          </a:p>
          <a:p>
            <a:r>
              <a:rPr lang="fr-FR" sz="1600" b="1" dirty="0">
                <a:solidFill>
                  <a:srgbClr val="002060"/>
                </a:solidFill>
              </a:rPr>
              <a:t>TUE : violation Art. 1</a:t>
            </a:r>
            <a:r>
              <a:rPr lang="fr-FR" sz="1600" b="1" baseline="30000" dirty="0">
                <a:solidFill>
                  <a:srgbClr val="002060"/>
                </a:solidFill>
              </a:rPr>
              <a:t>er</a:t>
            </a:r>
            <a:r>
              <a:rPr lang="fr-FR" sz="1600" b="1" dirty="0">
                <a:solidFill>
                  <a:srgbClr val="002060"/>
                </a:solidFill>
              </a:rPr>
              <a:t> </a:t>
            </a:r>
            <a:r>
              <a:rPr lang="fr-FR" sz="1600" b="1" dirty="0" err="1">
                <a:solidFill>
                  <a:srgbClr val="002060"/>
                </a:solidFill>
              </a:rPr>
              <a:t>Quinquies</a:t>
            </a:r>
            <a:r>
              <a:rPr lang="fr-FR" sz="1600" b="1" dirty="0">
                <a:solidFill>
                  <a:srgbClr val="002060"/>
                </a:solidFill>
              </a:rPr>
              <a:t> statut des fonctionnaires (discrimination fondée sur la langue</a:t>
            </a:r>
            <a:r>
              <a:rPr lang="fr-FR" sz="1600" dirty="0"/>
              <a:t>) «</a:t>
            </a:r>
            <a:r>
              <a:rPr lang="fr-FR" sz="1600" i="1" dirty="0"/>
              <a:t> </a:t>
            </a:r>
            <a:r>
              <a:rPr lang="fr-FR" sz="1600" b="1" i="1" dirty="0"/>
              <a:t>la circonstance que les langues choisies pour la publication sont les langues internes de travail de la Commission est dépourvue de pertinence</a:t>
            </a:r>
            <a:r>
              <a:rPr lang="fr-FR" sz="1600" i="1" dirty="0"/>
              <a:t>.» </a:t>
            </a:r>
            <a:r>
              <a:rPr lang="fr-FR" sz="1600" dirty="0"/>
              <a:t> </a:t>
            </a:r>
          </a:p>
          <a:p>
            <a:endParaRPr lang="fr-FR" sz="1600" dirty="0"/>
          </a:p>
          <a:p>
            <a:r>
              <a:rPr lang="fr-FR" sz="1600" dirty="0"/>
              <a:t>Absence de réclamation ou que les ressortissants italiens seraient numériquement très bien représentés parmi les candidatures reçues ne sont pas, en elles-mêmes, </a:t>
            </a:r>
            <a:r>
              <a:rPr lang="fr-FR" sz="1600" i="1" dirty="0"/>
              <a:t>« </a:t>
            </a:r>
            <a:r>
              <a:rPr lang="fr-FR" sz="1600" b="1" i="1" dirty="0"/>
              <a:t>suffisantes pour conclure que l’omission susvisée de la Commission n’était pas susceptible de porter préjudice aux droits de certains candidats</a:t>
            </a:r>
            <a:r>
              <a:rPr lang="fr-FR" sz="1600" i="1" dirty="0"/>
              <a:t>.»</a:t>
            </a:r>
          </a:p>
          <a:p>
            <a:endParaRPr lang="fr-BE" sz="1600" dirty="0"/>
          </a:p>
          <a:p>
            <a:r>
              <a:rPr lang="fr-BE" sz="1600" b="1" dirty="0">
                <a:solidFill>
                  <a:srgbClr val="FF0000"/>
                </a:solidFill>
              </a:rPr>
              <a:t>Décision de la CE = annulée</a:t>
            </a:r>
            <a:endParaRPr lang="fr-FR" sz="1600" b="1" dirty="0">
              <a:solidFill>
                <a:srgbClr val="FF0000"/>
              </a:solidFill>
            </a:endParaRPr>
          </a:p>
          <a:p>
            <a:r>
              <a:rPr lang="fr-FR" sz="1600" dirty="0"/>
              <a:t>  </a:t>
            </a:r>
          </a:p>
          <a:p>
            <a:endParaRPr lang="fr-FR" dirty="0"/>
          </a:p>
          <a:p>
            <a:endParaRPr lang="fr-FR" dirty="0"/>
          </a:p>
          <a:p>
            <a:endParaRPr lang="fr-BE" dirty="0"/>
          </a:p>
          <a:p>
            <a:endParaRPr lang="fr-BE" dirty="0"/>
          </a:p>
          <a:p>
            <a:r>
              <a:rPr lang="fr-BE" dirty="0"/>
              <a:t>CJUE 27/11/12 - C 566/10 ITA c. CE: avis de concours publiés dans JOUE uniquement en ANG, ALL et FR – publication postérieure succincte dans les autres langues</a:t>
            </a:r>
          </a:p>
          <a:p>
            <a:r>
              <a:rPr lang="fr-BE" dirty="0"/>
              <a:t>CJUE </a:t>
            </a:r>
            <a:r>
              <a:rPr lang="fr-FR" dirty="0"/>
              <a:t>annule les avis - article 1er, par, 2, de l’annexe III du statut, lu en combinaison avec l’article 5 du règlement 1/58, portant fixation du régime linguistique de la Communauté économique européenne, qui prévoit que le JOUE paraît dans toutes les langues officielles, les avis de concours généraux doivent être publiés intégralement dans toutes les langues officielles.</a:t>
            </a:r>
          </a:p>
          <a:p>
            <a:endParaRPr lang="fr-BE" dirty="0"/>
          </a:p>
          <a:p>
            <a:r>
              <a:rPr lang="fr-BE" dirty="0"/>
              <a:t>TUE 12/09/13 : </a:t>
            </a:r>
            <a:r>
              <a:rPr lang="fr-FR" u="sng" dirty="0">
                <a:hlinkClick r:id="rId2"/>
              </a:rPr>
              <a:t>Italie contre CE - T 164/08</a:t>
            </a:r>
            <a:r>
              <a:rPr lang="fr-FR" dirty="0"/>
              <a:t> : l’avis de concours général EPSO/AD/125/08 (AD 7 et AD 9), pour la constitution d’une liste de réserve pour le recrutement de médecins  - publication dans les seules versions allemande, anglaise et française du JOUE</a:t>
            </a:r>
          </a:p>
        </p:txBody>
      </p:sp>
    </p:spTree>
    <p:extLst>
      <p:ext uri="{BB962C8B-B14F-4D97-AF65-F5344CB8AC3E}">
        <p14:creationId xmlns:p14="http://schemas.microsoft.com/office/powerpoint/2010/main" val="312366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9632" y="-27384"/>
            <a:ext cx="6912768" cy="1938992"/>
          </a:xfrm>
          <a:prstGeom prst="rect">
            <a:avLst/>
          </a:prstGeom>
          <a:noFill/>
        </p:spPr>
        <p:txBody>
          <a:bodyPr wrap="square" rtlCol="0">
            <a:spAutoFit/>
          </a:bodyPr>
          <a:lstStyle/>
          <a:p>
            <a:pPr algn="ctr"/>
            <a:r>
              <a:rPr lang="fr-FR" sz="4000" b="1" dirty="0">
                <a:solidFill>
                  <a:schemeClr val="tx1">
                    <a:lumMod val="50000"/>
                  </a:schemeClr>
                </a:solidFill>
              </a:rPr>
              <a:t>La problématique du régime linguistique</a:t>
            </a:r>
          </a:p>
          <a:p>
            <a:pPr algn="ctr"/>
            <a:r>
              <a:rPr lang="fr-BE" sz="4000" b="1" dirty="0">
                <a:solidFill>
                  <a:srgbClr val="002060"/>
                </a:solidFill>
              </a:rPr>
              <a:t>Concours d’entrée EPSO</a:t>
            </a:r>
            <a:endParaRPr lang="fr-FR" sz="4000" b="1" dirty="0">
              <a:solidFill>
                <a:srgbClr val="002060"/>
              </a:solidFill>
            </a:endParaRPr>
          </a:p>
        </p:txBody>
      </p:sp>
      <p:sp>
        <p:nvSpPr>
          <p:cNvPr id="7" name="TextBox 6"/>
          <p:cNvSpPr txBox="1"/>
          <p:nvPr/>
        </p:nvSpPr>
        <p:spPr>
          <a:xfrm>
            <a:off x="729874" y="5829660"/>
            <a:ext cx="3528392" cy="369332"/>
          </a:xfrm>
          <a:prstGeom prst="rect">
            <a:avLst/>
          </a:prstGeom>
          <a:noFill/>
        </p:spPr>
        <p:txBody>
          <a:bodyPr wrap="square" rtlCol="0">
            <a:spAutoFit/>
          </a:bodyPr>
          <a:lstStyle/>
          <a:p>
            <a:r>
              <a:rPr lang="fr-FR" dirty="0">
                <a:solidFill>
                  <a:schemeClr val="tx1">
                    <a:lumMod val="50000"/>
                  </a:schemeClr>
                </a:solidFill>
              </a:rPr>
              <a:t>Cabinet d’avocats Laffineur</a:t>
            </a:r>
          </a:p>
        </p:txBody>
      </p:sp>
      <p:sp>
        <p:nvSpPr>
          <p:cNvPr id="2" name="Espace réservé du contenu 1"/>
          <p:cNvSpPr>
            <a:spLocks noGrp="1"/>
          </p:cNvSpPr>
          <p:nvPr>
            <p:ph idx="1"/>
          </p:nvPr>
        </p:nvSpPr>
        <p:spPr>
          <a:xfrm>
            <a:off x="457200" y="1700808"/>
            <a:ext cx="8229600" cy="4680520"/>
          </a:xfrm>
        </p:spPr>
        <p:txBody>
          <a:bodyPr/>
          <a:lstStyle/>
          <a:p>
            <a:endParaRPr lang="fr-BE" dirty="0"/>
          </a:p>
          <a:p>
            <a:pPr marL="0" indent="0">
              <a:buNone/>
            </a:pPr>
            <a:endParaRPr lang="fr-FR" dirty="0"/>
          </a:p>
        </p:txBody>
      </p:sp>
      <p:sp>
        <p:nvSpPr>
          <p:cNvPr id="3" name="Rectangle 2"/>
          <p:cNvSpPr/>
          <p:nvPr/>
        </p:nvSpPr>
        <p:spPr>
          <a:xfrm>
            <a:off x="405880" y="2348880"/>
            <a:ext cx="8280920" cy="4678204"/>
          </a:xfrm>
          <a:prstGeom prst="rect">
            <a:avLst/>
          </a:prstGeom>
        </p:spPr>
        <p:txBody>
          <a:bodyPr wrap="square">
            <a:spAutoFit/>
          </a:bodyPr>
          <a:lstStyle/>
          <a:p>
            <a:endParaRPr lang="fr-BE" b="1" dirty="0"/>
          </a:p>
          <a:p>
            <a:pPr algn="just"/>
            <a:r>
              <a:rPr lang="fr-BE" sz="1600" b="1" dirty="0">
                <a:solidFill>
                  <a:srgbClr val="00B050"/>
                </a:solidFill>
              </a:rPr>
              <a:t>TUE T 117/08 ITA c. CESE 31/03/11 </a:t>
            </a:r>
            <a:r>
              <a:rPr lang="fr-BE" sz="1600" dirty="0"/>
              <a:t>: </a:t>
            </a:r>
            <a:r>
              <a:rPr lang="fr-BE" sz="1600" dirty="0">
                <a:solidFill>
                  <a:srgbClr val="FF0000"/>
                </a:solidFill>
              </a:rPr>
              <a:t>a</a:t>
            </a:r>
            <a:r>
              <a:rPr lang="fr-FR" sz="1600" dirty="0">
                <a:solidFill>
                  <a:srgbClr val="FF0000"/>
                </a:solidFill>
              </a:rPr>
              <a:t>vis de vacance d’emploi </a:t>
            </a:r>
            <a:r>
              <a:rPr lang="fr-FR" sz="1600" dirty="0"/>
              <a:t>concernant un emploi de secrétaire général(e) au secrétariat du CESE publié au JOUE du 28 décembre 2007 dans les </a:t>
            </a:r>
            <a:r>
              <a:rPr lang="fr-FR" sz="1600" dirty="0">
                <a:solidFill>
                  <a:srgbClr val="FF0000"/>
                </a:solidFill>
              </a:rPr>
              <a:t>versions allemande, anglaise et française</a:t>
            </a:r>
          </a:p>
          <a:p>
            <a:pPr algn="just"/>
            <a:endParaRPr lang="fr-BE" sz="1600" dirty="0"/>
          </a:p>
          <a:p>
            <a:pPr algn="just"/>
            <a:r>
              <a:rPr lang="fr-FR" sz="1600" dirty="0"/>
              <a:t>TUE: </a:t>
            </a:r>
            <a:r>
              <a:rPr lang="fr-FR" sz="1600" b="1" dirty="0">
                <a:solidFill>
                  <a:srgbClr val="FF0000"/>
                </a:solidFill>
              </a:rPr>
              <a:t>annule avis</a:t>
            </a:r>
          </a:p>
          <a:p>
            <a:pPr algn="just"/>
            <a:r>
              <a:rPr lang="fr-FR" sz="1600" dirty="0"/>
              <a:t>- </a:t>
            </a:r>
            <a:r>
              <a:rPr lang="fr-FR" sz="1600" dirty="0">
                <a:solidFill>
                  <a:srgbClr val="0070C0"/>
                </a:solidFill>
              </a:rPr>
              <a:t>Discrimination fondée sur la langue </a:t>
            </a:r>
            <a:r>
              <a:rPr lang="fr-FR" sz="1600" dirty="0"/>
              <a:t>entre les candidats potentiels.</a:t>
            </a:r>
          </a:p>
          <a:p>
            <a:pPr algn="just"/>
            <a:r>
              <a:rPr lang="fr-FR" sz="1600" dirty="0"/>
              <a:t>- </a:t>
            </a:r>
            <a:r>
              <a:rPr lang="fr-FR" sz="1600" dirty="0">
                <a:solidFill>
                  <a:srgbClr val="002060"/>
                </a:solidFill>
              </a:rPr>
              <a:t>D</a:t>
            </a:r>
            <a:r>
              <a:rPr lang="fr-FR" sz="1600" dirty="0">
                <a:solidFill>
                  <a:srgbClr val="0070C0"/>
                </a:solidFill>
              </a:rPr>
              <a:t>iscrimination fondée sur la nationalité - violation indirecte de l’article 12 du RAA</a:t>
            </a:r>
            <a:r>
              <a:rPr lang="fr-FR" sz="1600" dirty="0"/>
              <a:t>, dès lors que la </a:t>
            </a:r>
            <a:r>
              <a:rPr lang="fr-FR" sz="1600" b="1" dirty="0"/>
              <a:t>publication</a:t>
            </a:r>
            <a:r>
              <a:rPr lang="fr-FR" sz="1600" dirty="0"/>
              <a:t> de l’avis de vacance litigieux dans les seules </a:t>
            </a:r>
            <a:r>
              <a:rPr lang="fr-FR" sz="1600" b="1" dirty="0"/>
              <a:t>langues</a:t>
            </a:r>
            <a:r>
              <a:rPr lang="fr-FR" sz="1600" dirty="0"/>
              <a:t> allemande, anglaise et française est susceptible de favoriser, dans le cadre de la procédure de recrutement en tant qu’agent temporaire d’un secrétaire général, des candidats de certaines nationalités</a:t>
            </a:r>
          </a:p>
          <a:p>
            <a:endParaRPr lang="fr-FR" sz="1600" b="1" dirty="0">
              <a:solidFill>
                <a:srgbClr val="FF0000"/>
              </a:solidFill>
            </a:endParaRPr>
          </a:p>
          <a:p>
            <a:r>
              <a:rPr lang="fr-FR" sz="1600" dirty="0"/>
              <a:t>  </a:t>
            </a:r>
          </a:p>
          <a:p>
            <a:endParaRPr lang="fr-FR" dirty="0"/>
          </a:p>
          <a:p>
            <a:endParaRPr lang="fr-FR" dirty="0"/>
          </a:p>
          <a:p>
            <a:endParaRPr lang="fr-BE" dirty="0"/>
          </a:p>
          <a:p>
            <a:endParaRPr lang="fr-BE" dirty="0"/>
          </a:p>
        </p:txBody>
      </p:sp>
    </p:spTree>
    <p:extLst>
      <p:ext uri="{BB962C8B-B14F-4D97-AF65-F5344CB8AC3E}">
        <p14:creationId xmlns:p14="http://schemas.microsoft.com/office/powerpoint/2010/main" val="2435272761"/>
      </p:ext>
    </p:extLst>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themeOverride>
</file>

<file path=docProps/app.xml><?xml version="1.0" encoding="utf-8"?>
<Properties xmlns="http://schemas.openxmlformats.org/officeDocument/2006/extended-properties" xmlns:vt="http://schemas.openxmlformats.org/officeDocument/2006/docPropsVTypes">
  <Template/>
  <TotalTime>2058</TotalTime>
  <Words>1947</Words>
  <Application>Microsoft Office PowerPoint</Application>
  <PresentationFormat>On-screen Show (4:3)</PresentationFormat>
  <Paragraphs>203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Tahoma</vt:lpstr>
      <vt:lpstr>Wingdings</vt:lpstr>
      <vt:lpstr>Balance</vt:lpstr>
      <vt:lpstr>FONCTION PUBLIQUE EUROPEENNE  Questions d’actualité  La problématique du régime linguistique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FONCTION PUBLIQUE EUROPEENNE  Questions d’actualité  La problématique du régime linguistique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de lobbying en matière de sécurité des produits</dc:title>
  <dc:creator>user</dc:creator>
  <cp:lastModifiedBy>CAMARA Rama (CDP-OSP)</cp:lastModifiedBy>
  <cp:revision>143</cp:revision>
  <cp:lastPrinted>2013-09-26T23:38:31Z</cp:lastPrinted>
  <dcterms:created xsi:type="dcterms:W3CDTF">2013-08-23T09:56:18Z</dcterms:created>
  <dcterms:modified xsi:type="dcterms:W3CDTF">2023-09-15T13:31:52Z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2023-09-15T13:30:48Z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fbefb7e3-b24e-4b98-a096-c45b9df71e62</vt:lpwstr>
  </property>
  <property fmtid="{D5CDD505-2E9C-101B-9397-08002B2CF9AE}" pid="8" name="MSIP_Label_6bd9ddd1-4d20-43f6-abfa-fc3c07406f94_ContentBits">
    <vt:lpwstr>0</vt:lpwstr>
  </property>
</Properties>
</file>