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4"/>
    <p:sldMasterId id="2147483668" r:id="rId5"/>
    <p:sldMasterId id="2147483689" r:id="rId6"/>
  </p:sldMasterIdLst>
  <p:notesMasterIdLst>
    <p:notesMasterId r:id="rId38"/>
  </p:notesMasterIdLst>
  <p:handoutMasterIdLst>
    <p:handoutMasterId r:id="rId39"/>
  </p:handoutMasterIdLst>
  <p:sldIdLst>
    <p:sldId id="256" r:id="rId7"/>
    <p:sldId id="257" r:id="rId8"/>
    <p:sldId id="258" r:id="rId9"/>
    <p:sldId id="259" r:id="rId10"/>
    <p:sldId id="260" r:id="rId11"/>
    <p:sldId id="261" r:id="rId12"/>
    <p:sldId id="262" r:id="rId13"/>
    <p:sldId id="263" r:id="rId14"/>
    <p:sldId id="264" r:id="rId15"/>
    <p:sldId id="265" r:id="rId16"/>
    <p:sldId id="266" r:id="rId17"/>
    <p:sldId id="288"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Lst>
  <p:sldSz cx="9144000" cy="6858000" type="screen4x3"/>
  <p:notesSz cx="6669088" cy="9926638"/>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791"/>
    <a:srgbClr val="88B6E0"/>
    <a:srgbClr val="A7BDE2"/>
    <a:srgbClr val="267BC0"/>
    <a:srgbClr val="9999FF"/>
    <a:srgbClr val="8082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31" autoAdjust="0"/>
    <p:restoredTop sz="94798" autoAdjust="0"/>
  </p:normalViewPr>
  <p:slideViewPr>
    <p:cSldViewPr>
      <p:cViewPr varScale="1">
        <p:scale>
          <a:sx n="82" d="100"/>
          <a:sy n="82" d="100"/>
        </p:scale>
        <p:origin x="1368" y="72"/>
      </p:cViewPr>
      <p:guideLst/>
    </p:cSldViewPr>
  </p:slideViewPr>
  <p:notesTextViewPr>
    <p:cViewPr>
      <p:scale>
        <a:sx n="100" d="100"/>
        <a:sy n="100" d="100"/>
      </p:scale>
      <p:origin x="0" y="0"/>
    </p:cViewPr>
  </p:notesTextViewPr>
  <p:sorterViewPr>
    <p:cViewPr>
      <p:scale>
        <a:sx n="100" d="100"/>
        <a:sy n="100" d="100"/>
      </p:scale>
      <p:origin x="0" y="-40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handoutMaster" Target="handoutMasters/handoutMaster1.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1"/>
            <a:ext cx="2890329" cy="498577"/>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sz="quarter" idx="1"/>
          </p:nvPr>
        </p:nvSpPr>
        <p:spPr>
          <a:xfrm>
            <a:off x="3777692" y="1"/>
            <a:ext cx="2890329" cy="498577"/>
          </a:xfrm>
          <a:prstGeom prst="rect">
            <a:avLst/>
          </a:prstGeom>
        </p:spPr>
        <p:txBody>
          <a:bodyPr vert="horz" lIns="91440" tIns="45720" rIns="91440" bIns="45720" rtlCol="0"/>
          <a:lstStyle>
            <a:lvl1pPr algn="r">
              <a:defRPr sz="1200"/>
            </a:lvl1pPr>
          </a:lstStyle>
          <a:p>
            <a:fld id="{BB2B4B24-12D5-4592-9C97-089622D43FCD}" type="datetimeFigureOut">
              <a:rPr lang="fr-BE" smtClean="0"/>
              <a:t>17-09-26</a:t>
            </a:fld>
            <a:endParaRPr lang="fr-BE"/>
          </a:p>
        </p:txBody>
      </p:sp>
      <p:sp>
        <p:nvSpPr>
          <p:cNvPr id="4" name="Espace réservé du pied de page 3"/>
          <p:cNvSpPr>
            <a:spLocks noGrp="1"/>
          </p:cNvSpPr>
          <p:nvPr>
            <p:ph type="ftr" sz="quarter" idx="2"/>
          </p:nvPr>
        </p:nvSpPr>
        <p:spPr>
          <a:xfrm>
            <a:off x="0" y="9428062"/>
            <a:ext cx="2890329" cy="498577"/>
          </a:xfrm>
          <a:prstGeom prst="rect">
            <a:avLst/>
          </a:prstGeom>
        </p:spPr>
        <p:txBody>
          <a:bodyPr vert="horz" lIns="91440" tIns="45720" rIns="91440" bIns="45720" rtlCol="0" anchor="b"/>
          <a:lstStyle>
            <a:lvl1pPr algn="l">
              <a:defRPr sz="1200"/>
            </a:lvl1pPr>
          </a:lstStyle>
          <a:p>
            <a:endParaRPr lang="fr-BE"/>
          </a:p>
        </p:txBody>
      </p:sp>
      <p:sp>
        <p:nvSpPr>
          <p:cNvPr id="5" name="Espace réservé du numéro de diapositive 4"/>
          <p:cNvSpPr>
            <a:spLocks noGrp="1"/>
          </p:cNvSpPr>
          <p:nvPr>
            <p:ph type="sldNum" sz="quarter" idx="3"/>
          </p:nvPr>
        </p:nvSpPr>
        <p:spPr>
          <a:xfrm>
            <a:off x="3777692" y="9428062"/>
            <a:ext cx="2890329" cy="498577"/>
          </a:xfrm>
          <a:prstGeom prst="rect">
            <a:avLst/>
          </a:prstGeom>
        </p:spPr>
        <p:txBody>
          <a:bodyPr vert="horz" lIns="91440" tIns="45720" rIns="91440" bIns="45720" rtlCol="0" anchor="b"/>
          <a:lstStyle>
            <a:lvl1pPr algn="r">
              <a:defRPr sz="1200"/>
            </a:lvl1pPr>
          </a:lstStyle>
          <a:p>
            <a:fld id="{8A75A37B-ABC1-4335-AC36-0BE801CDBA0F}" type="slidenum">
              <a:rPr lang="fr-BE" smtClean="0"/>
              <a:t>‹N°›</a:t>
            </a:fld>
            <a:endParaRPr lang="fr-BE"/>
          </a:p>
        </p:txBody>
      </p:sp>
    </p:spTree>
    <p:extLst>
      <p:ext uri="{BB962C8B-B14F-4D97-AF65-F5344CB8AC3E}">
        <p14:creationId xmlns:p14="http://schemas.microsoft.com/office/powerpoint/2010/main" val="29377109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889938" cy="496331"/>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777993" y="0"/>
            <a:ext cx="2889938" cy="496331"/>
          </a:xfrm>
          <a:prstGeom prst="rect">
            <a:avLst/>
          </a:prstGeom>
        </p:spPr>
        <p:txBody>
          <a:bodyPr vert="horz" lIns="91440" tIns="45720" rIns="91440" bIns="45720" rtlCol="0"/>
          <a:lstStyle>
            <a:lvl1pPr algn="r">
              <a:defRPr sz="1200"/>
            </a:lvl1pPr>
          </a:lstStyle>
          <a:p>
            <a:fld id="{23AFFA35-5FC0-864E-8460-2BF2DBD28514}" type="datetimeFigureOut">
              <a:rPr lang="fr-FR" smtClean="0"/>
              <a:t>17/09/2026</a:t>
            </a:fld>
            <a:endParaRPr lang="en-US"/>
          </a:p>
        </p:txBody>
      </p:sp>
      <p:sp>
        <p:nvSpPr>
          <p:cNvPr id="4" name="Espace réservé de l'image des diapositives 3"/>
          <p:cNvSpPr>
            <a:spLocks noGrp="1" noRot="1" noChangeAspect="1"/>
          </p:cNvSpPr>
          <p:nvPr>
            <p:ph type="sldImg" idx="2"/>
          </p:nvPr>
        </p:nvSpPr>
        <p:spPr>
          <a:xfrm>
            <a:off x="854075" y="744538"/>
            <a:ext cx="4960938" cy="37211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commentaires 4"/>
          <p:cNvSpPr>
            <a:spLocks noGrp="1"/>
          </p:cNvSpPr>
          <p:nvPr>
            <p:ph type="body" sz="quarter" idx="3"/>
          </p:nvPr>
        </p:nvSpPr>
        <p:spPr>
          <a:xfrm>
            <a:off x="666909" y="4715153"/>
            <a:ext cx="5335270" cy="4466988"/>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u pied de page 5"/>
          <p:cNvSpPr>
            <a:spLocks noGrp="1"/>
          </p:cNvSpPr>
          <p:nvPr>
            <p:ph type="ftr" sz="quarter" idx="4"/>
          </p:nvPr>
        </p:nvSpPr>
        <p:spPr>
          <a:xfrm>
            <a:off x="0" y="9428010"/>
            <a:ext cx="2889938" cy="496331"/>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777993" y="9428010"/>
            <a:ext cx="2889938" cy="496331"/>
          </a:xfrm>
          <a:prstGeom prst="rect">
            <a:avLst/>
          </a:prstGeom>
        </p:spPr>
        <p:txBody>
          <a:bodyPr vert="horz" lIns="91440" tIns="45720" rIns="91440" bIns="45720" rtlCol="0" anchor="b"/>
          <a:lstStyle>
            <a:lvl1pPr algn="r">
              <a:defRPr sz="1200"/>
            </a:lvl1pPr>
          </a:lstStyle>
          <a:p>
            <a:fld id="{C4C01A78-90DD-8848-8EE7-5EDC05C8185B}" type="slidenum">
              <a:rPr lang="en-US" smtClean="0"/>
              <a:t>‹N°›</a:t>
            </a:fld>
            <a:endParaRPr lang="en-US"/>
          </a:p>
        </p:txBody>
      </p:sp>
    </p:spTree>
    <p:extLst>
      <p:ext uri="{BB962C8B-B14F-4D97-AF65-F5344CB8AC3E}">
        <p14:creationId xmlns:p14="http://schemas.microsoft.com/office/powerpoint/2010/main" val="34844649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re  du Colloque + avocat">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066800" y="1447800"/>
            <a:ext cx="7543800" cy="2125216"/>
          </a:xfrm>
          <a:prstGeom prst="rect">
            <a:avLst/>
          </a:prstGeom>
        </p:spPr>
        <p:txBody>
          <a:bodyPr anchor="b"/>
          <a:lstStyle>
            <a:lvl1pPr algn="l">
              <a:defRPr sz="2800"/>
            </a:lvl1pPr>
          </a:lstStyle>
          <a:p>
            <a:r>
              <a:rPr lang="fr-FR" dirty="0"/>
              <a:t>Ici le nom du colloque</a:t>
            </a:r>
            <a:endParaRPr lang="fr-BE" dirty="0"/>
          </a:p>
        </p:txBody>
      </p:sp>
      <p:sp>
        <p:nvSpPr>
          <p:cNvPr id="3" name="Sous-titre 2"/>
          <p:cNvSpPr>
            <a:spLocks noGrp="1"/>
          </p:cNvSpPr>
          <p:nvPr>
            <p:ph type="subTitle" idx="1" hasCustomPrompt="1"/>
          </p:nvPr>
        </p:nvSpPr>
        <p:spPr>
          <a:xfrm>
            <a:off x="1066800" y="3573016"/>
            <a:ext cx="7543800" cy="1435546"/>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Option, sous-titre du colloque</a:t>
            </a:r>
            <a:endParaRPr lang="fr-BE" dirty="0"/>
          </a:p>
        </p:txBody>
      </p:sp>
    </p:spTree>
    <p:extLst>
      <p:ext uri="{BB962C8B-B14F-4D97-AF65-F5344CB8AC3E}">
        <p14:creationId xmlns:p14="http://schemas.microsoft.com/office/powerpoint/2010/main" val="2518430888"/>
      </p:ext>
    </p:extLst>
  </p:cSld>
  <p:clrMapOvr>
    <a:masterClrMapping/>
  </p:clrMapOvr>
  <p:extLst>
    <p:ext uri="{DCECCB84-F9BA-43D5-87BE-67443E8EF086}">
      <p15:sldGuideLst xmlns:p15="http://schemas.microsoft.com/office/powerpoint/2012/main">
        <p15:guide id="1" pos="720" userDrawn="1">
          <p15:clr>
            <a:srgbClr val="FBAE40"/>
          </p15:clr>
        </p15:guide>
        <p15:guide id="2" pos="555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lan du chapitre">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9258CFD8-F505-49AC-BB5A-EAE067DF009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white">
          <a:xfrm>
            <a:off x="0" y="3048"/>
            <a:ext cx="9144000" cy="6851904"/>
          </a:xfrm>
          <a:prstGeom prst="rect">
            <a:avLst/>
          </a:prstGeom>
        </p:spPr>
      </p:pic>
      <p:sp>
        <p:nvSpPr>
          <p:cNvPr id="8" name="Espace réservé du texte 7">
            <a:extLst>
              <a:ext uri="{FF2B5EF4-FFF2-40B4-BE49-F238E27FC236}">
                <a16:creationId xmlns:a16="http://schemas.microsoft.com/office/drawing/2014/main" id="{EE038721-9369-4C84-95DF-946B4EE59EAD}"/>
              </a:ext>
            </a:extLst>
          </p:cNvPr>
          <p:cNvSpPr>
            <a:spLocks noGrp="1"/>
          </p:cNvSpPr>
          <p:nvPr>
            <p:ph type="body" sz="quarter" idx="10" hasCustomPrompt="1"/>
          </p:nvPr>
        </p:nvSpPr>
        <p:spPr>
          <a:xfrm>
            <a:off x="1081083" y="548680"/>
            <a:ext cx="7545760" cy="3024336"/>
          </a:xfrm>
          <a:prstGeom prst="rect">
            <a:avLst/>
          </a:prstGeom>
        </p:spPr>
        <p:txBody>
          <a:bodyPr anchor="b"/>
          <a:lstStyle>
            <a:lvl1pPr marL="627063" indent="-627063" defTabSz="358775">
              <a:spcAft>
                <a:spcPts val="1200"/>
              </a:spcAft>
              <a:buFont typeface="+mj-lt"/>
              <a:buNone/>
              <a:tabLst>
                <a:tab pos="627063" algn="l"/>
              </a:tabLst>
              <a:defRPr sz="2400" baseline="0">
                <a:latin typeface="Arial Black" panose="020B0A04020102020204" pitchFamily="34" charset="0"/>
              </a:defRPr>
            </a:lvl1pPr>
            <a:lvl2pPr marL="627062" indent="0" defTabSz="300038">
              <a:buFontTx/>
              <a:buNone/>
              <a:tabLst/>
              <a:defRPr sz="1500" cap="all" baseline="0">
                <a:solidFill>
                  <a:schemeClr val="accent1">
                    <a:lumMod val="40000"/>
                    <a:lumOff val="60000"/>
                  </a:schemeClr>
                </a:solidFill>
              </a:defRPr>
            </a:lvl2pPr>
          </a:lstStyle>
          <a:p>
            <a:pPr lvl="0"/>
            <a:r>
              <a:rPr lang="fr-FR" dirty="0"/>
              <a:t>IV.  ICI, N°. + TAB + nom du chapitre</a:t>
            </a:r>
          </a:p>
        </p:txBody>
      </p:sp>
      <p:sp>
        <p:nvSpPr>
          <p:cNvPr id="12" name="object 5">
            <a:extLst>
              <a:ext uri="{FF2B5EF4-FFF2-40B4-BE49-F238E27FC236}">
                <a16:creationId xmlns:a16="http://schemas.microsoft.com/office/drawing/2014/main" id="{197FE514-63EF-4E98-9C19-308EF20BEB21}"/>
              </a:ext>
            </a:extLst>
          </p:cNvPr>
          <p:cNvSpPr txBox="1"/>
          <p:nvPr userDrawn="1"/>
        </p:nvSpPr>
        <p:spPr>
          <a:xfrm>
            <a:off x="7409815" y="6517831"/>
            <a:ext cx="1438910" cy="111569"/>
          </a:xfrm>
          <a:prstGeom prst="rect">
            <a:avLst/>
          </a:prstGeom>
        </p:spPr>
        <p:txBody>
          <a:bodyPr vert="horz" wrap="square" lIns="0" tIns="3810" rIns="0" bIns="0" rtlCol="0">
            <a:spAutoFit/>
          </a:bodyPr>
          <a:lstStyle/>
          <a:p>
            <a:pPr marL="12700">
              <a:lnSpc>
                <a:spcPct val="100000"/>
              </a:lnSpc>
              <a:spcBef>
                <a:spcPts val="30"/>
              </a:spcBef>
            </a:pPr>
            <a:r>
              <a:rPr sz="700" dirty="0">
                <a:solidFill>
                  <a:srgbClr val="FFFFFF"/>
                </a:solidFill>
                <a:latin typeface="Arial"/>
                <a:cs typeface="Arial"/>
              </a:rPr>
              <a:t>W W </a:t>
            </a:r>
            <a:r>
              <a:rPr sz="700" spc="85" dirty="0">
                <a:solidFill>
                  <a:srgbClr val="FFFFFF"/>
                </a:solidFill>
                <a:latin typeface="Arial"/>
                <a:cs typeface="Arial"/>
              </a:rPr>
              <a:t>W. </a:t>
            </a:r>
            <a:r>
              <a:rPr sz="700" dirty="0">
                <a:solidFill>
                  <a:srgbClr val="FFFFFF"/>
                </a:solidFill>
                <a:latin typeface="Arial"/>
                <a:cs typeface="Arial"/>
              </a:rPr>
              <a:t>T E T R A L A </a:t>
            </a:r>
            <a:r>
              <a:rPr sz="700" spc="85" dirty="0">
                <a:solidFill>
                  <a:srgbClr val="FFFFFF"/>
                </a:solidFill>
                <a:latin typeface="Arial"/>
                <a:cs typeface="Arial"/>
              </a:rPr>
              <a:t>W. </a:t>
            </a:r>
            <a:r>
              <a:rPr sz="700" dirty="0">
                <a:solidFill>
                  <a:srgbClr val="FFFFFF"/>
                </a:solidFill>
                <a:latin typeface="Arial"/>
                <a:cs typeface="Arial"/>
              </a:rPr>
              <a:t>C O</a:t>
            </a:r>
            <a:r>
              <a:rPr sz="700" spc="100" dirty="0">
                <a:solidFill>
                  <a:srgbClr val="FFFFFF"/>
                </a:solidFill>
                <a:latin typeface="Arial"/>
                <a:cs typeface="Arial"/>
              </a:rPr>
              <a:t> </a:t>
            </a:r>
            <a:r>
              <a:rPr sz="700" dirty="0">
                <a:solidFill>
                  <a:srgbClr val="FFFFFF"/>
                </a:solidFill>
                <a:latin typeface="Arial"/>
                <a:cs typeface="Arial"/>
              </a:rPr>
              <a:t>M</a:t>
            </a:r>
          </a:p>
        </p:txBody>
      </p:sp>
      <p:sp>
        <p:nvSpPr>
          <p:cNvPr id="13" name="Espace réservé du pied de page 1">
            <a:extLst>
              <a:ext uri="{FF2B5EF4-FFF2-40B4-BE49-F238E27FC236}">
                <a16:creationId xmlns:a16="http://schemas.microsoft.com/office/drawing/2014/main" id="{9ED30CF5-6694-4AFE-ADC8-480B0AF9B1D2}"/>
              </a:ext>
            </a:extLst>
          </p:cNvPr>
          <p:cNvSpPr>
            <a:spLocks noGrp="1"/>
          </p:cNvSpPr>
          <p:nvPr>
            <p:ph type="ftr" sz="quarter" idx="3"/>
          </p:nvPr>
        </p:nvSpPr>
        <p:spPr>
          <a:xfrm>
            <a:off x="381000" y="6484620"/>
            <a:ext cx="6705600" cy="324000"/>
          </a:xfrm>
          <a:prstGeom prst="rect">
            <a:avLst/>
          </a:prstGeom>
        </p:spPr>
        <p:txBody>
          <a:bodyPr vert="horz" lIns="91440" tIns="45720" rIns="91440" bIns="45720" rtlCol="0" anchor="ctr"/>
          <a:lstStyle>
            <a:lvl1pPr algn="l">
              <a:defRPr sz="1200">
                <a:solidFill>
                  <a:schemeClr val="accent1">
                    <a:lumMod val="40000"/>
                    <a:lumOff val="60000"/>
                  </a:schemeClr>
                </a:solidFill>
              </a:defRPr>
            </a:lvl1pPr>
          </a:lstStyle>
          <a:p>
            <a:r>
              <a:rPr lang="fr-FR" sz="800">
                <a:latin typeface="Arial Black" panose="020B0A04020102020204" pitchFamily="34" charset="0"/>
                <a:cs typeface="Arial" panose="020B0604020202020204" pitchFamily="34" charset="0"/>
              </a:rPr>
              <a:t>ICI LE NOM DU COLLOQUE 00.00.2019 (à modifier dans le Pied de page)</a:t>
            </a:r>
            <a:endParaRPr lang="fr-BE" sz="800" dirty="0">
              <a:cs typeface="Arial"/>
            </a:endParaRPr>
          </a:p>
        </p:txBody>
      </p:sp>
      <p:sp>
        <p:nvSpPr>
          <p:cNvPr id="14" name="Espace réservé du numéro de diapositive 2">
            <a:extLst>
              <a:ext uri="{FF2B5EF4-FFF2-40B4-BE49-F238E27FC236}">
                <a16:creationId xmlns:a16="http://schemas.microsoft.com/office/drawing/2014/main" id="{514F4E45-8641-44B5-B2CC-3A2921797B57}"/>
              </a:ext>
            </a:extLst>
          </p:cNvPr>
          <p:cNvSpPr>
            <a:spLocks noGrp="1"/>
          </p:cNvSpPr>
          <p:nvPr>
            <p:ph type="sldNum" sz="quarter" idx="4"/>
          </p:nvPr>
        </p:nvSpPr>
        <p:spPr>
          <a:xfrm>
            <a:off x="-762" y="6484620"/>
            <a:ext cx="288000" cy="324000"/>
          </a:xfrm>
          <a:prstGeom prst="rect">
            <a:avLst/>
          </a:prstGeom>
        </p:spPr>
        <p:txBody>
          <a:bodyPr vert="horz" lIns="0" tIns="45720" rIns="0" bIns="45720" rtlCol="0" anchor="ctr"/>
          <a:lstStyle>
            <a:lvl1pPr algn="ctr">
              <a:defRPr sz="800">
                <a:solidFill>
                  <a:schemeClr val="bg1"/>
                </a:solidFill>
                <a:latin typeface="Arial" panose="020B0604020202020204" pitchFamily="34" charset="0"/>
                <a:cs typeface="Arial" panose="020B0604020202020204" pitchFamily="34" charset="0"/>
              </a:defRPr>
            </a:lvl1pPr>
          </a:lstStyle>
          <a:p>
            <a:fld id="{0CCC0F3D-6C85-4581-B708-13BD0E10D35E}" type="slidenum">
              <a:rPr lang="fr-BE" smtClean="0"/>
              <a:pPr/>
              <a:t>‹N°›</a:t>
            </a:fld>
            <a:endParaRPr lang="fr-BE" dirty="0"/>
          </a:p>
        </p:txBody>
      </p:sp>
      <p:sp>
        <p:nvSpPr>
          <p:cNvPr id="9" name="Espace réservé du texte 7">
            <a:extLst>
              <a:ext uri="{FF2B5EF4-FFF2-40B4-BE49-F238E27FC236}">
                <a16:creationId xmlns:a16="http://schemas.microsoft.com/office/drawing/2014/main" id="{76DB1F5E-A6D2-4B90-985B-33886D0E19D9}"/>
              </a:ext>
            </a:extLst>
          </p:cNvPr>
          <p:cNvSpPr>
            <a:spLocks noGrp="1"/>
          </p:cNvSpPr>
          <p:nvPr>
            <p:ph type="body" sz="quarter" idx="11" hasCustomPrompt="1"/>
          </p:nvPr>
        </p:nvSpPr>
        <p:spPr>
          <a:xfrm>
            <a:off x="1073588" y="3645024"/>
            <a:ext cx="7545760" cy="2592288"/>
          </a:xfrm>
          <a:prstGeom prst="rect">
            <a:avLst/>
          </a:prstGeom>
        </p:spPr>
        <p:txBody>
          <a:bodyPr anchor="t">
            <a:normAutofit/>
          </a:bodyPr>
          <a:lstStyle>
            <a:lvl1pPr marL="987425" indent="-357188" defTabSz="330200">
              <a:spcBef>
                <a:spcPts val="600"/>
              </a:spcBef>
              <a:spcAft>
                <a:spcPts val="0"/>
              </a:spcAft>
              <a:buFont typeface="+mj-lt"/>
              <a:buAutoNum type="alphaUcPeriod"/>
              <a:tabLst/>
              <a:defRPr sz="1500" baseline="0">
                <a:solidFill>
                  <a:schemeClr val="accent1">
                    <a:lumMod val="40000"/>
                    <a:lumOff val="60000"/>
                  </a:schemeClr>
                </a:solidFill>
                <a:latin typeface="+mn-lt"/>
              </a:defRPr>
            </a:lvl1pPr>
            <a:lvl2pPr marL="627062" indent="0" defTabSz="300038">
              <a:buFontTx/>
              <a:buNone/>
              <a:tabLst/>
              <a:defRPr sz="1500" cap="all" baseline="0">
                <a:solidFill>
                  <a:schemeClr val="accent1">
                    <a:lumMod val="40000"/>
                    <a:lumOff val="60000"/>
                  </a:schemeClr>
                </a:solidFill>
              </a:defRPr>
            </a:lvl2pPr>
          </a:lstStyle>
          <a:p>
            <a:pPr lvl="0"/>
            <a:r>
              <a:rPr lang="fr-FR" dirty="0"/>
              <a:t>ici le nom des sous parties</a:t>
            </a:r>
          </a:p>
        </p:txBody>
      </p:sp>
    </p:spTree>
    <p:extLst>
      <p:ext uri="{BB962C8B-B14F-4D97-AF65-F5344CB8AC3E}">
        <p14:creationId xmlns:p14="http://schemas.microsoft.com/office/powerpoint/2010/main" val="4170092976"/>
      </p:ext>
    </p:extLst>
  </p:cSld>
  <p:clrMapOvr>
    <a:masterClrMapping/>
  </p:clrMapOvr>
  <p:extLst>
    <p:ext uri="{DCECCB84-F9BA-43D5-87BE-67443E8EF086}">
      <p15:sldGuideLst xmlns:p15="http://schemas.microsoft.com/office/powerpoint/2012/main">
        <p15:guide id="1" pos="720">
          <p15:clr>
            <a:srgbClr val="FBAE40"/>
          </p15:clr>
        </p15:guide>
        <p15:guide id="2" pos="555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FIN / Questions">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066800" y="2971800"/>
            <a:ext cx="7010400" cy="538163"/>
          </a:xfrm>
          <a:prstGeom prst="rect">
            <a:avLst/>
          </a:prstGeom>
        </p:spPr>
        <p:txBody>
          <a:bodyPr anchor="b"/>
          <a:lstStyle>
            <a:lvl1pPr algn="l">
              <a:defRPr sz="2800" baseline="0"/>
            </a:lvl1pPr>
          </a:lstStyle>
          <a:p>
            <a:r>
              <a:rPr lang="fr-FR" dirty="0"/>
              <a:t>MERCI POUR VOTRE ATTENTION !</a:t>
            </a:r>
            <a:endParaRPr lang="fr-BE" dirty="0"/>
          </a:p>
        </p:txBody>
      </p:sp>
      <p:sp>
        <p:nvSpPr>
          <p:cNvPr id="3" name="Sous-titre 2"/>
          <p:cNvSpPr>
            <a:spLocks noGrp="1"/>
          </p:cNvSpPr>
          <p:nvPr>
            <p:ph type="subTitle" idx="1" hasCustomPrompt="1"/>
          </p:nvPr>
        </p:nvSpPr>
        <p:spPr>
          <a:xfrm>
            <a:off x="1066800" y="3429000"/>
            <a:ext cx="7033592" cy="436562"/>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Des Questions ?</a:t>
            </a:r>
            <a:endParaRPr lang="fr-BE" dirty="0"/>
          </a:p>
        </p:txBody>
      </p:sp>
    </p:spTree>
    <p:extLst>
      <p:ext uri="{BB962C8B-B14F-4D97-AF65-F5344CB8AC3E}">
        <p14:creationId xmlns:p14="http://schemas.microsoft.com/office/powerpoint/2010/main" val="526255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lan géneral de la présentation (un seul niveau)">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504000" y="1143000"/>
            <a:ext cx="8335200" cy="477837"/>
          </a:xfrm>
          <a:prstGeom prst="rect">
            <a:avLst/>
          </a:prstGeom>
        </p:spPr>
        <p:txBody>
          <a:bodyPr anchor="b">
            <a:normAutofit/>
          </a:bodyPr>
          <a:lstStyle>
            <a:lvl1pPr marL="0" indent="0" algn="l">
              <a:buFont typeface="+mj-lt"/>
              <a:buNone/>
              <a:defRPr sz="2400">
                <a:solidFill>
                  <a:schemeClr val="accent1"/>
                </a:solidFill>
              </a:defRPr>
            </a:lvl1pPr>
          </a:lstStyle>
          <a:p>
            <a:r>
              <a:rPr lang="fr-FR" dirty="0"/>
              <a:t>PLAN</a:t>
            </a:r>
            <a:endParaRPr lang="fr-BE" dirty="0"/>
          </a:p>
        </p:txBody>
      </p:sp>
      <p:sp>
        <p:nvSpPr>
          <p:cNvPr id="3" name="Espace réservé du pied de page 2">
            <a:extLst>
              <a:ext uri="{FF2B5EF4-FFF2-40B4-BE49-F238E27FC236}">
                <a16:creationId xmlns:a16="http://schemas.microsoft.com/office/drawing/2014/main" id="{D862DB41-6702-4A82-8951-62B69523AC0E}"/>
              </a:ext>
            </a:extLst>
          </p:cNvPr>
          <p:cNvSpPr>
            <a:spLocks noGrp="1"/>
          </p:cNvSpPr>
          <p:nvPr>
            <p:ph type="ftr" sz="quarter" idx="10"/>
          </p:nvPr>
        </p:nvSpPr>
        <p:spPr/>
        <p:txBody>
          <a:bodyPr/>
          <a:lstStyle/>
          <a:p>
            <a:r>
              <a:rPr lang="fr-FR" sz="800">
                <a:latin typeface="Arial Black" panose="020B0A04020102020204" pitchFamily="34" charset="0"/>
                <a:cs typeface="Arial" panose="020B0604020202020204" pitchFamily="34" charset="0"/>
              </a:rPr>
              <a:t>ICI LE NOM DU COLLOQUE 00.00.2019 (à modifier dans le Pied de page)</a:t>
            </a:r>
            <a:endParaRPr lang="fr-BE" sz="800" dirty="0">
              <a:latin typeface="Arial"/>
              <a:cs typeface="Arial"/>
            </a:endParaRPr>
          </a:p>
        </p:txBody>
      </p:sp>
      <p:sp>
        <p:nvSpPr>
          <p:cNvPr id="5" name="Espace réservé du numéro de diapositive 4">
            <a:extLst>
              <a:ext uri="{FF2B5EF4-FFF2-40B4-BE49-F238E27FC236}">
                <a16:creationId xmlns:a16="http://schemas.microsoft.com/office/drawing/2014/main" id="{3102131D-B45E-4B39-978F-953187B4B016}"/>
              </a:ext>
            </a:extLst>
          </p:cNvPr>
          <p:cNvSpPr>
            <a:spLocks noGrp="1"/>
          </p:cNvSpPr>
          <p:nvPr>
            <p:ph type="sldNum" sz="quarter" idx="11"/>
          </p:nvPr>
        </p:nvSpPr>
        <p:spPr/>
        <p:txBody>
          <a:bodyPr/>
          <a:lstStyle/>
          <a:p>
            <a:fld id="{0CCC0F3D-6C85-4581-B708-13BD0E10D35E}" type="slidenum">
              <a:rPr lang="fr-BE" smtClean="0"/>
              <a:pPr/>
              <a:t>‹N°›</a:t>
            </a:fld>
            <a:endParaRPr lang="fr-BE" dirty="0"/>
          </a:p>
        </p:txBody>
      </p:sp>
      <p:sp>
        <p:nvSpPr>
          <p:cNvPr id="6" name="Espace réservé du texte 7">
            <a:extLst>
              <a:ext uri="{FF2B5EF4-FFF2-40B4-BE49-F238E27FC236}">
                <a16:creationId xmlns:a16="http://schemas.microsoft.com/office/drawing/2014/main" id="{757EEB06-FCF2-451E-BE12-44B98597A03A}"/>
              </a:ext>
            </a:extLst>
          </p:cNvPr>
          <p:cNvSpPr>
            <a:spLocks noGrp="1"/>
          </p:cNvSpPr>
          <p:nvPr>
            <p:ph type="body" sz="quarter" idx="12" hasCustomPrompt="1"/>
          </p:nvPr>
        </p:nvSpPr>
        <p:spPr>
          <a:xfrm>
            <a:off x="504000" y="1844824"/>
            <a:ext cx="8335200" cy="4320480"/>
          </a:xfrm>
          <a:prstGeom prst="rect">
            <a:avLst/>
          </a:prstGeom>
        </p:spPr>
        <p:txBody>
          <a:bodyPr anchor="ctr"/>
          <a:lstStyle>
            <a:lvl1pPr marL="628650" indent="-628650">
              <a:spcAft>
                <a:spcPts val="1200"/>
              </a:spcAft>
              <a:buFont typeface="+mj-lt"/>
              <a:buAutoNum type="romanUcPeriod"/>
              <a:defRPr sz="2400" baseline="0">
                <a:solidFill>
                  <a:schemeClr val="accent1"/>
                </a:solidFill>
                <a:latin typeface="Arial Black" panose="020B0A04020102020204" pitchFamily="34" charset="0"/>
              </a:defRPr>
            </a:lvl1pPr>
            <a:lvl2pPr marL="800100" indent="-342900">
              <a:buFont typeface="+mj-lt"/>
              <a:buAutoNum type="alphaUcPeriod"/>
              <a:defRPr sz="1500" cap="all" baseline="0">
                <a:solidFill>
                  <a:schemeClr val="accent1">
                    <a:lumMod val="60000"/>
                    <a:lumOff val="40000"/>
                  </a:schemeClr>
                </a:solidFill>
              </a:defRPr>
            </a:lvl2pPr>
          </a:lstStyle>
          <a:p>
            <a:pPr lvl="0"/>
            <a:r>
              <a:rPr lang="fr-FR" dirty="0"/>
              <a:t>ici les titres des chapitres Deuxième niveau</a:t>
            </a:r>
          </a:p>
        </p:txBody>
      </p:sp>
    </p:spTree>
    <p:extLst>
      <p:ext uri="{BB962C8B-B14F-4D97-AF65-F5344CB8AC3E}">
        <p14:creationId xmlns:p14="http://schemas.microsoft.com/office/powerpoint/2010/main" val="1144510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sous partie + contenu">
    <p:spTree>
      <p:nvGrpSpPr>
        <p:cNvPr id="1" name=""/>
        <p:cNvGrpSpPr/>
        <p:nvPr/>
      </p:nvGrpSpPr>
      <p:grpSpPr>
        <a:xfrm>
          <a:off x="0" y="0"/>
          <a:ext cx="0" cy="0"/>
          <a:chOff x="0" y="0"/>
          <a:chExt cx="0" cy="0"/>
        </a:xfrm>
      </p:grpSpPr>
      <p:sp>
        <p:nvSpPr>
          <p:cNvPr id="3" name="Content Placeholder 2"/>
          <p:cNvSpPr>
            <a:spLocks noGrp="1"/>
          </p:cNvSpPr>
          <p:nvPr>
            <p:ph idx="1"/>
          </p:nvPr>
        </p:nvSpPr>
        <p:spPr>
          <a:xfrm>
            <a:off x="504000" y="2276872"/>
            <a:ext cx="8332446" cy="3960440"/>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10" name="Espace réservé du pied de page 9">
            <a:extLst>
              <a:ext uri="{FF2B5EF4-FFF2-40B4-BE49-F238E27FC236}">
                <a16:creationId xmlns:a16="http://schemas.microsoft.com/office/drawing/2014/main" id="{F72EA64F-61D2-4696-8CF9-FEA4E4885AF0}"/>
              </a:ext>
            </a:extLst>
          </p:cNvPr>
          <p:cNvSpPr>
            <a:spLocks noGrp="1"/>
          </p:cNvSpPr>
          <p:nvPr>
            <p:ph type="ftr" sz="quarter" idx="20"/>
          </p:nvPr>
        </p:nvSpPr>
        <p:spPr/>
        <p:txBody>
          <a:bodyPr/>
          <a:lstStyle/>
          <a:p>
            <a:r>
              <a:rPr lang="fr-FR" sz="800">
                <a:latin typeface="Arial Black" panose="020B0A04020102020204" pitchFamily="34" charset="0"/>
                <a:cs typeface="Arial" panose="020B0604020202020204" pitchFamily="34" charset="0"/>
              </a:rPr>
              <a:t>ICI LE NOM DU COLLOQUE 00.00.2019 (à modifier dans le Pied de page)</a:t>
            </a:r>
            <a:endParaRPr lang="fr-BE" sz="800" dirty="0">
              <a:latin typeface="Arial"/>
              <a:cs typeface="Arial"/>
            </a:endParaRPr>
          </a:p>
        </p:txBody>
      </p:sp>
      <p:sp>
        <p:nvSpPr>
          <p:cNvPr id="11" name="Espace réservé du numéro de diapositive 10">
            <a:extLst>
              <a:ext uri="{FF2B5EF4-FFF2-40B4-BE49-F238E27FC236}">
                <a16:creationId xmlns:a16="http://schemas.microsoft.com/office/drawing/2014/main" id="{73C24F0C-97A9-42A2-9F3F-ECD29A3FA6A2}"/>
              </a:ext>
            </a:extLst>
          </p:cNvPr>
          <p:cNvSpPr>
            <a:spLocks noGrp="1"/>
          </p:cNvSpPr>
          <p:nvPr>
            <p:ph type="sldNum" sz="quarter" idx="21"/>
          </p:nvPr>
        </p:nvSpPr>
        <p:spPr/>
        <p:txBody>
          <a:bodyPr/>
          <a:lstStyle/>
          <a:p>
            <a:fld id="{0CCC0F3D-6C85-4581-B708-13BD0E10D35E}" type="slidenum">
              <a:rPr lang="fr-BE" smtClean="0"/>
              <a:pPr/>
              <a:t>‹N°›</a:t>
            </a:fld>
            <a:endParaRPr lang="fr-BE" dirty="0"/>
          </a:p>
        </p:txBody>
      </p:sp>
      <p:sp>
        <p:nvSpPr>
          <p:cNvPr id="14" name="Titre 1">
            <a:extLst>
              <a:ext uri="{FF2B5EF4-FFF2-40B4-BE49-F238E27FC236}">
                <a16:creationId xmlns:a16="http://schemas.microsoft.com/office/drawing/2014/main" id="{AA40101F-E445-4416-B76B-B3AA80DBB8D2}"/>
              </a:ext>
            </a:extLst>
          </p:cNvPr>
          <p:cNvSpPr>
            <a:spLocks noGrp="1"/>
          </p:cNvSpPr>
          <p:nvPr>
            <p:ph type="ctrTitle" hasCustomPrompt="1"/>
          </p:nvPr>
        </p:nvSpPr>
        <p:spPr bwMode="auto">
          <a:xfrm>
            <a:off x="611188" y="1066800"/>
            <a:ext cx="8228012" cy="914400"/>
          </a:xfrm>
          <a:prstGeom prst="rect">
            <a:avLst/>
          </a:prstGeom>
          <a:blipFill dpi="0" rotWithShape="1">
            <a:blip r:embed="rId2"/>
            <a:srcRect/>
            <a:tile tx="0" ty="0" sx="100000" sy="100000" flip="none" algn="tl"/>
          </a:blipFill>
        </p:spPr>
        <p:txBody>
          <a:bodyPr lIns="432000" anchor="ctr" anchorCtr="0">
            <a:normAutofit/>
          </a:bodyPr>
          <a:lstStyle>
            <a:lvl1pPr marL="0" indent="0" algn="l" defTabSz="361950">
              <a:buFont typeface="+mj-lt"/>
              <a:buNone/>
              <a:defRPr sz="1500" b="0" cap="all" baseline="0">
                <a:solidFill>
                  <a:schemeClr val="bg1"/>
                </a:solidFill>
                <a:latin typeface="+mn-lt"/>
                <a:cs typeface="Arial" panose="020B0604020202020204" pitchFamily="34" charset="0"/>
              </a:defRPr>
            </a:lvl1pPr>
          </a:lstStyle>
          <a:p>
            <a:r>
              <a:rPr lang="fr-BE" dirty="0"/>
              <a:t>A.	Titre de l a sous partie</a:t>
            </a:r>
          </a:p>
        </p:txBody>
      </p:sp>
      <p:sp>
        <p:nvSpPr>
          <p:cNvPr id="15" name="Espace réservé du texte 3">
            <a:extLst>
              <a:ext uri="{FF2B5EF4-FFF2-40B4-BE49-F238E27FC236}">
                <a16:creationId xmlns:a16="http://schemas.microsoft.com/office/drawing/2014/main" id="{C3F80A87-E8EF-40E0-92F1-13823B061F8E}"/>
              </a:ext>
            </a:extLst>
          </p:cNvPr>
          <p:cNvSpPr>
            <a:spLocks noGrp="1"/>
          </p:cNvSpPr>
          <p:nvPr>
            <p:ph type="body" sz="quarter" idx="17" hasCustomPrompt="1"/>
          </p:nvPr>
        </p:nvSpPr>
        <p:spPr>
          <a:xfrm>
            <a:off x="504000" y="41682"/>
            <a:ext cx="5040560" cy="504056"/>
          </a:xfrm>
          <a:prstGeom prst="rect">
            <a:avLst/>
          </a:prstGeom>
        </p:spPr>
        <p:txBody>
          <a:bodyPr bIns="36000" anchor="b">
            <a:normAutofit/>
          </a:bodyPr>
          <a:lstStyle>
            <a:lvl1pPr marL="269875" indent="-269875" defTabSz="179388">
              <a:buFont typeface="+mj-lt"/>
              <a:buNone/>
              <a:tabLst/>
              <a:defRPr sz="900" cap="all" baseline="0">
                <a:solidFill>
                  <a:schemeClr val="bg1">
                    <a:lumMod val="50000"/>
                  </a:schemeClr>
                </a:solidFill>
                <a:latin typeface="+mj-lt"/>
              </a:defRPr>
            </a:lvl1pPr>
            <a:lvl2pPr marL="180975" indent="0" defTabSz="358775">
              <a:spcBef>
                <a:spcPts val="300"/>
              </a:spcBef>
              <a:spcAft>
                <a:spcPts val="0"/>
              </a:spcAft>
              <a:buFont typeface="+mj-lt"/>
              <a:buNone/>
              <a:tabLst/>
              <a:defRPr sz="1000" cap="all" baseline="0">
                <a:solidFill>
                  <a:schemeClr val="bg1">
                    <a:lumMod val="50000"/>
                  </a:schemeClr>
                </a:solidFill>
              </a:defRPr>
            </a:lvl2pPr>
          </a:lstStyle>
          <a:p>
            <a:pPr lvl="0"/>
            <a:r>
              <a:rPr lang="fr-FR" dirty="0"/>
              <a:t>I.    Rappel du nom du chapitre (Tabulation après le N°)</a:t>
            </a:r>
          </a:p>
        </p:txBody>
      </p:sp>
    </p:spTree>
    <p:extLst>
      <p:ext uri="{BB962C8B-B14F-4D97-AF65-F5344CB8AC3E}">
        <p14:creationId xmlns:p14="http://schemas.microsoft.com/office/powerpoint/2010/main" val="706049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ntenu">
    <p:spTree>
      <p:nvGrpSpPr>
        <p:cNvPr id="1" name=""/>
        <p:cNvGrpSpPr/>
        <p:nvPr/>
      </p:nvGrpSpPr>
      <p:grpSpPr>
        <a:xfrm>
          <a:off x="0" y="0"/>
          <a:ext cx="0" cy="0"/>
          <a:chOff x="0" y="0"/>
          <a:chExt cx="0" cy="0"/>
        </a:xfrm>
      </p:grpSpPr>
      <p:sp>
        <p:nvSpPr>
          <p:cNvPr id="3" name="Content Placeholder 2"/>
          <p:cNvSpPr>
            <a:spLocks noGrp="1"/>
          </p:cNvSpPr>
          <p:nvPr>
            <p:ph idx="1"/>
          </p:nvPr>
        </p:nvSpPr>
        <p:spPr>
          <a:xfrm>
            <a:off x="504000" y="1556792"/>
            <a:ext cx="8332446" cy="4680520"/>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8" name="Espace réservé du texte 3">
            <a:extLst>
              <a:ext uri="{FF2B5EF4-FFF2-40B4-BE49-F238E27FC236}">
                <a16:creationId xmlns:a16="http://schemas.microsoft.com/office/drawing/2014/main" id="{E8411D06-6750-457C-8055-DE18EFE57781}"/>
              </a:ext>
            </a:extLst>
          </p:cNvPr>
          <p:cNvSpPr>
            <a:spLocks noGrp="1"/>
          </p:cNvSpPr>
          <p:nvPr>
            <p:ph type="body" sz="quarter" idx="17" hasCustomPrompt="1"/>
          </p:nvPr>
        </p:nvSpPr>
        <p:spPr>
          <a:xfrm>
            <a:off x="504000" y="41682"/>
            <a:ext cx="5040560" cy="504056"/>
          </a:xfrm>
          <a:prstGeom prst="rect">
            <a:avLst/>
          </a:prstGeom>
        </p:spPr>
        <p:txBody>
          <a:bodyPr bIns="36000" anchor="b">
            <a:normAutofit/>
          </a:bodyPr>
          <a:lstStyle>
            <a:lvl1pPr marL="269875" indent="-269875" defTabSz="180975">
              <a:buFont typeface="+mj-lt"/>
              <a:buNone/>
              <a:tabLst/>
              <a:defRPr sz="900" cap="all" baseline="0">
                <a:solidFill>
                  <a:schemeClr val="bg1">
                    <a:lumMod val="50000"/>
                  </a:schemeClr>
                </a:solidFill>
                <a:latin typeface="+mj-lt"/>
              </a:defRPr>
            </a:lvl1pPr>
            <a:lvl2pPr marL="180975" indent="0" defTabSz="358775">
              <a:spcBef>
                <a:spcPts val="300"/>
              </a:spcBef>
              <a:spcAft>
                <a:spcPts val="0"/>
              </a:spcAft>
              <a:buFont typeface="+mj-lt"/>
              <a:buNone/>
              <a:tabLst/>
              <a:defRPr sz="1000" cap="all" baseline="0">
                <a:solidFill>
                  <a:schemeClr val="bg1">
                    <a:lumMod val="50000"/>
                  </a:schemeClr>
                </a:solidFill>
              </a:defRPr>
            </a:lvl2pPr>
          </a:lstStyle>
          <a:p>
            <a:pPr lvl="0"/>
            <a:r>
              <a:rPr lang="fr-FR" dirty="0"/>
              <a:t>I.    Rappel du nom du chapitre (Tabulation après le N°)</a:t>
            </a:r>
          </a:p>
        </p:txBody>
      </p:sp>
      <p:sp>
        <p:nvSpPr>
          <p:cNvPr id="9" name="Espace réservé du texte 3">
            <a:extLst>
              <a:ext uri="{FF2B5EF4-FFF2-40B4-BE49-F238E27FC236}">
                <a16:creationId xmlns:a16="http://schemas.microsoft.com/office/drawing/2014/main" id="{A1E8D77C-9B13-40C0-8FE4-6691F6ABF1BE}"/>
              </a:ext>
            </a:extLst>
          </p:cNvPr>
          <p:cNvSpPr>
            <a:spLocks noGrp="1"/>
          </p:cNvSpPr>
          <p:nvPr>
            <p:ph type="body" sz="quarter" idx="19" hasCustomPrompt="1"/>
          </p:nvPr>
        </p:nvSpPr>
        <p:spPr>
          <a:xfrm>
            <a:off x="504000" y="548680"/>
            <a:ext cx="5040560" cy="504056"/>
          </a:xfrm>
          <a:prstGeom prst="rect">
            <a:avLst/>
          </a:prstGeom>
        </p:spPr>
        <p:txBody>
          <a:bodyPr lIns="324000" tIns="18000">
            <a:normAutofit/>
          </a:bodyPr>
          <a:lstStyle>
            <a:lvl1pPr marL="0" indent="0" defTabSz="180975">
              <a:buFont typeface="+mj-lt"/>
              <a:buNone/>
              <a:tabLst/>
              <a:defRPr sz="900" b="0" cap="all" baseline="0">
                <a:solidFill>
                  <a:schemeClr val="bg1">
                    <a:lumMod val="50000"/>
                  </a:schemeClr>
                </a:solidFill>
                <a:latin typeface="+mn-lt"/>
              </a:defRPr>
            </a:lvl1pPr>
            <a:lvl2pPr marL="180975" indent="0" defTabSz="358775">
              <a:spcBef>
                <a:spcPts val="300"/>
              </a:spcBef>
              <a:spcAft>
                <a:spcPts val="0"/>
              </a:spcAft>
              <a:buFont typeface="+mj-lt"/>
              <a:buNone/>
              <a:tabLst/>
              <a:defRPr sz="1000" b="0" cap="all" baseline="0">
                <a:solidFill>
                  <a:schemeClr val="bg1">
                    <a:lumMod val="50000"/>
                  </a:schemeClr>
                </a:solidFill>
              </a:defRPr>
            </a:lvl2pPr>
          </a:lstStyle>
          <a:p>
            <a:pPr lvl="0"/>
            <a:r>
              <a:rPr lang="fr-FR" dirty="0"/>
              <a:t>A.  Rappel de la sous partie</a:t>
            </a:r>
          </a:p>
        </p:txBody>
      </p:sp>
      <p:sp>
        <p:nvSpPr>
          <p:cNvPr id="10" name="Espace réservé du pied de page 9">
            <a:extLst>
              <a:ext uri="{FF2B5EF4-FFF2-40B4-BE49-F238E27FC236}">
                <a16:creationId xmlns:a16="http://schemas.microsoft.com/office/drawing/2014/main" id="{F72EA64F-61D2-4696-8CF9-FEA4E4885AF0}"/>
              </a:ext>
            </a:extLst>
          </p:cNvPr>
          <p:cNvSpPr>
            <a:spLocks noGrp="1"/>
          </p:cNvSpPr>
          <p:nvPr>
            <p:ph type="ftr" sz="quarter" idx="20"/>
          </p:nvPr>
        </p:nvSpPr>
        <p:spPr/>
        <p:txBody>
          <a:bodyPr/>
          <a:lstStyle/>
          <a:p>
            <a:r>
              <a:rPr lang="fr-FR" sz="800">
                <a:latin typeface="Arial Black" panose="020B0A04020102020204" pitchFamily="34" charset="0"/>
                <a:cs typeface="Arial" panose="020B0604020202020204" pitchFamily="34" charset="0"/>
              </a:rPr>
              <a:t>ICI LE NOM DU COLLOQUE 00.00.2019 (à modifier dans le Pied de page)</a:t>
            </a:r>
            <a:endParaRPr lang="fr-BE" sz="800" dirty="0">
              <a:latin typeface="Arial"/>
              <a:cs typeface="Arial"/>
            </a:endParaRPr>
          </a:p>
        </p:txBody>
      </p:sp>
      <p:sp>
        <p:nvSpPr>
          <p:cNvPr id="11" name="Espace réservé du numéro de diapositive 10">
            <a:extLst>
              <a:ext uri="{FF2B5EF4-FFF2-40B4-BE49-F238E27FC236}">
                <a16:creationId xmlns:a16="http://schemas.microsoft.com/office/drawing/2014/main" id="{73C24F0C-97A9-42A2-9F3F-ECD29A3FA6A2}"/>
              </a:ext>
            </a:extLst>
          </p:cNvPr>
          <p:cNvSpPr>
            <a:spLocks noGrp="1"/>
          </p:cNvSpPr>
          <p:nvPr>
            <p:ph type="sldNum" sz="quarter" idx="21"/>
          </p:nvPr>
        </p:nvSpPr>
        <p:spPr/>
        <p:txBody>
          <a:bodyPr/>
          <a:lstStyle/>
          <a:p>
            <a:fld id="{0CCC0F3D-6C85-4581-B708-13BD0E10D35E}" type="slidenum">
              <a:rPr lang="fr-BE" smtClean="0"/>
              <a:pPr/>
              <a:t>‹N°›</a:t>
            </a:fld>
            <a:endParaRPr lang="fr-BE" dirty="0"/>
          </a:p>
        </p:txBody>
      </p:sp>
    </p:spTree>
    <p:extLst>
      <p:ext uri="{BB962C8B-B14F-4D97-AF65-F5344CB8AC3E}">
        <p14:creationId xmlns:p14="http://schemas.microsoft.com/office/powerpoint/2010/main" val="1807363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itation">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7FEC8028-CF9C-4A84-B018-B2A24FA4B4A7}"/>
              </a:ext>
            </a:extLst>
          </p:cNvPr>
          <p:cNvSpPr>
            <a:spLocks noGrp="1"/>
          </p:cNvSpPr>
          <p:nvPr>
            <p:ph type="ftr" sz="quarter" idx="15"/>
          </p:nvPr>
        </p:nvSpPr>
        <p:spPr/>
        <p:txBody>
          <a:bodyPr/>
          <a:lstStyle/>
          <a:p>
            <a:r>
              <a:rPr lang="fr-FR" sz="800">
                <a:latin typeface="Arial Black" panose="020B0A04020102020204" pitchFamily="34" charset="0"/>
                <a:cs typeface="Arial" panose="020B0604020202020204" pitchFamily="34" charset="0"/>
              </a:rPr>
              <a:t>ICI LE NOM DU COLLOQUE 00.00.2019 (à modifier dans le Pied de page)</a:t>
            </a:r>
            <a:endParaRPr lang="fr-BE" sz="800" dirty="0">
              <a:latin typeface="Arial"/>
              <a:cs typeface="Arial"/>
            </a:endParaRPr>
          </a:p>
        </p:txBody>
      </p:sp>
      <p:sp>
        <p:nvSpPr>
          <p:cNvPr id="6" name="Espace réservé du numéro de diapositive 5">
            <a:extLst>
              <a:ext uri="{FF2B5EF4-FFF2-40B4-BE49-F238E27FC236}">
                <a16:creationId xmlns:a16="http://schemas.microsoft.com/office/drawing/2014/main" id="{6120435B-07F7-4028-8A7D-08372CF6EA60}"/>
              </a:ext>
            </a:extLst>
          </p:cNvPr>
          <p:cNvSpPr>
            <a:spLocks noGrp="1"/>
          </p:cNvSpPr>
          <p:nvPr>
            <p:ph type="sldNum" sz="quarter" idx="16"/>
          </p:nvPr>
        </p:nvSpPr>
        <p:spPr/>
        <p:txBody>
          <a:bodyPr/>
          <a:lstStyle/>
          <a:p>
            <a:fld id="{0CCC0F3D-6C85-4581-B708-13BD0E10D35E}" type="slidenum">
              <a:rPr lang="fr-BE" smtClean="0"/>
              <a:pPr/>
              <a:t>‹N°›</a:t>
            </a:fld>
            <a:endParaRPr lang="fr-BE" dirty="0"/>
          </a:p>
        </p:txBody>
      </p:sp>
      <p:sp>
        <p:nvSpPr>
          <p:cNvPr id="11" name="Espace réservé du contenu 10">
            <a:extLst>
              <a:ext uri="{FF2B5EF4-FFF2-40B4-BE49-F238E27FC236}">
                <a16:creationId xmlns:a16="http://schemas.microsoft.com/office/drawing/2014/main" id="{DADB0548-0579-4702-A0B3-8DAAF49468DD}"/>
              </a:ext>
            </a:extLst>
          </p:cNvPr>
          <p:cNvSpPr>
            <a:spLocks noGrp="1"/>
          </p:cNvSpPr>
          <p:nvPr>
            <p:ph sz="quarter" idx="18" hasCustomPrompt="1"/>
          </p:nvPr>
        </p:nvSpPr>
        <p:spPr>
          <a:xfrm>
            <a:off x="504000" y="1557338"/>
            <a:ext cx="8335200" cy="4679974"/>
          </a:xfrm>
        </p:spPr>
        <p:txBody>
          <a:bodyPr anchor="ctr"/>
          <a:lstStyle>
            <a:lvl1pPr>
              <a:defRPr sz="2400" b="0" i="1"/>
            </a:lvl1pPr>
            <a:lvl2pPr marL="4124325" indent="0">
              <a:spcBef>
                <a:spcPts val="1200"/>
              </a:spcBef>
              <a:buNone/>
              <a:defRPr b="1">
                <a:solidFill>
                  <a:schemeClr val="accent1"/>
                </a:solidFill>
              </a:defRPr>
            </a:lvl2pPr>
            <a:lvl3pPr marL="4124325" indent="0">
              <a:spcBef>
                <a:spcPts val="0"/>
              </a:spcBef>
              <a:buNone/>
              <a:defRPr sz="1400" i="1">
                <a:solidFill>
                  <a:schemeClr val="accent1"/>
                </a:solidFill>
              </a:defRPr>
            </a:lvl3pPr>
          </a:lstStyle>
          <a:p>
            <a:pPr lvl="0"/>
            <a:r>
              <a:rPr lang="fr-FR" dirty="0"/>
              <a:t>« Cliquez pour insérer la citation »</a:t>
            </a:r>
          </a:p>
          <a:p>
            <a:pPr lvl="1"/>
            <a:r>
              <a:rPr lang="fr-FR" dirty="0"/>
              <a:t>Nom prénom</a:t>
            </a:r>
          </a:p>
          <a:p>
            <a:pPr lvl="2"/>
            <a:r>
              <a:rPr lang="fr-FR" dirty="0"/>
              <a:t>Fonction</a:t>
            </a:r>
          </a:p>
        </p:txBody>
      </p:sp>
      <p:sp>
        <p:nvSpPr>
          <p:cNvPr id="7" name="Espace réservé du texte 3">
            <a:extLst>
              <a:ext uri="{FF2B5EF4-FFF2-40B4-BE49-F238E27FC236}">
                <a16:creationId xmlns:a16="http://schemas.microsoft.com/office/drawing/2014/main" id="{D18C4276-0115-4FF1-A4B1-1840F5C492D7}"/>
              </a:ext>
            </a:extLst>
          </p:cNvPr>
          <p:cNvSpPr>
            <a:spLocks noGrp="1"/>
          </p:cNvSpPr>
          <p:nvPr>
            <p:ph type="body" sz="quarter" idx="17" hasCustomPrompt="1"/>
          </p:nvPr>
        </p:nvSpPr>
        <p:spPr>
          <a:xfrm>
            <a:off x="504000" y="41682"/>
            <a:ext cx="5040560" cy="504056"/>
          </a:xfrm>
          <a:prstGeom prst="rect">
            <a:avLst/>
          </a:prstGeom>
        </p:spPr>
        <p:txBody>
          <a:bodyPr bIns="36000" anchor="b"/>
          <a:lstStyle>
            <a:lvl1pPr marL="269875" indent="-269875" defTabSz="180975">
              <a:buFont typeface="+mj-lt"/>
              <a:buNone/>
              <a:tabLst/>
              <a:defRPr sz="900" cap="all" baseline="0">
                <a:solidFill>
                  <a:schemeClr val="bg1">
                    <a:lumMod val="50000"/>
                  </a:schemeClr>
                </a:solidFill>
                <a:latin typeface="+mj-lt"/>
              </a:defRPr>
            </a:lvl1pPr>
            <a:lvl2pPr marL="180975" indent="0" defTabSz="358775">
              <a:spcBef>
                <a:spcPts val="300"/>
              </a:spcBef>
              <a:spcAft>
                <a:spcPts val="0"/>
              </a:spcAft>
              <a:buFont typeface="+mj-lt"/>
              <a:buNone/>
              <a:tabLst/>
              <a:defRPr sz="1000" cap="all" baseline="0">
                <a:solidFill>
                  <a:schemeClr val="bg1">
                    <a:lumMod val="50000"/>
                  </a:schemeClr>
                </a:solidFill>
              </a:defRPr>
            </a:lvl2pPr>
          </a:lstStyle>
          <a:p>
            <a:pPr lvl="0"/>
            <a:r>
              <a:rPr lang="fr-FR" dirty="0"/>
              <a:t>I.    Rappel du nom du chapitre (Tabulation après le N°)</a:t>
            </a:r>
          </a:p>
        </p:txBody>
      </p:sp>
      <p:sp>
        <p:nvSpPr>
          <p:cNvPr id="10" name="Espace réservé du texte 3">
            <a:extLst>
              <a:ext uri="{FF2B5EF4-FFF2-40B4-BE49-F238E27FC236}">
                <a16:creationId xmlns:a16="http://schemas.microsoft.com/office/drawing/2014/main" id="{B48C59C8-0C6C-4822-A344-F47BB59FB253}"/>
              </a:ext>
            </a:extLst>
          </p:cNvPr>
          <p:cNvSpPr>
            <a:spLocks noGrp="1"/>
          </p:cNvSpPr>
          <p:nvPr>
            <p:ph type="body" sz="quarter" idx="19" hasCustomPrompt="1"/>
          </p:nvPr>
        </p:nvSpPr>
        <p:spPr>
          <a:xfrm>
            <a:off x="504000" y="548680"/>
            <a:ext cx="5040560" cy="504056"/>
          </a:xfrm>
          <a:prstGeom prst="rect">
            <a:avLst/>
          </a:prstGeom>
        </p:spPr>
        <p:txBody>
          <a:bodyPr lIns="324000" tIns="18000">
            <a:normAutofit/>
          </a:bodyPr>
          <a:lstStyle>
            <a:lvl1pPr marL="0" indent="0" defTabSz="180975">
              <a:buFont typeface="+mj-lt"/>
              <a:buNone/>
              <a:tabLst/>
              <a:defRPr sz="900" b="0" cap="all" baseline="0">
                <a:solidFill>
                  <a:schemeClr val="bg1">
                    <a:lumMod val="50000"/>
                  </a:schemeClr>
                </a:solidFill>
                <a:latin typeface="+mn-lt"/>
              </a:defRPr>
            </a:lvl1pPr>
            <a:lvl2pPr marL="180975" indent="0" defTabSz="358775">
              <a:spcBef>
                <a:spcPts val="300"/>
              </a:spcBef>
              <a:spcAft>
                <a:spcPts val="0"/>
              </a:spcAft>
              <a:buFont typeface="+mj-lt"/>
              <a:buNone/>
              <a:tabLst/>
              <a:defRPr sz="1000" b="0" cap="all" baseline="0">
                <a:solidFill>
                  <a:schemeClr val="bg1">
                    <a:lumMod val="50000"/>
                  </a:schemeClr>
                </a:solidFill>
              </a:defRPr>
            </a:lvl2pPr>
          </a:lstStyle>
          <a:p>
            <a:pPr lvl="0"/>
            <a:r>
              <a:rPr lang="fr-FR" dirty="0"/>
              <a:t>A.  Rappel de la sous partie</a:t>
            </a:r>
          </a:p>
        </p:txBody>
      </p:sp>
    </p:spTree>
    <p:extLst>
      <p:ext uri="{BB962C8B-B14F-4D97-AF65-F5344CB8AC3E}">
        <p14:creationId xmlns:p14="http://schemas.microsoft.com/office/powerpoint/2010/main" val="2983700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ccroche">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7FEC8028-CF9C-4A84-B018-B2A24FA4B4A7}"/>
              </a:ext>
            </a:extLst>
          </p:cNvPr>
          <p:cNvSpPr>
            <a:spLocks noGrp="1"/>
          </p:cNvSpPr>
          <p:nvPr>
            <p:ph type="ftr" sz="quarter" idx="15"/>
          </p:nvPr>
        </p:nvSpPr>
        <p:spPr/>
        <p:txBody>
          <a:bodyPr/>
          <a:lstStyle/>
          <a:p>
            <a:r>
              <a:rPr lang="fr-FR" sz="800">
                <a:latin typeface="Arial Black" panose="020B0A04020102020204" pitchFamily="34" charset="0"/>
                <a:cs typeface="Arial" panose="020B0604020202020204" pitchFamily="34" charset="0"/>
              </a:rPr>
              <a:t>ICI LE NOM DU COLLOQUE 00.00.2019 (à modifier dans le Pied de page)</a:t>
            </a:r>
            <a:endParaRPr lang="fr-BE" sz="800" dirty="0">
              <a:latin typeface="Arial"/>
              <a:cs typeface="Arial"/>
            </a:endParaRPr>
          </a:p>
        </p:txBody>
      </p:sp>
      <p:sp>
        <p:nvSpPr>
          <p:cNvPr id="6" name="Espace réservé du numéro de diapositive 5">
            <a:extLst>
              <a:ext uri="{FF2B5EF4-FFF2-40B4-BE49-F238E27FC236}">
                <a16:creationId xmlns:a16="http://schemas.microsoft.com/office/drawing/2014/main" id="{6120435B-07F7-4028-8A7D-08372CF6EA60}"/>
              </a:ext>
            </a:extLst>
          </p:cNvPr>
          <p:cNvSpPr>
            <a:spLocks noGrp="1"/>
          </p:cNvSpPr>
          <p:nvPr>
            <p:ph type="sldNum" sz="quarter" idx="16"/>
          </p:nvPr>
        </p:nvSpPr>
        <p:spPr/>
        <p:txBody>
          <a:bodyPr/>
          <a:lstStyle/>
          <a:p>
            <a:fld id="{0CCC0F3D-6C85-4581-B708-13BD0E10D35E}" type="slidenum">
              <a:rPr lang="fr-BE" smtClean="0"/>
              <a:pPr/>
              <a:t>‹N°›</a:t>
            </a:fld>
            <a:endParaRPr lang="fr-BE" dirty="0"/>
          </a:p>
        </p:txBody>
      </p:sp>
      <p:sp>
        <p:nvSpPr>
          <p:cNvPr id="11" name="Espace réservé du contenu 10">
            <a:extLst>
              <a:ext uri="{FF2B5EF4-FFF2-40B4-BE49-F238E27FC236}">
                <a16:creationId xmlns:a16="http://schemas.microsoft.com/office/drawing/2014/main" id="{DADB0548-0579-4702-A0B3-8DAAF49468DD}"/>
              </a:ext>
            </a:extLst>
          </p:cNvPr>
          <p:cNvSpPr>
            <a:spLocks noGrp="1"/>
          </p:cNvSpPr>
          <p:nvPr>
            <p:ph sz="quarter" idx="18" hasCustomPrompt="1"/>
          </p:nvPr>
        </p:nvSpPr>
        <p:spPr>
          <a:xfrm>
            <a:off x="504000" y="1557338"/>
            <a:ext cx="8335200" cy="4103910"/>
          </a:xfrm>
        </p:spPr>
        <p:txBody>
          <a:bodyPr anchor="ctr"/>
          <a:lstStyle>
            <a:lvl1pPr>
              <a:defRPr sz="2400" b="1"/>
            </a:lvl1pPr>
            <a:lvl2pPr marL="0" indent="0">
              <a:buNone/>
              <a:defRPr sz="1800"/>
            </a:lvl2pPr>
          </a:lstStyle>
          <a:p>
            <a:pPr lvl="0"/>
            <a:r>
              <a:rPr lang="fr-FR" dirty="0"/>
              <a:t>Cliquez pour insérer une accroche</a:t>
            </a:r>
          </a:p>
          <a:p>
            <a:pPr lvl="1"/>
            <a:r>
              <a:rPr lang="fr-FR" dirty="0"/>
              <a:t>Deuxième niveau</a:t>
            </a:r>
          </a:p>
        </p:txBody>
      </p:sp>
      <p:sp>
        <p:nvSpPr>
          <p:cNvPr id="8" name="Espace réservé du texte 3">
            <a:extLst>
              <a:ext uri="{FF2B5EF4-FFF2-40B4-BE49-F238E27FC236}">
                <a16:creationId xmlns:a16="http://schemas.microsoft.com/office/drawing/2014/main" id="{EB5F2036-C022-49A7-B9D3-9CC67283639C}"/>
              </a:ext>
            </a:extLst>
          </p:cNvPr>
          <p:cNvSpPr>
            <a:spLocks noGrp="1"/>
          </p:cNvSpPr>
          <p:nvPr>
            <p:ph type="body" sz="quarter" idx="17" hasCustomPrompt="1"/>
          </p:nvPr>
        </p:nvSpPr>
        <p:spPr>
          <a:xfrm>
            <a:off x="504000" y="41682"/>
            <a:ext cx="5040560" cy="504056"/>
          </a:xfrm>
          <a:prstGeom prst="rect">
            <a:avLst/>
          </a:prstGeom>
        </p:spPr>
        <p:txBody>
          <a:bodyPr bIns="36000" anchor="b"/>
          <a:lstStyle>
            <a:lvl1pPr marL="269875" indent="-269875" defTabSz="180975">
              <a:buFont typeface="+mj-lt"/>
              <a:buNone/>
              <a:tabLst/>
              <a:defRPr sz="900" cap="all" baseline="0">
                <a:solidFill>
                  <a:schemeClr val="bg1">
                    <a:lumMod val="50000"/>
                  </a:schemeClr>
                </a:solidFill>
                <a:latin typeface="+mj-lt"/>
              </a:defRPr>
            </a:lvl1pPr>
            <a:lvl2pPr marL="180975" indent="0" defTabSz="358775">
              <a:spcBef>
                <a:spcPts val="300"/>
              </a:spcBef>
              <a:spcAft>
                <a:spcPts val="0"/>
              </a:spcAft>
              <a:buFont typeface="+mj-lt"/>
              <a:buNone/>
              <a:tabLst/>
              <a:defRPr sz="1000" cap="all" baseline="0">
                <a:solidFill>
                  <a:schemeClr val="bg1">
                    <a:lumMod val="50000"/>
                  </a:schemeClr>
                </a:solidFill>
              </a:defRPr>
            </a:lvl2pPr>
          </a:lstStyle>
          <a:p>
            <a:pPr lvl="0"/>
            <a:r>
              <a:rPr lang="fr-FR" dirty="0"/>
              <a:t>I.    Rappel du nom du chapitre (Tabulation après le N°)</a:t>
            </a:r>
          </a:p>
        </p:txBody>
      </p:sp>
      <p:sp>
        <p:nvSpPr>
          <p:cNvPr id="9" name="Espace réservé du texte 3">
            <a:extLst>
              <a:ext uri="{FF2B5EF4-FFF2-40B4-BE49-F238E27FC236}">
                <a16:creationId xmlns:a16="http://schemas.microsoft.com/office/drawing/2014/main" id="{AAFA52C6-B86B-4E41-96E6-BF2F606044E2}"/>
              </a:ext>
            </a:extLst>
          </p:cNvPr>
          <p:cNvSpPr>
            <a:spLocks noGrp="1"/>
          </p:cNvSpPr>
          <p:nvPr>
            <p:ph type="body" sz="quarter" idx="19" hasCustomPrompt="1"/>
          </p:nvPr>
        </p:nvSpPr>
        <p:spPr>
          <a:xfrm>
            <a:off x="504000" y="548680"/>
            <a:ext cx="5040560" cy="504056"/>
          </a:xfrm>
          <a:prstGeom prst="rect">
            <a:avLst/>
          </a:prstGeom>
        </p:spPr>
        <p:txBody>
          <a:bodyPr lIns="324000" tIns="18000">
            <a:normAutofit/>
          </a:bodyPr>
          <a:lstStyle>
            <a:lvl1pPr marL="0" indent="0" defTabSz="180975">
              <a:buFont typeface="+mj-lt"/>
              <a:buNone/>
              <a:tabLst/>
              <a:defRPr sz="900" b="0" cap="all" baseline="0">
                <a:solidFill>
                  <a:schemeClr val="bg1">
                    <a:lumMod val="50000"/>
                  </a:schemeClr>
                </a:solidFill>
                <a:latin typeface="+mn-lt"/>
              </a:defRPr>
            </a:lvl1pPr>
            <a:lvl2pPr marL="180975" indent="0" defTabSz="358775">
              <a:spcBef>
                <a:spcPts val="300"/>
              </a:spcBef>
              <a:spcAft>
                <a:spcPts val="0"/>
              </a:spcAft>
              <a:buFont typeface="+mj-lt"/>
              <a:buNone/>
              <a:tabLst/>
              <a:defRPr sz="1000" b="0" cap="all" baseline="0">
                <a:solidFill>
                  <a:schemeClr val="bg1">
                    <a:lumMod val="50000"/>
                  </a:schemeClr>
                </a:solidFill>
              </a:defRPr>
            </a:lvl2pPr>
          </a:lstStyle>
          <a:p>
            <a:pPr lvl="0"/>
            <a:r>
              <a:rPr lang="fr-FR" dirty="0"/>
              <a:t>A.  Rappel de la sous partie</a:t>
            </a:r>
          </a:p>
        </p:txBody>
      </p:sp>
    </p:spTree>
    <p:extLst>
      <p:ext uri="{BB962C8B-B14F-4D97-AF65-F5344CB8AC3E}">
        <p14:creationId xmlns:p14="http://schemas.microsoft.com/office/powerpoint/2010/main" val="1522677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774E791F-872C-49F2-9EC1-87769F07985F}"/>
              </a:ext>
            </a:extLst>
          </p:cNvPr>
          <p:cNvSpPr>
            <a:spLocks noGrp="1"/>
          </p:cNvSpPr>
          <p:nvPr>
            <p:ph type="ftr" sz="quarter" idx="15"/>
          </p:nvPr>
        </p:nvSpPr>
        <p:spPr/>
        <p:txBody>
          <a:bodyPr/>
          <a:lstStyle/>
          <a:p>
            <a:r>
              <a:rPr lang="fr-FR" sz="800">
                <a:latin typeface="Arial Black" panose="020B0A04020102020204" pitchFamily="34" charset="0"/>
                <a:cs typeface="Arial" panose="020B0604020202020204" pitchFamily="34" charset="0"/>
              </a:rPr>
              <a:t>ICI LE NOM DU COLLOQUE 00.00.2019 (à modifier dans le Pied de page)</a:t>
            </a:r>
            <a:endParaRPr lang="fr-BE" sz="800" dirty="0">
              <a:latin typeface="Arial"/>
              <a:cs typeface="Arial"/>
            </a:endParaRPr>
          </a:p>
        </p:txBody>
      </p:sp>
      <p:sp>
        <p:nvSpPr>
          <p:cNvPr id="5" name="Espace réservé du numéro de diapositive 4">
            <a:extLst>
              <a:ext uri="{FF2B5EF4-FFF2-40B4-BE49-F238E27FC236}">
                <a16:creationId xmlns:a16="http://schemas.microsoft.com/office/drawing/2014/main" id="{E02B8443-B4AC-45EA-8144-EC9956E8363E}"/>
              </a:ext>
            </a:extLst>
          </p:cNvPr>
          <p:cNvSpPr>
            <a:spLocks noGrp="1"/>
          </p:cNvSpPr>
          <p:nvPr>
            <p:ph type="sldNum" sz="quarter" idx="16"/>
          </p:nvPr>
        </p:nvSpPr>
        <p:spPr/>
        <p:txBody>
          <a:bodyPr/>
          <a:lstStyle/>
          <a:p>
            <a:fld id="{0CCC0F3D-6C85-4581-B708-13BD0E10D35E}" type="slidenum">
              <a:rPr lang="fr-BE" smtClean="0"/>
              <a:pPr/>
              <a:t>‹N°›</a:t>
            </a:fld>
            <a:endParaRPr lang="fr-BE" dirty="0"/>
          </a:p>
        </p:txBody>
      </p:sp>
      <p:sp>
        <p:nvSpPr>
          <p:cNvPr id="7" name="Espace réservé du contenu 6">
            <a:extLst>
              <a:ext uri="{FF2B5EF4-FFF2-40B4-BE49-F238E27FC236}">
                <a16:creationId xmlns:a16="http://schemas.microsoft.com/office/drawing/2014/main" id="{1B90BC4B-A087-4820-8B47-970EB3183BA2}"/>
              </a:ext>
            </a:extLst>
          </p:cNvPr>
          <p:cNvSpPr>
            <a:spLocks noGrp="1"/>
          </p:cNvSpPr>
          <p:nvPr>
            <p:ph sz="quarter" idx="18"/>
          </p:nvPr>
        </p:nvSpPr>
        <p:spPr>
          <a:xfrm>
            <a:off x="504000" y="1556792"/>
            <a:ext cx="3744000" cy="4609058"/>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Espace réservé du contenu 6">
            <a:extLst>
              <a:ext uri="{FF2B5EF4-FFF2-40B4-BE49-F238E27FC236}">
                <a16:creationId xmlns:a16="http://schemas.microsoft.com/office/drawing/2014/main" id="{2E0F85D6-5D06-409E-88A8-1E453CB846F3}"/>
              </a:ext>
            </a:extLst>
          </p:cNvPr>
          <p:cNvSpPr>
            <a:spLocks noGrp="1"/>
          </p:cNvSpPr>
          <p:nvPr>
            <p:ph sz="quarter" idx="19"/>
          </p:nvPr>
        </p:nvSpPr>
        <p:spPr>
          <a:xfrm>
            <a:off x="5095200" y="1556792"/>
            <a:ext cx="3744000" cy="460905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8" name="Espace réservé du texte 3">
            <a:extLst>
              <a:ext uri="{FF2B5EF4-FFF2-40B4-BE49-F238E27FC236}">
                <a16:creationId xmlns:a16="http://schemas.microsoft.com/office/drawing/2014/main" id="{C19BB98D-7A23-4FCE-A066-E6CB1854FC38}"/>
              </a:ext>
            </a:extLst>
          </p:cNvPr>
          <p:cNvSpPr>
            <a:spLocks noGrp="1"/>
          </p:cNvSpPr>
          <p:nvPr>
            <p:ph type="body" sz="quarter" idx="17" hasCustomPrompt="1"/>
          </p:nvPr>
        </p:nvSpPr>
        <p:spPr>
          <a:xfrm>
            <a:off x="504000" y="41682"/>
            <a:ext cx="5040560" cy="504056"/>
          </a:xfrm>
          <a:prstGeom prst="rect">
            <a:avLst/>
          </a:prstGeom>
        </p:spPr>
        <p:txBody>
          <a:bodyPr bIns="36000" anchor="b"/>
          <a:lstStyle>
            <a:lvl1pPr marL="269875" indent="-269875" defTabSz="180975">
              <a:buFont typeface="+mj-lt"/>
              <a:buNone/>
              <a:tabLst/>
              <a:defRPr sz="900" cap="all" baseline="0">
                <a:solidFill>
                  <a:schemeClr val="bg1">
                    <a:lumMod val="50000"/>
                  </a:schemeClr>
                </a:solidFill>
                <a:latin typeface="+mj-lt"/>
              </a:defRPr>
            </a:lvl1pPr>
            <a:lvl2pPr marL="180975" indent="0" defTabSz="358775">
              <a:spcBef>
                <a:spcPts val="300"/>
              </a:spcBef>
              <a:spcAft>
                <a:spcPts val="0"/>
              </a:spcAft>
              <a:buFont typeface="+mj-lt"/>
              <a:buNone/>
              <a:tabLst/>
              <a:defRPr sz="1000" cap="all" baseline="0">
                <a:solidFill>
                  <a:schemeClr val="bg1">
                    <a:lumMod val="50000"/>
                  </a:schemeClr>
                </a:solidFill>
              </a:defRPr>
            </a:lvl2pPr>
          </a:lstStyle>
          <a:p>
            <a:pPr lvl="0"/>
            <a:r>
              <a:rPr lang="fr-FR" dirty="0"/>
              <a:t>I.    Rappel du nom du chapitre (Tabulation après le N°)</a:t>
            </a:r>
          </a:p>
        </p:txBody>
      </p:sp>
      <p:sp>
        <p:nvSpPr>
          <p:cNvPr id="10" name="Espace réservé du texte 3">
            <a:extLst>
              <a:ext uri="{FF2B5EF4-FFF2-40B4-BE49-F238E27FC236}">
                <a16:creationId xmlns:a16="http://schemas.microsoft.com/office/drawing/2014/main" id="{25222106-F748-48A5-8B95-471D037907E9}"/>
              </a:ext>
            </a:extLst>
          </p:cNvPr>
          <p:cNvSpPr>
            <a:spLocks noGrp="1"/>
          </p:cNvSpPr>
          <p:nvPr>
            <p:ph type="body" sz="quarter" idx="20" hasCustomPrompt="1"/>
          </p:nvPr>
        </p:nvSpPr>
        <p:spPr>
          <a:xfrm>
            <a:off x="504000" y="548680"/>
            <a:ext cx="5040560" cy="504056"/>
          </a:xfrm>
          <a:prstGeom prst="rect">
            <a:avLst/>
          </a:prstGeom>
        </p:spPr>
        <p:txBody>
          <a:bodyPr lIns="324000" tIns="18000">
            <a:normAutofit/>
          </a:bodyPr>
          <a:lstStyle>
            <a:lvl1pPr marL="0" indent="0" defTabSz="180975">
              <a:buFont typeface="+mj-lt"/>
              <a:buNone/>
              <a:tabLst/>
              <a:defRPr sz="900" b="0" cap="all" baseline="0">
                <a:solidFill>
                  <a:schemeClr val="bg1">
                    <a:lumMod val="50000"/>
                  </a:schemeClr>
                </a:solidFill>
                <a:latin typeface="+mn-lt"/>
              </a:defRPr>
            </a:lvl1pPr>
            <a:lvl2pPr marL="180975" indent="0" defTabSz="358775">
              <a:spcBef>
                <a:spcPts val="300"/>
              </a:spcBef>
              <a:spcAft>
                <a:spcPts val="0"/>
              </a:spcAft>
              <a:buFont typeface="+mj-lt"/>
              <a:buNone/>
              <a:tabLst/>
              <a:defRPr sz="1000" b="0" cap="all" baseline="0">
                <a:solidFill>
                  <a:schemeClr val="bg1">
                    <a:lumMod val="50000"/>
                  </a:schemeClr>
                </a:solidFill>
              </a:defRPr>
            </a:lvl2pPr>
          </a:lstStyle>
          <a:p>
            <a:pPr lvl="0"/>
            <a:r>
              <a:rPr lang="fr-FR" dirty="0"/>
              <a:t>A.  Rappel de la sous partie</a:t>
            </a:r>
          </a:p>
        </p:txBody>
      </p:sp>
    </p:spTree>
    <p:extLst>
      <p:ext uri="{BB962C8B-B14F-4D97-AF65-F5344CB8AC3E}">
        <p14:creationId xmlns:p14="http://schemas.microsoft.com/office/powerpoint/2010/main" val="3550173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504000" y="943254"/>
            <a:ext cx="3780000" cy="914400"/>
          </a:xfrm>
          <a:prstGeom prst="rect">
            <a:avLst/>
          </a:prstGeom>
        </p:spPr>
        <p:txBody>
          <a:bodyPr anchor="b">
            <a:normAutofit/>
          </a:bodyPr>
          <a:lstStyle>
            <a:lvl1pPr marL="0" indent="0">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p:nvPr>
        </p:nvSpPr>
        <p:spPr>
          <a:xfrm>
            <a:off x="504000" y="1916832"/>
            <a:ext cx="3780000" cy="4272831"/>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BE" dirty="0"/>
          </a:p>
        </p:txBody>
      </p:sp>
      <p:sp>
        <p:nvSpPr>
          <p:cNvPr id="5" name="Espace réservé du texte 4"/>
          <p:cNvSpPr>
            <a:spLocks noGrp="1"/>
          </p:cNvSpPr>
          <p:nvPr>
            <p:ph type="body" sz="quarter" idx="3"/>
          </p:nvPr>
        </p:nvSpPr>
        <p:spPr>
          <a:xfrm>
            <a:off x="5048856" y="943253"/>
            <a:ext cx="3780000" cy="914401"/>
          </a:xfrm>
          <a:prstGeom prst="rect">
            <a:avLst/>
          </a:prstGeom>
        </p:spPr>
        <p:txBody>
          <a:bodyPr anchor="b">
            <a:normAutofit/>
          </a:bodyPr>
          <a:lstStyle>
            <a:lvl1pPr marL="0" indent="0">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p:nvPr>
        </p:nvSpPr>
        <p:spPr>
          <a:xfrm>
            <a:off x="5048856" y="1916832"/>
            <a:ext cx="3780000" cy="4272831"/>
          </a:xfrm>
          <a:prstGeom prst="rect">
            <a:avLst/>
          </a:prstGeo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BE" dirty="0"/>
          </a:p>
        </p:txBody>
      </p:sp>
      <p:sp>
        <p:nvSpPr>
          <p:cNvPr id="2" name="Espace réservé du pied de page 1">
            <a:extLst>
              <a:ext uri="{FF2B5EF4-FFF2-40B4-BE49-F238E27FC236}">
                <a16:creationId xmlns:a16="http://schemas.microsoft.com/office/drawing/2014/main" id="{B51F61EE-4673-4E4A-B045-651F014B2AC4}"/>
              </a:ext>
            </a:extLst>
          </p:cNvPr>
          <p:cNvSpPr>
            <a:spLocks noGrp="1"/>
          </p:cNvSpPr>
          <p:nvPr>
            <p:ph type="ftr" sz="quarter" idx="15"/>
          </p:nvPr>
        </p:nvSpPr>
        <p:spPr/>
        <p:txBody>
          <a:bodyPr/>
          <a:lstStyle/>
          <a:p>
            <a:r>
              <a:rPr lang="fr-FR" sz="800">
                <a:latin typeface="Arial Black" panose="020B0A04020102020204" pitchFamily="34" charset="0"/>
                <a:cs typeface="Arial" panose="020B0604020202020204" pitchFamily="34" charset="0"/>
              </a:rPr>
              <a:t>ICI LE NOM DU COLLOQUE 00.00.2019 (à modifier dans le Pied de page)</a:t>
            </a:r>
            <a:endParaRPr lang="fr-BE" sz="800" dirty="0">
              <a:latin typeface="Arial"/>
              <a:cs typeface="Arial"/>
            </a:endParaRPr>
          </a:p>
        </p:txBody>
      </p:sp>
      <p:sp>
        <p:nvSpPr>
          <p:cNvPr id="7" name="Espace réservé du numéro de diapositive 6">
            <a:extLst>
              <a:ext uri="{FF2B5EF4-FFF2-40B4-BE49-F238E27FC236}">
                <a16:creationId xmlns:a16="http://schemas.microsoft.com/office/drawing/2014/main" id="{69B4A725-11E8-4057-AEF1-627A746E2396}"/>
              </a:ext>
            </a:extLst>
          </p:cNvPr>
          <p:cNvSpPr>
            <a:spLocks noGrp="1"/>
          </p:cNvSpPr>
          <p:nvPr>
            <p:ph type="sldNum" sz="quarter" idx="16"/>
          </p:nvPr>
        </p:nvSpPr>
        <p:spPr/>
        <p:txBody>
          <a:bodyPr/>
          <a:lstStyle/>
          <a:p>
            <a:fld id="{0CCC0F3D-6C85-4581-B708-13BD0E10D35E}" type="slidenum">
              <a:rPr lang="fr-BE" smtClean="0"/>
              <a:pPr/>
              <a:t>‹N°›</a:t>
            </a:fld>
            <a:endParaRPr lang="fr-BE" dirty="0"/>
          </a:p>
        </p:txBody>
      </p:sp>
      <p:sp>
        <p:nvSpPr>
          <p:cNvPr id="10" name="Espace réservé du texte 3">
            <a:extLst>
              <a:ext uri="{FF2B5EF4-FFF2-40B4-BE49-F238E27FC236}">
                <a16:creationId xmlns:a16="http://schemas.microsoft.com/office/drawing/2014/main" id="{C20BF62E-057A-4834-93FD-7DD8683F3CE3}"/>
              </a:ext>
            </a:extLst>
          </p:cNvPr>
          <p:cNvSpPr>
            <a:spLocks noGrp="1"/>
          </p:cNvSpPr>
          <p:nvPr>
            <p:ph type="body" sz="quarter" idx="17" hasCustomPrompt="1"/>
          </p:nvPr>
        </p:nvSpPr>
        <p:spPr>
          <a:xfrm>
            <a:off x="504000" y="41682"/>
            <a:ext cx="5040560" cy="504056"/>
          </a:xfrm>
          <a:prstGeom prst="rect">
            <a:avLst/>
          </a:prstGeom>
        </p:spPr>
        <p:txBody>
          <a:bodyPr bIns="36000" anchor="b"/>
          <a:lstStyle>
            <a:lvl1pPr marL="269875" indent="-269875" defTabSz="180975">
              <a:buFont typeface="+mj-lt"/>
              <a:buNone/>
              <a:tabLst/>
              <a:defRPr sz="900" cap="all" baseline="0">
                <a:solidFill>
                  <a:schemeClr val="bg1">
                    <a:lumMod val="50000"/>
                  </a:schemeClr>
                </a:solidFill>
                <a:latin typeface="+mj-lt"/>
              </a:defRPr>
            </a:lvl1pPr>
            <a:lvl2pPr marL="180975" indent="0" defTabSz="358775">
              <a:spcBef>
                <a:spcPts val="300"/>
              </a:spcBef>
              <a:spcAft>
                <a:spcPts val="0"/>
              </a:spcAft>
              <a:buFont typeface="+mj-lt"/>
              <a:buNone/>
              <a:tabLst/>
              <a:defRPr sz="1000" cap="all" baseline="0">
                <a:solidFill>
                  <a:schemeClr val="bg1">
                    <a:lumMod val="50000"/>
                  </a:schemeClr>
                </a:solidFill>
              </a:defRPr>
            </a:lvl2pPr>
          </a:lstStyle>
          <a:p>
            <a:pPr lvl="0"/>
            <a:r>
              <a:rPr lang="fr-FR" dirty="0"/>
              <a:t>I.    Rappel du nom du chapitre (Tabulation après le N°)</a:t>
            </a:r>
          </a:p>
        </p:txBody>
      </p:sp>
      <p:sp>
        <p:nvSpPr>
          <p:cNvPr id="12" name="Espace réservé du texte 3">
            <a:extLst>
              <a:ext uri="{FF2B5EF4-FFF2-40B4-BE49-F238E27FC236}">
                <a16:creationId xmlns:a16="http://schemas.microsoft.com/office/drawing/2014/main" id="{5691552F-3127-4CF2-B6C3-1C2AA96BBE07}"/>
              </a:ext>
            </a:extLst>
          </p:cNvPr>
          <p:cNvSpPr>
            <a:spLocks noGrp="1"/>
          </p:cNvSpPr>
          <p:nvPr>
            <p:ph type="body" sz="quarter" idx="19" hasCustomPrompt="1"/>
          </p:nvPr>
        </p:nvSpPr>
        <p:spPr>
          <a:xfrm>
            <a:off x="504000" y="548680"/>
            <a:ext cx="5040560" cy="504056"/>
          </a:xfrm>
          <a:prstGeom prst="rect">
            <a:avLst/>
          </a:prstGeom>
        </p:spPr>
        <p:txBody>
          <a:bodyPr lIns="324000" tIns="18000">
            <a:normAutofit/>
          </a:bodyPr>
          <a:lstStyle>
            <a:lvl1pPr marL="0" indent="0" defTabSz="180975">
              <a:buFont typeface="+mj-lt"/>
              <a:buNone/>
              <a:tabLst/>
              <a:defRPr sz="900" b="0" cap="all" baseline="0">
                <a:solidFill>
                  <a:schemeClr val="bg1">
                    <a:lumMod val="50000"/>
                  </a:schemeClr>
                </a:solidFill>
                <a:latin typeface="+mn-lt"/>
              </a:defRPr>
            </a:lvl1pPr>
            <a:lvl2pPr marL="180975" indent="0" defTabSz="358775">
              <a:spcBef>
                <a:spcPts val="300"/>
              </a:spcBef>
              <a:spcAft>
                <a:spcPts val="0"/>
              </a:spcAft>
              <a:buFont typeface="+mj-lt"/>
              <a:buNone/>
              <a:tabLst/>
              <a:defRPr sz="1000" b="0" cap="all" baseline="0">
                <a:solidFill>
                  <a:schemeClr val="bg1">
                    <a:lumMod val="50000"/>
                  </a:schemeClr>
                </a:solidFill>
              </a:defRPr>
            </a:lvl2pPr>
          </a:lstStyle>
          <a:p>
            <a:pPr lvl="0"/>
            <a:r>
              <a:rPr lang="fr-FR" dirty="0"/>
              <a:t>A.  Rappel de la sous partie</a:t>
            </a:r>
          </a:p>
        </p:txBody>
      </p:sp>
    </p:spTree>
    <p:extLst>
      <p:ext uri="{BB962C8B-B14F-4D97-AF65-F5344CB8AC3E}">
        <p14:creationId xmlns:p14="http://schemas.microsoft.com/office/powerpoint/2010/main" val="4288820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sp>
        <p:nvSpPr>
          <p:cNvPr id="3" name="Espace réservé pour une image  2"/>
          <p:cNvSpPr>
            <a:spLocks noGrp="1"/>
          </p:cNvSpPr>
          <p:nvPr>
            <p:ph type="pic" sz="quarter" idx="15" hasCustomPrompt="1"/>
          </p:nvPr>
        </p:nvSpPr>
        <p:spPr>
          <a:xfrm>
            <a:off x="612000" y="1371600"/>
            <a:ext cx="8227200" cy="4191000"/>
          </a:xfrm>
          <a:prstGeom prst="rect">
            <a:avLst/>
          </a:prstGeom>
          <a:solidFill>
            <a:schemeClr val="accent1">
              <a:lumMod val="20000"/>
              <a:lumOff val="80000"/>
            </a:schemeClr>
          </a:solidFill>
        </p:spPr>
        <p:txBody>
          <a:bodyPr tIns="360000"/>
          <a:lstStyle>
            <a:lvl1pPr algn="ctr">
              <a:defRPr/>
            </a:lvl1pPr>
          </a:lstStyle>
          <a:p>
            <a:r>
              <a:rPr lang="fr-BE" dirty="0"/>
              <a:t>Cliquez sur l’icône pour insérer une image</a:t>
            </a:r>
          </a:p>
        </p:txBody>
      </p:sp>
      <p:sp>
        <p:nvSpPr>
          <p:cNvPr id="2" name="Espace réservé du pied de page 1">
            <a:extLst>
              <a:ext uri="{FF2B5EF4-FFF2-40B4-BE49-F238E27FC236}">
                <a16:creationId xmlns:a16="http://schemas.microsoft.com/office/drawing/2014/main" id="{D8C3B821-0649-4C78-8129-EE5F44F5F925}"/>
              </a:ext>
            </a:extLst>
          </p:cNvPr>
          <p:cNvSpPr>
            <a:spLocks noGrp="1"/>
          </p:cNvSpPr>
          <p:nvPr>
            <p:ph type="ftr" sz="quarter" idx="16"/>
          </p:nvPr>
        </p:nvSpPr>
        <p:spPr/>
        <p:txBody>
          <a:bodyPr/>
          <a:lstStyle/>
          <a:p>
            <a:r>
              <a:rPr lang="fr-FR" sz="800">
                <a:latin typeface="Arial Black" panose="020B0A04020102020204" pitchFamily="34" charset="0"/>
                <a:cs typeface="Arial" panose="020B0604020202020204" pitchFamily="34" charset="0"/>
              </a:rPr>
              <a:t>ICI LE NOM DU COLLOQUE 00.00.2019 (à modifier dans le Pied de page)</a:t>
            </a:r>
            <a:endParaRPr lang="fr-BE" sz="800" dirty="0">
              <a:latin typeface="Arial"/>
              <a:cs typeface="Arial"/>
            </a:endParaRPr>
          </a:p>
        </p:txBody>
      </p:sp>
      <p:sp>
        <p:nvSpPr>
          <p:cNvPr id="6" name="Espace réservé du numéro de diapositive 5">
            <a:extLst>
              <a:ext uri="{FF2B5EF4-FFF2-40B4-BE49-F238E27FC236}">
                <a16:creationId xmlns:a16="http://schemas.microsoft.com/office/drawing/2014/main" id="{61072FF7-42E4-4CB1-9F80-8146F6CC14C9}"/>
              </a:ext>
            </a:extLst>
          </p:cNvPr>
          <p:cNvSpPr>
            <a:spLocks noGrp="1"/>
          </p:cNvSpPr>
          <p:nvPr>
            <p:ph type="sldNum" sz="quarter" idx="17"/>
          </p:nvPr>
        </p:nvSpPr>
        <p:spPr/>
        <p:txBody>
          <a:bodyPr/>
          <a:lstStyle/>
          <a:p>
            <a:fld id="{0CCC0F3D-6C85-4581-B708-13BD0E10D35E}" type="slidenum">
              <a:rPr lang="fr-BE" smtClean="0"/>
              <a:pPr/>
              <a:t>‹N°›</a:t>
            </a:fld>
            <a:endParaRPr lang="fr-BE" dirty="0"/>
          </a:p>
        </p:txBody>
      </p:sp>
      <p:sp>
        <p:nvSpPr>
          <p:cNvPr id="8" name="Espace réservé du texte 3">
            <a:extLst>
              <a:ext uri="{FF2B5EF4-FFF2-40B4-BE49-F238E27FC236}">
                <a16:creationId xmlns:a16="http://schemas.microsoft.com/office/drawing/2014/main" id="{21CCE2AC-12E5-463B-B3B7-A2A889C42E08}"/>
              </a:ext>
            </a:extLst>
          </p:cNvPr>
          <p:cNvSpPr>
            <a:spLocks noGrp="1"/>
          </p:cNvSpPr>
          <p:nvPr>
            <p:ph type="body" sz="quarter" idx="18" hasCustomPrompt="1"/>
          </p:nvPr>
        </p:nvSpPr>
        <p:spPr>
          <a:xfrm>
            <a:off x="504000" y="41682"/>
            <a:ext cx="5040560" cy="504056"/>
          </a:xfrm>
          <a:prstGeom prst="rect">
            <a:avLst/>
          </a:prstGeom>
        </p:spPr>
        <p:txBody>
          <a:bodyPr bIns="36000" anchor="b"/>
          <a:lstStyle>
            <a:lvl1pPr marL="269875" indent="-269875" defTabSz="180975">
              <a:buFont typeface="+mj-lt"/>
              <a:buNone/>
              <a:tabLst/>
              <a:defRPr sz="900" cap="all" baseline="0">
                <a:solidFill>
                  <a:schemeClr val="bg1">
                    <a:lumMod val="50000"/>
                  </a:schemeClr>
                </a:solidFill>
                <a:latin typeface="+mj-lt"/>
              </a:defRPr>
            </a:lvl1pPr>
            <a:lvl2pPr marL="180975" indent="0" defTabSz="358775">
              <a:spcBef>
                <a:spcPts val="300"/>
              </a:spcBef>
              <a:spcAft>
                <a:spcPts val="0"/>
              </a:spcAft>
              <a:buFont typeface="+mj-lt"/>
              <a:buNone/>
              <a:tabLst/>
              <a:defRPr sz="1000" cap="all" baseline="0">
                <a:solidFill>
                  <a:schemeClr val="bg1">
                    <a:lumMod val="50000"/>
                  </a:schemeClr>
                </a:solidFill>
              </a:defRPr>
            </a:lvl2pPr>
          </a:lstStyle>
          <a:p>
            <a:pPr lvl="0"/>
            <a:r>
              <a:rPr lang="fr-FR" dirty="0"/>
              <a:t>I.    Rappel du nom du chapitre (Tabulation après le N°)</a:t>
            </a:r>
          </a:p>
        </p:txBody>
      </p:sp>
      <p:sp>
        <p:nvSpPr>
          <p:cNvPr id="10" name="Espace réservé du texte 3">
            <a:extLst>
              <a:ext uri="{FF2B5EF4-FFF2-40B4-BE49-F238E27FC236}">
                <a16:creationId xmlns:a16="http://schemas.microsoft.com/office/drawing/2014/main" id="{E99026EB-DEF3-4729-8188-72A7AFEDB8A6}"/>
              </a:ext>
            </a:extLst>
          </p:cNvPr>
          <p:cNvSpPr>
            <a:spLocks noGrp="1"/>
          </p:cNvSpPr>
          <p:nvPr>
            <p:ph type="body" sz="quarter" idx="19" hasCustomPrompt="1"/>
          </p:nvPr>
        </p:nvSpPr>
        <p:spPr>
          <a:xfrm>
            <a:off x="504000" y="548680"/>
            <a:ext cx="5040560" cy="504056"/>
          </a:xfrm>
          <a:prstGeom prst="rect">
            <a:avLst/>
          </a:prstGeom>
        </p:spPr>
        <p:txBody>
          <a:bodyPr lIns="324000" tIns="18000">
            <a:normAutofit/>
          </a:bodyPr>
          <a:lstStyle>
            <a:lvl1pPr marL="0" indent="0" defTabSz="180975">
              <a:buFont typeface="+mj-lt"/>
              <a:buNone/>
              <a:tabLst/>
              <a:defRPr sz="900" b="0" cap="all" baseline="0">
                <a:solidFill>
                  <a:schemeClr val="bg1">
                    <a:lumMod val="50000"/>
                  </a:schemeClr>
                </a:solidFill>
                <a:latin typeface="+mn-lt"/>
              </a:defRPr>
            </a:lvl1pPr>
            <a:lvl2pPr marL="180975" indent="0" defTabSz="358775">
              <a:spcBef>
                <a:spcPts val="300"/>
              </a:spcBef>
              <a:spcAft>
                <a:spcPts val="0"/>
              </a:spcAft>
              <a:buFont typeface="+mj-lt"/>
              <a:buNone/>
              <a:tabLst/>
              <a:defRPr sz="1000" b="0" cap="all" baseline="0">
                <a:solidFill>
                  <a:schemeClr val="bg1">
                    <a:lumMod val="50000"/>
                  </a:schemeClr>
                </a:solidFill>
              </a:defRPr>
            </a:lvl2pPr>
          </a:lstStyle>
          <a:p>
            <a:pPr lvl="0"/>
            <a:r>
              <a:rPr lang="fr-FR" dirty="0"/>
              <a:t>A.  Rappel de la sous partie</a:t>
            </a:r>
          </a:p>
        </p:txBody>
      </p:sp>
    </p:spTree>
    <p:extLst>
      <p:ext uri="{BB962C8B-B14F-4D97-AF65-F5344CB8AC3E}">
        <p14:creationId xmlns:p14="http://schemas.microsoft.com/office/powerpoint/2010/main" val="14037393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plein page">
    <p:spTree>
      <p:nvGrpSpPr>
        <p:cNvPr id="1" name=""/>
        <p:cNvGrpSpPr/>
        <p:nvPr/>
      </p:nvGrpSpPr>
      <p:grpSpPr>
        <a:xfrm>
          <a:off x="0" y="0"/>
          <a:ext cx="0" cy="0"/>
          <a:chOff x="0" y="0"/>
          <a:chExt cx="0" cy="0"/>
        </a:xfrm>
      </p:grpSpPr>
      <p:sp>
        <p:nvSpPr>
          <p:cNvPr id="3" name="Espace réservé pour une image  2"/>
          <p:cNvSpPr>
            <a:spLocks noGrp="1"/>
          </p:cNvSpPr>
          <p:nvPr>
            <p:ph type="pic" sz="quarter" idx="15" hasCustomPrompt="1"/>
          </p:nvPr>
        </p:nvSpPr>
        <p:spPr>
          <a:xfrm>
            <a:off x="285428" y="0"/>
            <a:ext cx="8858572" cy="6858000"/>
          </a:xfrm>
          <a:prstGeom prst="rect">
            <a:avLst/>
          </a:prstGeom>
          <a:solidFill>
            <a:schemeClr val="accent1">
              <a:lumMod val="20000"/>
              <a:lumOff val="80000"/>
            </a:schemeClr>
          </a:solidFill>
        </p:spPr>
        <p:txBody>
          <a:bodyPr tIns="1152000"/>
          <a:lstStyle>
            <a:lvl1pPr algn="ctr">
              <a:spcBef>
                <a:spcPts val="3000"/>
              </a:spcBef>
              <a:defRPr/>
            </a:lvl1pPr>
          </a:lstStyle>
          <a:p>
            <a:r>
              <a:rPr lang="fr-BE" dirty="0"/>
              <a:t>Cliquez sur l’icône pour insérer une image pleine page</a:t>
            </a:r>
          </a:p>
        </p:txBody>
      </p:sp>
      <p:sp>
        <p:nvSpPr>
          <p:cNvPr id="6" name="Espace réservé du numéro de diapositive 5">
            <a:extLst>
              <a:ext uri="{FF2B5EF4-FFF2-40B4-BE49-F238E27FC236}">
                <a16:creationId xmlns:a16="http://schemas.microsoft.com/office/drawing/2014/main" id="{61072FF7-42E4-4CB1-9F80-8146F6CC14C9}"/>
              </a:ext>
            </a:extLst>
          </p:cNvPr>
          <p:cNvSpPr>
            <a:spLocks noGrp="1"/>
          </p:cNvSpPr>
          <p:nvPr>
            <p:ph type="sldNum" sz="quarter" idx="17"/>
          </p:nvPr>
        </p:nvSpPr>
        <p:spPr/>
        <p:txBody>
          <a:bodyPr/>
          <a:lstStyle/>
          <a:p>
            <a:fld id="{0CCC0F3D-6C85-4581-B708-13BD0E10D35E}" type="slidenum">
              <a:rPr lang="fr-BE" smtClean="0"/>
              <a:pPr/>
              <a:t>‹N°›</a:t>
            </a:fld>
            <a:endParaRPr lang="fr-BE" dirty="0"/>
          </a:p>
        </p:txBody>
      </p:sp>
    </p:spTree>
    <p:extLst>
      <p:ext uri="{BB962C8B-B14F-4D97-AF65-F5344CB8AC3E}">
        <p14:creationId xmlns:p14="http://schemas.microsoft.com/office/powerpoint/2010/main" val="31373642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02F08D2F-DCDB-4FEF-B552-9456B0968877}"/>
              </a:ext>
            </a:extLst>
          </p:cNvPr>
          <p:cNvSpPr>
            <a:spLocks noGrp="1"/>
          </p:cNvSpPr>
          <p:nvPr>
            <p:ph type="ftr" sz="quarter" idx="15"/>
          </p:nvPr>
        </p:nvSpPr>
        <p:spPr/>
        <p:txBody>
          <a:bodyPr/>
          <a:lstStyle/>
          <a:p>
            <a:r>
              <a:rPr lang="fr-FR" sz="800">
                <a:latin typeface="Arial Black" panose="020B0A04020102020204" pitchFamily="34" charset="0"/>
                <a:cs typeface="Arial" panose="020B0604020202020204" pitchFamily="34" charset="0"/>
              </a:rPr>
              <a:t>ICI LE NOM DU COLLOQUE 00.00.2019 (à modifier dans le Pied de page)</a:t>
            </a:r>
            <a:endParaRPr lang="fr-BE" sz="800" dirty="0">
              <a:latin typeface="Arial"/>
              <a:cs typeface="Arial"/>
            </a:endParaRPr>
          </a:p>
        </p:txBody>
      </p:sp>
      <p:sp>
        <p:nvSpPr>
          <p:cNvPr id="3" name="Espace réservé du numéro de diapositive 2">
            <a:extLst>
              <a:ext uri="{FF2B5EF4-FFF2-40B4-BE49-F238E27FC236}">
                <a16:creationId xmlns:a16="http://schemas.microsoft.com/office/drawing/2014/main" id="{9687A349-5C0B-4BBC-94CE-FC81220FB121}"/>
              </a:ext>
            </a:extLst>
          </p:cNvPr>
          <p:cNvSpPr>
            <a:spLocks noGrp="1"/>
          </p:cNvSpPr>
          <p:nvPr>
            <p:ph type="sldNum" sz="quarter" idx="16"/>
          </p:nvPr>
        </p:nvSpPr>
        <p:spPr/>
        <p:txBody>
          <a:bodyPr/>
          <a:lstStyle/>
          <a:p>
            <a:fld id="{0CCC0F3D-6C85-4581-B708-13BD0E10D35E}" type="slidenum">
              <a:rPr lang="fr-BE" smtClean="0"/>
              <a:pPr/>
              <a:t>‹N°›</a:t>
            </a:fld>
            <a:endParaRPr lang="fr-BE" dirty="0"/>
          </a:p>
        </p:txBody>
      </p:sp>
      <p:sp>
        <p:nvSpPr>
          <p:cNvPr id="6" name="Espace réservé du texte 3">
            <a:extLst>
              <a:ext uri="{FF2B5EF4-FFF2-40B4-BE49-F238E27FC236}">
                <a16:creationId xmlns:a16="http://schemas.microsoft.com/office/drawing/2014/main" id="{8E82EA48-7F8B-4495-AF44-AB49AD65FC02}"/>
              </a:ext>
            </a:extLst>
          </p:cNvPr>
          <p:cNvSpPr>
            <a:spLocks noGrp="1"/>
          </p:cNvSpPr>
          <p:nvPr>
            <p:ph type="body" sz="quarter" idx="17" hasCustomPrompt="1"/>
          </p:nvPr>
        </p:nvSpPr>
        <p:spPr>
          <a:xfrm>
            <a:off x="504000" y="41682"/>
            <a:ext cx="5040560" cy="504056"/>
          </a:xfrm>
          <a:prstGeom prst="rect">
            <a:avLst/>
          </a:prstGeom>
        </p:spPr>
        <p:txBody>
          <a:bodyPr bIns="36000" anchor="b"/>
          <a:lstStyle>
            <a:lvl1pPr marL="269875" indent="-269875" defTabSz="180975">
              <a:buFont typeface="+mj-lt"/>
              <a:buNone/>
              <a:tabLst/>
              <a:defRPr sz="900" cap="all" baseline="0">
                <a:solidFill>
                  <a:schemeClr val="bg1">
                    <a:lumMod val="50000"/>
                  </a:schemeClr>
                </a:solidFill>
                <a:latin typeface="+mj-lt"/>
              </a:defRPr>
            </a:lvl1pPr>
            <a:lvl2pPr marL="180975" indent="0" defTabSz="358775">
              <a:spcBef>
                <a:spcPts val="300"/>
              </a:spcBef>
              <a:spcAft>
                <a:spcPts val="0"/>
              </a:spcAft>
              <a:buFont typeface="+mj-lt"/>
              <a:buNone/>
              <a:tabLst/>
              <a:defRPr sz="1000" cap="all" baseline="0">
                <a:solidFill>
                  <a:schemeClr val="bg1">
                    <a:lumMod val="50000"/>
                  </a:schemeClr>
                </a:solidFill>
              </a:defRPr>
            </a:lvl2pPr>
          </a:lstStyle>
          <a:p>
            <a:pPr lvl="0"/>
            <a:r>
              <a:rPr lang="fr-FR" dirty="0"/>
              <a:t>I.    Rappel du nom du chapitre (Tabulation après le N°)</a:t>
            </a:r>
          </a:p>
        </p:txBody>
      </p:sp>
      <p:sp>
        <p:nvSpPr>
          <p:cNvPr id="8" name="Espace réservé du texte 3">
            <a:extLst>
              <a:ext uri="{FF2B5EF4-FFF2-40B4-BE49-F238E27FC236}">
                <a16:creationId xmlns:a16="http://schemas.microsoft.com/office/drawing/2014/main" id="{EB4CD158-A17D-40BE-A3BD-4F7F380AEC1F}"/>
              </a:ext>
            </a:extLst>
          </p:cNvPr>
          <p:cNvSpPr>
            <a:spLocks noGrp="1"/>
          </p:cNvSpPr>
          <p:nvPr>
            <p:ph type="body" sz="quarter" idx="19" hasCustomPrompt="1"/>
          </p:nvPr>
        </p:nvSpPr>
        <p:spPr>
          <a:xfrm>
            <a:off x="504000" y="548680"/>
            <a:ext cx="5040560" cy="504056"/>
          </a:xfrm>
          <a:prstGeom prst="rect">
            <a:avLst/>
          </a:prstGeom>
        </p:spPr>
        <p:txBody>
          <a:bodyPr lIns="324000" tIns="18000">
            <a:normAutofit/>
          </a:bodyPr>
          <a:lstStyle>
            <a:lvl1pPr marL="0" indent="0" defTabSz="180975">
              <a:buFont typeface="+mj-lt"/>
              <a:buNone/>
              <a:tabLst/>
              <a:defRPr sz="900" b="0" cap="all" baseline="0">
                <a:solidFill>
                  <a:schemeClr val="bg1">
                    <a:lumMod val="50000"/>
                  </a:schemeClr>
                </a:solidFill>
                <a:latin typeface="+mn-lt"/>
              </a:defRPr>
            </a:lvl1pPr>
            <a:lvl2pPr marL="180975" indent="0" defTabSz="358775">
              <a:spcBef>
                <a:spcPts val="300"/>
              </a:spcBef>
              <a:spcAft>
                <a:spcPts val="0"/>
              </a:spcAft>
              <a:buFont typeface="+mj-lt"/>
              <a:buNone/>
              <a:tabLst/>
              <a:defRPr sz="1000" b="0" cap="all" baseline="0">
                <a:solidFill>
                  <a:schemeClr val="bg1">
                    <a:lumMod val="50000"/>
                  </a:schemeClr>
                </a:solidFill>
              </a:defRPr>
            </a:lvl2pPr>
          </a:lstStyle>
          <a:p>
            <a:pPr lvl="0"/>
            <a:r>
              <a:rPr lang="fr-FR" dirty="0"/>
              <a:t>A.  Rappel de la sous partie</a:t>
            </a:r>
          </a:p>
        </p:txBody>
      </p:sp>
    </p:spTree>
    <p:extLst>
      <p:ext uri="{BB962C8B-B14F-4D97-AF65-F5344CB8AC3E}">
        <p14:creationId xmlns:p14="http://schemas.microsoft.com/office/powerpoint/2010/main" val="5436832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re  du Colloque + avocat">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066800" y="1447800"/>
            <a:ext cx="7543800" cy="2125216"/>
          </a:xfrm>
          <a:prstGeom prst="rect">
            <a:avLst/>
          </a:prstGeom>
        </p:spPr>
        <p:txBody>
          <a:bodyPr anchor="b"/>
          <a:lstStyle>
            <a:lvl1pPr algn="l">
              <a:defRPr sz="2800">
                <a:solidFill>
                  <a:schemeClr val="accent1"/>
                </a:solidFill>
              </a:defRPr>
            </a:lvl1pPr>
          </a:lstStyle>
          <a:p>
            <a:r>
              <a:rPr lang="fr-FR" dirty="0"/>
              <a:t>Ici le nom du colloque</a:t>
            </a:r>
            <a:endParaRPr lang="fr-BE" dirty="0"/>
          </a:p>
        </p:txBody>
      </p:sp>
      <p:sp>
        <p:nvSpPr>
          <p:cNvPr id="3" name="Sous-titre 2"/>
          <p:cNvSpPr>
            <a:spLocks noGrp="1"/>
          </p:cNvSpPr>
          <p:nvPr>
            <p:ph type="subTitle" idx="1" hasCustomPrompt="1"/>
          </p:nvPr>
        </p:nvSpPr>
        <p:spPr>
          <a:xfrm>
            <a:off x="1066800" y="3573016"/>
            <a:ext cx="7543800" cy="1435546"/>
          </a:xfrm>
          <a:prstGeom prst="rect">
            <a:avLst/>
          </a:prstGeom>
        </p:spPr>
        <p:txBody>
          <a:bodyPr/>
          <a:lstStyle>
            <a:lvl1pPr marL="0" indent="0" algn="l">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Option, sous-titre du colloque</a:t>
            </a:r>
            <a:endParaRPr lang="fr-BE" dirty="0"/>
          </a:p>
        </p:txBody>
      </p:sp>
    </p:spTree>
    <p:extLst>
      <p:ext uri="{BB962C8B-B14F-4D97-AF65-F5344CB8AC3E}">
        <p14:creationId xmlns:p14="http://schemas.microsoft.com/office/powerpoint/2010/main" val="108898515"/>
      </p:ext>
    </p:extLst>
  </p:cSld>
  <p:clrMapOvr>
    <a:masterClrMapping/>
  </p:clrMapOvr>
  <p:extLst>
    <p:ext uri="{DCECCB84-F9BA-43D5-87BE-67443E8EF086}">
      <p15:sldGuideLst xmlns:p15="http://schemas.microsoft.com/office/powerpoint/2012/main">
        <p15:guide id="1" pos="720">
          <p15:clr>
            <a:srgbClr val="FBAE40"/>
          </p15:clr>
        </p15:guide>
        <p15:guide id="2" pos="5556"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lan du chapitr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E59D4FA-E402-4281-B25B-851F35F27612}"/>
              </a:ext>
            </a:extLst>
          </p:cNvPr>
          <p:cNvSpPr/>
          <p:nvPr userDrawn="1"/>
        </p:nvSpPr>
        <p:spPr bwMode="white">
          <a:xfrm>
            <a:off x="395536" y="5805264"/>
            <a:ext cx="8748464" cy="10527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object 5">
            <a:extLst>
              <a:ext uri="{FF2B5EF4-FFF2-40B4-BE49-F238E27FC236}">
                <a16:creationId xmlns:a16="http://schemas.microsoft.com/office/drawing/2014/main" id="{197FE514-63EF-4E98-9C19-308EF20BEB21}"/>
              </a:ext>
            </a:extLst>
          </p:cNvPr>
          <p:cNvSpPr txBox="1"/>
          <p:nvPr userDrawn="1"/>
        </p:nvSpPr>
        <p:spPr>
          <a:xfrm>
            <a:off x="7409815" y="6517831"/>
            <a:ext cx="1438910" cy="111569"/>
          </a:xfrm>
          <a:prstGeom prst="rect">
            <a:avLst/>
          </a:prstGeom>
        </p:spPr>
        <p:txBody>
          <a:bodyPr vert="horz" wrap="square" lIns="0" tIns="3810" rIns="0" bIns="0" rtlCol="0">
            <a:spAutoFit/>
          </a:bodyPr>
          <a:lstStyle/>
          <a:p>
            <a:pPr marL="12700">
              <a:lnSpc>
                <a:spcPct val="100000"/>
              </a:lnSpc>
              <a:spcBef>
                <a:spcPts val="30"/>
              </a:spcBef>
            </a:pPr>
            <a:r>
              <a:rPr sz="700" dirty="0">
                <a:solidFill>
                  <a:srgbClr val="FFFFFF"/>
                </a:solidFill>
                <a:latin typeface="Arial"/>
                <a:cs typeface="Arial"/>
              </a:rPr>
              <a:t>W W </a:t>
            </a:r>
            <a:r>
              <a:rPr sz="700" spc="85" dirty="0">
                <a:solidFill>
                  <a:srgbClr val="FFFFFF"/>
                </a:solidFill>
                <a:latin typeface="Arial"/>
                <a:cs typeface="Arial"/>
              </a:rPr>
              <a:t>W. </a:t>
            </a:r>
            <a:r>
              <a:rPr sz="700" dirty="0">
                <a:solidFill>
                  <a:srgbClr val="FFFFFF"/>
                </a:solidFill>
                <a:latin typeface="Arial"/>
                <a:cs typeface="Arial"/>
              </a:rPr>
              <a:t>T E T R A L A </a:t>
            </a:r>
            <a:r>
              <a:rPr sz="700" spc="85" dirty="0">
                <a:solidFill>
                  <a:srgbClr val="FFFFFF"/>
                </a:solidFill>
                <a:latin typeface="Arial"/>
                <a:cs typeface="Arial"/>
              </a:rPr>
              <a:t>W. </a:t>
            </a:r>
            <a:r>
              <a:rPr sz="700" dirty="0">
                <a:solidFill>
                  <a:srgbClr val="FFFFFF"/>
                </a:solidFill>
                <a:latin typeface="Arial"/>
                <a:cs typeface="Arial"/>
              </a:rPr>
              <a:t>C O</a:t>
            </a:r>
            <a:r>
              <a:rPr sz="700" spc="100" dirty="0">
                <a:solidFill>
                  <a:srgbClr val="FFFFFF"/>
                </a:solidFill>
                <a:latin typeface="Arial"/>
                <a:cs typeface="Arial"/>
              </a:rPr>
              <a:t> </a:t>
            </a:r>
            <a:r>
              <a:rPr sz="700" dirty="0">
                <a:solidFill>
                  <a:srgbClr val="FFFFFF"/>
                </a:solidFill>
                <a:latin typeface="Arial"/>
                <a:cs typeface="Arial"/>
              </a:rPr>
              <a:t>M</a:t>
            </a:r>
          </a:p>
        </p:txBody>
      </p:sp>
      <p:sp>
        <p:nvSpPr>
          <p:cNvPr id="13" name="Espace réservé du pied de page 1">
            <a:extLst>
              <a:ext uri="{FF2B5EF4-FFF2-40B4-BE49-F238E27FC236}">
                <a16:creationId xmlns:a16="http://schemas.microsoft.com/office/drawing/2014/main" id="{9ED30CF5-6694-4AFE-ADC8-480B0AF9B1D2}"/>
              </a:ext>
            </a:extLst>
          </p:cNvPr>
          <p:cNvSpPr>
            <a:spLocks noGrp="1"/>
          </p:cNvSpPr>
          <p:nvPr>
            <p:ph type="ftr" sz="quarter" idx="3"/>
          </p:nvPr>
        </p:nvSpPr>
        <p:spPr>
          <a:xfrm>
            <a:off x="381000" y="6484620"/>
            <a:ext cx="6705600" cy="324000"/>
          </a:xfrm>
          <a:prstGeom prst="rect">
            <a:avLst/>
          </a:prstGeom>
        </p:spPr>
        <p:txBody>
          <a:bodyPr vert="horz" lIns="91440" tIns="45720" rIns="91440" bIns="45720" rtlCol="0" anchor="ctr"/>
          <a:lstStyle>
            <a:lvl1pPr algn="l">
              <a:defRPr sz="1200">
                <a:solidFill>
                  <a:schemeClr val="accent1">
                    <a:lumMod val="40000"/>
                    <a:lumOff val="60000"/>
                  </a:schemeClr>
                </a:solidFill>
              </a:defRPr>
            </a:lvl1pPr>
          </a:lstStyle>
          <a:p>
            <a:r>
              <a:rPr lang="fr-FR" sz="800">
                <a:latin typeface="Arial Black" panose="020B0A04020102020204" pitchFamily="34" charset="0"/>
                <a:cs typeface="Arial" panose="020B0604020202020204" pitchFamily="34" charset="0"/>
              </a:rPr>
              <a:t>ICI LE NOM DU COLLOQUE 00.00.2019 (à modifier dans le Pied de page)</a:t>
            </a:r>
            <a:endParaRPr lang="fr-BE" sz="800" dirty="0">
              <a:cs typeface="Arial"/>
            </a:endParaRPr>
          </a:p>
        </p:txBody>
      </p:sp>
      <p:sp>
        <p:nvSpPr>
          <p:cNvPr id="14" name="Espace réservé du numéro de diapositive 2">
            <a:extLst>
              <a:ext uri="{FF2B5EF4-FFF2-40B4-BE49-F238E27FC236}">
                <a16:creationId xmlns:a16="http://schemas.microsoft.com/office/drawing/2014/main" id="{514F4E45-8641-44B5-B2CC-3A2921797B57}"/>
              </a:ext>
            </a:extLst>
          </p:cNvPr>
          <p:cNvSpPr>
            <a:spLocks noGrp="1"/>
          </p:cNvSpPr>
          <p:nvPr>
            <p:ph type="sldNum" sz="quarter" idx="4"/>
          </p:nvPr>
        </p:nvSpPr>
        <p:spPr>
          <a:xfrm>
            <a:off x="-762" y="6484620"/>
            <a:ext cx="288000" cy="324000"/>
          </a:xfrm>
          <a:prstGeom prst="rect">
            <a:avLst/>
          </a:prstGeom>
        </p:spPr>
        <p:txBody>
          <a:bodyPr vert="horz" lIns="0" tIns="45720" rIns="0" bIns="45720" rtlCol="0" anchor="ctr"/>
          <a:lstStyle>
            <a:lvl1pPr algn="ctr">
              <a:defRPr sz="800">
                <a:solidFill>
                  <a:schemeClr val="bg1"/>
                </a:solidFill>
                <a:latin typeface="Arial" panose="020B0604020202020204" pitchFamily="34" charset="0"/>
                <a:cs typeface="Arial" panose="020B0604020202020204" pitchFamily="34" charset="0"/>
              </a:defRPr>
            </a:lvl1pPr>
          </a:lstStyle>
          <a:p>
            <a:fld id="{0CCC0F3D-6C85-4581-B708-13BD0E10D35E}" type="slidenum">
              <a:rPr lang="fr-BE" smtClean="0"/>
              <a:pPr/>
              <a:t>‹N°›</a:t>
            </a:fld>
            <a:endParaRPr lang="fr-BE" dirty="0"/>
          </a:p>
        </p:txBody>
      </p:sp>
      <p:sp>
        <p:nvSpPr>
          <p:cNvPr id="7" name="Espace réservé du texte 7">
            <a:extLst>
              <a:ext uri="{FF2B5EF4-FFF2-40B4-BE49-F238E27FC236}">
                <a16:creationId xmlns:a16="http://schemas.microsoft.com/office/drawing/2014/main" id="{1FDBCEF0-DA6F-4933-B5B0-23FC1F56D08F}"/>
              </a:ext>
            </a:extLst>
          </p:cNvPr>
          <p:cNvSpPr>
            <a:spLocks noGrp="1"/>
          </p:cNvSpPr>
          <p:nvPr>
            <p:ph type="body" sz="quarter" idx="10" hasCustomPrompt="1"/>
          </p:nvPr>
        </p:nvSpPr>
        <p:spPr>
          <a:xfrm>
            <a:off x="1081083" y="548680"/>
            <a:ext cx="7545760" cy="3024336"/>
          </a:xfrm>
          <a:prstGeom prst="rect">
            <a:avLst/>
          </a:prstGeom>
        </p:spPr>
        <p:txBody>
          <a:bodyPr anchor="b"/>
          <a:lstStyle>
            <a:lvl1pPr marL="627063" indent="-627063" defTabSz="358775">
              <a:spcAft>
                <a:spcPts val="1200"/>
              </a:spcAft>
              <a:buFont typeface="+mj-lt"/>
              <a:buNone/>
              <a:tabLst>
                <a:tab pos="627063" algn="l"/>
              </a:tabLst>
              <a:defRPr sz="2400" baseline="0">
                <a:solidFill>
                  <a:schemeClr val="accent1"/>
                </a:solidFill>
                <a:latin typeface="Arial Black" panose="020B0A04020102020204" pitchFamily="34" charset="0"/>
              </a:defRPr>
            </a:lvl1pPr>
            <a:lvl2pPr marL="627062" indent="0" defTabSz="300038">
              <a:buFontTx/>
              <a:buNone/>
              <a:tabLst/>
              <a:defRPr sz="1500" cap="all" baseline="0">
                <a:solidFill>
                  <a:schemeClr val="accent1">
                    <a:lumMod val="40000"/>
                    <a:lumOff val="60000"/>
                  </a:schemeClr>
                </a:solidFill>
              </a:defRPr>
            </a:lvl2pPr>
          </a:lstStyle>
          <a:p>
            <a:pPr lvl="0"/>
            <a:r>
              <a:rPr lang="fr-FR" dirty="0"/>
              <a:t>IV.  ICI, N°. + TAB + nom du chapitre</a:t>
            </a:r>
          </a:p>
        </p:txBody>
      </p:sp>
      <p:sp>
        <p:nvSpPr>
          <p:cNvPr id="9" name="Espace réservé du texte 7">
            <a:extLst>
              <a:ext uri="{FF2B5EF4-FFF2-40B4-BE49-F238E27FC236}">
                <a16:creationId xmlns:a16="http://schemas.microsoft.com/office/drawing/2014/main" id="{9F565DA7-9C70-4E73-9E00-5403FF7B8905}"/>
              </a:ext>
            </a:extLst>
          </p:cNvPr>
          <p:cNvSpPr>
            <a:spLocks noGrp="1"/>
          </p:cNvSpPr>
          <p:nvPr>
            <p:ph type="body" sz="quarter" idx="11" hasCustomPrompt="1"/>
          </p:nvPr>
        </p:nvSpPr>
        <p:spPr>
          <a:xfrm>
            <a:off x="1073588" y="3645024"/>
            <a:ext cx="7545760" cy="2592288"/>
          </a:xfrm>
          <a:prstGeom prst="rect">
            <a:avLst/>
          </a:prstGeom>
        </p:spPr>
        <p:txBody>
          <a:bodyPr anchor="t">
            <a:normAutofit/>
          </a:bodyPr>
          <a:lstStyle>
            <a:lvl1pPr marL="987425" indent="-357188" defTabSz="330200">
              <a:spcBef>
                <a:spcPts val="600"/>
              </a:spcBef>
              <a:spcAft>
                <a:spcPts val="0"/>
              </a:spcAft>
              <a:buFont typeface="+mj-lt"/>
              <a:buAutoNum type="alphaUcPeriod"/>
              <a:tabLst/>
              <a:defRPr sz="1500" baseline="0">
                <a:solidFill>
                  <a:schemeClr val="accent1">
                    <a:lumMod val="60000"/>
                    <a:lumOff val="40000"/>
                  </a:schemeClr>
                </a:solidFill>
                <a:latin typeface="+mn-lt"/>
              </a:defRPr>
            </a:lvl1pPr>
            <a:lvl2pPr marL="627062" indent="0" defTabSz="300038">
              <a:buFontTx/>
              <a:buNone/>
              <a:tabLst/>
              <a:defRPr sz="1500" cap="all" baseline="0">
                <a:solidFill>
                  <a:schemeClr val="accent1">
                    <a:lumMod val="40000"/>
                    <a:lumOff val="60000"/>
                  </a:schemeClr>
                </a:solidFill>
              </a:defRPr>
            </a:lvl2pPr>
          </a:lstStyle>
          <a:p>
            <a:pPr lvl="0"/>
            <a:r>
              <a:rPr lang="fr-FR" dirty="0"/>
              <a:t>ici le nom des sous parties</a:t>
            </a:r>
          </a:p>
        </p:txBody>
      </p:sp>
    </p:spTree>
    <p:extLst>
      <p:ext uri="{BB962C8B-B14F-4D97-AF65-F5344CB8AC3E}">
        <p14:creationId xmlns:p14="http://schemas.microsoft.com/office/powerpoint/2010/main" val="321363279"/>
      </p:ext>
    </p:extLst>
  </p:cSld>
  <p:clrMapOvr>
    <a:masterClrMapping/>
  </p:clrMapOvr>
  <p:extLst>
    <p:ext uri="{DCECCB84-F9BA-43D5-87BE-67443E8EF086}">
      <p15:sldGuideLst xmlns:p15="http://schemas.microsoft.com/office/powerpoint/2012/main">
        <p15:guide id="1" pos="720">
          <p15:clr>
            <a:srgbClr val="FBAE40"/>
          </p15:clr>
        </p15:guide>
        <p15:guide id="2" pos="5556"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FIN / Questions">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066800" y="2971800"/>
            <a:ext cx="7010400" cy="538163"/>
          </a:xfrm>
          <a:prstGeom prst="rect">
            <a:avLst/>
          </a:prstGeom>
        </p:spPr>
        <p:txBody>
          <a:bodyPr anchor="b"/>
          <a:lstStyle>
            <a:lvl1pPr algn="l">
              <a:defRPr sz="2800" baseline="0">
                <a:solidFill>
                  <a:schemeClr val="accent1"/>
                </a:solidFill>
              </a:defRPr>
            </a:lvl1pPr>
          </a:lstStyle>
          <a:p>
            <a:r>
              <a:rPr lang="fr-FR" dirty="0"/>
              <a:t>MERCI POUR VOTRE ATTENTION !</a:t>
            </a:r>
            <a:endParaRPr lang="fr-BE" dirty="0"/>
          </a:p>
        </p:txBody>
      </p:sp>
      <p:sp>
        <p:nvSpPr>
          <p:cNvPr id="3" name="Sous-titre 2"/>
          <p:cNvSpPr>
            <a:spLocks noGrp="1"/>
          </p:cNvSpPr>
          <p:nvPr>
            <p:ph type="subTitle" idx="1" hasCustomPrompt="1"/>
          </p:nvPr>
        </p:nvSpPr>
        <p:spPr>
          <a:xfrm>
            <a:off x="1066800" y="3429000"/>
            <a:ext cx="7033592" cy="436562"/>
          </a:xfrm>
          <a:prstGeom prst="rect">
            <a:avLst/>
          </a:prstGeom>
        </p:spPr>
        <p:txBody>
          <a:bodyPr/>
          <a:lstStyle>
            <a:lvl1pPr marL="0" indent="0" algn="l">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Des Questions ?</a:t>
            </a:r>
            <a:endParaRPr lang="fr-BE" dirty="0"/>
          </a:p>
        </p:txBody>
      </p:sp>
    </p:spTree>
    <p:extLst>
      <p:ext uri="{BB962C8B-B14F-4D97-AF65-F5344CB8AC3E}">
        <p14:creationId xmlns:p14="http://schemas.microsoft.com/office/powerpoint/2010/main" val="12224782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emf"/><Relationship Id="rId5" Type="http://schemas.openxmlformats.org/officeDocument/2006/relationships/image" Target="../media/image1.jp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image" Target="../media/image4.pn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image" Target="../media/image3.pn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theme" Target="../theme/theme2.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image" Target="../media/image5.emf"/></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image" Target="../media/image6.jpg"/><Relationship Id="rId5" Type="http://schemas.openxmlformats.org/officeDocument/2006/relationships/image" Target="../media/image5.emf"/><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0E0DFB50-95D5-4C8F-9BAB-4E648F837B4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bwMode="hidden">
          <a:xfrm>
            <a:off x="0" y="0"/>
            <a:ext cx="9144000" cy="6858000"/>
          </a:xfrm>
          <a:prstGeom prst="rect">
            <a:avLst/>
          </a:prstGeom>
        </p:spPr>
      </p:pic>
      <p:sp>
        <p:nvSpPr>
          <p:cNvPr id="14" name="object 5"/>
          <p:cNvSpPr txBox="1"/>
          <p:nvPr userDrawn="1"/>
        </p:nvSpPr>
        <p:spPr>
          <a:xfrm>
            <a:off x="7409815" y="6517831"/>
            <a:ext cx="1438910" cy="111569"/>
          </a:xfrm>
          <a:prstGeom prst="rect">
            <a:avLst/>
          </a:prstGeom>
        </p:spPr>
        <p:txBody>
          <a:bodyPr vert="horz" wrap="square" lIns="0" tIns="3810" rIns="0" bIns="0" rtlCol="0">
            <a:spAutoFit/>
          </a:bodyPr>
          <a:lstStyle/>
          <a:p>
            <a:pPr marL="12700">
              <a:lnSpc>
                <a:spcPct val="100000"/>
              </a:lnSpc>
              <a:spcBef>
                <a:spcPts val="30"/>
              </a:spcBef>
            </a:pPr>
            <a:r>
              <a:rPr sz="700" dirty="0">
                <a:solidFill>
                  <a:srgbClr val="FFFFFF"/>
                </a:solidFill>
                <a:latin typeface="Arial"/>
                <a:cs typeface="Arial"/>
              </a:rPr>
              <a:t>W W </a:t>
            </a:r>
            <a:r>
              <a:rPr sz="700" spc="85" dirty="0">
                <a:solidFill>
                  <a:srgbClr val="FFFFFF"/>
                </a:solidFill>
                <a:latin typeface="Arial"/>
                <a:cs typeface="Arial"/>
              </a:rPr>
              <a:t>W. </a:t>
            </a:r>
            <a:r>
              <a:rPr sz="700" dirty="0">
                <a:solidFill>
                  <a:srgbClr val="FFFFFF"/>
                </a:solidFill>
                <a:latin typeface="Arial"/>
                <a:cs typeface="Arial"/>
              </a:rPr>
              <a:t>T E T R A L A </a:t>
            </a:r>
            <a:r>
              <a:rPr sz="700" spc="85" dirty="0">
                <a:solidFill>
                  <a:srgbClr val="FFFFFF"/>
                </a:solidFill>
                <a:latin typeface="Arial"/>
                <a:cs typeface="Arial"/>
              </a:rPr>
              <a:t>W. </a:t>
            </a:r>
            <a:r>
              <a:rPr sz="700" dirty="0">
                <a:solidFill>
                  <a:srgbClr val="FFFFFF"/>
                </a:solidFill>
                <a:latin typeface="Arial"/>
                <a:cs typeface="Arial"/>
              </a:rPr>
              <a:t>C O</a:t>
            </a:r>
            <a:r>
              <a:rPr sz="700" spc="100" dirty="0">
                <a:solidFill>
                  <a:srgbClr val="FFFFFF"/>
                </a:solidFill>
                <a:latin typeface="Arial"/>
                <a:cs typeface="Arial"/>
              </a:rPr>
              <a:t> </a:t>
            </a:r>
            <a:r>
              <a:rPr sz="700" dirty="0">
                <a:solidFill>
                  <a:srgbClr val="FFFFFF"/>
                </a:solidFill>
                <a:latin typeface="Arial"/>
                <a:cs typeface="Arial"/>
              </a:rPr>
              <a:t>M</a:t>
            </a:r>
          </a:p>
        </p:txBody>
      </p:sp>
      <p:pic>
        <p:nvPicPr>
          <p:cNvPr id="7" name="Image 6">
            <a:extLst>
              <a:ext uri="{FF2B5EF4-FFF2-40B4-BE49-F238E27FC236}">
                <a16:creationId xmlns:a16="http://schemas.microsoft.com/office/drawing/2014/main" id="{67CC12AB-DED2-4706-B219-DF9CD45ADF6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bwMode="invGray">
          <a:xfrm>
            <a:off x="6093619" y="278609"/>
            <a:ext cx="2844000" cy="361723"/>
          </a:xfrm>
          <a:prstGeom prst="rect">
            <a:avLst/>
          </a:prstGeom>
        </p:spPr>
      </p:pic>
    </p:spTree>
    <p:extLst>
      <p:ext uri="{BB962C8B-B14F-4D97-AF65-F5344CB8AC3E}">
        <p14:creationId xmlns:p14="http://schemas.microsoft.com/office/powerpoint/2010/main" val="2446865057"/>
      </p:ext>
    </p:extLst>
  </p:cSld>
  <p:clrMap bg1="lt1" tx1="dk1" bg2="lt2" tx2="dk2" accent1="accent1" accent2="accent2" accent3="accent3" accent4="accent4" accent5="accent5" accent6="accent6" hlink="hlink" folHlink="folHlink"/>
  <p:sldLayoutIdLst>
    <p:sldLayoutId id="2147483667" r:id="rId1"/>
    <p:sldLayoutId id="2147483683" r:id="rId2"/>
    <p:sldLayoutId id="2147483685" r:id="rId3"/>
  </p:sldLayoutIdLst>
  <p:hf hdr="0" dt="0"/>
  <p:txStyles>
    <p:titleStyle>
      <a:lvl1pPr algn="l" defTabSz="914400" rtl="0" eaLnBrk="1" latinLnBrk="0" hangingPunct="1">
        <a:lnSpc>
          <a:spcPct val="90000"/>
        </a:lnSpc>
        <a:spcBef>
          <a:spcPct val="0"/>
        </a:spcBef>
        <a:buNone/>
        <a:defRPr sz="2800" kern="1200" cap="all" baseline="0">
          <a:solidFill>
            <a:schemeClr val="bg1"/>
          </a:solidFill>
          <a:latin typeface="Arial Black" panose="020B0A04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000" b="0" kern="1200" cap="all" baseline="0">
          <a:solidFill>
            <a:schemeClr val="bg1"/>
          </a:solidFill>
          <a:latin typeface="Arial" panose="020B0604020202020204" pitchFamily="34" charset="0"/>
          <a:ea typeface="+mn-ea"/>
          <a:cs typeface="Arial" panose="020B0604020202020204" pitchFamily="34" charset="0"/>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Image 6"/>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bwMode="hidden">
          <a:xfrm>
            <a:off x="-762" y="0"/>
            <a:ext cx="286512" cy="6858000"/>
          </a:xfrm>
          <a:prstGeom prst="rect">
            <a:avLst/>
          </a:prstGeom>
        </p:spPr>
      </p:pic>
      <p:sp>
        <p:nvSpPr>
          <p:cNvPr id="2" name="Espace réservé du pied de page 1"/>
          <p:cNvSpPr>
            <a:spLocks noGrp="1"/>
          </p:cNvSpPr>
          <p:nvPr>
            <p:ph type="ftr" sz="quarter" idx="3"/>
          </p:nvPr>
        </p:nvSpPr>
        <p:spPr>
          <a:xfrm>
            <a:off x="504000" y="6484620"/>
            <a:ext cx="6705600" cy="324000"/>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sz="800" dirty="0">
                <a:latin typeface="Arial Black" panose="020B0A04020102020204" pitchFamily="34" charset="0"/>
                <a:cs typeface="Arial" panose="020B0604020202020204" pitchFamily="34" charset="0"/>
              </a:rPr>
              <a:t>ICI LE NOM DU COLLOQUE 00.00.2019 (à modifier dans le Pied de page)</a:t>
            </a:r>
            <a:endParaRPr lang="fr-BE" sz="800" dirty="0">
              <a:latin typeface="Arial"/>
              <a:cs typeface="Arial"/>
            </a:endParaRPr>
          </a:p>
        </p:txBody>
      </p:sp>
      <p:sp>
        <p:nvSpPr>
          <p:cNvPr id="3" name="Espace réservé du numéro de diapositive 2"/>
          <p:cNvSpPr>
            <a:spLocks noGrp="1"/>
          </p:cNvSpPr>
          <p:nvPr>
            <p:ph type="sldNum" sz="quarter" idx="4"/>
          </p:nvPr>
        </p:nvSpPr>
        <p:spPr>
          <a:xfrm>
            <a:off x="-762" y="6484620"/>
            <a:ext cx="288000" cy="324000"/>
          </a:xfrm>
          <a:prstGeom prst="rect">
            <a:avLst/>
          </a:prstGeom>
        </p:spPr>
        <p:txBody>
          <a:bodyPr vert="horz" lIns="0" tIns="45720" rIns="0" bIns="45720" rtlCol="0" anchor="ctr"/>
          <a:lstStyle>
            <a:lvl1pPr algn="ctr">
              <a:defRPr sz="800">
                <a:solidFill>
                  <a:schemeClr val="bg1"/>
                </a:solidFill>
                <a:latin typeface="Arial" panose="020B0604020202020204" pitchFamily="34" charset="0"/>
                <a:cs typeface="Arial" panose="020B0604020202020204" pitchFamily="34" charset="0"/>
              </a:defRPr>
            </a:lvl1pPr>
          </a:lstStyle>
          <a:p>
            <a:fld id="{0CCC0F3D-6C85-4581-B708-13BD0E10D35E}" type="slidenum">
              <a:rPr lang="fr-BE" smtClean="0"/>
              <a:pPr/>
              <a:t>‹N°›</a:t>
            </a:fld>
            <a:endParaRPr lang="fr-BE" dirty="0"/>
          </a:p>
        </p:txBody>
      </p:sp>
      <p:pic>
        <p:nvPicPr>
          <p:cNvPr id="5" name="Image 4">
            <a:extLst>
              <a:ext uri="{FF2B5EF4-FFF2-40B4-BE49-F238E27FC236}">
                <a16:creationId xmlns:a16="http://schemas.microsoft.com/office/drawing/2014/main" id="{B53545E5-0054-46BB-9F0B-268BB36088CB}"/>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8116667" y="5965555"/>
            <a:ext cx="847821" cy="847821"/>
          </a:xfrm>
          <a:prstGeom prst="rect">
            <a:avLst/>
          </a:prstGeom>
        </p:spPr>
      </p:pic>
      <p:pic>
        <p:nvPicPr>
          <p:cNvPr id="13" name="Image 12">
            <a:extLst>
              <a:ext uri="{FF2B5EF4-FFF2-40B4-BE49-F238E27FC236}">
                <a16:creationId xmlns:a16="http://schemas.microsoft.com/office/drawing/2014/main" id="{19654E6D-F693-43F8-9C5E-F2A2A8AED40C}"/>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bwMode="invGray">
          <a:xfrm>
            <a:off x="6093619" y="278609"/>
            <a:ext cx="2844000" cy="361724"/>
          </a:xfrm>
          <a:prstGeom prst="rect">
            <a:avLst/>
          </a:prstGeom>
        </p:spPr>
      </p:pic>
      <p:sp>
        <p:nvSpPr>
          <p:cNvPr id="4" name="Espace réservé du texte 3">
            <a:extLst>
              <a:ext uri="{FF2B5EF4-FFF2-40B4-BE49-F238E27FC236}">
                <a16:creationId xmlns:a16="http://schemas.microsoft.com/office/drawing/2014/main" id="{BE1F2C6F-2DA4-4D2D-839E-657EF9BADD55}"/>
              </a:ext>
            </a:extLst>
          </p:cNvPr>
          <p:cNvSpPr>
            <a:spLocks noGrp="1"/>
          </p:cNvSpPr>
          <p:nvPr>
            <p:ph type="body" idx="1"/>
          </p:nvPr>
        </p:nvSpPr>
        <p:spPr>
          <a:xfrm>
            <a:off x="504000" y="1556792"/>
            <a:ext cx="8332446" cy="4620171"/>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03239098"/>
      </p:ext>
    </p:extLst>
  </p:cSld>
  <p:clrMap bg1="lt1" tx1="dk1" bg2="lt2" tx2="dk2" accent1="accent1" accent2="accent2" accent3="accent3" accent4="accent4" accent5="accent5" accent6="accent6" hlink="hlink" folHlink="folHlink"/>
  <p:sldLayoutIdLst>
    <p:sldLayoutId id="2147483682" r:id="rId1"/>
    <p:sldLayoutId id="2147483693" r:id="rId2"/>
    <p:sldLayoutId id="2147483694" r:id="rId3"/>
    <p:sldLayoutId id="2147483687" r:id="rId4"/>
    <p:sldLayoutId id="2147483686" r:id="rId5"/>
    <p:sldLayoutId id="2147483676" r:id="rId6"/>
    <p:sldLayoutId id="2147483677" r:id="rId7"/>
    <p:sldLayoutId id="2147483678" r:id="rId8"/>
    <p:sldLayoutId id="2147483688" r:id="rId9"/>
    <p:sldLayoutId id="2147483679" r:id="rId10"/>
  </p:sldLayoutIdLst>
  <p:hf hdr="0" dt="0"/>
  <p:txStyles>
    <p:titleStyle>
      <a:lvl1pPr algn="l" defTabSz="914400" rtl="0" eaLnBrk="1" latinLnBrk="0" hangingPunct="1">
        <a:lnSpc>
          <a:spcPct val="90000"/>
        </a:lnSpc>
        <a:spcBef>
          <a:spcPct val="0"/>
        </a:spcBef>
        <a:buNone/>
        <a:defRPr sz="2400" kern="1200" cap="all" baseline="0">
          <a:solidFill>
            <a:srgbClr val="267BC0"/>
          </a:solidFill>
          <a:latin typeface="Arial Black" panose="020B0A04020102020204" pitchFamily="34" charset="0"/>
          <a:ea typeface="+mj-ea"/>
          <a:cs typeface="+mj-cs"/>
        </a:defRPr>
      </a:lvl1pPr>
    </p:titleStyle>
    <p:bodyStyle>
      <a:lvl1pPr marL="0" indent="0" algn="l" defTabSz="361950" rtl="0" eaLnBrk="1" latinLnBrk="0" hangingPunct="1">
        <a:lnSpc>
          <a:spcPct val="90000"/>
        </a:lnSpc>
        <a:spcBef>
          <a:spcPts val="1000"/>
        </a:spcBef>
        <a:buFont typeface="+mj-lt"/>
        <a:buNone/>
        <a:tabLst>
          <a:tab pos="361950" algn="l"/>
        </a:tabLst>
        <a:defRPr sz="1600" b="0" kern="1200" cap="none" baseline="0">
          <a:solidFill>
            <a:schemeClr val="tx1"/>
          </a:solidFill>
          <a:latin typeface="+mn-lt"/>
          <a:ea typeface="+mn-ea"/>
          <a:cs typeface="Arial" panose="020B0604020202020204" pitchFamily="34" charset="0"/>
        </a:defRPr>
      </a:lvl1pPr>
      <a:lvl2pPr marL="542925" indent="-180975" algn="l" defTabSz="914400" rtl="0" eaLnBrk="1" latinLnBrk="0" hangingPunct="1">
        <a:lnSpc>
          <a:spcPct val="90000"/>
        </a:lnSpc>
        <a:spcBef>
          <a:spcPts val="500"/>
        </a:spcBef>
        <a:buSzPct val="80000"/>
        <a:buFont typeface="Arial" panose="020B0604020202020204" pitchFamily="34" charset="0"/>
        <a:buChar char="●"/>
        <a:tabLst>
          <a:tab pos="542925" algn="l"/>
        </a:tabLst>
        <a:defRPr sz="1500" kern="1200">
          <a:solidFill>
            <a:schemeClr val="tx1"/>
          </a:solidFill>
          <a:latin typeface="+mn-lt"/>
          <a:ea typeface="+mn-ea"/>
          <a:cs typeface="+mn-cs"/>
        </a:defRPr>
      </a:lvl2pPr>
      <a:lvl3pPr marL="714375" indent="-171450" algn="l" defTabSz="914400" rtl="0" eaLnBrk="1" latinLnBrk="0" hangingPunct="1">
        <a:lnSpc>
          <a:spcPct val="90000"/>
        </a:lnSpc>
        <a:spcBef>
          <a:spcPts val="500"/>
        </a:spcBef>
        <a:buSzPct val="80000"/>
        <a:buFont typeface="Arial" panose="020B0604020202020204" pitchFamily="34" charset="0"/>
        <a:buChar char="●"/>
        <a:tabLst>
          <a:tab pos="714375" algn="l"/>
        </a:tabLst>
        <a:defRPr sz="1500" kern="1200">
          <a:solidFill>
            <a:schemeClr val="tx1"/>
          </a:solidFill>
          <a:latin typeface="+mn-lt"/>
          <a:ea typeface="+mn-ea"/>
          <a:cs typeface="+mn-cs"/>
        </a:defRPr>
      </a:lvl3pPr>
      <a:lvl4pPr marL="990600" indent="-276225" algn="l" defTabSz="914400" rtl="0" eaLnBrk="1" latinLnBrk="0" hangingPunct="1">
        <a:lnSpc>
          <a:spcPct val="90000"/>
        </a:lnSpc>
        <a:spcBef>
          <a:spcPts val="500"/>
        </a:spcBef>
        <a:buSzPct val="80000"/>
        <a:buFont typeface="Arial" panose="020B0604020202020204" pitchFamily="34" charset="0"/>
        <a:buChar char="●"/>
        <a:defRPr sz="1500" kern="1200">
          <a:solidFill>
            <a:schemeClr val="tx1"/>
          </a:solidFill>
          <a:latin typeface="+mn-lt"/>
          <a:ea typeface="+mn-ea"/>
          <a:cs typeface="+mn-cs"/>
        </a:defRPr>
      </a:lvl4pPr>
      <a:lvl5pPr marL="1257300" indent="-266700" algn="l" defTabSz="914400" rtl="0" eaLnBrk="1" latinLnBrk="0" hangingPunct="1">
        <a:lnSpc>
          <a:spcPct val="90000"/>
        </a:lnSpc>
        <a:spcBef>
          <a:spcPts val="500"/>
        </a:spcBef>
        <a:buSzPct val="80000"/>
        <a:buFont typeface="Arial" panose="020B0604020202020204" pitchFamily="34" charset="0"/>
        <a:buChar char="●"/>
        <a:tabLst>
          <a:tab pos="1257300" algn="l"/>
        </a:tabLst>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5568" userDrawn="1">
          <p15:clr>
            <a:srgbClr val="F26B43"/>
          </p15:clr>
        </p15:guide>
        <p15:guide id="3" pos="385"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object 5"/>
          <p:cNvSpPr txBox="1"/>
          <p:nvPr userDrawn="1"/>
        </p:nvSpPr>
        <p:spPr>
          <a:xfrm>
            <a:off x="7409815" y="6517831"/>
            <a:ext cx="1438910" cy="111569"/>
          </a:xfrm>
          <a:prstGeom prst="rect">
            <a:avLst/>
          </a:prstGeom>
        </p:spPr>
        <p:txBody>
          <a:bodyPr vert="horz" wrap="square" lIns="0" tIns="3810" rIns="0" bIns="0" rtlCol="0">
            <a:spAutoFit/>
          </a:bodyPr>
          <a:lstStyle/>
          <a:p>
            <a:pPr marL="12700">
              <a:lnSpc>
                <a:spcPct val="100000"/>
              </a:lnSpc>
              <a:spcBef>
                <a:spcPts val="30"/>
              </a:spcBef>
            </a:pPr>
            <a:r>
              <a:rPr sz="700" dirty="0">
                <a:solidFill>
                  <a:schemeClr val="accent1"/>
                </a:solidFill>
                <a:latin typeface="Arial"/>
                <a:cs typeface="Arial"/>
              </a:rPr>
              <a:t>W W </a:t>
            </a:r>
            <a:r>
              <a:rPr sz="700" spc="85" dirty="0">
                <a:solidFill>
                  <a:schemeClr val="accent1"/>
                </a:solidFill>
                <a:latin typeface="Arial"/>
                <a:cs typeface="Arial"/>
              </a:rPr>
              <a:t>W. </a:t>
            </a:r>
            <a:r>
              <a:rPr sz="700" dirty="0">
                <a:solidFill>
                  <a:schemeClr val="accent1"/>
                </a:solidFill>
                <a:latin typeface="Arial"/>
                <a:cs typeface="Arial"/>
              </a:rPr>
              <a:t>T E T R A L A </a:t>
            </a:r>
            <a:r>
              <a:rPr sz="700" spc="85" dirty="0">
                <a:solidFill>
                  <a:schemeClr val="accent1"/>
                </a:solidFill>
                <a:latin typeface="Arial"/>
                <a:cs typeface="Arial"/>
              </a:rPr>
              <a:t>W. </a:t>
            </a:r>
            <a:r>
              <a:rPr sz="700" dirty="0">
                <a:solidFill>
                  <a:schemeClr val="accent1"/>
                </a:solidFill>
                <a:latin typeface="Arial"/>
                <a:cs typeface="Arial"/>
              </a:rPr>
              <a:t>C O</a:t>
            </a:r>
            <a:r>
              <a:rPr sz="700" spc="100" dirty="0">
                <a:solidFill>
                  <a:schemeClr val="accent1"/>
                </a:solidFill>
                <a:latin typeface="Arial"/>
                <a:cs typeface="Arial"/>
              </a:rPr>
              <a:t> </a:t>
            </a:r>
            <a:r>
              <a:rPr sz="700" dirty="0">
                <a:solidFill>
                  <a:schemeClr val="accent1"/>
                </a:solidFill>
                <a:latin typeface="Arial"/>
                <a:cs typeface="Arial"/>
              </a:rPr>
              <a:t>M</a:t>
            </a:r>
          </a:p>
        </p:txBody>
      </p:sp>
      <p:pic>
        <p:nvPicPr>
          <p:cNvPr id="6" name="Image 5">
            <a:extLst>
              <a:ext uri="{FF2B5EF4-FFF2-40B4-BE49-F238E27FC236}">
                <a16:creationId xmlns:a16="http://schemas.microsoft.com/office/drawing/2014/main" id="{0FD2011B-0F35-4778-93C3-069E62DF9D6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bwMode="invGray">
          <a:xfrm>
            <a:off x="6093619" y="278609"/>
            <a:ext cx="2844000" cy="361724"/>
          </a:xfrm>
          <a:prstGeom prst="rect">
            <a:avLst/>
          </a:prstGeom>
        </p:spPr>
      </p:pic>
      <p:pic>
        <p:nvPicPr>
          <p:cNvPr id="9" name="Image 8">
            <a:extLst>
              <a:ext uri="{FF2B5EF4-FFF2-40B4-BE49-F238E27FC236}">
                <a16:creationId xmlns:a16="http://schemas.microsoft.com/office/drawing/2014/main" id="{FC63269A-AAC5-43AB-A5D5-E9C481E67E5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bwMode="hidden">
          <a:xfrm>
            <a:off x="-762" y="0"/>
            <a:ext cx="286512" cy="6858000"/>
          </a:xfrm>
          <a:prstGeom prst="rect">
            <a:avLst/>
          </a:prstGeom>
        </p:spPr>
      </p:pic>
    </p:spTree>
    <p:extLst>
      <p:ext uri="{BB962C8B-B14F-4D97-AF65-F5344CB8AC3E}">
        <p14:creationId xmlns:p14="http://schemas.microsoft.com/office/powerpoint/2010/main" val="3569962118"/>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Lst>
  <p:hf hdr="0" dt="0"/>
  <p:txStyles>
    <p:titleStyle>
      <a:lvl1pPr algn="l" defTabSz="914400" rtl="0" eaLnBrk="1" latinLnBrk="0" hangingPunct="1">
        <a:lnSpc>
          <a:spcPct val="90000"/>
        </a:lnSpc>
        <a:spcBef>
          <a:spcPct val="0"/>
        </a:spcBef>
        <a:buNone/>
        <a:defRPr sz="2800" kern="1200" cap="all" baseline="0">
          <a:solidFill>
            <a:schemeClr val="bg1"/>
          </a:solidFill>
          <a:latin typeface="Arial Black" panose="020B0A04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000" b="0" kern="1200" cap="all" baseline="0">
          <a:solidFill>
            <a:schemeClr val="bg1"/>
          </a:solidFill>
          <a:latin typeface="Arial" panose="020B0604020202020204" pitchFamily="34" charset="0"/>
          <a:ea typeface="+mn-ea"/>
          <a:cs typeface="Arial" panose="020B0604020202020204" pitchFamily="34" charset="0"/>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51560" y="1874519"/>
            <a:ext cx="7223760" cy="365760"/>
          </a:xfrm>
          <a:prstGeom prst="rect">
            <a:avLst/>
          </a:prstGeom>
          <a:noFill/>
        </p:spPr>
        <p:txBody>
          <a:bodyPr wrap="square" lIns="0" tIns="0" rIns="0" bIns="0">
            <a:spAutoFit/>
          </a:bodyPr>
          <a:lstStyle/>
          <a:p>
            <a:pPr marL="0" indent="0">
              <a:buNone/>
            </a:pPr>
            <a:r>
              <a:rPr sz="1200" b="1" i="0" cap="all" spc="200">
                <a:solidFill>
                  <a:srgbClr val="BFDCF2"/>
                </a:solidFill>
                <a:latin typeface="Garamond"/>
              </a:rPr>
              <a:t>Conférence U4U — 9 septembre 2026</a:t>
            </a:r>
          </a:p>
        </p:txBody>
      </p:sp>
      <p:sp>
        <p:nvSpPr>
          <p:cNvPr id="3" name="TextBox 2"/>
          <p:cNvSpPr txBox="1"/>
          <p:nvPr/>
        </p:nvSpPr>
        <p:spPr>
          <a:xfrm>
            <a:off x="1051560" y="2359152"/>
            <a:ext cx="7223760" cy="1737360"/>
          </a:xfrm>
          <a:prstGeom prst="rect">
            <a:avLst/>
          </a:prstGeom>
          <a:noFill/>
        </p:spPr>
        <p:txBody>
          <a:bodyPr wrap="square" lIns="0" tIns="0" rIns="0" bIns="0">
            <a:spAutoFit/>
          </a:bodyPr>
          <a:lstStyle/>
          <a:p>
            <a:pPr marL="0" indent="0">
              <a:lnSpc>
                <a:spcPct val="100000"/>
              </a:lnSpc>
              <a:buNone/>
            </a:pPr>
            <a:r>
              <a:rPr sz="3200" b="1" i="0">
                <a:solidFill>
                  <a:srgbClr val="FFFFFF"/>
                </a:solidFill>
                <a:latin typeface="Garamond"/>
              </a:rPr>
              <a:t>Fiscalité : et si ce n’était pas
si compliqué ?</a:t>
            </a:r>
          </a:p>
        </p:txBody>
      </p:sp>
      <p:sp>
        <p:nvSpPr>
          <p:cNvPr id="4" name="Rectangle 3"/>
          <p:cNvSpPr/>
          <p:nvPr/>
        </p:nvSpPr>
        <p:spPr>
          <a:xfrm>
            <a:off x="1069848" y="4224528"/>
            <a:ext cx="1005840" cy="36576"/>
          </a:xfrm>
          <a:prstGeom prst="rect">
            <a:avLst/>
          </a:prstGeom>
          <a:solidFill>
            <a:srgbClr val="00A79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5" name="TextBox 4"/>
          <p:cNvSpPr txBox="1"/>
          <p:nvPr/>
        </p:nvSpPr>
        <p:spPr>
          <a:xfrm>
            <a:off x="1051560" y="4498848"/>
            <a:ext cx="7223760" cy="822960"/>
          </a:xfrm>
          <a:prstGeom prst="rect">
            <a:avLst/>
          </a:prstGeom>
          <a:noFill/>
        </p:spPr>
        <p:txBody>
          <a:bodyPr wrap="square" lIns="0" tIns="0" rIns="0" bIns="0">
            <a:spAutoFit/>
          </a:bodyPr>
          <a:lstStyle/>
          <a:p>
            <a:pPr marL="0" indent="0">
              <a:lnSpc>
                <a:spcPct val="105000"/>
              </a:lnSpc>
              <a:buNone/>
            </a:pPr>
            <a:r>
              <a:rPr sz="1700" b="0" i="0">
                <a:solidFill>
                  <a:srgbClr val="DDECF8"/>
                </a:solidFill>
                <a:latin typeface="Garamond"/>
              </a:rPr>
              <a:t>Résidence fiscale · Droits de succession · Droits de donation</a:t>
            </a:r>
          </a:p>
        </p:txBody>
      </p:sp>
      <p:sp>
        <p:nvSpPr>
          <p:cNvPr id="6" name="TextBox 5"/>
          <p:cNvSpPr txBox="1"/>
          <p:nvPr/>
        </p:nvSpPr>
        <p:spPr>
          <a:xfrm>
            <a:off x="1051560" y="5715000"/>
            <a:ext cx="7223760" cy="822960"/>
          </a:xfrm>
          <a:prstGeom prst="rect">
            <a:avLst/>
          </a:prstGeom>
          <a:noFill/>
        </p:spPr>
        <p:txBody>
          <a:bodyPr wrap="square" lIns="0" tIns="0" rIns="0" bIns="0">
            <a:spAutoFit/>
          </a:bodyPr>
          <a:lstStyle/>
          <a:p>
            <a:pPr marL="0" indent="0">
              <a:buNone/>
            </a:pPr>
            <a:r>
              <a:rPr sz="1200" b="1" i="0" spc="100">
                <a:solidFill>
                  <a:srgbClr val="FFFFFF"/>
                </a:solidFill>
                <a:latin typeface="Garamond"/>
              </a:rPr>
              <a:t>JULIEN LIMET</a:t>
            </a:r>
            <a:r>
              <a:rPr sz="1200" b="0" i="0">
                <a:solidFill>
                  <a:srgbClr val="BFDCF2"/>
                </a:solidFill>
                <a:latin typeface="Garamond"/>
              </a:rPr>
              <a:t>  /  Avocat</a:t>
            </a:r>
          </a:p>
          <a:p>
            <a:pPr marL="0" indent="0">
              <a:spcBef>
                <a:spcPts val="200"/>
              </a:spcBef>
              <a:buNone/>
            </a:pPr>
            <a:r>
              <a:rPr sz="1100" b="0" i="0">
                <a:solidFill>
                  <a:srgbClr val="BFDCF2"/>
                </a:solidFill>
                <a:latin typeface="Garamond"/>
              </a:rPr>
              <a:t>Avenue Louise 240/3 – 1050 Bruxelles</a:t>
            </a:r>
          </a:p>
          <a:p>
            <a:pPr marL="0" indent="0">
              <a:spcBef>
                <a:spcPts val="200"/>
              </a:spcBef>
              <a:buNone/>
            </a:pPr>
            <a:r>
              <a:rPr sz="1100" b="0" i="0">
                <a:solidFill>
                  <a:srgbClr val="BFDCF2"/>
                </a:solidFill>
                <a:latin typeface="Garamond"/>
              </a:rPr>
              <a:t>jl@tetralaw.com – 02 535 73 28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2920" y="841248"/>
            <a:ext cx="8321040" cy="548640"/>
          </a:xfrm>
          <a:prstGeom prst="rect">
            <a:avLst/>
          </a:prstGeom>
          <a:solidFill>
            <a:srgbClr val="1E7BBE"/>
          </a:solidFill>
          <a:ln>
            <a:noFill/>
          </a:ln>
          <a:effectLst/>
        </p:spPr>
        <p:style>
          <a:lnRef idx="1">
            <a:schemeClr val="accent1"/>
          </a:lnRef>
          <a:fillRef idx="3">
            <a:schemeClr val="accent1"/>
          </a:fillRef>
          <a:effectRef idx="2">
            <a:schemeClr val="accent1"/>
          </a:effectRef>
          <a:fontRef idx="minor">
            <a:schemeClr val="lt1"/>
          </a:fontRef>
        </p:style>
        <p:txBody>
          <a:bodyPr wrap="square" lIns="219456" tIns="0" rIns="164592" bIns="0" rtlCol="0" anchor="ctr"/>
          <a:lstStyle/>
          <a:p>
            <a:pPr marL="0" indent="0" algn="l">
              <a:lnSpc>
                <a:spcPct val="92000"/>
              </a:lnSpc>
              <a:buNone/>
            </a:pPr>
            <a:r>
              <a:rPr sz="1600" b="1" i="0" cap="all" spc="40" dirty="0">
                <a:solidFill>
                  <a:srgbClr val="FFFFFF"/>
                </a:solidFill>
                <a:latin typeface="Garamond"/>
              </a:rPr>
              <a:t>Plan</a:t>
            </a:r>
            <a:r>
              <a:rPr lang="nl-BE" sz="1600" b="1" i="0" cap="all" spc="40" dirty="0">
                <a:solidFill>
                  <a:srgbClr val="FFFFFF"/>
                </a:solidFill>
                <a:latin typeface="Garamond"/>
              </a:rPr>
              <a:t> de l’exposé</a:t>
            </a:r>
            <a:endParaRPr sz="1600" b="1" i="0" cap="all" spc="40" dirty="0">
              <a:solidFill>
                <a:srgbClr val="FFFFFF"/>
              </a:solidFill>
              <a:latin typeface="Garamond"/>
            </a:endParaRPr>
          </a:p>
        </p:txBody>
      </p:sp>
      <p:sp>
        <p:nvSpPr>
          <p:cNvPr id="3" name="TextBox 2"/>
          <p:cNvSpPr txBox="1"/>
          <p:nvPr/>
        </p:nvSpPr>
        <p:spPr>
          <a:xfrm>
            <a:off x="18288" y="274320"/>
            <a:ext cx="292608" cy="274320"/>
          </a:xfrm>
          <a:prstGeom prst="rect">
            <a:avLst/>
          </a:prstGeom>
          <a:noFill/>
        </p:spPr>
        <p:txBody>
          <a:bodyPr wrap="square" lIns="0" tIns="0" rIns="0" bIns="0">
            <a:spAutoFit/>
          </a:bodyPr>
          <a:lstStyle/>
          <a:p>
            <a:pPr marL="0" indent="0" algn="ctr">
              <a:buNone/>
            </a:pPr>
            <a:r>
              <a:rPr sz="1300" b="1" i="0">
                <a:solidFill>
                  <a:srgbClr val="FFFFFF"/>
                </a:solidFill>
                <a:latin typeface="Garamond"/>
              </a:rPr>
              <a:t>2</a:t>
            </a:r>
          </a:p>
        </p:txBody>
      </p:sp>
      <p:sp>
        <p:nvSpPr>
          <p:cNvPr id="4" name="TextBox 3"/>
          <p:cNvSpPr txBox="1"/>
          <p:nvPr/>
        </p:nvSpPr>
        <p:spPr>
          <a:xfrm>
            <a:off x="502920" y="6455664"/>
            <a:ext cx="5943600" cy="274320"/>
          </a:xfrm>
          <a:prstGeom prst="rect">
            <a:avLst/>
          </a:prstGeom>
          <a:noFill/>
        </p:spPr>
        <p:txBody>
          <a:bodyPr wrap="square" lIns="0" tIns="0" rIns="0" bIns="0">
            <a:spAutoFit/>
          </a:bodyPr>
          <a:lstStyle/>
          <a:p>
            <a:pPr marL="0" indent="0">
              <a:buNone/>
            </a:pPr>
            <a:r>
              <a:rPr sz="950" b="0" i="0">
                <a:solidFill>
                  <a:srgbClr val="6B7C8A"/>
                </a:solidFill>
                <a:latin typeface="Garamond"/>
              </a:rPr>
              <a:t>Conférence U4U – 9 septembre 2026</a:t>
            </a:r>
          </a:p>
        </p:txBody>
      </p:sp>
      <p:sp>
        <p:nvSpPr>
          <p:cNvPr id="5" name="Rectangle 4"/>
          <p:cNvSpPr/>
          <p:nvPr/>
        </p:nvSpPr>
        <p:spPr>
          <a:xfrm>
            <a:off x="502920" y="1719072"/>
            <a:ext cx="8321040" cy="1115568"/>
          </a:xfrm>
          <a:prstGeom prst="rect">
            <a:avLst/>
          </a:prstGeom>
          <a:solidFill>
            <a:srgbClr val="F1F7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722376" y="1874520"/>
            <a:ext cx="640080" cy="365760"/>
          </a:xfrm>
          <a:prstGeom prst="rect">
            <a:avLst/>
          </a:prstGeom>
          <a:noFill/>
        </p:spPr>
        <p:txBody>
          <a:bodyPr wrap="square" lIns="0" tIns="0" rIns="0" bIns="0">
            <a:spAutoFit/>
          </a:bodyPr>
          <a:lstStyle/>
          <a:p>
            <a:pPr marL="0" indent="0">
              <a:buNone/>
            </a:pPr>
            <a:r>
              <a:rPr sz="2100" b="1" i="0">
                <a:solidFill>
                  <a:srgbClr val="4A9BD4"/>
                </a:solidFill>
                <a:latin typeface="Garamond"/>
              </a:rPr>
              <a:t>I</a:t>
            </a:r>
          </a:p>
        </p:txBody>
      </p:sp>
      <p:sp>
        <p:nvSpPr>
          <p:cNvPr id="7" name="TextBox 6"/>
          <p:cNvSpPr txBox="1"/>
          <p:nvPr/>
        </p:nvSpPr>
        <p:spPr>
          <a:xfrm>
            <a:off x="722376" y="2249424"/>
            <a:ext cx="7882127" cy="201168"/>
          </a:xfrm>
          <a:prstGeom prst="rect">
            <a:avLst/>
          </a:prstGeom>
          <a:noFill/>
        </p:spPr>
        <p:txBody>
          <a:bodyPr wrap="square" lIns="0" tIns="0" rIns="0" bIns="0">
            <a:spAutoFit/>
          </a:bodyPr>
          <a:lstStyle/>
          <a:p>
            <a:pPr marL="0" indent="0">
              <a:lnSpc>
                <a:spcPct val="95000"/>
              </a:lnSpc>
              <a:buNone/>
            </a:pPr>
            <a:r>
              <a:rPr sz="1200" b="1" i="0" cap="all" spc="50">
                <a:solidFill>
                  <a:srgbClr val="114F7A"/>
                </a:solidFill>
                <a:latin typeface="Garamond"/>
              </a:rPr>
              <a:t>Impôts sur les revenus : résidence fiscale et obligation déclarative</a:t>
            </a:r>
          </a:p>
        </p:txBody>
      </p:sp>
      <p:sp>
        <p:nvSpPr>
          <p:cNvPr id="8" name="TextBox 7"/>
          <p:cNvSpPr txBox="1"/>
          <p:nvPr/>
        </p:nvSpPr>
        <p:spPr>
          <a:xfrm>
            <a:off x="722376" y="2596896"/>
            <a:ext cx="7882127" cy="54863"/>
          </a:xfrm>
          <a:prstGeom prst="rect">
            <a:avLst/>
          </a:prstGeom>
          <a:noFill/>
        </p:spPr>
        <p:txBody>
          <a:bodyPr wrap="square" lIns="0" tIns="0" rIns="0" bIns="0">
            <a:spAutoFit/>
          </a:bodyPr>
          <a:lstStyle/>
          <a:p>
            <a:pPr marL="365760" indent="-164592">
              <a:lnSpc>
                <a:spcPct val="94000"/>
              </a:lnSpc>
              <a:spcAft>
                <a:spcPts val="500"/>
              </a:spcAft>
              <a:buClr>
                <a:srgbClr val="4A9BD4"/>
              </a:buClr>
              <a:buSzPct val="100000"/>
              <a:buFont typeface="Garamond"/>
              <a:buChar char="–"/>
            </a:pPr>
            <a:r>
              <a:rPr sz="1150" b="0" i="0">
                <a:solidFill>
                  <a:srgbClr val="334350"/>
                </a:solidFill>
                <a:latin typeface="Garamond"/>
              </a:rPr>
              <a:t>Renvoi à la séance précédente</a:t>
            </a:r>
          </a:p>
        </p:txBody>
      </p:sp>
      <p:sp>
        <p:nvSpPr>
          <p:cNvPr id="9" name="Rectangle 8"/>
          <p:cNvSpPr/>
          <p:nvPr/>
        </p:nvSpPr>
        <p:spPr>
          <a:xfrm>
            <a:off x="502920" y="2962656"/>
            <a:ext cx="8321040" cy="1115568"/>
          </a:xfrm>
          <a:prstGeom prst="rect">
            <a:avLst/>
          </a:prstGeom>
          <a:solidFill>
            <a:srgbClr val="E6F6F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0" name="TextBox 9"/>
          <p:cNvSpPr txBox="1"/>
          <p:nvPr/>
        </p:nvSpPr>
        <p:spPr>
          <a:xfrm>
            <a:off x="722376" y="3118104"/>
            <a:ext cx="640080" cy="365760"/>
          </a:xfrm>
          <a:prstGeom prst="rect">
            <a:avLst/>
          </a:prstGeom>
          <a:noFill/>
        </p:spPr>
        <p:txBody>
          <a:bodyPr wrap="square" lIns="0" tIns="0" rIns="0" bIns="0">
            <a:spAutoFit/>
          </a:bodyPr>
          <a:lstStyle/>
          <a:p>
            <a:pPr marL="0" indent="0">
              <a:buNone/>
            </a:pPr>
            <a:r>
              <a:rPr sz="2100" b="1" i="0">
                <a:solidFill>
                  <a:srgbClr val="4A9BD4"/>
                </a:solidFill>
                <a:latin typeface="Garamond"/>
              </a:rPr>
              <a:t>II</a:t>
            </a:r>
          </a:p>
        </p:txBody>
      </p:sp>
      <p:sp>
        <p:nvSpPr>
          <p:cNvPr id="11" name="TextBox 10"/>
          <p:cNvSpPr txBox="1"/>
          <p:nvPr/>
        </p:nvSpPr>
        <p:spPr>
          <a:xfrm>
            <a:off x="722376" y="3493008"/>
            <a:ext cx="7882127" cy="201168"/>
          </a:xfrm>
          <a:prstGeom prst="rect">
            <a:avLst/>
          </a:prstGeom>
          <a:noFill/>
        </p:spPr>
        <p:txBody>
          <a:bodyPr wrap="square" lIns="0" tIns="0" rIns="0" bIns="0">
            <a:spAutoFit/>
          </a:bodyPr>
          <a:lstStyle/>
          <a:p>
            <a:pPr marL="0" indent="0">
              <a:lnSpc>
                <a:spcPct val="95000"/>
              </a:lnSpc>
              <a:buNone/>
            </a:pPr>
            <a:r>
              <a:rPr sz="1200" b="1" i="0" cap="all" spc="50">
                <a:solidFill>
                  <a:srgbClr val="007A6B"/>
                </a:solidFill>
                <a:latin typeface="Garamond"/>
              </a:rPr>
              <a:t>Droits de succession et droits de donation</a:t>
            </a:r>
          </a:p>
        </p:txBody>
      </p:sp>
      <p:sp>
        <p:nvSpPr>
          <p:cNvPr id="12" name="TextBox 11"/>
          <p:cNvSpPr txBox="1"/>
          <p:nvPr/>
        </p:nvSpPr>
        <p:spPr>
          <a:xfrm>
            <a:off x="722376" y="3840480"/>
            <a:ext cx="7882127" cy="54864"/>
          </a:xfrm>
          <a:prstGeom prst="rect">
            <a:avLst/>
          </a:prstGeom>
          <a:noFill/>
        </p:spPr>
        <p:txBody>
          <a:bodyPr wrap="square" lIns="0" tIns="0" rIns="0" bIns="0">
            <a:spAutoFit/>
          </a:bodyPr>
          <a:lstStyle/>
          <a:p>
            <a:pPr marL="365760" indent="-164592">
              <a:lnSpc>
                <a:spcPct val="94000"/>
              </a:lnSpc>
              <a:spcAft>
                <a:spcPts val="500"/>
              </a:spcAft>
              <a:buClr>
                <a:srgbClr val="4A9BD4"/>
              </a:buClr>
              <a:buSzPct val="100000"/>
              <a:buFont typeface="Garamond"/>
              <a:buChar char="–"/>
            </a:pPr>
            <a:r>
              <a:rPr sz="1150" b="0" i="0">
                <a:solidFill>
                  <a:srgbClr val="334350"/>
                </a:solidFill>
                <a:latin typeface="Garamond"/>
              </a:rPr>
              <a:t>Présente séance</a:t>
            </a:r>
          </a:p>
        </p:txBody>
      </p:sp>
      <p:sp>
        <p:nvSpPr>
          <p:cNvPr id="13" name="Rectangle 12"/>
          <p:cNvSpPr/>
          <p:nvPr/>
        </p:nvSpPr>
        <p:spPr>
          <a:xfrm>
            <a:off x="502920" y="4224528"/>
            <a:ext cx="8321040" cy="1627632"/>
          </a:xfrm>
          <a:prstGeom prst="rect">
            <a:avLst/>
          </a:prstGeom>
          <a:solidFill>
            <a:srgbClr val="114F7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4" name="TextBox 13"/>
          <p:cNvSpPr txBox="1"/>
          <p:nvPr/>
        </p:nvSpPr>
        <p:spPr>
          <a:xfrm>
            <a:off x="777240" y="4389120"/>
            <a:ext cx="7772400" cy="292608"/>
          </a:xfrm>
          <a:prstGeom prst="rect">
            <a:avLst/>
          </a:prstGeom>
          <a:noFill/>
        </p:spPr>
        <p:txBody>
          <a:bodyPr wrap="square" lIns="0" tIns="0" rIns="0" bIns="0">
            <a:spAutoFit/>
          </a:bodyPr>
          <a:lstStyle/>
          <a:p>
            <a:pPr marL="0" indent="0">
              <a:buNone/>
            </a:pPr>
            <a:r>
              <a:rPr sz="1200" b="1" i="0" cap="all" spc="60">
                <a:solidFill>
                  <a:srgbClr val="BFDCF2"/>
                </a:solidFill>
                <a:latin typeface="Garamond"/>
              </a:rPr>
              <a:t>Fil conducteur</a:t>
            </a:r>
          </a:p>
        </p:txBody>
      </p:sp>
      <p:sp>
        <p:nvSpPr>
          <p:cNvPr id="15" name="TextBox 14"/>
          <p:cNvSpPr txBox="1"/>
          <p:nvPr/>
        </p:nvSpPr>
        <p:spPr>
          <a:xfrm>
            <a:off x="777240" y="4736592"/>
            <a:ext cx="7772400" cy="811761"/>
          </a:xfrm>
          <a:prstGeom prst="rect">
            <a:avLst/>
          </a:prstGeom>
          <a:noFill/>
        </p:spPr>
        <p:txBody>
          <a:bodyPr wrap="square" lIns="0" tIns="0" rIns="0" bIns="0">
            <a:spAutoFit/>
          </a:bodyPr>
          <a:lstStyle/>
          <a:p>
            <a:pPr marL="274320" indent="-274320">
              <a:lnSpc>
                <a:spcPct val="95000"/>
              </a:lnSpc>
              <a:spcAft>
                <a:spcPts val="600"/>
              </a:spcAft>
              <a:buClr>
                <a:srgbClr val="00A791"/>
              </a:buClr>
              <a:buSzPct val="100000"/>
              <a:buFont typeface="Garamond"/>
              <a:buChar char="1."/>
            </a:pPr>
            <a:r>
              <a:rPr sz="1500" b="0" i="0" dirty="0">
                <a:solidFill>
                  <a:srgbClr val="FFFFFF"/>
                </a:solidFill>
                <a:latin typeface="Garamond"/>
              </a:rPr>
              <a:t>Ma succession </a:t>
            </a:r>
            <a:r>
              <a:rPr sz="1500" b="0" i="0" dirty="0" err="1">
                <a:solidFill>
                  <a:srgbClr val="FFFFFF"/>
                </a:solidFill>
                <a:latin typeface="Garamond"/>
              </a:rPr>
              <a:t>ou</a:t>
            </a:r>
            <a:r>
              <a:rPr sz="1500" b="0" i="0" dirty="0">
                <a:solidFill>
                  <a:srgbClr val="FFFFFF"/>
                </a:solidFill>
                <a:latin typeface="Garamond"/>
              </a:rPr>
              <a:t> ma donation sera-t-</a:t>
            </a:r>
            <a:r>
              <a:rPr sz="1500" b="0" i="0" dirty="0" err="1">
                <a:solidFill>
                  <a:srgbClr val="FFFFFF"/>
                </a:solidFill>
                <a:latin typeface="Garamond"/>
              </a:rPr>
              <a:t>elle</a:t>
            </a:r>
            <a:r>
              <a:rPr sz="1500" b="0" i="0" dirty="0">
                <a:solidFill>
                  <a:srgbClr val="FFFFFF"/>
                </a:solidFill>
                <a:latin typeface="Garamond"/>
              </a:rPr>
              <a:t> </a:t>
            </a:r>
            <a:r>
              <a:rPr sz="1500" b="0" i="0" dirty="0" err="1">
                <a:solidFill>
                  <a:srgbClr val="FFFFFF"/>
                </a:solidFill>
                <a:latin typeface="Garamond"/>
              </a:rPr>
              <a:t>taxée</a:t>
            </a:r>
            <a:r>
              <a:rPr sz="1500" b="0" i="0" dirty="0">
                <a:solidFill>
                  <a:srgbClr val="FFFFFF"/>
                </a:solidFill>
                <a:latin typeface="Garamond"/>
              </a:rPr>
              <a:t> </a:t>
            </a:r>
            <a:r>
              <a:rPr sz="1500" b="0" i="0" dirty="0" err="1">
                <a:solidFill>
                  <a:srgbClr val="FFFFFF"/>
                </a:solidFill>
                <a:latin typeface="Garamond"/>
              </a:rPr>
              <a:t>en</a:t>
            </a:r>
            <a:r>
              <a:rPr sz="1500" b="0" i="0" dirty="0">
                <a:solidFill>
                  <a:srgbClr val="FFFFFF"/>
                </a:solidFill>
                <a:latin typeface="Garamond"/>
              </a:rPr>
              <a:t> Belgique ?</a:t>
            </a:r>
          </a:p>
          <a:p>
            <a:pPr marL="274320" indent="-274320">
              <a:lnSpc>
                <a:spcPct val="95000"/>
              </a:lnSpc>
              <a:spcAft>
                <a:spcPts val="600"/>
              </a:spcAft>
              <a:buClr>
                <a:srgbClr val="00A791"/>
              </a:buClr>
              <a:buSzPct val="100000"/>
              <a:buFont typeface="Garamond"/>
              <a:buChar char="2."/>
            </a:pPr>
            <a:r>
              <a:rPr sz="1500" b="0" i="0" dirty="0" err="1">
                <a:solidFill>
                  <a:srgbClr val="FFFFFF"/>
                </a:solidFill>
                <a:latin typeface="Garamond"/>
              </a:rPr>
              <a:t>Combien</a:t>
            </a:r>
            <a:r>
              <a:rPr sz="1500" b="0" i="0" dirty="0">
                <a:solidFill>
                  <a:srgbClr val="FFFFFF"/>
                </a:solidFill>
                <a:latin typeface="Garamond"/>
              </a:rPr>
              <a:t> </a:t>
            </a:r>
            <a:r>
              <a:rPr sz="1500" b="0" i="0" dirty="0" err="1">
                <a:solidFill>
                  <a:srgbClr val="FFFFFF"/>
                </a:solidFill>
                <a:latin typeface="Garamond"/>
              </a:rPr>
              <a:t>mes</a:t>
            </a:r>
            <a:r>
              <a:rPr sz="1500" b="0" i="0" dirty="0">
                <a:solidFill>
                  <a:srgbClr val="FFFFFF"/>
                </a:solidFill>
                <a:latin typeface="Garamond"/>
              </a:rPr>
              <a:t> </a:t>
            </a:r>
            <a:r>
              <a:rPr sz="1500" b="0" i="0" dirty="0" err="1">
                <a:solidFill>
                  <a:srgbClr val="FFFFFF"/>
                </a:solidFill>
                <a:latin typeface="Garamond"/>
              </a:rPr>
              <a:t>héritiers</a:t>
            </a:r>
            <a:r>
              <a:rPr sz="1500" b="0" i="0" dirty="0">
                <a:solidFill>
                  <a:srgbClr val="FFFFFF"/>
                </a:solidFill>
                <a:latin typeface="Garamond"/>
              </a:rPr>
              <a:t> </a:t>
            </a:r>
            <a:r>
              <a:rPr sz="1500" b="0" i="0" dirty="0" err="1">
                <a:solidFill>
                  <a:srgbClr val="FFFFFF"/>
                </a:solidFill>
                <a:latin typeface="Garamond"/>
              </a:rPr>
              <a:t>ou</a:t>
            </a:r>
            <a:r>
              <a:rPr sz="1500" b="0" i="0" dirty="0">
                <a:solidFill>
                  <a:srgbClr val="FFFFFF"/>
                </a:solidFill>
                <a:latin typeface="Garamond"/>
              </a:rPr>
              <a:t> </a:t>
            </a:r>
            <a:r>
              <a:rPr sz="1500" b="0" i="0" dirty="0" err="1">
                <a:solidFill>
                  <a:srgbClr val="FFFFFF"/>
                </a:solidFill>
                <a:latin typeface="Garamond"/>
              </a:rPr>
              <a:t>mes</a:t>
            </a:r>
            <a:r>
              <a:rPr sz="1500" b="0" i="0" dirty="0">
                <a:solidFill>
                  <a:srgbClr val="FFFFFF"/>
                </a:solidFill>
                <a:latin typeface="Garamond"/>
              </a:rPr>
              <a:t> </a:t>
            </a:r>
            <a:r>
              <a:rPr sz="1500" b="0" i="0" dirty="0" err="1">
                <a:solidFill>
                  <a:srgbClr val="FFFFFF"/>
                </a:solidFill>
                <a:latin typeface="Garamond"/>
              </a:rPr>
              <a:t>donataires</a:t>
            </a:r>
            <a:r>
              <a:rPr sz="1500" b="0" i="0" dirty="0">
                <a:solidFill>
                  <a:srgbClr val="FFFFFF"/>
                </a:solidFill>
                <a:latin typeface="Garamond"/>
              </a:rPr>
              <a:t> </a:t>
            </a:r>
            <a:r>
              <a:rPr sz="1500" b="0" i="0" dirty="0" err="1">
                <a:solidFill>
                  <a:srgbClr val="FFFFFF"/>
                </a:solidFill>
                <a:latin typeface="Garamond"/>
              </a:rPr>
              <a:t>devront-ils</a:t>
            </a:r>
            <a:r>
              <a:rPr sz="1500" b="0" i="0" dirty="0">
                <a:solidFill>
                  <a:srgbClr val="FFFFFF"/>
                </a:solidFill>
                <a:latin typeface="Garamond"/>
              </a:rPr>
              <a:t> payer ?</a:t>
            </a:r>
          </a:p>
          <a:p>
            <a:pPr marL="274320" indent="-274320">
              <a:lnSpc>
                <a:spcPct val="95000"/>
              </a:lnSpc>
              <a:spcAft>
                <a:spcPts val="600"/>
              </a:spcAft>
              <a:buClr>
                <a:srgbClr val="00A791"/>
              </a:buClr>
              <a:buSzPct val="100000"/>
              <a:buFont typeface="Garamond"/>
              <a:buChar char="3."/>
            </a:pPr>
            <a:r>
              <a:rPr sz="1500" b="0" i="0" dirty="0" err="1">
                <a:solidFill>
                  <a:srgbClr val="FFFFFF"/>
                </a:solidFill>
                <a:latin typeface="Garamond"/>
              </a:rPr>
              <a:t>Que</a:t>
            </a:r>
            <a:r>
              <a:rPr sz="1500" b="0" i="0" dirty="0">
                <a:solidFill>
                  <a:srgbClr val="FFFFFF"/>
                </a:solidFill>
                <a:latin typeface="Garamond"/>
              </a:rPr>
              <a:t> </a:t>
            </a:r>
            <a:r>
              <a:rPr sz="1500" b="0" i="0" dirty="0" err="1">
                <a:solidFill>
                  <a:srgbClr val="FFFFFF"/>
                </a:solidFill>
                <a:latin typeface="Garamond"/>
              </a:rPr>
              <a:t>puis</a:t>
            </a:r>
            <a:r>
              <a:rPr sz="1500" b="0" i="0" dirty="0">
                <a:solidFill>
                  <a:srgbClr val="FFFFFF"/>
                </a:solidFill>
                <a:latin typeface="Garamond"/>
              </a:rPr>
              <a:t>-je </a:t>
            </a:r>
            <a:r>
              <a:rPr sz="1500" b="0" i="0" dirty="0" err="1">
                <a:solidFill>
                  <a:srgbClr val="FFFFFF"/>
                </a:solidFill>
                <a:latin typeface="Garamond"/>
              </a:rPr>
              <a:t>anticiper</a:t>
            </a:r>
            <a:r>
              <a:rPr sz="1500" b="0" i="0" dirty="0">
                <a:solidFill>
                  <a:srgbClr val="FFFFFF"/>
                </a:solidFill>
                <a:latin typeface="Garamond"/>
              </a:rPr>
              <a:t> </a:t>
            </a:r>
            <a:r>
              <a:rPr sz="1500" b="0" i="0" dirty="0" err="1">
                <a:solidFill>
                  <a:srgbClr val="FFFFFF"/>
                </a:solidFill>
                <a:latin typeface="Garamond"/>
              </a:rPr>
              <a:t>ou</a:t>
            </a:r>
            <a:r>
              <a:rPr sz="1500" b="0" i="0" dirty="0">
                <a:solidFill>
                  <a:srgbClr val="FFFFFF"/>
                </a:solidFill>
                <a:latin typeface="Garamond"/>
              </a:rPr>
              <a:t> </a:t>
            </a:r>
            <a:r>
              <a:rPr sz="1500" b="0" i="0" dirty="0" err="1">
                <a:solidFill>
                  <a:srgbClr val="FFFFFF"/>
                </a:solidFill>
                <a:latin typeface="Garamond"/>
              </a:rPr>
              <a:t>organiser</a:t>
            </a:r>
            <a:r>
              <a:rPr sz="1500" b="0" i="0" dirty="0">
                <a:solidFill>
                  <a:srgbClr val="FFFFFF"/>
                </a:solidFill>
                <a:latin typeface="Garamond"/>
              </a:rPr>
              <a:t> </a:t>
            </a:r>
            <a:r>
              <a:rPr sz="1500" b="0" i="0" dirty="0" err="1">
                <a:solidFill>
                  <a:srgbClr val="FFFFFF"/>
                </a:solidFill>
                <a:latin typeface="Garamond"/>
              </a:rPr>
              <a:t>dès</a:t>
            </a:r>
            <a:r>
              <a:rPr sz="1500" b="0" i="0" dirty="0">
                <a:solidFill>
                  <a:srgbClr val="FFFFFF"/>
                </a:solidFill>
                <a:latin typeface="Garamond"/>
              </a:rPr>
              <a:t> </a:t>
            </a:r>
            <a:r>
              <a:rPr sz="1500" b="0" i="0" dirty="0" err="1">
                <a:solidFill>
                  <a:srgbClr val="FFFFFF"/>
                </a:solidFill>
                <a:latin typeface="Garamond"/>
              </a:rPr>
              <a:t>aujourd’hui</a:t>
            </a:r>
            <a:r>
              <a:rPr sz="1500" b="0" i="0" dirty="0">
                <a:solidFill>
                  <a:srgbClr val="FFFFFF"/>
                </a:solidFill>
                <a:latin typeface="Garamond"/>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51560" y="2103120"/>
            <a:ext cx="7132320" cy="365760"/>
          </a:xfrm>
          <a:prstGeom prst="rect">
            <a:avLst/>
          </a:prstGeom>
          <a:noFill/>
        </p:spPr>
        <p:txBody>
          <a:bodyPr wrap="square" lIns="0" tIns="0" rIns="0" bIns="0">
            <a:spAutoFit/>
          </a:bodyPr>
          <a:lstStyle/>
          <a:p>
            <a:pPr marL="0" indent="0">
              <a:buNone/>
            </a:pPr>
            <a:r>
              <a:rPr sz="1200" b="1" i="0" cap="all" spc="200">
                <a:solidFill>
                  <a:srgbClr val="BFDCF2"/>
                </a:solidFill>
                <a:latin typeface="Garamond"/>
              </a:rPr>
              <a:t>Partie II</a:t>
            </a:r>
          </a:p>
        </p:txBody>
      </p:sp>
      <p:sp>
        <p:nvSpPr>
          <p:cNvPr id="3" name="TextBox 2"/>
          <p:cNvSpPr txBox="1"/>
          <p:nvPr/>
        </p:nvSpPr>
        <p:spPr>
          <a:xfrm>
            <a:off x="1051560" y="2578608"/>
            <a:ext cx="7132320" cy="1371600"/>
          </a:xfrm>
          <a:prstGeom prst="rect">
            <a:avLst/>
          </a:prstGeom>
          <a:noFill/>
        </p:spPr>
        <p:txBody>
          <a:bodyPr wrap="square" lIns="0" tIns="0" rIns="0" bIns="0">
            <a:spAutoFit/>
          </a:bodyPr>
          <a:lstStyle/>
          <a:p>
            <a:pPr marL="0" indent="0">
              <a:lnSpc>
                <a:spcPct val="100000"/>
              </a:lnSpc>
              <a:buNone/>
            </a:pPr>
            <a:r>
              <a:rPr sz="3100" b="1" i="0">
                <a:solidFill>
                  <a:srgbClr val="FFFFFF"/>
                </a:solidFill>
                <a:latin typeface="Garamond"/>
              </a:rPr>
              <a:t>Droits de succession
et de donation</a:t>
            </a:r>
          </a:p>
        </p:txBody>
      </p:sp>
      <p:sp>
        <p:nvSpPr>
          <p:cNvPr id="4" name="Rectangle 3"/>
          <p:cNvSpPr/>
          <p:nvPr/>
        </p:nvSpPr>
        <p:spPr>
          <a:xfrm>
            <a:off x="1069848" y="3950208"/>
            <a:ext cx="1005840" cy="36576"/>
          </a:xfrm>
          <a:prstGeom prst="rect">
            <a:avLst/>
          </a:prstGeom>
          <a:solidFill>
            <a:srgbClr val="00A79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5" name="TextBox 4"/>
          <p:cNvSpPr txBox="1"/>
          <p:nvPr/>
        </p:nvSpPr>
        <p:spPr>
          <a:xfrm>
            <a:off x="1051560" y="4224528"/>
            <a:ext cx="7040880" cy="497124"/>
          </a:xfrm>
          <a:prstGeom prst="rect">
            <a:avLst/>
          </a:prstGeom>
          <a:noFill/>
        </p:spPr>
        <p:txBody>
          <a:bodyPr wrap="square" lIns="0" tIns="0" rIns="0" bIns="0">
            <a:spAutoFit/>
          </a:bodyPr>
          <a:lstStyle/>
          <a:p>
            <a:pPr marL="0" indent="0">
              <a:lnSpc>
                <a:spcPct val="102000"/>
              </a:lnSpc>
              <a:buNone/>
            </a:pPr>
            <a:r>
              <a:rPr sz="1600" b="0" i="0" dirty="0">
                <a:solidFill>
                  <a:srgbClr val="DDECF8"/>
                </a:solidFill>
                <a:latin typeface="Garamond"/>
              </a:rPr>
              <a:t>Deux </a:t>
            </a:r>
            <a:r>
              <a:rPr sz="1600" b="0" i="0" dirty="0" err="1">
                <a:solidFill>
                  <a:srgbClr val="DDECF8"/>
                </a:solidFill>
                <a:latin typeface="Garamond"/>
              </a:rPr>
              <a:t>impôts</a:t>
            </a:r>
            <a:r>
              <a:rPr sz="1600" b="0" i="0" dirty="0">
                <a:solidFill>
                  <a:srgbClr val="DDECF8"/>
                </a:solidFill>
                <a:latin typeface="Garamond"/>
              </a:rPr>
              <a:t> </a:t>
            </a:r>
            <a:r>
              <a:rPr sz="1600" b="0" i="0" dirty="0" err="1">
                <a:solidFill>
                  <a:srgbClr val="DDECF8"/>
                </a:solidFill>
                <a:latin typeface="Garamond"/>
              </a:rPr>
              <a:t>régionaux</a:t>
            </a:r>
            <a:r>
              <a:rPr sz="1600" b="0" i="0" dirty="0">
                <a:solidFill>
                  <a:srgbClr val="DDECF8"/>
                </a:solidFill>
                <a:latin typeface="Garamond"/>
              </a:rPr>
              <a:t>, un </a:t>
            </a:r>
            <a:r>
              <a:rPr sz="1600" b="0" i="0" dirty="0" err="1">
                <a:solidFill>
                  <a:srgbClr val="DDECF8"/>
                </a:solidFill>
                <a:latin typeface="Garamond"/>
              </a:rPr>
              <a:t>même</a:t>
            </a:r>
            <a:r>
              <a:rPr sz="1600" b="0" i="0" dirty="0">
                <a:solidFill>
                  <a:srgbClr val="DDECF8"/>
                </a:solidFill>
                <a:latin typeface="Garamond"/>
              </a:rPr>
              <a:t> point de </a:t>
            </a:r>
            <a:r>
              <a:rPr sz="1600" b="0" i="0" dirty="0" err="1">
                <a:solidFill>
                  <a:srgbClr val="DDECF8"/>
                </a:solidFill>
                <a:latin typeface="Garamond"/>
              </a:rPr>
              <a:t>départ</a:t>
            </a:r>
            <a:r>
              <a:rPr sz="1600" b="0" i="0" dirty="0">
                <a:solidFill>
                  <a:srgbClr val="DDECF8"/>
                </a:solidFill>
                <a:latin typeface="Garamond"/>
              </a:rPr>
              <a:t> : </a:t>
            </a:r>
            <a:r>
              <a:rPr sz="1600" b="0" i="0" dirty="0" err="1">
                <a:solidFill>
                  <a:srgbClr val="DDECF8"/>
                </a:solidFill>
                <a:latin typeface="Garamond"/>
              </a:rPr>
              <a:t>où</a:t>
            </a:r>
            <a:r>
              <a:rPr sz="1600" b="0" i="0" dirty="0">
                <a:solidFill>
                  <a:srgbClr val="DDECF8"/>
                </a:solidFill>
                <a:latin typeface="Garamond"/>
              </a:rPr>
              <a:t> le </a:t>
            </a:r>
            <a:r>
              <a:rPr sz="1600" b="0" i="0" dirty="0" err="1">
                <a:solidFill>
                  <a:srgbClr val="DDECF8"/>
                </a:solidFill>
                <a:latin typeface="Garamond"/>
              </a:rPr>
              <a:t>défunt</a:t>
            </a:r>
            <a:r>
              <a:rPr sz="1600" b="0" i="0" dirty="0">
                <a:solidFill>
                  <a:srgbClr val="DDECF8"/>
                </a:solidFill>
                <a:latin typeface="Garamond"/>
              </a:rPr>
              <a:t> </a:t>
            </a:r>
            <a:r>
              <a:rPr sz="1600" b="0" i="0" dirty="0" err="1">
                <a:solidFill>
                  <a:srgbClr val="DDECF8"/>
                </a:solidFill>
                <a:latin typeface="Garamond"/>
              </a:rPr>
              <a:t>ou</a:t>
            </a:r>
            <a:r>
              <a:rPr sz="1600" b="0" i="0" dirty="0">
                <a:solidFill>
                  <a:srgbClr val="DDECF8"/>
                </a:solidFill>
                <a:latin typeface="Garamond"/>
              </a:rPr>
              <a:t> le </a:t>
            </a:r>
            <a:r>
              <a:rPr sz="1600" b="0" i="0" dirty="0" err="1">
                <a:solidFill>
                  <a:srgbClr val="DDECF8"/>
                </a:solidFill>
                <a:latin typeface="Garamond"/>
              </a:rPr>
              <a:t>donateur</a:t>
            </a:r>
            <a:r>
              <a:rPr sz="1600" b="0" i="0" dirty="0">
                <a:solidFill>
                  <a:srgbClr val="DDECF8"/>
                </a:solidFill>
                <a:latin typeface="Garamond"/>
              </a:rPr>
              <a:t> </a:t>
            </a:r>
            <a:r>
              <a:rPr sz="1600" b="0" i="0" dirty="0" err="1">
                <a:solidFill>
                  <a:srgbClr val="DDECF8"/>
                </a:solidFill>
                <a:latin typeface="Garamond"/>
              </a:rPr>
              <a:t>était</a:t>
            </a:r>
            <a:r>
              <a:rPr sz="1600" b="0" i="0" dirty="0">
                <a:solidFill>
                  <a:srgbClr val="DDECF8"/>
                </a:solidFill>
                <a:latin typeface="Garamond"/>
              </a:rPr>
              <a:t>-il </a:t>
            </a:r>
            <a:r>
              <a:rPr sz="1600" b="0" i="0" dirty="0" err="1">
                <a:solidFill>
                  <a:srgbClr val="DDECF8"/>
                </a:solidFill>
                <a:latin typeface="Garamond"/>
              </a:rPr>
              <a:t>fiscalement</a:t>
            </a:r>
            <a:r>
              <a:rPr sz="1600" b="0" i="0" dirty="0">
                <a:solidFill>
                  <a:srgbClr val="DDECF8"/>
                </a:solidFill>
                <a:latin typeface="Garamond"/>
              </a:rPr>
              <a:t> </a:t>
            </a:r>
            <a:r>
              <a:rPr sz="1600" b="0" i="0" dirty="0" err="1">
                <a:solidFill>
                  <a:srgbClr val="DDECF8"/>
                </a:solidFill>
                <a:latin typeface="Garamond"/>
              </a:rPr>
              <a:t>domicilié</a:t>
            </a:r>
            <a:r>
              <a:rPr sz="1600" b="0" i="0" dirty="0">
                <a:solidFill>
                  <a:srgbClr val="DDECF8"/>
                </a:solidFill>
                <a:latin typeface="Garamond"/>
              </a:rPr>
              <a:t>, et </a:t>
            </a:r>
            <a:r>
              <a:rPr sz="1600" b="0" i="0" dirty="0" err="1">
                <a:solidFill>
                  <a:srgbClr val="DDECF8"/>
                </a:solidFill>
                <a:latin typeface="Garamond"/>
              </a:rPr>
              <a:t>que</a:t>
            </a:r>
            <a:r>
              <a:rPr sz="1600" b="0" i="0" dirty="0">
                <a:solidFill>
                  <a:srgbClr val="DDECF8"/>
                </a:solidFill>
                <a:latin typeface="Garamond"/>
              </a:rPr>
              <a:t> </a:t>
            </a:r>
            <a:r>
              <a:rPr sz="1600" b="0" i="0" dirty="0" err="1">
                <a:solidFill>
                  <a:srgbClr val="DDECF8"/>
                </a:solidFill>
                <a:latin typeface="Garamond"/>
              </a:rPr>
              <a:t>possédait</a:t>
            </a:r>
            <a:r>
              <a:rPr sz="1600" b="0" i="0" dirty="0">
                <a:solidFill>
                  <a:srgbClr val="DDECF8"/>
                </a:solidFill>
                <a:latin typeface="Garamond"/>
              </a:rPr>
              <a:t>-il</a:t>
            </a:r>
            <a:r>
              <a:rPr lang="nl-BE" sz="1600" b="0" i="0" dirty="0">
                <a:solidFill>
                  <a:srgbClr val="DDECF8"/>
                </a:solidFill>
                <a:latin typeface="Garamond"/>
              </a:rPr>
              <a:t> ou donne-t-il</a:t>
            </a:r>
            <a:r>
              <a:rPr sz="1600" b="0" i="0" dirty="0">
                <a:solidFill>
                  <a:srgbClr val="DDECF8"/>
                </a:solidFill>
                <a:latin typeface="Garamond"/>
              </a:rPr>
              <a:t> ?</a:t>
            </a:r>
          </a:p>
        </p:txBody>
      </p:sp>
      <p:sp>
        <p:nvSpPr>
          <p:cNvPr id="6" name="TextBox 5"/>
          <p:cNvSpPr txBox="1"/>
          <p:nvPr/>
        </p:nvSpPr>
        <p:spPr>
          <a:xfrm>
            <a:off x="18288" y="274320"/>
            <a:ext cx="292608" cy="274320"/>
          </a:xfrm>
          <a:prstGeom prst="rect">
            <a:avLst/>
          </a:prstGeom>
          <a:noFill/>
        </p:spPr>
        <p:txBody>
          <a:bodyPr wrap="square" lIns="0" tIns="0" rIns="0" bIns="0">
            <a:spAutoFit/>
          </a:bodyPr>
          <a:lstStyle/>
          <a:p>
            <a:pPr marL="0" indent="0" algn="ctr">
              <a:buNone/>
            </a:pPr>
            <a:r>
              <a:rPr sz="1300" b="1" i="0">
                <a:solidFill>
                  <a:srgbClr val="FFFFFF"/>
                </a:solidFill>
                <a:latin typeface="Garamond"/>
              </a:rPr>
              <a:t>3</a:t>
            </a:r>
          </a:p>
        </p:txBody>
      </p:sp>
      <p:pic>
        <p:nvPicPr>
          <p:cNvPr id="7" name="Picture 6" descr="eu.png"/>
          <p:cNvPicPr>
            <a:picLocks noChangeAspect="1"/>
          </p:cNvPicPr>
          <p:nvPr/>
        </p:nvPicPr>
        <p:blipFill>
          <a:blip r:embed="rId2"/>
          <a:stretch>
            <a:fillRect/>
          </a:stretch>
        </p:blipFill>
        <p:spPr>
          <a:xfrm>
            <a:off x="7461504" y="2139696"/>
            <a:ext cx="630936" cy="420624"/>
          </a:xfrm>
          <a:prstGeom prst="rect">
            <a:avLst/>
          </a:prstGeom>
        </p:spPr>
      </p:pic>
      <p:pic>
        <p:nvPicPr>
          <p:cNvPr id="8" name="Picture 7" descr="be.png"/>
          <p:cNvPicPr>
            <a:picLocks noChangeAspect="1"/>
          </p:cNvPicPr>
          <p:nvPr/>
        </p:nvPicPr>
        <p:blipFill>
          <a:blip r:embed="rId3"/>
          <a:stretch>
            <a:fillRect/>
          </a:stretch>
        </p:blipFill>
        <p:spPr>
          <a:xfrm>
            <a:off x="6684264" y="2139696"/>
            <a:ext cx="630936" cy="42062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530352"/>
            <a:ext cx="5760720" cy="274320"/>
          </a:xfrm>
          <a:prstGeom prst="rect">
            <a:avLst/>
          </a:prstGeom>
          <a:noFill/>
        </p:spPr>
        <p:txBody>
          <a:bodyPr wrap="square" lIns="0" tIns="0" rIns="0" bIns="0">
            <a:spAutoFit/>
          </a:bodyPr>
          <a:lstStyle/>
          <a:p>
            <a:pPr marL="0" indent="0">
              <a:buNone/>
            </a:pPr>
            <a:r>
              <a:rPr sz="950" b="1" i="0" cap="all" spc="120">
                <a:solidFill>
                  <a:srgbClr val="4A9BD4"/>
                </a:solidFill>
                <a:latin typeface="Garamond"/>
              </a:rPr>
              <a:t>Introduction</a:t>
            </a:r>
          </a:p>
        </p:txBody>
      </p:sp>
      <p:sp>
        <p:nvSpPr>
          <p:cNvPr id="3" name="Rectangle 2"/>
          <p:cNvSpPr/>
          <p:nvPr/>
        </p:nvSpPr>
        <p:spPr>
          <a:xfrm>
            <a:off x="502920" y="841248"/>
            <a:ext cx="8321040" cy="548640"/>
          </a:xfrm>
          <a:prstGeom prst="rect">
            <a:avLst/>
          </a:prstGeom>
          <a:solidFill>
            <a:srgbClr val="1E7BBE"/>
          </a:solidFill>
          <a:ln>
            <a:noFill/>
          </a:ln>
          <a:effectLst/>
        </p:spPr>
        <p:style>
          <a:lnRef idx="1">
            <a:schemeClr val="accent1"/>
          </a:lnRef>
          <a:fillRef idx="3">
            <a:schemeClr val="accent1"/>
          </a:fillRef>
          <a:effectRef idx="2">
            <a:schemeClr val="accent1"/>
          </a:effectRef>
          <a:fontRef idx="minor">
            <a:schemeClr val="lt1"/>
          </a:fontRef>
        </p:style>
        <p:txBody>
          <a:bodyPr wrap="square" lIns="219456" tIns="0" rIns="164592" bIns="0" rtlCol="0" anchor="ctr"/>
          <a:lstStyle/>
          <a:p>
            <a:pPr marL="0" indent="0" algn="l">
              <a:lnSpc>
                <a:spcPct val="92000"/>
              </a:lnSpc>
              <a:buNone/>
            </a:pPr>
            <a:r>
              <a:rPr sz="1600" b="1" i="0" cap="all" spc="40">
                <a:solidFill>
                  <a:srgbClr val="FFFFFF"/>
                </a:solidFill>
                <a:latin typeface="Garamond"/>
              </a:rPr>
              <a:t>Deux moments, les mêmes questions</a:t>
            </a:r>
          </a:p>
        </p:txBody>
      </p:sp>
      <p:sp>
        <p:nvSpPr>
          <p:cNvPr id="4" name="TextBox 3"/>
          <p:cNvSpPr txBox="1"/>
          <p:nvPr/>
        </p:nvSpPr>
        <p:spPr>
          <a:xfrm>
            <a:off x="18288" y="274320"/>
            <a:ext cx="292608" cy="274320"/>
          </a:xfrm>
          <a:prstGeom prst="rect">
            <a:avLst/>
          </a:prstGeom>
          <a:noFill/>
        </p:spPr>
        <p:txBody>
          <a:bodyPr wrap="square" lIns="0" tIns="0" rIns="0" bIns="0">
            <a:spAutoFit/>
          </a:bodyPr>
          <a:lstStyle/>
          <a:p>
            <a:pPr marL="0" indent="0" algn="ctr">
              <a:buNone/>
            </a:pPr>
            <a:r>
              <a:rPr sz="1300" b="1" i="0">
                <a:solidFill>
                  <a:srgbClr val="FFFFFF"/>
                </a:solidFill>
                <a:latin typeface="Garamond"/>
              </a:rPr>
              <a:t>4</a:t>
            </a:r>
          </a:p>
        </p:txBody>
      </p:sp>
      <p:sp>
        <p:nvSpPr>
          <p:cNvPr id="5" name="TextBox 4"/>
          <p:cNvSpPr txBox="1"/>
          <p:nvPr/>
        </p:nvSpPr>
        <p:spPr>
          <a:xfrm>
            <a:off x="502920" y="6455664"/>
            <a:ext cx="5943600" cy="274320"/>
          </a:xfrm>
          <a:prstGeom prst="rect">
            <a:avLst/>
          </a:prstGeom>
          <a:noFill/>
        </p:spPr>
        <p:txBody>
          <a:bodyPr wrap="square" lIns="0" tIns="0" rIns="0" bIns="0">
            <a:spAutoFit/>
          </a:bodyPr>
          <a:lstStyle/>
          <a:p>
            <a:pPr marL="0" indent="0">
              <a:buNone/>
            </a:pPr>
            <a:r>
              <a:rPr sz="950" b="0" i="0">
                <a:solidFill>
                  <a:srgbClr val="6B7C8A"/>
                </a:solidFill>
                <a:latin typeface="Garamond"/>
              </a:rPr>
              <a:t>Conférence U4U – 9 septembre 2026</a:t>
            </a:r>
          </a:p>
        </p:txBody>
      </p:sp>
      <p:sp>
        <p:nvSpPr>
          <p:cNvPr id="6" name="Rectangle 5"/>
          <p:cNvSpPr/>
          <p:nvPr/>
        </p:nvSpPr>
        <p:spPr>
          <a:xfrm>
            <a:off x="502920" y="1645920"/>
            <a:ext cx="4041648" cy="1298448"/>
          </a:xfrm>
          <a:prstGeom prst="rect">
            <a:avLst/>
          </a:prstGeom>
          <a:solidFill>
            <a:srgbClr val="F1F7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7" name="TextBox 6"/>
          <p:cNvSpPr txBox="1"/>
          <p:nvPr/>
        </p:nvSpPr>
        <p:spPr>
          <a:xfrm>
            <a:off x="722376" y="1801368"/>
            <a:ext cx="640080" cy="365760"/>
          </a:xfrm>
          <a:prstGeom prst="rect">
            <a:avLst/>
          </a:prstGeom>
          <a:noFill/>
        </p:spPr>
        <p:txBody>
          <a:bodyPr wrap="square" lIns="0" tIns="0" rIns="0" bIns="0">
            <a:spAutoFit/>
          </a:bodyPr>
          <a:lstStyle/>
          <a:p>
            <a:pPr marL="0" indent="0">
              <a:buNone/>
            </a:pPr>
            <a:r>
              <a:rPr sz="2100" b="1" i="0">
                <a:solidFill>
                  <a:srgbClr val="4A9BD4"/>
                </a:solidFill>
                <a:latin typeface="Garamond"/>
              </a:rPr>
              <a:t>1</a:t>
            </a:r>
          </a:p>
        </p:txBody>
      </p:sp>
      <p:sp>
        <p:nvSpPr>
          <p:cNvPr id="8" name="TextBox 7"/>
          <p:cNvSpPr txBox="1"/>
          <p:nvPr/>
        </p:nvSpPr>
        <p:spPr>
          <a:xfrm>
            <a:off x="722376" y="2176272"/>
            <a:ext cx="3602736" cy="201168"/>
          </a:xfrm>
          <a:prstGeom prst="rect">
            <a:avLst/>
          </a:prstGeom>
          <a:noFill/>
        </p:spPr>
        <p:txBody>
          <a:bodyPr wrap="square" lIns="0" tIns="0" rIns="0" bIns="0">
            <a:spAutoFit/>
          </a:bodyPr>
          <a:lstStyle/>
          <a:p>
            <a:pPr marL="0" indent="0">
              <a:lnSpc>
                <a:spcPct val="95000"/>
              </a:lnSpc>
              <a:buNone/>
            </a:pPr>
            <a:r>
              <a:rPr sz="1200" b="1" i="0" cap="all" spc="50">
                <a:solidFill>
                  <a:srgbClr val="114F7A"/>
                </a:solidFill>
                <a:latin typeface="Garamond"/>
              </a:rPr>
              <a:t>Au décès</a:t>
            </a:r>
          </a:p>
        </p:txBody>
      </p:sp>
      <p:sp>
        <p:nvSpPr>
          <p:cNvPr id="9" name="TextBox 8"/>
          <p:cNvSpPr txBox="1"/>
          <p:nvPr/>
        </p:nvSpPr>
        <p:spPr>
          <a:xfrm>
            <a:off x="722376" y="2421323"/>
            <a:ext cx="3602736" cy="376129"/>
          </a:xfrm>
          <a:prstGeom prst="rect">
            <a:avLst/>
          </a:prstGeom>
          <a:noFill/>
        </p:spPr>
        <p:txBody>
          <a:bodyPr wrap="square" lIns="0" tIns="0" rIns="0" bIns="0">
            <a:spAutoFit/>
          </a:bodyPr>
          <a:lstStyle/>
          <a:p>
            <a:pPr>
              <a:lnSpc>
                <a:spcPct val="94000"/>
              </a:lnSpc>
              <a:spcAft>
                <a:spcPts val="500"/>
              </a:spcAft>
              <a:buClr>
                <a:srgbClr val="1E7BBE"/>
              </a:buClr>
              <a:buSzPct val="80000"/>
            </a:pPr>
            <a:r>
              <a:rPr sz="1300" b="0" i="0" dirty="0">
                <a:solidFill>
                  <a:srgbClr val="1C2B36"/>
                </a:solidFill>
                <a:latin typeface="Garamond"/>
              </a:rPr>
              <a:t>La </a:t>
            </a:r>
            <a:r>
              <a:rPr sz="1300" b="1" i="0" dirty="0">
                <a:solidFill>
                  <a:srgbClr val="1C2B36"/>
                </a:solidFill>
                <a:latin typeface="Garamond"/>
              </a:rPr>
              <a:t>succession</a:t>
            </a:r>
            <a:r>
              <a:rPr sz="1300" b="0" i="0" dirty="0">
                <a:solidFill>
                  <a:srgbClr val="1C2B36"/>
                </a:solidFill>
                <a:latin typeface="Garamond"/>
              </a:rPr>
              <a:t> </a:t>
            </a:r>
            <a:r>
              <a:rPr sz="1300" b="1" i="0" dirty="0" err="1">
                <a:solidFill>
                  <a:srgbClr val="1C2B36"/>
                </a:solidFill>
                <a:latin typeface="Garamond"/>
              </a:rPr>
              <a:t>s’ouvre</a:t>
            </a:r>
            <a:r>
              <a:rPr sz="1300" b="0" i="0" dirty="0">
                <a:solidFill>
                  <a:srgbClr val="1C2B36"/>
                </a:solidFill>
                <a:latin typeface="Garamond"/>
              </a:rPr>
              <a:t> et </a:t>
            </a:r>
            <a:r>
              <a:rPr sz="1300" b="0" i="0" dirty="0" err="1">
                <a:solidFill>
                  <a:srgbClr val="1C2B36"/>
                </a:solidFill>
                <a:latin typeface="Garamond"/>
              </a:rPr>
              <a:t>plusieurs</a:t>
            </a:r>
            <a:r>
              <a:rPr sz="1300" b="0" i="0" dirty="0">
                <a:solidFill>
                  <a:srgbClr val="1C2B36"/>
                </a:solidFill>
                <a:latin typeface="Garamond"/>
              </a:rPr>
              <a:t> questions se </a:t>
            </a:r>
            <a:r>
              <a:rPr sz="1300" b="0" i="0" dirty="0" err="1">
                <a:solidFill>
                  <a:srgbClr val="1C2B36"/>
                </a:solidFill>
                <a:latin typeface="Garamond"/>
              </a:rPr>
              <a:t>posent</a:t>
            </a:r>
            <a:r>
              <a:rPr sz="1300" b="0" i="0" dirty="0">
                <a:solidFill>
                  <a:srgbClr val="1C2B36"/>
                </a:solidFill>
                <a:latin typeface="Garamond"/>
              </a:rPr>
              <a:t> </a:t>
            </a:r>
            <a:r>
              <a:rPr sz="1300" b="0" i="0" dirty="0" err="1">
                <a:solidFill>
                  <a:srgbClr val="1C2B36"/>
                </a:solidFill>
                <a:latin typeface="Garamond"/>
              </a:rPr>
              <a:t>aussitôt</a:t>
            </a:r>
            <a:r>
              <a:rPr lang="nl-BE" sz="1300" b="0" i="0" dirty="0">
                <a:solidFill>
                  <a:srgbClr val="1C2B36"/>
                </a:solidFill>
                <a:latin typeface="Garamond"/>
              </a:rPr>
              <a:t>.</a:t>
            </a:r>
            <a:endParaRPr sz="1300" b="0" i="0" dirty="0">
              <a:solidFill>
                <a:srgbClr val="1C2B36"/>
              </a:solidFill>
              <a:latin typeface="Garamond"/>
            </a:endParaRPr>
          </a:p>
        </p:txBody>
      </p:sp>
      <p:sp>
        <p:nvSpPr>
          <p:cNvPr id="10" name="Rectangle 9"/>
          <p:cNvSpPr/>
          <p:nvPr/>
        </p:nvSpPr>
        <p:spPr>
          <a:xfrm>
            <a:off x="4782312" y="1645920"/>
            <a:ext cx="4041648" cy="1298448"/>
          </a:xfrm>
          <a:prstGeom prst="rect">
            <a:avLst/>
          </a:prstGeom>
          <a:solidFill>
            <a:srgbClr val="E6F6F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1" name="TextBox 10"/>
          <p:cNvSpPr txBox="1"/>
          <p:nvPr/>
        </p:nvSpPr>
        <p:spPr>
          <a:xfrm>
            <a:off x="5001768" y="1801368"/>
            <a:ext cx="640080" cy="365760"/>
          </a:xfrm>
          <a:prstGeom prst="rect">
            <a:avLst/>
          </a:prstGeom>
          <a:noFill/>
        </p:spPr>
        <p:txBody>
          <a:bodyPr wrap="square" lIns="0" tIns="0" rIns="0" bIns="0">
            <a:spAutoFit/>
          </a:bodyPr>
          <a:lstStyle/>
          <a:p>
            <a:pPr marL="0" indent="0">
              <a:buNone/>
            </a:pPr>
            <a:r>
              <a:rPr sz="2100" b="1" i="0">
                <a:solidFill>
                  <a:srgbClr val="4A9BD4"/>
                </a:solidFill>
                <a:latin typeface="Garamond"/>
              </a:rPr>
              <a:t>2</a:t>
            </a:r>
          </a:p>
        </p:txBody>
      </p:sp>
      <p:sp>
        <p:nvSpPr>
          <p:cNvPr id="12" name="TextBox 11"/>
          <p:cNvSpPr txBox="1"/>
          <p:nvPr/>
        </p:nvSpPr>
        <p:spPr>
          <a:xfrm>
            <a:off x="5001768" y="2176272"/>
            <a:ext cx="3602736" cy="201168"/>
          </a:xfrm>
          <a:prstGeom prst="rect">
            <a:avLst/>
          </a:prstGeom>
          <a:noFill/>
        </p:spPr>
        <p:txBody>
          <a:bodyPr wrap="square" lIns="0" tIns="0" rIns="0" bIns="0">
            <a:spAutoFit/>
          </a:bodyPr>
          <a:lstStyle/>
          <a:p>
            <a:pPr marL="0" indent="0">
              <a:lnSpc>
                <a:spcPct val="95000"/>
              </a:lnSpc>
              <a:buNone/>
            </a:pPr>
            <a:r>
              <a:rPr sz="1200" b="1" i="0" cap="all" spc="50">
                <a:solidFill>
                  <a:srgbClr val="007A6B"/>
                </a:solidFill>
                <a:latin typeface="Garamond"/>
              </a:rPr>
              <a:t>De son vivant</a:t>
            </a:r>
          </a:p>
        </p:txBody>
      </p:sp>
      <p:sp>
        <p:nvSpPr>
          <p:cNvPr id="13" name="TextBox 12"/>
          <p:cNvSpPr txBox="1"/>
          <p:nvPr/>
        </p:nvSpPr>
        <p:spPr>
          <a:xfrm>
            <a:off x="5001768" y="2421322"/>
            <a:ext cx="3602736" cy="376129"/>
          </a:xfrm>
          <a:prstGeom prst="rect">
            <a:avLst/>
          </a:prstGeom>
          <a:noFill/>
        </p:spPr>
        <p:txBody>
          <a:bodyPr wrap="square" lIns="0" tIns="0" rIns="0" bIns="0">
            <a:spAutoFit/>
          </a:bodyPr>
          <a:lstStyle/>
          <a:p>
            <a:pPr>
              <a:lnSpc>
                <a:spcPct val="94000"/>
              </a:lnSpc>
              <a:spcAft>
                <a:spcPts val="500"/>
              </a:spcAft>
              <a:buClr>
                <a:srgbClr val="1E7BBE"/>
              </a:buClr>
              <a:buSzPct val="80000"/>
            </a:pPr>
            <a:r>
              <a:rPr sz="1300" b="0" i="0" dirty="0" err="1">
                <a:solidFill>
                  <a:srgbClr val="1C2B36"/>
                </a:solidFill>
                <a:latin typeface="Garamond"/>
              </a:rPr>
              <a:t>Lorsqu’une</a:t>
            </a:r>
            <a:r>
              <a:rPr sz="1300" b="0" i="0" dirty="0">
                <a:solidFill>
                  <a:srgbClr val="1C2B36"/>
                </a:solidFill>
                <a:latin typeface="Garamond"/>
              </a:rPr>
              <a:t> </a:t>
            </a:r>
            <a:r>
              <a:rPr sz="1300" b="1" i="0" dirty="0">
                <a:solidFill>
                  <a:srgbClr val="1C2B36"/>
                </a:solidFill>
                <a:latin typeface="Garamond"/>
              </a:rPr>
              <a:t>donation</a:t>
            </a:r>
            <a:r>
              <a:rPr sz="1300" b="0" i="0" dirty="0">
                <a:solidFill>
                  <a:srgbClr val="1C2B36"/>
                </a:solidFill>
                <a:latin typeface="Garamond"/>
              </a:rPr>
              <a:t> est </a:t>
            </a:r>
            <a:r>
              <a:rPr sz="1300" b="0" i="0" dirty="0" err="1">
                <a:solidFill>
                  <a:srgbClr val="1C2B36"/>
                </a:solidFill>
                <a:latin typeface="Garamond"/>
              </a:rPr>
              <a:t>envisagée</a:t>
            </a:r>
            <a:r>
              <a:rPr sz="1300" b="0" i="0" dirty="0">
                <a:solidFill>
                  <a:srgbClr val="1C2B36"/>
                </a:solidFill>
                <a:latin typeface="Garamond"/>
              </a:rPr>
              <a:t> </a:t>
            </a:r>
            <a:r>
              <a:rPr sz="1300" b="0" i="0" dirty="0" err="1">
                <a:solidFill>
                  <a:srgbClr val="1C2B36"/>
                </a:solidFill>
                <a:latin typeface="Garamond"/>
              </a:rPr>
              <a:t>ou</a:t>
            </a:r>
            <a:r>
              <a:rPr sz="1300" b="0" i="0" dirty="0">
                <a:solidFill>
                  <a:srgbClr val="1C2B36"/>
                </a:solidFill>
                <a:latin typeface="Garamond"/>
              </a:rPr>
              <a:t> </a:t>
            </a:r>
            <a:r>
              <a:rPr sz="1300" b="0" i="0" dirty="0" err="1">
                <a:solidFill>
                  <a:srgbClr val="1C2B36"/>
                </a:solidFill>
                <a:latin typeface="Garamond"/>
              </a:rPr>
              <a:t>réalisée</a:t>
            </a:r>
            <a:r>
              <a:rPr sz="1300" b="0" i="0" dirty="0">
                <a:solidFill>
                  <a:srgbClr val="1C2B36"/>
                </a:solidFill>
                <a:latin typeface="Garamond"/>
              </a:rPr>
              <a:t>, des questions analogues se </a:t>
            </a:r>
            <a:r>
              <a:rPr sz="1300" b="0" i="0" dirty="0" err="1">
                <a:solidFill>
                  <a:srgbClr val="1C2B36"/>
                </a:solidFill>
                <a:latin typeface="Garamond"/>
              </a:rPr>
              <a:t>posent</a:t>
            </a:r>
            <a:r>
              <a:rPr lang="nl-BE" sz="1300" dirty="0">
                <a:solidFill>
                  <a:srgbClr val="1C2B36"/>
                </a:solidFill>
                <a:latin typeface="Garamond"/>
              </a:rPr>
              <a:t>.</a:t>
            </a:r>
            <a:endParaRPr sz="1300" b="0" i="0" dirty="0">
              <a:solidFill>
                <a:srgbClr val="1C2B36"/>
              </a:solidFill>
              <a:latin typeface="Garamond"/>
            </a:endParaRPr>
          </a:p>
        </p:txBody>
      </p:sp>
      <p:sp>
        <p:nvSpPr>
          <p:cNvPr id="14" name="Rectangle 13"/>
          <p:cNvSpPr/>
          <p:nvPr/>
        </p:nvSpPr>
        <p:spPr>
          <a:xfrm>
            <a:off x="502920" y="3127248"/>
            <a:ext cx="4041648" cy="2084832"/>
          </a:xfrm>
          <a:prstGeom prst="rect">
            <a:avLst/>
          </a:prstGeom>
          <a:solidFill>
            <a:srgbClr val="F1F7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5" name="TextBox 14"/>
          <p:cNvSpPr txBox="1"/>
          <p:nvPr/>
        </p:nvSpPr>
        <p:spPr>
          <a:xfrm>
            <a:off x="722376" y="3328416"/>
            <a:ext cx="3602736" cy="175433"/>
          </a:xfrm>
          <a:prstGeom prst="rect">
            <a:avLst/>
          </a:prstGeom>
          <a:noFill/>
        </p:spPr>
        <p:txBody>
          <a:bodyPr wrap="square" lIns="0" tIns="0" rIns="0" bIns="0">
            <a:spAutoFit/>
          </a:bodyPr>
          <a:lstStyle/>
          <a:p>
            <a:pPr marL="0" indent="0">
              <a:lnSpc>
                <a:spcPct val="95000"/>
              </a:lnSpc>
              <a:buNone/>
            </a:pPr>
            <a:r>
              <a:rPr sz="1200" b="1" i="0" cap="all" spc="50" dirty="0">
                <a:solidFill>
                  <a:srgbClr val="114F7A"/>
                </a:solidFill>
                <a:latin typeface="Garamond"/>
              </a:rPr>
              <a:t>Aspects </a:t>
            </a:r>
            <a:r>
              <a:rPr sz="1200" b="1" i="0" u="sng" cap="all" spc="50" dirty="0">
                <a:solidFill>
                  <a:srgbClr val="114F7A"/>
                </a:solidFill>
                <a:latin typeface="Garamond"/>
              </a:rPr>
              <a:t>civils</a:t>
            </a:r>
            <a:r>
              <a:rPr sz="1200" b="1" i="0" cap="all" spc="50" dirty="0">
                <a:solidFill>
                  <a:srgbClr val="114F7A"/>
                </a:solidFill>
                <a:latin typeface="Garamond"/>
              </a:rPr>
              <a:t> : matière </a:t>
            </a:r>
            <a:r>
              <a:rPr sz="1200" b="1" i="0" cap="all" spc="50" dirty="0" err="1">
                <a:solidFill>
                  <a:srgbClr val="114F7A"/>
                </a:solidFill>
                <a:latin typeface="Garamond"/>
              </a:rPr>
              <a:t>fédérale</a:t>
            </a:r>
            <a:endParaRPr sz="1200" b="1" i="0" cap="all" spc="50" dirty="0">
              <a:solidFill>
                <a:srgbClr val="114F7A"/>
              </a:solidFill>
              <a:latin typeface="Garamond"/>
            </a:endParaRPr>
          </a:p>
        </p:txBody>
      </p:sp>
      <p:sp>
        <p:nvSpPr>
          <p:cNvPr id="16" name="TextBox 15"/>
          <p:cNvSpPr txBox="1"/>
          <p:nvPr/>
        </p:nvSpPr>
        <p:spPr>
          <a:xfrm>
            <a:off x="722376" y="3675888"/>
            <a:ext cx="3602736" cy="1874519"/>
          </a:xfrm>
          <a:prstGeom prst="rect">
            <a:avLst/>
          </a:prstGeom>
          <a:noFill/>
        </p:spPr>
        <p:txBody>
          <a:bodyPr wrap="square" lIns="0" tIns="0" rIns="0" bIns="0">
            <a:spAutoFit/>
          </a:bodyPr>
          <a:lstStyle/>
          <a:p>
            <a:pPr marL="155448" indent="-155448">
              <a:lnSpc>
                <a:spcPct val="94000"/>
              </a:lnSpc>
              <a:spcAft>
                <a:spcPts val="500"/>
              </a:spcAft>
              <a:buClr>
                <a:srgbClr val="1E7BBE"/>
              </a:buClr>
              <a:buSzPct val="80000"/>
              <a:buFont typeface="Garamond"/>
              <a:buChar char="▪"/>
            </a:pPr>
            <a:r>
              <a:rPr sz="1300" b="0" i="0">
                <a:solidFill>
                  <a:srgbClr val="1C2B36"/>
                </a:solidFill>
                <a:latin typeface="Garamond"/>
              </a:rPr>
              <a:t>Statut matrimonial et contrat de mariage ?</a:t>
            </a:r>
          </a:p>
          <a:p>
            <a:pPr marL="155448" indent="-155448">
              <a:lnSpc>
                <a:spcPct val="94000"/>
              </a:lnSpc>
              <a:spcAft>
                <a:spcPts val="500"/>
              </a:spcAft>
              <a:buClr>
                <a:srgbClr val="1E7BBE"/>
              </a:buClr>
              <a:buSzPct val="80000"/>
              <a:buFont typeface="Garamond"/>
              <a:buChar char="▪"/>
            </a:pPr>
            <a:r>
              <a:rPr sz="1300" b="0" i="0">
                <a:solidFill>
                  <a:srgbClr val="1C2B36"/>
                </a:solidFill>
                <a:latin typeface="Garamond"/>
              </a:rPr>
              <a:t>La dévolution successorale — testament ?</a:t>
            </a:r>
          </a:p>
          <a:p>
            <a:pPr marL="155448" indent="-155448">
              <a:lnSpc>
                <a:spcPct val="94000"/>
              </a:lnSpc>
              <a:spcAft>
                <a:spcPts val="500"/>
              </a:spcAft>
              <a:buClr>
                <a:srgbClr val="1E7BBE"/>
              </a:buClr>
              <a:buSzPct val="80000"/>
              <a:buFont typeface="Garamond"/>
              <a:buChar char="▪"/>
            </a:pPr>
            <a:r>
              <a:rPr sz="1300" b="0" i="0">
                <a:solidFill>
                  <a:srgbClr val="1C2B36"/>
                </a:solidFill>
                <a:latin typeface="Garamond"/>
              </a:rPr>
              <a:t>La masse des biens et des donations déjà consenties</a:t>
            </a:r>
          </a:p>
          <a:p>
            <a:pPr marL="155448" indent="-155448">
              <a:lnSpc>
                <a:spcPct val="94000"/>
              </a:lnSpc>
              <a:spcAft>
                <a:spcPts val="500"/>
              </a:spcAft>
              <a:buClr>
                <a:srgbClr val="1E7BBE"/>
              </a:buClr>
              <a:buSzPct val="80000"/>
              <a:buFont typeface="Garamond"/>
              <a:buChar char="▪"/>
            </a:pPr>
            <a:r>
              <a:rPr sz="1300" b="0" i="0">
                <a:solidFill>
                  <a:srgbClr val="1C2B36"/>
                </a:solidFill>
                <a:latin typeface="Garamond"/>
              </a:rPr>
              <a:t>Y a-t-il une réserve à respecter au profit de certains héritiers ?</a:t>
            </a:r>
          </a:p>
        </p:txBody>
      </p:sp>
      <p:sp>
        <p:nvSpPr>
          <p:cNvPr id="17" name="Rectangle 16"/>
          <p:cNvSpPr/>
          <p:nvPr/>
        </p:nvSpPr>
        <p:spPr>
          <a:xfrm>
            <a:off x="4782312" y="3127248"/>
            <a:ext cx="4041648" cy="2084832"/>
          </a:xfrm>
          <a:prstGeom prst="rect">
            <a:avLst/>
          </a:prstGeom>
          <a:solidFill>
            <a:srgbClr val="D9E9F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8" name="TextBox 17"/>
          <p:cNvSpPr txBox="1"/>
          <p:nvPr/>
        </p:nvSpPr>
        <p:spPr>
          <a:xfrm>
            <a:off x="5001768" y="3328416"/>
            <a:ext cx="3602736" cy="175433"/>
          </a:xfrm>
          <a:prstGeom prst="rect">
            <a:avLst/>
          </a:prstGeom>
          <a:noFill/>
        </p:spPr>
        <p:txBody>
          <a:bodyPr wrap="square" lIns="0" tIns="0" rIns="0" bIns="0">
            <a:spAutoFit/>
          </a:bodyPr>
          <a:lstStyle/>
          <a:p>
            <a:pPr marL="0" indent="0">
              <a:lnSpc>
                <a:spcPct val="95000"/>
              </a:lnSpc>
              <a:buNone/>
            </a:pPr>
            <a:r>
              <a:rPr sz="1200" b="1" i="0" cap="all" spc="50" dirty="0">
                <a:solidFill>
                  <a:srgbClr val="114F7A"/>
                </a:solidFill>
                <a:latin typeface="Garamond"/>
              </a:rPr>
              <a:t>Aspects </a:t>
            </a:r>
            <a:r>
              <a:rPr sz="1200" b="1" i="0" u="sng" cap="all" spc="50" dirty="0" err="1">
                <a:solidFill>
                  <a:srgbClr val="114F7A"/>
                </a:solidFill>
                <a:latin typeface="Garamond"/>
              </a:rPr>
              <a:t>fiscaux</a:t>
            </a:r>
            <a:r>
              <a:rPr sz="1200" b="1" i="0" cap="all" spc="50" dirty="0">
                <a:solidFill>
                  <a:srgbClr val="114F7A"/>
                </a:solidFill>
                <a:latin typeface="Garamond"/>
              </a:rPr>
              <a:t> : matière </a:t>
            </a:r>
            <a:r>
              <a:rPr sz="1200" b="1" i="0" cap="all" spc="50" dirty="0" err="1">
                <a:solidFill>
                  <a:srgbClr val="114F7A"/>
                </a:solidFill>
                <a:latin typeface="Garamond"/>
              </a:rPr>
              <a:t>régionale</a:t>
            </a:r>
            <a:endParaRPr sz="1200" b="1" i="0" cap="all" spc="50" dirty="0">
              <a:solidFill>
                <a:srgbClr val="114F7A"/>
              </a:solidFill>
              <a:latin typeface="Garamond"/>
            </a:endParaRPr>
          </a:p>
        </p:txBody>
      </p:sp>
      <p:sp>
        <p:nvSpPr>
          <p:cNvPr id="19" name="TextBox 18"/>
          <p:cNvSpPr txBox="1"/>
          <p:nvPr/>
        </p:nvSpPr>
        <p:spPr>
          <a:xfrm>
            <a:off x="5001768" y="3675888"/>
            <a:ext cx="3602736" cy="1256626"/>
          </a:xfrm>
          <a:prstGeom prst="rect">
            <a:avLst/>
          </a:prstGeom>
          <a:noFill/>
        </p:spPr>
        <p:txBody>
          <a:bodyPr wrap="square" lIns="0" tIns="0" rIns="0" bIns="0">
            <a:spAutoFit/>
          </a:bodyPr>
          <a:lstStyle/>
          <a:p>
            <a:pPr marL="155448" indent="-155448">
              <a:lnSpc>
                <a:spcPct val="94000"/>
              </a:lnSpc>
              <a:spcAft>
                <a:spcPts val="500"/>
              </a:spcAft>
              <a:buClr>
                <a:srgbClr val="1E7BBE"/>
              </a:buClr>
              <a:buSzPct val="80000"/>
              <a:buFont typeface="Garamond"/>
              <a:buChar char="▪"/>
            </a:pPr>
            <a:r>
              <a:rPr sz="1300" b="0" i="0" dirty="0">
                <a:solidFill>
                  <a:srgbClr val="1C2B36"/>
                </a:solidFill>
                <a:latin typeface="Garamond"/>
              </a:rPr>
              <a:t>Droits de succession et droits de donation : Bruxelles, </a:t>
            </a:r>
            <a:r>
              <a:rPr sz="1300" b="0" i="0" dirty="0" err="1">
                <a:solidFill>
                  <a:srgbClr val="1C2B36"/>
                </a:solidFill>
                <a:latin typeface="Garamond"/>
              </a:rPr>
              <a:t>Wallonie</a:t>
            </a:r>
            <a:r>
              <a:rPr sz="1300" b="0" i="0" dirty="0">
                <a:solidFill>
                  <a:srgbClr val="1C2B36"/>
                </a:solidFill>
                <a:latin typeface="Garamond"/>
              </a:rPr>
              <a:t>, Flandre</a:t>
            </a:r>
          </a:p>
          <a:p>
            <a:pPr marL="155448" indent="-155448">
              <a:lnSpc>
                <a:spcPct val="94000"/>
              </a:lnSpc>
              <a:spcAft>
                <a:spcPts val="500"/>
              </a:spcAft>
              <a:buClr>
                <a:srgbClr val="1E7BBE"/>
              </a:buClr>
              <a:buSzPct val="80000"/>
              <a:buFont typeface="Garamond"/>
              <a:buChar char="▪"/>
            </a:pPr>
            <a:r>
              <a:rPr sz="1300" b="0" i="0" dirty="0" err="1">
                <a:solidFill>
                  <a:srgbClr val="1C2B36"/>
                </a:solidFill>
                <a:latin typeface="Garamond"/>
              </a:rPr>
              <a:t>Tarifs</a:t>
            </a:r>
            <a:r>
              <a:rPr sz="1300" b="0" i="0" dirty="0">
                <a:solidFill>
                  <a:srgbClr val="1C2B36"/>
                </a:solidFill>
                <a:latin typeface="Garamond"/>
              </a:rPr>
              <a:t> </a:t>
            </a:r>
            <a:r>
              <a:rPr lang="nl-BE" sz="1300" b="0" i="0" dirty="0">
                <a:solidFill>
                  <a:srgbClr val="1C2B36"/>
                </a:solidFill>
                <a:latin typeface="Garamond"/>
              </a:rPr>
              <a:t>proportionnels ou </a:t>
            </a:r>
            <a:r>
              <a:rPr sz="1300" b="0" i="0" dirty="0" err="1">
                <a:solidFill>
                  <a:srgbClr val="1C2B36"/>
                </a:solidFill>
                <a:latin typeface="Garamond"/>
              </a:rPr>
              <a:t>progressifs</a:t>
            </a:r>
            <a:r>
              <a:rPr sz="1300" b="0" i="0" dirty="0">
                <a:solidFill>
                  <a:srgbClr val="1C2B36"/>
                </a:solidFill>
                <a:latin typeface="Garamond"/>
              </a:rPr>
              <a:t> par tranches : plus la transmission est </a:t>
            </a:r>
            <a:r>
              <a:rPr sz="1300" b="0" i="0" dirty="0" err="1">
                <a:solidFill>
                  <a:srgbClr val="1C2B36"/>
                </a:solidFill>
                <a:latin typeface="Garamond"/>
              </a:rPr>
              <a:t>importante</a:t>
            </a:r>
            <a:r>
              <a:rPr sz="1300" b="0" i="0" dirty="0">
                <a:solidFill>
                  <a:srgbClr val="1C2B36"/>
                </a:solidFill>
                <a:latin typeface="Garamond"/>
              </a:rPr>
              <a:t>, plus les </a:t>
            </a:r>
            <a:r>
              <a:rPr sz="1300" b="0" i="0" dirty="0" err="1">
                <a:solidFill>
                  <a:srgbClr val="1C2B36"/>
                </a:solidFill>
                <a:latin typeface="Garamond"/>
              </a:rPr>
              <a:t>taux</a:t>
            </a:r>
            <a:r>
              <a:rPr sz="1300" b="0" i="0" dirty="0">
                <a:solidFill>
                  <a:srgbClr val="1C2B36"/>
                </a:solidFill>
                <a:latin typeface="Garamond"/>
              </a:rPr>
              <a:t> </a:t>
            </a:r>
            <a:r>
              <a:rPr sz="1300" b="0" i="0" dirty="0" err="1">
                <a:solidFill>
                  <a:srgbClr val="1C2B36"/>
                </a:solidFill>
                <a:latin typeface="Garamond"/>
              </a:rPr>
              <a:t>sont</a:t>
            </a:r>
            <a:r>
              <a:rPr sz="1300" b="0" i="0" dirty="0">
                <a:solidFill>
                  <a:srgbClr val="1C2B36"/>
                </a:solidFill>
                <a:latin typeface="Garamond"/>
              </a:rPr>
              <a:t> </a:t>
            </a:r>
            <a:r>
              <a:rPr sz="1300" b="0" i="0" dirty="0" err="1">
                <a:solidFill>
                  <a:srgbClr val="1C2B36"/>
                </a:solidFill>
                <a:latin typeface="Garamond"/>
              </a:rPr>
              <a:t>élevés</a:t>
            </a:r>
            <a:endParaRPr sz="1300" b="0" i="0" dirty="0">
              <a:solidFill>
                <a:srgbClr val="1C2B36"/>
              </a:solidFill>
              <a:latin typeface="Garamond"/>
            </a:endParaRPr>
          </a:p>
          <a:p>
            <a:pPr marL="155448" indent="-155448">
              <a:lnSpc>
                <a:spcPct val="94000"/>
              </a:lnSpc>
              <a:spcAft>
                <a:spcPts val="500"/>
              </a:spcAft>
              <a:buClr>
                <a:srgbClr val="1E7BBE"/>
              </a:buClr>
              <a:buSzPct val="80000"/>
              <a:buFont typeface="Garamond"/>
              <a:buChar char="▪"/>
            </a:pPr>
            <a:r>
              <a:rPr sz="1300" b="0" i="0" dirty="0">
                <a:solidFill>
                  <a:srgbClr val="1C2B36"/>
                </a:solidFill>
                <a:latin typeface="Garamond"/>
              </a:rPr>
              <a:t>Lien de </a:t>
            </a:r>
            <a:r>
              <a:rPr sz="1300" b="0" i="0" dirty="0" err="1">
                <a:solidFill>
                  <a:srgbClr val="1C2B36"/>
                </a:solidFill>
                <a:latin typeface="Garamond"/>
              </a:rPr>
              <a:t>parenté</a:t>
            </a:r>
            <a:r>
              <a:rPr sz="1300" b="0" i="0" dirty="0">
                <a:solidFill>
                  <a:srgbClr val="1C2B36"/>
                </a:solidFill>
                <a:latin typeface="Garamond"/>
              </a:rPr>
              <a:t> : </a:t>
            </a:r>
            <a:r>
              <a:rPr sz="1300" b="0" i="0" dirty="0" err="1">
                <a:solidFill>
                  <a:srgbClr val="1C2B36"/>
                </a:solidFill>
                <a:latin typeface="Garamond"/>
              </a:rPr>
              <a:t>éloigné</a:t>
            </a:r>
            <a:r>
              <a:rPr sz="1300" b="0" i="0" dirty="0">
                <a:solidFill>
                  <a:srgbClr val="1C2B36"/>
                </a:solidFill>
                <a:latin typeface="Garamond"/>
              </a:rPr>
              <a:t> </a:t>
            </a:r>
            <a:r>
              <a:rPr sz="1300" b="0" i="0" dirty="0" err="1">
                <a:solidFill>
                  <a:srgbClr val="1C2B36"/>
                </a:solidFill>
                <a:latin typeface="Garamond"/>
              </a:rPr>
              <a:t>ou</a:t>
            </a:r>
            <a:r>
              <a:rPr sz="1300" b="0" i="0" dirty="0">
                <a:solidFill>
                  <a:srgbClr val="1C2B36"/>
                </a:solidFill>
                <a:latin typeface="Garamond"/>
              </a:rPr>
              <a:t> </a:t>
            </a:r>
            <a:r>
              <a:rPr sz="1300" b="0" i="0" dirty="0" err="1">
                <a:solidFill>
                  <a:srgbClr val="1C2B36"/>
                </a:solidFill>
                <a:latin typeface="Garamond"/>
              </a:rPr>
              <a:t>proche</a:t>
            </a:r>
            <a:r>
              <a:rPr sz="1300" b="0" i="0" dirty="0">
                <a:solidFill>
                  <a:srgbClr val="1C2B36"/>
                </a:solidFill>
                <a:latin typeface="Garamond"/>
              </a:rPr>
              <a:t> ?</a:t>
            </a:r>
          </a:p>
        </p:txBody>
      </p:sp>
      <p:sp>
        <p:nvSpPr>
          <p:cNvPr id="20" name="Rectangle 19"/>
          <p:cNvSpPr/>
          <p:nvPr/>
        </p:nvSpPr>
        <p:spPr>
          <a:xfrm>
            <a:off x="502920" y="5398350"/>
            <a:ext cx="8321040" cy="502920"/>
          </a:xfrm>
          <a:prstGeom prst="rect">
            <a:avLst/>
          </a:prstGeom>
          <a:solidFill>
            <a:srgbClr val="D9E9F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1" name="TextBox 20"/>
          <p:cNvSpPr txBox="1"/>
          <p:nvPr/>
        </p:nvSpPr>
        <p:spPr>
          <a:xfrm>
            <a:off x="704088" y="5565748"/>
            <a:ext cx="7871806" cy="168123"/>
          </a:xfrm>
          <a:prstGeom prst="rect">
            <a:avLst/>
          </a:prstGeom>
          <a:noFill/>
        </p:spPr>
        <p:txBody>
          <a:bodyPr wrap="square" lIns="0" tIns="0" rIns="0" bIns="0" anchor="ctr">
            <a:spAutoFit/>
          </a:bodyPr>
          <a:lstStyle/>
          <a:p>
            <a:pPr marL="0" indent="0">
              <a:lnSpc>
                <a:spcPct val="95000"/>
              </a:lnSpc>
              <a:buNone/>
            </a:pPr>
            <a:r>
              <a:rPr sz="1100" b="1" i="0" cap="all" spc="50" dirty="0">
                <a:solidFill>
                  <a:srgbClr val="114F7A"/>
                </a:solidFill>
                <a:latin typeface="Garamond"/>
              </a:rPr>
              <a:t>Deux </a:t>
            </a:r>
            <a:r>
              <a:rPr sz="1100" b="1" i="0" cap="all" spc="50" dirty="0" err="1">
                <a:solidFill>
                  <a:srgbClr val="114F7A"/>
                </a:solidFill>
                <a:latin typeface="Garamond"/>
              </a:rPr>
              <a:t>logiques</a:t>
            </a:r>
            <a:r>
              <a:rPr sz="1100" b="1" i="0" cap="all" spc="50" dirty="0">
                <a:solidFill>
                  <a:srgbClr val="114F7A"/>
                </a:solidFill>
                <a:latin typeface="Garamond"/>
              </a:rPr>
              <a:t> </a:t>
            </a:r>
            <a:r>
              <a:rPr sz="1100" b="1" i="0" cap="all" spc="50" dirty="0" err="1">
                <a:solidFill>
                  <a:srgbClr val="114F7A"/>
                </a:solidFill>
                <a:latin typeface="Garamond"/>
              </a:rPr>
              <a:t>distinctes</a:t>
            </a:r>
            <a:r>
              <a:rPr sz="1100" b="1" i="0" cap="all" spc="50" dirty="0">
                <a:solidFill>
                  <a:srgbClr val="114F7A"/>
                </a:solidFill>
                <a:latin typeface="Garamond"/>
              </a:rPr>
              <a:t>  </a:t>
            </a:r>
            <a:r>
              <a:rPr sz="1150" b="0" i="0" dirty="0">
                <a:solidFill>
                  <a:srgbClr val="1C2B36"/>
                </a:solidFill>
                <a:latin typeface="Garamond"/>
              </a:rPr>
              <a:t>Le droit civil </a:t>
            </a:r>
            <a:r>
              <a:rPr sz="1150" b="0" i="0" dirty="0" err="1">
                <a:solidFill>
                  <a:srgbClr val="1C2B36"/>
                </a:solidFill>
                <a:latin typeface="Garamond"/>
              </a:rPr>
              <a:t>désigne</a:t>
            </a:r>
            <a:r>
              <a:rPr sz="1150" b="0" i="0" dirty="0">
                <a:solidFill>
                  <a:srgbClr val="1C2B36"/>
                </a:solidFill>
                <a:latin typeface="Garamond"/>
              </a:rPr>
              <a:t> les </a:t>
            </a:r>
            <a:r>
              <a:rPr sz="1150" b="1" i="0" dirty="0" err="1">
                <a:solidFill>
                  <a:srgbClr val="1C2B36"/>
                </a:solidFill>
                <a:latin typeface="Garamond"/>
              </a:rPr>
              <a:t>bénéficiaires</a:t>
            </a:r>
            <a:r>
              <a:rPr sz="1150" b="0" i="0" dirty="0">
                <a:solidFill>
                  <a:srgbClr val="1C2B36"/>
                </a:solidFill>
                <a:latin typeface="Garamond"/>
              </a:rPr>
              <a:t> ; le droit fiscal </a:t>
            </a:r>
            <a:r>
              <a:rPr sz="1150" b="0" i="0" dirty="0" err="1">
                <a:solidFill>
                  <a:srgbClr val="1C2B36"/>
                </a:solidFill>
                <a:latin typeface="Garamond"/>
              </a:rPr>
              <a:t>régional</a:t>
            </a:r>
            <a:r>
              <a:rPr sz="1150" b="0" i="0" dirty="0">
                <a:solidFill>
                  <a:srgbClr val="1C2B36"/>
                </a:solidFill>
                <a:latin typeface="Garamond"/>
              </a:rPr>
              <a:t> </a:t>
            </a:r>
            <a:r>
              <a:rPr sz="1150" b="0" i="0" dirty="0" err="1">
                <a:solidFill>
                  <a:srgbClr val="1C2B36"/>
                </a:solidFill>
                <a:latin typeface="Garamond"/>
              </a:rPr>
              <a:t>détermine</a:t>
            </a:r>
            <a:r>
              <a:rPr sz="1150" b="0" i="0" dirty="0">
                <a:solidFill>
                  <a:srgbClr val="1C2B36"/>
                </a:solidFill>
                <a:latin typeface="Garamond"/>
              </a:rPr>
              <a:t> </a:t>
            </a:r>
            <a:r>
              <a:rPr sz="1150" b="0" i="0" dirty="0" err="1">
                <a:solidFill>
                  <a:srgbClr val="1C2B36"/>
                </a:solidFill>
                <a:latin typeface="Garamond"/>
              </a:rPr>
              <a:t>ce</a:t>
            </a:r>
            <a:r>
              <a:rPr sz="1150" b="0" i="0" dirty="0">
                <a:solidFill>
                  <a:srgbClr val="1C2B36"/>
                </a:solidFill>
                <a:latin typeface="Garamond"/>
              </a:rPr>
              <a:t> </a:t>
            </a:r>
            <a:r>
              <a:rPr sz="1150" b="0" i="0" dirty="0" err="1">
                <a:solidFill>
                  <a:srgbClr val="1C2B36"/>
                </a:solidFill>
                <a:latin typeface="Garamond"/>
              </a:rPr>
              <a:t>qu’ils</a:t>
            </a:r>
            <a:r>
              <a:rPr sz="1150" b="0" i="0" dirty="0">
                <a:solidFill>
                  <a:srgbClr val="1C2B36"/>
                </a:solidFill>
                <a:latin typeface="Garamond"/>
              </a:rPr>
              <a:t> </a:t>
            </a:r>
            <a:r>
              <a:rPr sz="1150" b="1" i="0" dirty="0" err="1">
                <a:solidFill>
                  <a:srgbClr val="1C2B36"/>
                </a:solidFill>
                <a:latin typeface="Garamond"/>
              </a:rPr>
              <a:t>paieront</a:t>
            </a:r>
            <a:r>
              <a:rPr sz="1150" b="0" i="0" dirty="0">
                <a:solidFill>
                  <a:srgbClr val="1C2B36"/>
                </a:solidFill>
                <a:latin typeface="Garamond"/>
              </a:rPr>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51560" y="2103120"/>
            <a:ext cx="7132320" cy="1371600"/>
          </a:xfrm>
          <a:prstGeom prst="rect">
            <a:avLst/>
          </a:prstGeom>
          <a:noFill/>
        </p:spPr>
        <p:txBody>
          <a:bodyPr wrap="square" lIns="0" tIns="0" rIns="0" bIns="0">
            <a:spAutoFit/>
          </a:bodyPr>
          <a:lstStyle/>
          <a:p>
            <a:pPr marL="0" indent="0">
              <a:lnSpc>
                <a:spcPct val="100000"/>
              </a:lnSpc>
              <a:buNone/>
            </a:pPr>
            <a:r>
              <a:rPr sz="3100" b="1" i="0">
                <a:solidFill>
                  <a:srgbClr val="FFFFFF"/>
                </a:solidFill>
                <a:latin typeface="Garamond"/>
              </a:rPr>
              <a:t>Droits de succession</a:t>
            </a:r>
          </a:p>
        </p:txBody>
      </p:sp>
      <p:sp>
        <p:nvSpPr>
          <p:cNvPr id="3" name="Rectangle 2"/>
          <p:cNvSpPr/>
          <p:nvPr/>
        </p:nvSpPr>
        <p:spPr>
          <a:xfrm>
            <a:off x="1069848" y="2907791"/>
            <a:ext cx="1005840" cy="36576"/>
          </a:xfrm>
          <a:prstGeom prst="rect">
            <a:avLst/>
          </a:prstGeom>
          <a:solidFill>
            <a:srgbClr val="00A79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1051560" y="3182111"/>
            <a:ext cx="7040880" cy="1097280"/>
          </a:xfrm>
          <a:prstGeom prst="rect">
            <a:avLst/>
          </a:prstGeom>
          <a:noFill/>
        </p:spPr>
        <p:txBody>
          <a:bodyPr wrap="square" lIns="0" tIns="0" rIns="0" bIns="0">
            <a:spAutoFit/>
          </a:bodyPr>
          <a:lstStyle/>
          <a:p>
            <a:pPr marL="0" indent="0">
              <a:lnSpc>
                <a:spcPct val="102000"/>
              </a:lnSpc>
              <a:buNone/>
            </a:pPr>
            <a:r>
              <a:rPr sz="1600" b="0" i="0">
                <a:solidFill>
                  <a:srgbClr val="DDECF8"/>
                </a:solidFill>
                <a:latin typeface="Garamond"/>
              </a:rPr>
              <a:t>Qui la Belgique taxe-t-elle, sur quel patrimoine, et selon quel tarif ?</a:t>
            </a:r>
          </a:p>
        </p:txBody>
      </p:sp>
      <p:sp>
        <p:nvSpPr>
          <p:cNvPr id="5" name="TextBox 4"/>
          <p:cNvSpPr txBox="1"/>
          <p:nvPr/>
        </p:nvSpPr>
        <p:spPr>
          <a:xfrm>
            <a:off x="1078992" y="3657599"/>
            <a:ext cx="6949440" cy="1463040"/>
          </a:xfrm>
          <a:prstGeom prst="rect">
            <a:avLst/>
          </a:prstGeom>
          <a:noFill/>
        </p:spPr>
        <p:txBody>
          <a:bodyPr wrap="square" lIns="0" tIns="0" rIns="0" bIns="0">
            <a:spAutoFit/>
          </a:bodyPr>
          <a:lstStyle/>
          <a:p>
            <a:pPr marL="237744" indent="-237744">
              <a:spcAft>
                <a:spcPts val="600"/>
              </a:spcAft>
              <a:buClr>
                <a:srgbClr val="BFDCF2"/>
              </a:buClr>
              <a:buSzPct val="100000"/>
              <a:buFont typeface="Garamond"/>
              <a:buChar char="—"/>
            </a:pPr>
            <a:r>
              <a:rPr sz="1450" b="0" i="0">
                <a:solidFill>
                  <a:srgbClr val="BFDCF2"/>
                </a:solidFill>
                <a:latin typeface="Garamond"/>
              </a:rPr>
              <a:t>Le critère belge : la résidence du défunt</a:t>
            </a:r>
          </a:p>
          <a:p>
            <a:pPr marL="237744" indent="-237744">
              <a:spcAft>
                <a:spcPts val="600"/>
              </a:spcAft>
              <a:buClr>
                <a:srgbClr val="BFDCF2"/>
              </a:buClr>
              <a:buSzPct val="100000"/>
              <a:buFont typeface="Garamond"/>
              <a:buChar char="—"/>
            </a:pPr>
            <a:r>
              <a:rPr sz="1450" b="0" i="0">
                <a:solidFill>
                  <a:srgbClr val="BFDCF2"/>
                </a:solidFill>
                <a:latin typeface="Garamond"/>
              </a:rPr>
              <a:t>Le statut particulier du fonctionnaire européen</a:t>
            </a:r>
          </a:p>
          <a:p>
            <a:pPr marL="237744" indent="-237744">
              <a:spcAft>
                <a:spcPts val="600"/>
              </a:spcAft>
              <a:buClr>
                <a:srgbClr val="BFDCF2"/>
              </a:buClr>
              <a:buSzPct val="100000"/>
              <a:buFont typeface="Garamond"/>
              <a:buChar char="—"/>
            </a:pPr>
            <a:r>
              <a:rPr sz="1450" b="0" i="0">
                <a:solidFill>
                  <a:srgbClr val="BFDCF2"/>
                </a:solidFill>
                <a:latin typeface="Garamond"/>
              </a:rPr>
              <a:t>Les tarifs des trois Régions</a:t>
            </a:r>
          </a:p>
        </p:txBody>
      </p:sp>
      <p:sp>
        <p:nvSpPr>
          <p:cNvPr id="6" name="TextBox 5"/>
          <p:cNvSpPr txBox="1"/>
          <p:nvPr/>
        </p:nvSpPr>
        <p:spPr>
          <a:xfrm>
            <a:off x="18288" y="274320"/>
            <a:ext cx="292608" cy="274320"/>
          </a:xfrm>
          <a:prstGeom prst="rect">
            <a:avLst/>
          </a:prstGeom>
          <a:noFill/>
        </p:spPr>
        <p:txBody>
          <a:bodyPr wrap="square" lIns="0" tIns="0" rIns="0" bIns="0">
            <a:spAutoFit/>
          </a:bodyPr>
          <a:lstStyle/>
          <a:p>
            <a:pPr marL="0" indent="0" algn="ctr">
              <a:buNone/>
            </a:pPr>
            <a:r>
              <a:rPr sz="1300" b="1" i="0">
                <a:solidFill>
                  <a:srgbClr val="FFFFFF"/>
                </a:solidFill>
                <a:latin typeface="Garamond"/>
              </a:rPr>
              <a:t>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530352"/>
            <a:ext cx="5760720" cy="274320"/>
          </a:xfrm>
          <a:prstGeom prst="rect">
            <a:avLst/>
          </a:prstGeom>
          <a:noFill/>
        </p:spPr>
        <p:txBody>
          <a:bodyPr wrap="square" lIns="0" tIns="0" rIns="0" bIns="0">
            <a:spAutoFit/>
          </a:bodyPr>
          <a:lstStyle/>
          <a:p>
            <a:pPr marL="0" indent="0">
              <a:buNone/>
            </a:pPr>
            <a:r>
              <a:rPr sz="950" b="1" i="0" cap="all" spc="120">
                <a:solidFill>
                  <a:srgbClr val="4A9BD4"/>
                </a:solidFill>
                <a:latin typeface="Garamond"/>
              </a:rPr>
              <a:t>Je vis en Belgique, mes enfants dans différents pays</a:t>
            </a:r>
          </a:p>
        </p:txBody>
      </p:sp>
      <p:sp>
        <p:nvSpPr>
          <p:cNvPr id="3" name="Rectangle 2"/>
          <p:cNvSpPr/>
          <p:nvPr/>
        </p:nvSpPr>
        <p:spPr>
          <a:xfrm>
            <a:off x="502920" y="841248"/>
            <a:ext cx="8321040" cy="548640"/>
          </a:xfrm>
          <a:prstGeom prst="rect">
            <a:avLst/>
          </a:prstGeom>
          <a:solidFill>
            <a:srgbClr val="1E7BBE"/>
          </a:solidFill>
          <a:ln>
            <a:noFill/>
          </a:ln>
          <a:effectLst/>
        </p:spPr>
        <p:style>
          <a:lnRef idx="1">
            <a:schemeClr val="accent1"/>
          </a:lnRef>
          <a:fillRef idx="3">
            <a:schemeClr val="accent1"/>
          </a:fillRef>
          <a:effectRef idx="2">
            <a:schemeClr val="accent1"/>
          </a:effectRef>
          <a:fontRef idx="minor">
            <a:schemeClr val="lt1"/>
          </a:fontRef>
        </p:style>
        <p:txBody>
          <a:bodyPr wrap="square" lIns="219456" tIns="0" rIns="164592" bIns="0" rtlCol="0" anchor="ctr"/>
          <a:lstStyle/>
          <a:p>
            <a:pPr marL="0" indent="0" algn="l">
              <a:lnSpc>
                <a:spcPct val="92000"/>
              </a:lnSpc>
              <a:buNone/>
            </a:pPr>
            <a:r>
              <a:rPr sz="1400" b="1" i="0" cap="all" spc="40">
                <a:solidFill>
                  <a:srgbClr val="FFFFFF"/>
                </a:solidFill>
                <a:latin typeface="Garamond"/>
              </a:rPr>
              <a:t>Mes héritiers paieront-ils des droits de succession à mon décès ?</a:t>
            </a:r>
          </a:p>
        </p:txBody>
      </p:sp>
      <p:sp>
        <p:nvSpPr>
          <p:cNvPr id="4" name="TextBox 3"/>
          <p:cNvSpPr txBox="1"/>
          <p:nvPr/>
        </p:nvSpPr>
        <p:spPr>
          <a:xfrm>
            <a:off x="18288" y="274320"/>
            <a:ext cx="292608" cy="274320"/>
          </a:xfrm>
          <a:prstGeom prst="rect">
            <a:avLst/>
          </a:prstGeom>
          <a:noFill/>
        </p:spPr>
        <p:txBody>
          <a:bodyPr wrap="square" lIns="0" tIns="0" rIns="0" bIns="0">
            <a:spAutoFit/>
          </a:bodyPr>
          <a:lstStyle/>
          <a:p>
            <a:pPr marL="0" indent="0" algn="ctr">
              <a:buNone/>
            </a:pPr>
            <a:r>
              <a:rPr sz="1300" b="1" i="0">
                <a:solidFill>
                  <a:srgbClr val="FFFFFF"/>
                </a:solidFill>
                <a:latin typeface="Garamond"/>
              </a:rPr>
              <a:t>6</a:t>
            </a:r>
          </a:p>
        </p:txBody>
      </p:sp>
      <p:sp>
        <p:nvSpPr>
          <p:cNvPr id="5" name="TextBox 4"/>
          <p:cNvSpPr txBox="1"/>
          <p:nvPr/>
        </p:nvSpPr>
        <p:spPr>
          <a:xfrm>
            <a:off x="502920" y="6455664"/>
            <a:ext cx="5943600" cy="274320"/>
          </a:xfrm>
          <a:prstGeom prst="rect">
            <a:avLst/>
          </a:prstGeom>
          <a:noFill/>
        </p:spPr>
        <p:txBody>
          <a:bodyPr wrap="square" lIns="0" tIns="0" rIns="0" bIns="0">
            <a:spAutoFit/>
          </a:bodyPr>
          <a:lstStyle/>
          <a:p>
            <a:pPr marL="0" indent="0">
              <a:buNone/>
            </a:pPr>
            <a:r>
              <a:rPr sz="950" b="0" i="0">
                <a:solidFill>
                  <a:srgbClr val="6B7C8A"/>
                </a:solidFill>
                <a:latin typeface="Garamond"/>
              </a:rPr>
              <a:t>Conférence U4U – 9 septembre 2026</a:t>
            </a:r>
          </a:p>
        </p:txBody>
      </p:sp>
      <p:pic>
        <p:nvPicPr>
          <p:cNvPr id="6" name="Picture 5" descr="be.png"/>
          <p:cNvPicPr>
            <a:picLocks noChangeAspect="1"/>
          </p:cNvPicPr>
          <p:nvPr/>
        </p:nvPicPr>
        <p:blipFill>
          <a:blip r:embed="rId2"/>
          <a:stretch>
            <a:fillRect/>
          </a:stretch>
        </p:blipFill>
        <p:spPr>
          <a:xfrm>
            <a:off x="8193024" y="1645920"/>
            <a:ext cx="630936" cy="420624"/>
          </a:xfrm>
          <a:prstGeom prst="rect">
            <a:avLst/>
          </a:prstGeom>
        </p:spPr>
      </p:pic>
      <p:sp>
        <p:nvSpPr>
          <p:cNvPr id="7" name="TextBox 6"/>
          <p:cNvSpPr txBox="1"/>
          <p:nvPr/>
        </p:nvSpPr>
        <p:spPr>
          <a:xfrm>
            <a:off x="704088" y="1645920"/>
            <a:ext cx="6976872" cy="253787"/>
          </a:xfrm>
          <a:prstGeom prst="rect">
            <a:avLst/>
          </a:prstGeom>
          <a:noFill/>
        </p:spPr>
        <p:txBody>
          <a:bodyPr wrap="square" lIns="0" tIns="0" rIns="0" bIns="0">
            <a:spAutoFit/>
          </a:bodyPr>
          <a:lstStyle/>
          <a:p>
            <a:pPr marL="0" indent="0">
              <a:lnSpc>
                <a:spcPct val="97000"/>
              </a:lnSpc>
              <a:buNone/>
            </a:pPr>
            <a:r>
              <a:rPr sz="1700" b="1" i="0" u="sng" dirty="0">
                <a:solidFill>
                  <a:srgbClr val="114F7A"/>
                </a:solidFill>
                <a:latin typeface="Garamond"/>
              </a:rPr>
              <a:t>Belgique</a:t>
            </a:r>
            <a:r>
              <a:rPr sz="1700" b="0" i="0" dirty="0">
                <a:solidFill>
                  <a:srgbClr val="114F7A"/>
                </a:solidFill>
                <a:latin typeface="Garamond"/>
              </a:rPr>
              <a:t> : </a:t>
            </a:r>
            <a:r>
              <a:rPr sz="1700" b="0" i="0" dirty="0" err="1">
                <a:solidFill>
                  <a:srgbClr val="114F7A"/>
                </a:solidFill>
                <a:latin typeface="Garamond"/>
              </a:rPr>
              <a:t>critère</a:t>
            </a:r>
            <a:r>
              <a:rPr sz="1700" b="0" i="0" dirty="0">
                <a:solidFill>
                  <a:srgbClr val="114F7A"/>
                </a:solidFill>
                <a:latin typeface="Garamond"/>
              </a:rPr>
              <a:t> de la </a:t>
            </a:r>
            <a:r>
              <a:rPr sz="1700" b="1" i="0" dirty="0" err="1">
                <a:solidFill>
                  <a:srgbClr val="114F7A"/>
                </a:solidFill>
                <a:latin typeface="Garamond"/>
              </a:rPr>
              <a:t>résidence</a:t>
            </a:r>
            <a:r>
              <a:rPr sz="1700" b="1" i="0" dirty="0">
                <a:solidFill>
                  <a:srgbClr val="114F7A"/>
                </a:solidFill>
                <a:latin typeface="Garamond"/>
              </a:rPr>
              <a:t> du </a:t>
            </a:r>
            <a:r>
              <a:rPr sz="1700" b="1" i="0" dirty="0" err="1">
                <a:solidFill>
                  <a:srgbClr val="114F7A"/>
                </a:solidFill>
                <a:latin typeface="Garamond"/>
              </a:rPr>
              <a:t>défunt</a:t>
            </a:r>
            <a:r>
              <a:rPr sz="1700" b="0" i="0" dirty="0">
                <a:solidFill>
                  <a:srgbClr val="114F7A"/>
                </a:solidFill>
                <a:latin typeface="Garamond"/>
              </a:rPr>
              <a:t>.</a:t>
            </a:r>
          </a:p>
        </p:txBody>
      </p:sp>
      <p:sp>
        <p:nvSpPr>
          <p:cNvPr id="8" name="Rectangle 7"/>
          <p:cNvSpPr/>
          <p:nvPr/>
        </p:nvSpPr>
        <p:spPr>
          <a:xfrm>
            <a:off x="502920" y="2395728"/>
            <a:ext cx="4041648" cy="2560320"/>
          </a:xfrm>
          <a:prstGeom prst="rect">
            <a:avLst/>
          </a:prstGeom>
          <a:solidFill>
            <a:srgbClr val="F1F7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722376" y="2596896"/>
            <a:ext cx="3602736" cy="402336"/>
          </a:xfrm>
          <a:prstGeom prst="rect">
            <a:avLst/>
          </a:prstGeom>
          <a:noFill/>
        </p:spPr>
        <p:txBody>
          <a:bodyPr wrap="square" lIns="0" tIns="0" rIns="0" bIns="0">
            <a:spAutoFit/>
          </a:bodyPr>
          <a:lstStyle/>
          <a:p>
            <a:pPr marL="0" indent="0">
              <a:lnSpc>
                <a:spcPct val="95000"/>
              </a:lnSpc>
              <a:buNone/>
            </a:pPr>
            <a:r>
              <a:rPr sz="1200" b="1" i="0" cap="all" spc="50">
                <a:solidFill>
                  <a:srgbClr val="114F7A"/>
                </a:solidFill>
                <a:latin typeface="Garamond"/>
              </a:rPr>
              <a:t>« Habitant du Royaume » → droits de succession</a:t>
            </a:r>
          </a:p>
        </p:txBody>
      </p:sp>
      <p:sp>
        <p:nvSpPr>
          <p:cNvPr id="10" name="TextBox 9"/>
          <p:cNvSpPr txBox="1"/>
          <p:nvPr/>
        </p:nvSpPr>
        <p:spPr>
          <a:xfrm>
            <a:off x="722376" y="3145536"/>
            <a:ext cx="3602736" cy="816377"/>
          </a:xfrm>
          <a:prstGeom prst="rect">
            <a:avLst/>
          </a:prstGeom>
          <a:noFill/>
        </p:spPr>
        <p:txBody>
          <a:bodyPr wrap="square" lIns="0" tIns="0" rIns="0" bIns="0">
            <a:spAutoFit/>
          </a:bodyPr>
          <a:lstStyle/>
          <a:p>
            <a:pPr marL="155448" indent="-155448">
              <a:lnSpc>
                <a:spcPct val="94000"/>
              </a:lnSpc>
              <a:spcAft>
                <a:spcPts val="500"/>
              </a:spcAft>
              <a:buClr>
                <a:srgbClr val="1E7BBE"/>
              </a:buClr>
              <a:buSzPct val="80000"/>
              <a:buFont typeface="Garamond"/>
              <a:buChar char="▪"/>
            </a:pPr>
            <a:r>
              <a:rPr sz="1300" b="1" i="0" dirty="0" err="1">
                <a:solidFill>
                  <a:srgbClr val="1C2B36"/>
                </a:solidFill>
                <a:latin typeface="Garamond"/>
              </a:rPr>
              <a:t>Patrimoine</a:t>
            </a:r>
            <a:r>
              <a:rPr sz="1300" b="1" i="0" dirty="0">
                <a:solidFill>
                  <a:srgbClr val="1C2B36"/>
                </a:solidFill>
                <a:latin typeface="Garamond"/>
              </a:rPr>
              <a:t> </a:t>
            </a:r>
            <a:r>
              <a:rPr sz="1300" b="1" i="0" dirty="0" err="1">
                <a:solidFill>
                  <a:srgbClr val="1C2B36"/>
                </a:solidFill>
                <a:latin typeface="Garamond"/>
              </a:rPr>
              <a:t>mondial</a:t>
            </a:r>
            <a:r>
              <a:rPr sz="1300" b="0" i="0" dirty="0">
                <a:solidFill>
                  <a:srgbClr val="1C2B36"/>
                </a:solidFill>
                <a:latin typeface="Garamond"/>
              </a:rPr>
              <a:t> du </a:t>
            </a:r>
            <a:r>
              <a:rPr sz="1300" b="0" i="0" dirty="0" err="1">
                <a:solidFill>
                  <a:srgbClr val="1C2B36"/>
                </a:solidFill>
                <a:latin typeface="Garamond"/>
              </a:rPr>
              <a:t>défunt</a:t>
            </a:r>
            <a:endParaRPr sz="1300" b="0" i="0" dirty="0">
              <a:solidFill>
                <a:srgbClr val="1C2B36"/>
              </a:solidFill>
              <a:latin typeface="Garamond"/>
            </a:endParaRPr>
          </a:p>
          <a:p>
            <a:pPr marL="155448" indent="-155448">
              <a:lnSpc>
                <a:spcPct val="94000"/>
              </a:lnSpc>
              <a:spcAft>
                <a:spcPts val="500"/>
              </a:spcAft>
              <a:buClr>
                <a:srgbClr val="1E7BBE"/>
              </a:buClr>
              <a:buSzPct val="80000"/>
              <a:buFont typeface="Garamond"/>
              <a:buChar char="▪"/>
            </a:pPr>
            <a:r>
              <a:rPr sz="1300" b="0" i="0" dirty="0">
                <a:solidFill>
                  <a:srgbClr val="1C2B36"/>
                </a:solidFill>
                <a:latin typeface="Garamond"/>
              </a:rPr>
              <a:t>La </a:t>
            </a:r>
            <a:r>
              <a:rPr sz="1300" b="0" i="0" dirty="0" err="1">
                <a:solidFill>
                  <a:srgbClr val="1C2B36"/>
                </a:solidFill>
                <a:latin typeface="Garamond"/>
              </a:rPr>
              <a:t>déclaration</a:t>
            </a:r>
            <a:r>
              <a:rPr sz="1300" b="0" i="0" dirty="0">
                <a:solidFill>
                  <a:srgbClr val="1C2B36"/>
                </a:solidFill>
                <a:latin typeface="Garamond"/>
              </a:rPr>
              <a:t> de succession doit </a:t>
            </a:r>
            <a:r>
              <a:rPr sz="1300" b="0" i="0" dirty="0" err="1">
                <a:solidFill>
                  <a:srgbClr val="1C2B36"/>
                </a:solidFill>
                <a:latin typeface="Garamond"/>
              </a:rPr>
              <a:t>comprendre</a:t>
            </a:r>
            <a:r>
              <a:rPr sz="1300" b="0" i="0" dirty="0">
                <a:solidFill>
                  <a:srgbClr val="1C2B36"/>
                </a:solidFill>
                <a:latin typeface="Garamond"/>
              </a:rPr>
              <a:t> </a:t>
            </a:r>
            <a:r>
              <a:rPr sz="1300" b="1" i="0" dirty="0">
                <a:solidFill>
                  <a:srgbClr val="1C2B36"/>
                </a:solidFill>
                <a:latin typeface="Garamond"/>
              </a:rPr>
              <a:t>tout</a:t>
            </a:r>
            <a:r>
              <a:rPr sz="1300" b="0" i="0" dirty="0">
                <a:solidFill>
                  <a:srgbClr val="1C2B36"/>
                </a:solidFill>
                <a:latin typeface="Garamond"/>
              </a:rPr>
              <a:t> </a:t>
            </a:r>
            <a:r>
              <a:rPr sz="1300" b="0" i="0" dirty="0" err="1">
                <a:solidFill>
                  <a:srgbClr val="1C2B36"/>
                </a:solidFill>
                <a:latin typeface="Garamond"/>
              </a:rPr>
              <a:t>ce</a:t>
            </a:r>
            <a:r>
              <a:rPr sz="1300" b="0" i="0" dirty="0">
                <a:solidFill>
                  <a:srgbClr val="1C2B36"/>
                </a:solidFill>
                <a:latin typeface="Garamond"/>
              </a:rPr>
              <a:t> </a:t>
            </a:r>
            <a:r>
              <a:rPr sz="1300" b="0" i="0" dirty="0" err="1">
                <a:solidFill>
                  <a:srgbClr val="1C2B36"/>
                </a:solidFill>
                <a:latin typeface="Garamond"/>
              </a:rPr>
              <a:t>que</a:t>
            </a:r>
            <a:r>
              <a:rPr sz="1300" b="0" i="0" dirty="0">
                <a:solidFill>
                  <a:srgbClr val="1C2B36"/>
                </a:solidFill>
                <a:latin typeface="Garamond"/>
              </a:rPr>
              <a:t> le </a:t>
            </a:r>
            <a:r>
              <a:rPr sz="1300" b="0" i="0" dirty="0" err="1">
                <a:solidFill>
                  <a:srgbClr val="1C2B36"/>
                </a:solidFill>
                <a:latin typeface="Garamond"/>
              </a:rPr>
              <a:t>défunt</a:t>
            </a:r>
            <a:r>
              <a:rPr sz="1300" b="0" i="0" dirty="0">
                <a:solidFill>
                  <a:srgbClr val="1C2B36"/>
                </a:solidFill>
                <a:latin typeface="Garamond"/>
              </a:rPr>
              <a:t> </a:t>
            </a:r>
            <a:r>
              <a:rPr sz="1300" b="0" i="0" dirty="0" err="1">
                <a:solidFill>
                  <a:srgbClr val="1C2B36"/>
                </a:solidFill>
                <a:latin typeface="Garamond"/>
              </a:rPr>
              <a:t>possédait</a:t>
            </a:r>
            <a:r>
              <a:rPr sz="1300" b="0" i="0" dirty="0">
                <a:solidFill>
                  <a:srgbClr val="1C2B36"/>
                </a:solidFill>
                <a:latin typeface="Garamond"/>
              </a:rPr>
              <a:t>, sous </a:t>
            </a:r>
            <a:r>
              <a:rPr sz="1300" b="0" i="0" dirty="0" err="1">
                <a:solidFill>
                  <a:srgbClr val="1C2B36"/>
                </a:solidFill>
                <a:latin typeface="Garamond"/>
              </a:rPr>
              <a:t>déduction</a:t>
            </a:r>
            <a:r>
              <a:rPr sz="1300" b="0" i="0" dirty="0">
                <a:solidFill>
                  <a:srgbClr val="1C2B36"/>
                </a:solidFill>
                <a:latin typeface="Garamond"/>
              </a:rPr>
              <a:t> des </a:t>
            </a:r>
            <a:r>
              <a:rPr sz="1300" b="0" i="0" dirty="0" err="1">
                <a:solidFill>
                  <a:srgbClr val="1C2B36"/>
                </a:solidFill>
                <a:latin typeface="Garamond"/>
              </a:rPr>
              <a:t>dettes</a:t>
            </a:r>
            <a:r>
              <a:rPr sz="1300" b="0" i="0" dirty="0">
                <a:solidFill>
                  <a:srgbClr val="1C2B36"/>
                </a:solidFill>
                <a:latin typeface="Garamond"/>
              </a:rPr>
              <a:t> de la succession</a:t>
            </a:r>
            <a:endParaRPr lang="nl-BE" sz="1300" b="0" i="0" dirty="0">
              <a:solidFill>
                <a:srgbClr val="1C2B36"/>
              </a:solidFill>
              <a:latin typeface="Garamond"/>
            </a:endParaRPr>
          </a:p>
        </p:txBody>
      </p:sp>
      <p:sp>
        <p:nvSpPr>
          <p:cNvPr id="11" name="Rectangle 10"/>
          <p:cNvSpPr/>
          <p:nvPr/>
        </p:nvSpPr>
        <p:spPr>
          <a:xfrm>
            <a:off x="4782312" y="2395728"/>
            <a:ext cx="4041648" cy="2560320"/>
          </a:xfrm>
          <a:prstGeom prst="rect">
            <a:avLst/>
          </a:prstGeom>
          <a:solidFill>
            <a:srgbClr val="D9E9F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TextBox 11"/>
          <p:cNvSpPr txBox="1"/>
          <p:nvPr/>
        </p:nvSpPr>
        <p:spPr>
          <a:xfrm>
            <a:off x="5001768" y="2596896"/>
            <a:ext cx="3602736" cy="402336"/>
          </a:xfrm>
          <a:prstGeom prst="rect">
            <a:avLst/>
          </a:prstGeom>
          <a:noFill/>
        </p:spPr>
        <p:txBody>
          <a:bodyPr wrap="square" lIns="0" tIns="0" rIns="0" bIns="0">
            <a:spAutoFit/>
          </a:bodyPr>
          <a:lstStyle/>
          <a:p>
            <a:pPr marL="0" indent="0">
              <a:lnSpc>
                <a:spcPct val="95000"/>
              </a:lnSpc>
              <a:buNone/>
            </a:pPr>
            <a:r>
              <a:rPr sz="1200" b="1" i="0" cap="all" spc="50">
                <a:solidFill>
                  <a:srgbClr val="114F7A"/>
                </a:solidFill>
                <a:latin typeface="Garamond"/>
              </a:rPr>
              <a:t>Non-résident → droits de mutation par décès</a:t>
            </a:r>
          </a:p>
        </p:txBody>
      </p:sp>
      <p:sp>
        <p:nvSpPr>
          <p:cNvPr id="13" name="TextBox 12"/>
          <p:cNvSpPr txBox="1"/>
          <p:nvPr/>
        </p:nvSpPr>
        <p:spPr>
          <a:xfrm>
            <a:off x="5001768" y="3145536"/>
            <a:ext cx="3602736" cy="1004442"/>
          </a:xfrm>
          <a:prstGeom prst="rect">
            <a:avLst/>
          </a:prstGeom>
          <a:noFill/>
        </p:spPr>
        <p:txBody>
          <a:bodyPr wrap="square" lIns="0" tIns="0" rIns="0" bIns="0">
            <a:spAutoFit/>
          </a:bodyPr>
          <a:lstStyle/>
          <a:p>
            <a:pPr marL="155448" indent="-155448">
              <a:lnSpc>
                <a:spcPct val="94000"/>
              </a:lnSpc>
              <a:spcAft>
                <a:spcPts val="500"/>
              </a:spcAft>
              <a:buClr>
                <a:srgbClr val="1E7BBE"/>
              </a:buClr>
              <a:buSzPct val="80000"/>
              <a:buFont typeface="Garamond"/>
              <a:buChar char="▪"/>
            </a:pPr>
            <a:r>
              <a:rPr sz="1300" b="0" i="0" dirty="0">
                <a:solidFill>
                  <a:srgbClr val="1C2B36"/>
                </a:solidFill>
                <a:latin typeface="Garamond"/>
              </a:rPr>
              <a:t>Droits de mutation</a:t>
            </a:r>
            <a:r>
              <a:rPr lang="nl-BE" sz="1300" b="0" i="0" dirty="0">
                <a:solidFill>
                  <a:srgbClr val="1C2B36"/>
                </a:solidFill>
                <a:latin typeface="Garamond"/>
              </a:rPr>
              <a:t> (alternatifs aux droits de succession)</a:t>
            </a:r>
            <a:r>
              <a:rPr sz="1300" b="0" i="0" dirty="0">
                <a:solidFill>
                  <a:srgbClr val="1C2B36"/>
                </a:solidFill>
                <a:latin typeface="Garamond"/>
              </a:rPr>
              <a:t>, </a:t>
            </a:r>
            <a:r>
              <a:rPr sz="1300" b="0" i="0" dirty="0" err="1">
                <a:solidFill>
                  <a:srgbClr val="1C2B36"/>
                </a:solidFill>
                <a:latin typeface="Garamond"/>
              </a:rPr>
              <a:t>mais</a:t>
            </a:r>
            <a:r>
              <a:rPr sz="1300" b="0" i="0" dirty="0">
                <a:solidFill>
                  <a:srgbClr val="1C2B36"/>
                </a:solidFill>
                <a:latin typeface="Garamond"/>
              </a:rPr>
              <a:t> </a:t>
            </a:r>
            <a:r>
              <a:rPr sz="1300" b="0" i="0" dirty="0" err="1">
                <a:solidFill>
                  <a:srgbClr val="1C2B36"/>
                </a:solidFill>
                <a:latin typeface="Garamond"/>
              </a:rPr>
              <a:t>uniquement</a:t>
            </a:r>
            <a:r>
              <a:rPr sz="1300" b="0" i="0" dirty="0">
                <a:solidFill>
                  <a:srgbClr val="1C2B36"/>
                </a:solidFill>
                <a:latin typeface="Garamond"/>
              </a:rPr>
              <a:t> </a:t>
            </a:r>
            <a:r>
              <a:rPr lang="nl-BE" sz="1300" b="0" i="0" dirty="0">
                <a:solidFill>
                  <a:srgbClr val="1C2B36"/>
                </a:solidFill>
                <a:latin typeface="Garamond"/>
              </a:rPr>
              <a:t>applicables </a:t>
            </a:r>
            <a:r>
              <a:rPr sz="1300" b="0" i="0" dirty="0">
                <a:solidFill>
                  <a:srgbClr val="1C2B36"/>
                </a:solidFill>
                <a:latin typeface="Garamond"/>
              </a:rPr>
              <a:t>pour les </a:t>
            </a:r>
            <a:r>
              <a:rPr sz="1300" b="1" i="0" dirty="0">
                <a:solidFill>
                  <a:srgbClr val="1C2B36"/>
                </a:solidFill>
                <a:latin typeface="Garamond"/>
              </a:rPr>
              <a:t>immeubles </a:t>
            </a:r>
            <a:r>
              <a:rPr sz="1300" b="1" i="0" dirty="0" err="1">
                <a:solidFill>
                  <a:srgbClr val="1C2B36"/>
                </a:solidFill>
                <a:latin typeface="Garamond"/>
              </a:rPr>
              <a:t>dépendant</a:t>
            </a:r>
            <a:r>
              <a:rPr sz="1300" b="1" i="0" dirty="0">
                <a:solidFill>
                  <a:srgbClr val="1C2B36"/>
                </a:solidFill>
                <a:latin typeface="Garamond"/>
              </a:rPr>
              <a:t> de la succession et </a:t>
            </a:r>
            <a:r>
              <a:rPr sz="1300" b="1" i="0" dirty="0" err="1">
                <a:solidFill>
                  <a:srgbClr val="1C2B36"/>
                </a:solidFill>
                <a:latin typeface="Garamond"/>
              </a:rPr>
              <a:t>situés</a:t>
            </a:r>
            <a:r>
              <a:rPr sz="1300" b="1" i="0" dirty="0">
                <a:solidFill>
                  <a:srgbClr val="1C2B36"/>
                </a:solidFill>
                <a:latin typeface="Garamond"/>
              </a:rPr>
              <a:t> </a:t>
            </a:r>
            <a:r>
              <a:rPr sz="1300" b="1" i="0" dirty="0" err="1">
                <a:solidFill>
                  <a:srgbClr val="1C2B36"/>
                </a:solidFill>
                <a:latin typeface="Garamond"/>
              </a:rPr>
              <a:t>en</a:t>
            </a:r>
            <a:r>
              <a:rPr sz="1300" b="1" i="0" dirty="0">
                <a:solidFill>
                  <a:srgbClr val="1C2B36"/>
                </a:solidFill>
                <a:latin typeface="Garamond"/>
              </a:rPr>
              <a:t> Belgique</a:t>
            </a:r>
          </a:p>
          <a:p>
            <a:pPr marL="155448" indent="-155448">
              <a:lnSpc>
                <a:spcPct val="94000"/>
              </a:lnSpc>
              <a:spcAft>
                <a:spcPts val="500"/>
              </a:spcAft>
              <a:buClr>
                <a:srgbClr val="1E7BBE"/>
              </a:buClr>
              <a:buSzPct val="80000"/>
              <a:buFont typeface="Garamond"/>
              <a:buChar char="▪"/>
            </a:pPr>
            <a:r>
              <a:rPr sz="1300" b="0" i="0" dirty="0">
                <a:solidFill>
                  <a:srgbClr val="1C2B36"/>
                </a:solidFill>
                <a:latin typeface="Garamond"/>
              </a:rPr>
              <a:t>« </a:t>
            </a:r>
            <a:r>
              <a:rPr sz="1300" b="0" i="0" dirty="0" err="1">
                <a:solidFill>
                  <a:srgbClr val="1C2B36"/>
                </a:solidFill>
                <a:latin typeface="Garamond"/>
              </a:rPr>
              <a:t>Déclaration</a:t>
            </a:r>
            <a:r>
              <a:rPr sz="1300" b="0" i="0" dirty="0">
                <a:solidFill>
                  <a:srgbClr val="1C2B36"/>
                </a:solidFill>
                <a:latin typeface="Garamond"/>
              </a:rPr>
              <a:t> de mutation par </a:t>
            </a:r>
            <a:r>
              <a:rPr sz="1300" b="0" i="0" dirty="0" err="1">
                <a:solidFill>
                  <a:srgbClr val="1C2B36"/>
                </a:solidFill>
                <a:latin typeface="Garamond"/>
              </a:rPr>
              <a:t>décès</a:t>
            </a:r>
            <a:r>
              <a:rPr sz="1300" b="0" i="0" dirty="0">
                <a:solidFill>
                  <a:srgbClr val="1C2B36"/>
                </a:solidFill>
                <a:latin typeface="Garamond"/>
              </a:rPr>
              <a:t> »</a:t>
            </a:r>
          </a:p>
        </p:txBody>
      </p:sp>
      <p:sp>
        <p:nvSpPr>
          <p:cNvPr id="14" name="Rectangle 13"/>
          <p:cNvSpPr/>
          <p:nvPr/>
        </p:nvSpPr>
        <p:spPr>
          <a:xfrm>
            <a:off x="502920" y="5138928"/>
            <a:ext cx="8321040" cy="777240"/>
          </a:xfrm>
          <a:prstGeom prst="rect">
            <a:avLst/>
          </a:prstGeom>
          <a:solidFill>
            <a:srgbClr val="E6F6F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5" name="TextBox 14"/>
          <p:cNvSpPr txBox="1"/>
          <p:nvPr/>
        </p:nvSpPr>
        <p:spPr>
          <a:xfrm>
            <a:off x="704088" y="5344805"/>
            <a:ext cx="7918704" cy="365485"/>
          </a:xfrm>
          <a:prstGeom prst="rect">
            <a:avLst/>
          </a:prstGeom>
          <a:noFill/>
        </p:spPr>
        <p:txBody>
          <a:bodyPr wrap="square" lIns="0" tIns="0" rIns="0" bIns="0" anchor="ctr">
            <a:spAutoFit/>
          </a:bodyPr>
          <a:lstStyle/>
          <a:p>
            <a:pPr marL="0" indent="0">
              <a:lnSpc>
                <a:spcPct val="95000"/>
              </a:lnSpc>
              <a:buNone/>
            </a:pPr>
            <a:r>
              <a:rPr sz="1200" b="1" i="0" cap="all" spc="50" dirty="0">
                <a:solidFill>
                  <a:srgbClr val="007A6B"/>
                </a:solidFill>
                <a:latin typeface="Garamond"/>
              </a:rPr>
              <a:t>Quelle </a:t>
            </a:r>
            <a:r>
              <a:rPr sz="1200" b="1" i="0" cap="all" spc="50" dirty="0" err="1">
                <a:solidFill>
                  <a:srgbClr val="007A6B"/>
                </a:solidFill>
                <a:latin typeface="Garamond"/>
              </a:rPr>
              <a:t>Région</a:t>
            </a:r>
            <a:r>
              <a:rPr sz="1200" b="1" i="0" cap="all" spc="50" dirty="0">
                <a:solidFill>
                  <a:srgbClr val="007A6B"/>
                </a:solidFill>
                <a:latin typeface="Garamond"/>
              </a:rPr>
              <a:t> ?  </a:t>
            </a:r>
            <a:r>
              <a:rPr sz="1250" b="0" i="0" dirty="0">
                <a:solidFill>
                  <a:srgbClr val="1C2B36"/>
                </a:solidFill>
                <a:latin typeface="Garamond"/>
              </a:rPr>
              <a:t>Celle du </a:t>
            </a:r>
            <a:r>
              <a:rPr sz="1250" b="1" i="0" dirty="0">
                <a:solidFill>
                  <a:srgbClr val="1C2B36"/>
                </a:solidFill>
                <a:latin typeface="Garamond"/>
              </a:rPr>
              <a:t>domicile fiscal au jour du </a:t>
            </a:r>
            <a:r>
              <a:rPr sz="1250" b="1" i="0" dirty="0" err="1">
                <a:solidFill>
                  <a:srgbClr val="1C2B36"/>
                </a:solidFill>
                <a:latin typeface="Garamond"/>
              </a:rPr>
              <a:t>décès</a:t>
            </a:r>
            <a:r>
              <a:rPr sz="1250" b="0" i="0" dirty="0">
                <a:solidFill>
                  <a:srgbClr val="1C2B36"/>
                </a:solidFill>
                <a:latin typeface="Garamond"/>
              </a:rPr>
              <a:t>. Si le </a:t>
            </a:r>
            <a:r>
              <a:rPr sz="1250" b="0" i="0" dirty="0" err="1">
                <a:solidFill>
                  <a:srgbClr val="1C2B36"/>
                </a:solidFill>
                <a:latin typeface="Garamond"/>
              </a:rPr>
              <a:t>défunt</a:t>
            </a:r>
            <a:r>
              <a:rPr sz="1250" b="0" i="0" dirty="0">
                <a:solidFill>
                  <a:srgbClr val="1C2B36"/>
                </a:solidFill>
                <a:latin typeface="Garamond"/>
              </a:rPr>
              <a:t> a </a:t>
            </a:r>
            <a:r>
              <a:rPr sz="1250" b="0" i="0" dirty="0" err="1">
                <a:solidFill>
                  <a:srgbClr val="1C2B36"/>
                </a:solidFill>
                <a:latin typeface="Garamond"/>
              </a:rPr>
              <a:t>été</a:t>
            </a:r>
            <a:r>
              <a:rPr sz="1250" b="0" i="0" dirty="0">
                <a:solidFill>
                  <a:srgbClr val="1C2B36"/>
                </a:solidFill>
                <a:latin typeface="Garamond"/>
              </a:rPr>
              <a:t> </a:t>
            </a:r>
            <a:r>
              <a:rPr sz="1250" b="0" i="0" dirty="0" err="1">
                <a:solidFill>
                  <a:srgbClr val="1C2B36"/>
                </a:solidFill>
                <a:latin typeface="Garamond"/>
              </a:rPr>
              <a:t>domicilié</a:t>
            </a:r>
            <a:r>
              <a:rPr sz="1250" b="0" i="0" dirty="0">
                <a:solidFill>
                  <a:srgbClr val="1C2B36"/>
                </a:solidFill>
                <a:latin typeface="Garamond"/>
              </a:rPr>
              <a:t> à </a:t>
            </a:r>
            <a:r>
              <a:rPr sz="1250" b="0" i="0" dirty="0" err="1">
                <a:solidFill>
                  <a:srgbClr val="1C2B36"/>
                </a:solidFill>
                <a:latin typeface="Garamond"/>
              </a:rPr>
              <a:t>plusieurs</a:t>
            </a:r>
            <a:r>
              <a:rPr sz="1250" b="0" i="0" dirty="0">
                <a:solidFill>
                  <a:srgbClr val="1C2B36"/>
                </a:solidFill>
                <a:latin typeface="Garamond"/>
              </a:rPr>
              <a:t> </a:t>
            </a:r>
            <a:r>
              <a:rPr sz="1250" b="0" i="0" dirty="0" err="1">
                <a:solidFill>
                  <a:srgbClr val="1C2B36"/>
                </a:solidFill>
                <a:latin typeface="Garamond"/>
              </a:rPr>
              <a:t>endroits</a:t>
            </a:r>
            <a:r>
              <a:rPr sz="1250" b="0" i="0" dirty="0">
                <a:solidFill>
                  <a:srgbClr val="1C2B36"/>
                </a:solidFill>
                <a:latin typeface="Garamond"/>
              </a:rPr>
              <a:t> </a:t>
            </a:r>
            <a:r>
              <a:rPr sz="1250" b="0" i="0" dirty="0" err="1">
                <a:solidFill>
                  <a:srgbClr val="1C2B36"/>
                </a:solidFill>
                <a:latin typeface="Garamond"/>
              </a:rPr>
              <a:t>en</a:t>
            </a:r>
            <a:r>
              <a:rPr sz="1250" b="0" i="0" dirty="0">
                <a:solidFill>
                  <a:srgbClr val="1C2B36"/>
                </a:solidFill>
                <a:latin typeface="Garamond"/>
              </a:rPr>
              <a:t> Belgique au </a:t>
            </a:r>
            <a:r>
              <a:rPr sz="1250" b="0" i="0" dirty="0" err="1">
                <a:solidFill>
                  <a:srgbClr val="1C2B36"/>
                </a:solidFill>
                <a:latin typeface="Garamond"/>
              </a:rPr>
              <a:t>cours</a:t>
            </a:r>
            <a:r>
              <a:rPr sz="1250" b="0" i="0" dirty="0">
                <a:solidFill>
                  <a:srgbClr val="1C2B36"/>
                </a:solidFill>
                <a:latin typeface="Garamond"/>
              </a:rPr>
              <a:t> des cinq </a:t>
            </a:r>
            <a:r>
              <a:rPr sz="1250" b="0" i="0" dirty="0" err="1">
                <a:solidFill>
                  <a:srgbClr val="1C2B36"/>
                </a:solidFill>
                <a:latin typeface="Garamond"/>
              </a:rPr>
              <a:t>années</a:t>
            </a:r>
            <a:r>
              <a:rPr sz="1250" b="0" i="0" dirty="0">
                <a:solidFill>
                  <a:srgbClr val="1C2B36"/>
                </a:solidFill>
                <a:latin typeface="Garamond"/>
              </a:rPr>
              <a:t> </a:t>
            </a:r>
            <a:r>
              <a:rPr sz="1250" b="0" i="0" dirty="0" err="1">
                <a:solidFill>
                  <a:srgbClr val="1C2B36"/>
                </a:solidFill>
                <a:latin typeface="Garamond"/>
              </a:rPr>
              <a:t>précédentes</a:t>
            </a:r>
            <a:r>
              <a:rPr sz="1250" b="0" i="0" dirty="0">
                <a:solidFill>
                  <a:srgbClr val="1C2B36"/>
                </a:solidFill>
                <a:latin typeface="Garamond"/>
              </a:rPr>
              <a:t>, </a:t>
            </a:r>
            <a:r>
              <a:rPr sz="1250" b="0" i="0" dirty="0" err="1">
                <a:solidFill>
                  <a:srgbClr val="1C2B36"/>
                </a:solidFill>
                <a:latin typeface="Garamond"/>
              </a:rPr>
              <a:t>celle</a:t>
            </a:r>
            <a:r>
              <a:rPr sz="1250" b="0" i="0" dirty="0">
                <a:solidFill>
                  <a:srgbClr val="1C2B36"/>
                </a:solidFill>
                <a:latin typeface="Garamond"/>
              </a:rPr>
              <a:t> </a:t>
            </a:r>
            <a:r>
              <a:rPr sz="1250" b="0" i="0" dirty="0" err="1">
                <a:solidFill>
                  <a:srgbClr val="1C2B36"/>
                </a:solidFill>
                <a:latin typeface="Garamond"/>
              </a:rPr>
              <a:t>où</a:t>
            </a:r>
            <a:r>
              <a:rPr sz="1250" b="0" i="0" dirty="0">
                <a:solidFill>
                  <a:srgbClr val="1C2B36"/>
                </a:solidFill>
                <a:latin typeface="Garamond"/>
              </a:rPr>
              <a:t> il </a:t>
            </a:r>
            <a:r>
              <a:rPr lang="nl-BE" sz="1250" b="0" i="0" dirty="0">
                <a:solidFill>
                  <a:srgbClr val="1C2B36"/>
                </a:solidFill>
                <a:latin typeface="Garamond"/>
              </a:rPr>
              <a:t>y </a:t>
            </a:r>
            <a:r>
              <a:rPr sz="1250" b="0" i="0" dirty="0">
                <a:solidFill>
                  <a:srgbClr val="1C2B36"/>
                </a:solidFill>
                <a:latin typeface="Garamond"/>
              </a:rPr>
              <a:t>a </a:t>
            </a:r>
            <a:r>
              <a:rPr sz="1250" b="0" i="0" dirty="0" err="1">
                <a:solidFill>
                  <a:srgbClr val="1C2B36"/>
                </a:solidFill>
                <a:latin typeface="Garamond"/>
              </a:rPr>
              <a:t>résidé</a:t>
            </a:r>
            <a:r>
              <a:rPr sz="1250" b="0" i="0" dirty="0">
                <a:solidFill>
                  <a:srgbClr val="1C2B36"/>
                </a:solidFill>
                <a:latin typeface="Garamond"/>
              </a:rPr>
              <a:t> le plus </a:t>
            </a:r>
            <a:r>
              <a:rPr sz="1250" b="0" i="0" dirty="0" err="1">
                <a:solidFill>
                  <a:srgbClr val="1C2B36"/>
                </a:solidFill>
                <a:latin typeface="Garamond"/>
              </a:rPr>
              <a:t>longtemps</a:t>
            </a:r>
            <a:r>
              <a:rPr sz="1250" b="0" i="0" dirty="0">
                <a:solidFill>
                  <a:srgbClr val="1C2B36"/>
                </a:solidFill>
                <a:latin typeface="Garamond"/>
              </a:rPr>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530352"/>
            <a:ext cx="5760720" cy="274320"/>
          </a:xfrm>
          <a:prstGeom prst="rect">
            <a:avLst/>
          </a:prstGeom>
          <a:noFill/>
        </p:spPr>
        <p:txBody>
          <a:bodyPr wrap="square" lIns="0" tIns="0" rIns="0" bIns="0">
            <a:spAutoFit/>
          </a:bodyPr>
          <a:lstStyle/>
          <a:p>
            <a:pPr marL="0" indent="0">
              <a:buNone/>
            </a:pPr>
            <a:r>
              <a:rPr sz="950" b="1" i="0" cap="all" spc="120">
                <a:solidFill>
                  <a:srgbClr val="4A9BD4"/>
                </a:solidFill>
                <a:latin typeface="Garamond"/>
              </a:rPr>
              <a:t>Exception de résidence — fonctionnaire européen</a:t>
            </a:r>
          </a:p>
        </p:txBody>
      </p:sp>
      <p:sp>
        <p:nvSpPr>
          <p:cNvPr id="3" name="Rectangle 2"/>
          <p:cNvSpPr/>
          <p:nvPr/>
        </p:nvSpPr>
        <p:spPr>
          <a:xfrm>
            <a:off x="502920" y="841248"/>
            <a:ext cx="8321040" cy="548640"/>
          </a:xfrm>
          <a:prstGeom prst="rect">
            <a:avLst/>
          </a:prstGeom>
          <a:solidFill>
            <a:srgbClr val="1E7BBE"/>
          </a:solidFill>
          <a:ln>
            <a:noFill/>
          </a:ln>
          <a:effectLst/>
        </p:spPr>
        <p:style>
          <a:lnRef idx="1">
            <a:schemeClr val="accent1"/>
          </a:lnRef>
          <a:fillRef idx="3">
            <a:schemeClr val="accent1"/>
          </a:fillRef>
          <a:effectRef idx="2">
            <a:schemeClr val="accent1"/>
          </a:effectRef>
          <a:fontRef idx="minor">
            <a:schemeClr val="lt1"/>
          </a:fontRef>
        </p:style>
        <p:txBody>
          <a:bodyPr wrap="square" lIns="219456" tIns="0" rIns="164592" bIns="0" rtlCol="0" anchor="ctr"/>
          <a:lstStyle/>
          <a:p>
            <a:pPr marL="0" indent="0" algn="l">
              <a:lnSpc>
                <a:spcPct val="92000"/>
              </a:lnSpc>
              <a:buNone/>
            </a:pPr>
            <a:r>
              <a:rPr sz="1400" b="1" i="0" cap="all" spc="40">
                <a:solidFill>
                  <a:srgbClr val="FFFFFF"/>
                </a:solidFill>
                <a:latin typeface="Garamond"/>
              </a:rPr>
              <a:t>Le Protocole n° 7 sur les privilèges et immunités de l’Union européenne</a:t>
            </a:r>
          </a:p>
        </p:txBody>
      </p:sp>
      <p:sp>
        <p:nvSpPr>
          <p:cNvPr id="4" name="TextBox 3"/>
          <p:cNvSpPr txBox="1"/>
          <p:nvPr/>
        </p:nvSpPr>
        <p:spPr>
          <a:xfrm>
            <a:off x="18288" y="274320"/>
            <a:ext cx="292608" cy="274320"/>
          </a:xfrm>
          <a:prstGeom prst="rect">
            <a:avLst/>
          </a:prstGeom>
          <a:noFill/>
        </p:spPr>
        <p:txBody>
          <a:bodyPr wrap="square" lIns="0" tIns="0" rIns="0" bIns="0">
            <a:spAutoFit/>
          </a:bodyPr>
          <a:lstStyle/>
          <a:p>
            <a:pPr marL="0" indent="0" algn="ctr">
              <a:buNone/>
            </a:pPr>
            <a:r>
              <a:rPr sz="1300" b="1" i="0">
                <a:solidFill>
                  <a:srgbClr val="FFFFFF"/>
                </a:solidFill>
                <a:latin typeface="Garamond"/>
              </a:rPr>
              <a:t>7</a:t>
            </a:r>
          </a:p>
        </p:txBody>
      </p:sp>
      <p:sp>
        <p:nvSpPr>
          <p:cNvPr id="5" name="TextBox 4"/>
          <p:cNvSpPr txBox="1"/>
          <p:nvPr/>
        </p:nvSpPr>
        <p:spPr>
          <a:xfrm>
            <a:off x="502920" y="6455664"/>
            <a:ext cx="5943600" cy="274320"/>
          </a:xfrm>
          <a:prstGeom prst="rect">
            <a:avLst/>
          </a:prstGeom>
          <a:noFill/>
        </p:spPr>
        <p:txBody>
          <a:bodyPr wrap="square" lIns="0" tIns="0" rIns="0" bIns="0">
            <a:spAutoFit/>
          </a:bodyPr>
          <a:lstStyle/>
          <a:p>
            <a:pPr marL="0" indent="0">
              <a:buNone/>
            </a:pPr>
            <a:r>
              <a:rPr sz="950" b="0" i="0">
                <a:solidFill>
                  <a:srgbClr val="6B7C8A"/>
                </a:solidFill>
                <a:latin typeface="Garamond"/>
              </a:rPr>
              <a:t>Conférence U4U – 9 septembre 2026</a:t>
            </a:r>
          </a:p>
        </p:txBody>
      </p:sp>
      <p:sp>
        <p:nvSpPr>
          <p:cNvPr id="7" name="Rectangle 6"/>
          <p:cNvSpPr/>
          <p:nvPr/>
        </p:nvSpPr>
        <p:spPr>
          <a:xfrm>
            <a:off x="502920" y="1591056"/>
            <a:ext cx="8321040" cy="777240"/>
          </a:xfrm>
          <a:prstGeom prst="rect">
            <a:avLst/>
          </a:prstGeom>
          <a:solidFill>
            <a:srgbClr val="E6F6F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TextBox 7"/>
          <p:cNvSpPr txBox="1"/>
          <p:nvPr/>
        </p:nvSpPr>
        <p:spPr>
          <a:xfrm>
            <a:off x="704088" y="1804243"/>
            <a:ext cx="7086598" cy="350865"/>
          </a:xfrm>
          <a:prstGeom prst="rect">
            <a:avLst/>
          </a:prstGeom>
          <a:noFill/>
        </p:spPr>
        <p:txBody>
          <a:bodyPr wrap="square" lIns="0" tIns="0" rIns="0" bIns="0" anchor="ctr">
            <a:spAutoFit/>
          </a:bodyPr>
          <a:lstStyle/>
          <a:p>
            <a:pPr marL="0" indent="0">
              <a:lnSpc>
                <a:spcPct val="95000"/>
              </a:lnSpc>
              <a:buNone/>
            </a:pPr>
            <a:r>
              <a:rPr sz="1150" b="1" i="0" cap="all" spc="50" dirty="0">
                <a:solidFill>
                  <a:srgbClr val="007A6B"/>
                </a:solidFill>
                <a:latin typeface="Garamond"/>
              </a:rPr>
              <a:t>Base </a:t>
            </a:r>
            <a:r>
              <a:rPr sz="1150" b="1" i="0" cap="all" spc="50" dirty="0" err="1">
                <a:solidFill>
                  <a:srgbClr val="007A6B"/>
                </a:solidFill>
                <a:latin typeface="Garamond"/>
              </a:rPr>
              <a:t>légale</a:t>
            </a:r>
            <a:r>
              <a:rPr sz="1150" b="1" i="0" cap="all" spc="50" dirty="0">
                <a:solidFill>
                  <a:srgbClr val="007A6B"/>
                </a:solidFill>
                <a:latin typeface="Garamond"/>
              </a:rPr>
              <a:t>  </a:t>
            </a:r>
            <a:r>
              <a:rPr sz="1200" b="0" i="0" dirty="0">
                <a:solidFill>
                  <a:srgbClr val="1C2B36"/>
                </a:solidFill>
                <a:latin typeface="Garamond"/>
              </a:rPr>
              <a:t>Article 13 du </a:t>
            </a:r>
            <a:r>
              <a:rPr sz="1200" b="0" i="0" dirty="0" err="1">
                <a:solidFill>
                  <a:srgbClr val="1C2B36"/>
                </a:solidFill>
                <a:latin typeface="Garamond"/>
              </a:rPr>
              <a:t>Protocole</a:t>
            </a:r>
            <a:r>
              <a:rPr sz="1200" b="0" i="0" dirty="0">
                <a:solidFill>
                  <a:srgbClr val="1C2B36"/>
                </a:solidFill>
                <a:latin typeface="Garamond"/>
              </a:rPr>
              <a:t> n° 7 du 20 </a:t>
            </a:r>
            <a:r>
              <a:rPr sz="1200" b="0" i="0" dirty="0" err="1">
                <a:solidFill>
                  <a:srgbClr val="1C2B36"/>
                </a:solidFill>
                <a:latin typeface="Garamond"/>
              </a:rPr>
              <a:t>décembre</a:t>
            </a:r>
            <a:r>
              <a:rPr sz="1200" b="0" i="0" dirty="0">
                <a:solidFill>
                  <a:srgbClr val="1C2B36"/>
                </a:solidFill>
                <a:latin typeface="Garamond"/>
              </a:rPr>
              <a:t> 2012 sur les </a:t>
            </a:r>
            <a:r>
              <a:rPr sz="1200" b="0" i="0" dirty="0" err="1">
                <a:solidFill>
                  <a:srgbClr val="1C2B36"/>
                </a:solidFill>
                <a:latin typeface="Garamond"/>
              </a:rPr>
              <a:t>privilèges</a:t>
            </a:r>
            <a:r>
              <a:rPr sz="1200" b="0" i="0" dirty="0">
                <a:solidFill>
                  <a:srgbClr val="1C2B36"/>
                </a:solidFill>
                <a:latin typeface="Garamond"/>
              </a:rPr>
              <a:t> et </a:t>
            </a:r>
            <a:r>
              <a:rPr sz="1200" b="0" i="0" dirty="0" err="1">
                <a:solidFill>
                  <a:srgbClr val="1C2B36"/>
                </a:solidFill>
                <a:latin typeface="Garamond"/>
              </a:rPr>
              <a:t>immunités</a:t>
            </a:r>
            <a:r>
              <a:rPr sz="1200" b="0" i="0" dirty="0">
                <a:solidFill>
                  <a:srgbClr val="1C2B36"/>
                </a:solidFill>
                <a:latin typeface="Garamond"/>
              </a:rPr>
              <a:t> de </a:t>
            </a:r>
            <a:r>
              <a:rPr sz="1200" b="0" i="0" dirty="0" err="1">
                <a:solidFill>
                  <a:srgbClr val="1C2B36"/>
                </a:solidFill>
                <a:latin typeface="Garamond"/>
              </a:rPr>
              <a:t>l’Union</a:t>
            </a:r>
            <a:r>
              <a:rPr sz="1200" b="0" i="0" dirty="0">
                <a:solidFill>
                  <a:srgbClr val="1C2B36"/>
                </a:solidFill>
                <a:latin typeface="Garamond"/>
              </a:rPr>
              <a:t> </a:t>
            </a:r>
            <a:r>
              <a:rPr sz="1200" b="0" i="0" dirty="0" err="1">
                <a:solidFill>
                  <a:srgbClr val="1C2B36"/>
                </a:solidFill>
                <a:latin typeface="Garamond"/>
              </a:rPr>
              <a:t>européenne</a:t>
            </a:r>
            <a:r>
              <a:rPr sz="1200" b="0" i="0" dirty="0">
                <a:solidFill>
                  <a:srgbClr val="1C2B36"/>
                </a:solidFill>
                <a:latin typeface="Garamond"/>
              </a:rPr>
              <a:t> — « exception de domicile fiscal ».</a:t>
            </a:r>
          </a:p>
        </p:txBody>
      </p:sp>
      <p:sp>
        <p:nvSpPr>
          <p:cNvPr id="9" name="TextBox 8"/>
          <p:cNvSpPr txBox="1"/>
          <p:nvPr/>
        </p:nvSpPr>
        <p:spPr>
          <a:xfrm>
            <a:off x="502920" y="2560320"/>
            <a:ext cx="8321040" cy="2302682"/>
          </a:xfrm>
          <a:prstGeom prst="rect">
            <a:avLst/>
          </a:prstGeom>
          <a:noFill/>
        </p:spPr>
        <p:txBody>
          <a:bodyPr wrap="square" lIns="0" tIns="0" rIns="0" bIns="0">
            <a:spAutoFit/>
          </a:bodyPr>
          <a:lstStyle/>
          <a:p>
            <a:pPr marL="182880" indent="-182880">
              <a:lnSpc>
                <a:spcPct val="94000"/>
              </a:lnSpc>
              <a:spcAft>
                <a:spcPts val="700"/>
              </a:spcAft>
              <a:buClr>
                <a:srgbClr val="1E7BBE"/>
              </a:buClr>
              <a:buSzPct val="85000"/>
              <a:buFont typeface="Garamond"/>
              <a:buChar char="▪"/>
            </a:pPr>
            <a:r>
              <a:rPr sz="1450" b="1" i="0" dirty="0">
                <a:solidFill>
                  <a:srgbClr val="1C2B36"/>
                </a:solidFill>
                <a:latin typeface="Garamond"/>
              </a:rPr>
              <a:t>Le fonctionnaire </a:t>
            </a:r>
            <a:r>
              <a:rPr sz="1450" b="1" i="0" dirty="0" err="1">
                <a:solidFill>
                  <a:srgbClr val="1C2B36"/>
                </a:solidFill>
                <a:latin typeface="Garamond"/>
              </a:rPr>
              <a:t>européen</a:t>
            </a:r>
            <a:r>
              <a:rPr sz="1450" b="1" i="0" dirty="0">
                <a:solidFill>
                  <a:srgbClr val="1C2B36"/>
                </a:solidFill>
                <a:latin typeface="Garamond"/>
              </a:rPr>
              <a:t> conserve </a:t>
            </a:r>
            <a:r>
              <a:rPr sz="1450" b="1" i="0" dirty="0" err="1">
                <a:solidFill>
                  <a:srgbClr val="1C2B36"/>
                </a:solidFill>
                <a:latin typeface="Garamond"/>
              </a:rPr>
              <a:t>sa</a:t>
            </a:r>
            <a:r>
              <a:rPr sz="1450" b="1" i="0" dirty="0">
                <a:solidFill>
                  <a:srgbClr val="1C2B36"/>
                </a:solidFill>
                <a:latin typeface="Garamond"/>
              </a:rPr>
              <a:t> </a:t>
            </a:r>
            <a:r>
              <a:rPr sz="1450" b="1" i="0" dirty="0" err="1">
                <a:solidFill>
                  <a:srgbClr val="1C2B36"/>
                </a:solidFill>
                <a:latin typeface="Garamond"/>
              </a:rPr>
              <a:t>résidence</a:t>
            </a:r>
            <a:r>
              <a:rPr sz="1450" b="1" i="0" dirty="0">
                <a:solidFill>
                  <a:srgbClr val="1C2B36"/>
                </a:solidFill>
                <a:latin typeface="Garamond"/>
              </a:rPr>
              <a:t> dans son État </a:t>
            </a:r>
            <a:r>
              <a:rPr sz="1450" b="1" i="0" dirty="0" err="1">
                <a:solidFill>
                  <a:srgbClr val="1C2B36"/>
                </a:solidFill>
                <a:latin typeface="Garamond"/>
              </a:rPr>
              <a:t>membre</a:t>
            </a:r>
            <a:r>
              <a:rPr sz="1450" b="1" i="0" dirty="0">
                <a:solidFill>
                  <a:srgbClr val="1C2B36"/>
                </a:solidFill>
                <a:latin typeface="Garamond"/>
              </a:rPr>
              <a:t> </a:t>
            </a:r>
            <a:r>
              <a:rPr sz="1450" b="1" i="0" dirty="0" err="1">
                <a:solidFill>
                  <a:srgbClr val="1C2B36"/>
                </a:solidFill>
                <a:latin typeface="Garamond"/>
              </a:rPr>
              <a:t>où</a:t>
            </a:r>
            <a:r>
              <a:rPr sz="1450" b="1" i="0" dirty="0">
                <a:solidFill>
                  <a:srgbClr val="1C2B36"/>
                </a:solidFill>
                <a:latin typeface="Garamond"/>
              </a:rPr>
              <a:t> il est </a:t>
            </a:r>
            <a:r>
              <a:rPr sz="1450" b="1" i="0" dirty="0" err="1">
                <a:solidFill>
                  <a:srgbClr val="1C2B36"/>
                </a:solidFill>
                <a:latin typeface="Garamond"/>
              </a:rPr>
              <a:t>établi</a:t>
            </a:r>
            <a:r>
              <a:rPr sz="1450" b="1" i="0" dirty="0">
                <a:solidFill>
                  <a:srgbClr val="1C2B36"/>
                </a:solidFill>
                <a:latin typeface="Garamond"/>
              </a:rPr>
              <a:t> avant son entrée </a:t>
            </a:r>
            <a:r>
              <a:rPr sz="1450" b="1" i="0" dirty="0" err="1">
                <a:solidFill>
                  <a:srgbClr val="1C2B36"/>
                </a:solidFill>
                <a:latin typeface="Garamond"/>
              </a:rPr>
              <a:t>en</a:t>
            </a:r>
            <a:r>
              <a:rPr sz="1450" b="1" i="0" dirty="0">
                <a:solidFill>
                  <a:srgbClr val="1C2B36"/>
                </a:solidFill>
                <a:latin typeface="Garamond"/>
              </a:rPr>
              <a:t> </a:t>
            </a:r>
            <a:r>
              <a:rPr sz="1450" b="1" i="0" dirty="0" err="1">
                <a:solidFill>
                  <a:srgbClr val="1C2B36"/>
                </a:solidFill>
                <a:latin typeface="Garamond"/>
              </a:rPr>
              <a:t>fonction</a:t>
            </a:r>
            <a:r>
              <a:rPr sz="1450" b="1" i="0" dirty="0">
                <a:solidFill>
                  <a:srgbClr val="1C2B36"/>
                </a:solidFill>
                <a:latin typeface="Garamond"/>
              </a:rPr>
              <a:t>.</a:t>
            </a:r>
          </a:p>
          <a:p>
            <a:pPr marL="182880" indent="-182880">
              <a:lnSpc>
                <a:spcPct val="94000"/>
              </a:lnSpc>
              <a:spcAft>
                <a:spcPts val="700"/>
              </a:spcAft>
              <a:buClr>
                <a:srgbClr val="1E7BBE"/>
              </a:buClr>
              <a:buSzPct val="85000"/>
              <a:buFont typeface="Garamond"/>
              <a:buChar char="▪"/>
            </a:pPr>
            <a:r>
              <a:rPr sz="1450" b="0" i="0" dirty="0">
                <a:solidFill>
                  <a:srgbClr val="1C2B36"/>
                </a:solidFill>
                <a:latin typeface="Garamond"/>
              </a:rPr>
              <a:t>Condition : (</a:t>
            </a:r>
            <a:r>
              <a:rPr sz="1450" b="0" i="0" dirty="0" err="1">
                <a:solidFill>
                  <a:srgbClr val="1C2B36"/>
                </a:solidFill>
                <a:latin typeface="Garamond"/>
              </a:rPr>
              <a:t>i</a:t>
            </a:r>
            <a:r>
              <a:rPr sz="1450" b="0" i="0" dirty="0">
                <a:solidFill>
                  <a:srgbClr val="1C2B36"/>
                </a:solidFill>
                <a:latin typeface="Garamond"/>
              </a:rPr>
              <a:t>) installation </a:t>
            </a:r>
            <a:r>
              <a:rPr sz="1450" b="0" i="0" dirty="0" err="1">
                <a:solidFill>
                  <a:srgbClr val="1C2B36"/>
                </a:solidFill>
                <a:latin typeface="Garamond"/>
              </a:rPr>
              <a:t>depuis</a:t>
            </a:r>
            <a:r>
              <a:rPr sz="1450" b="0" i="0" dirty="0">
                <a:solidFill>
                  <a:srgbClr val="1C2B36"/>
                </a:solidFill>
                <a:latin typeface="Garamond"/>
              </a:rPr>
              <a:t> un </a:t>
            </a:r>
            <a:r>
              <a:rPr sz="1450" b="0" i="0" dirty="0" err="1">
                <a:solidFill>
                  <a:srgbClr val="1C2B36"/>
                </a:solidFill>
                <a:latin typeface="Garamond"/>
              </a:rPr>
              <a:t>autre</a:t>
            </a:r>
            <a:r>
              <a:rPr sz="1450" b="0" i="0" dirty="0">
                <a:solidFill>
                  <a:srgbClr val="1C2B36"/>
                </a:solidFill>
                <a:latin typeface="Garamond"/>
              </a:rPr>
              <a:t> État </a:t>
            </a:r>
            <a:r>
              <a:rPr sz="1450" b="0" i="0" dirty="0" err="1">
                <a:solidFill>
                  <a:srgbClr val="1C2B36"/>
                </a:solidFill>
                <a:latin typeface="Garamond"/>
              </a:rPr>
              <a:t>membre</a:t>
            </a:r>
            <a:r>
              <a:rPr sz="1450" b="0" i="0" dirty="0">
                <a:solidFill>
                  <a:srgbClr val="1C2B36"/>
                </a:solidFill>
                <a:latin typeface="Garamond"/>
              </a:rPr>
              <a:t> </a:t>
            </a:r>
            <a:r>
              <a:rPr sz="1450" b="0" i="0" dirty="0" err="1">
                <a:solidFill>
                  <a:srgbClr val="1C2B36"/>
                </a:solidFill>
                <a:latin typeface="Garamond"/>
              </a:rPr>
              <a:t>en</a:t>
            </a:r>
            <a:r>
              <a:rPr sz="1450" b="0" i="0" dirty="0">
                <a:solidFill>
                  <a:srgbClr val="1C2B36"/>
                </a:solidFill>
                <a:latin typeface="Garamond"/>
              </a:rPr>
              <a:t> Belgique ; (ii) </a:t>
            </a:r>
            <a:r>
              <a:rPr sz="1450" b="0" i="0" dirty="0" err="1">
                <a:solidFill>
                  <a:srgbClr val="1C2B36"/>
                </a:solidFill>
                <a:latin typeface="Garamond"/>
              </a:rPr>
              <a:t>uniquement</a:t>
            </a:r>
            <a:r>
              <a:rPr sz="1450" b="0" i="0" dirty="0">
                <a:solidFill>
                  <a:srgbClr val="1C2B36"/>
                </a:solidFill>
                <a:latin typeface="Garamond"/>
              </a:rPr>
              <a:t> </a:t>
            </a:r>
            <a:r>
              <a:rPr sz="1450" b="0" i="0" dirty="0" err="1">
                <a:solidFill>
                  <a:srgbClr val="1C2B36"/>
                </a:solidFill>
                <a:latin typeface="Garamond"/>
              </a:rPr>
              <a:t>en</a:t>
            </a:r>
            <a:r>
              <a:rPr sz="1450" b="0" i="0" dirty="0">
                <a:solidFill>
                  <a:srgbClr val="1C2B36"/>
                </a:solidFill>
                <a:latin typeface="Garamond"/>
              </a:rPr>
              <a:t> raison de </a:t>
            </a:r>
            <a:r>
              <a:rPr sz="1450" b="0" i="0" dirty="0" err="1">
                <a:solidFill>
                  <a:srgbClr val="1C2B36"/>
                </a:solidFill>
                <a:latin typeface="Garamond"/>
              </a:rPr>
              <a:t>l’exercice</a:t>
            </a:r>
            <a:r>
              <a:rPr sz="1450" b="0" i="0" dirty="0">
                <a:solidFill>
                  <a:srgbClr val="1C2B36"/>
                </a:solidFill>
                <a:latin typeface="Garamond"/>
              </a:rPr>
              <a:t> de </a:t>
            </a:r>
            <a:r>
              <a:rPr sz="1450" b="0" i="0" dirty="0" err="1">
                <a:solidFill>
                  <a:srgbClr val="1C2B36"/>
                </a:solidFill>
                <a:latin typeface="Garamond"/>
              </a:rPr>
              <a:t>ses</a:t>
            </a:r>
            <a:r>
              <a:rPr sz="1450" b="0" i="0" dirty="0">
                <a:solidFill>
                  <a:srgbClr val="1C2B36"/>
                </a:solidFill>
                <a:latin typeface="Garamond"/>
              </a:rPr>
              <a:t> </a:t>
            </a:r>
            <a:r>
              <a:rPr sz="1450" b="0" i="0" dirty="0" err="1">
                <a:solidFill>
                  <a:srgbClr val="1C2B36"/>
                </a:solidFill>
                <a:latin typeface="Garamond"/>
              </a:rPr>
              <a:t>fonctions</a:t>
            </a:r>
            <a:r>
              <a:rPr sz="1450" b="0" i="0" dirty="0">
                <a:solidFill>
                  <a:srgbClr val="1C2B36"/>
                </a:solidFill>
                <a:latin typeface="Garamond"/>
              </a:rPr>
              <a:t> au service de </a:t>
            </a:r>
            <a:r>
              <a:rPr sz="1450" b="0" i="0" dirty="0" err="1">
                <a:solidFill>
                  <a:srgbClr val="1C2B36"/>
                </a:solidFill>
                <a:latin typeface="Garamond"/>
              </a:rPr>
              <a:t>l’Union</a:t>
            </a:r>
            <a:r>
              <a:rPr sz="1450" b="0" i="0" dirty="0">
                <a:solidFill>
                  <a:srgbClr val="1C2B36"/>
                </a:solidFill>
                <a:latin typeface="Garamond"/>
              </a:rPr>
              <a:t>.</a:t>
            </a:r>
            <a:endParaRPr lang="nl-BE" sz="1450" b="0" i="0" dirty="0">
              <a:solidFill>
                <a:srgbClr val="1C2B36"/>
              </a:solidFill>
              <a:latin typeface="Garamond"/>
            </a:endParaRPr>
          </a:p>
          <a:p>
            <a:pPr marL="182880" indent="-182880">
              <a:lnSpc>
                <a:spcPct val="94000"/>
              </a:lnSpc>
              <a:spcAft>
                <a:spcPts val="700"/>
              </a:spcAft>
              <a:buClr>
                <a:srgbClr val="1E7BBE"/>
              </a:buClr>
              <a:buSzPct val="85000"/>
              <a:buFont typeface="Garamond"/>
              <a:buChar char="▪"/>
            </a:pPr>
            <a:r>
              <a:rPr lang="nl-BE" sz="1400" b="0" i="1" dirty="0">
                <a:solidFill>
                  <a:srgbClr val="6B7C8A"/>
                </a:solidFill>
                <a:latin typeface="Garamond"/>
              </a:rPr>
              <a:t>Et uniquement s</a:t>
            </a:r>
            <a:r>
              <a:rPr sz="1400" b="0" i="1" dirty="0" err="1">
                <a:solidFill>
                  <a:srgbClr val="6B7C8A"/>
                </a:solidFill>
                <a:latin typeface="Garamond"/>
              </a:rPr>
              <a:t>i</a:t>
            </a:r>
            <a:r>
              <a:rPr sz="1400" b="0" i="1" dirty="0">
                <a:solidFill>
                  <a:srgbClr val="6B7C8A"/>
                </a:solidFill>
                <a:latin typeface="Garamond"/>
              </a:rPr>
              <a:t> </a:t>
            </a:r>
            <a:r>
              <a:rPr sz="1400" b="0" i="1" dirty="0" err="1">
                <a:solidFill>
                  <a:srgbClr val="6B7C8A"/>
                </a:solidFill>
                <a:latin typeface="Garamond"/>
              </a:rPr>
              <a:t>l’installation</a:t>
            </a:r>
            <a:r>
              <a:rPr sz="1400" b="0" i="1" dirty="0">
                <a:solidFill>
                  <a:srgbClr val="6B7C8A"/>
                </a:solidFill>
                <a:latin typeface="Garamond"/>
              </a:rPr>
              <a:t> est </a:t>
            </a:r>
            <a:r>
              <a:rPr sz="1400" b="0" i="1" dirty="0" err="1">
                <a:solidFill>
                  <a:srgbClr val="6B7C8A"/>
                </a:solidFill>
                <a:latin typeface="Garamond"/>
              </a:rPr>
              <a:t>concomitante</a:t>
            </a:r>
            <a:r>
              <a:rPr sz="1400" b="0" i="1" dirty="0">
                <a:solidFill>
                  <a:srgbClr val="6B7C8A"/>
                </a:solidFill>
                <a:latin typeface="Garamond"/>
              </a:rPr>
              <a:t> </a:t>
            </a:r>
            <a:r>
              <a:rPr sz="1400" b="0" i="1" dirty="0" err="1">
                <a:solidFill>
                  <a:srgbClr val="6B7C8A"/>
                </a:solidFill>
                <a:latin typeface="Garamond"/>
              </a:rPr>
              <a:t>ou</a:t>
            </a:r>
            <a:r>
              <a:rPr sz="1400" b="0" i="1" dirty="0">
                <a:solidFill>
                  <a:srgbClr val="6B7C8A"/>
                </a:solidFill>
                <a:latin typeface="Garamond"/>
              </a:rPr>
              <a:t> </a:t>
            </a:r>
            <a:r>
              <a:rPr sz="1400" b="0" i="1" dirty="0" err="1">
                <a:solidFill>
                  <a:srgbClr val="6B7C8A"/>
                </a:solidFill>
                <a:latin typeface="Garamond"/>
              </a:rPr>
              <a:t>postérieure</a:t>
            </a:r>
            <a:r>
              <a:rPr sz="1400" b="0" i="1" dirty="0">
                <a:solidFill>
                  <a:srgbClr val="6B7C8A"/>
                </a:solidFill>
                <a:latin typeface="Garamond"/>
              </a:rPr>
              <a:t> à </a:t>
            </a:r>
            <a:r>
              <a:rPr sz="1400" b="0" i="1" dirty="0" err="1">
                <a:solidFill>
                  <a:srgbClr val="6B7C8A"/>
                </a:solidFill>
                <a:latin typeface="Garamond"/>
              </a:rPr>
              <a:t>l’engagement</a:t>
            </a:r>
            <a:r>
              <a:rPr sz="1400" b="0" i="1" dirty="0">
                <a:solidFill>
                  <a:srgbClr val="6B7C8A"/>
                </a:solidFill>
                <a:latin typeface="Garamond"/>
              </a:rPr>
              <a:t> par les </a:t>
            </a:r>
            <a:r>
              <a:rPr sz="1400" b="0" i="1" dirty="0" err="1">
                <a:solidFill>
                  <a:srgbClr val="6B7C8A"/>
                </a:solidFill>
                <a:latin typeface="Garamond"/>
              </a:rPr>
              <a:t>Communautés</a:t>
            </a:r>
            <a:r>
              <a:rPr sz="1400" b="0" i="1" dirty="0">
                <a:solidFill>
                  <a:srgbClr val="6B7C8A"/>
                </a:solidFill>
                <a:latin typeface="Garamond"/>
              </a:rPr>
              <a:t> </a:t>
            </a:r>
            <a:r>
              <a:rPr sz="1400" b="0" i="1" dirty="0" err="1">
                <a:solidFill>
                  <a:srgbClr val="6B7C8A"/>
                </a:solidFill>
                <a:latin typeface="Garamond"/>
              </a:rPr>
              <a:t>européennes</a:t>
            </a:r>
            <a:r>
              <a:rPr lang="nl-BE" sz="1400" b="0" i="1" dirty="0">
                <a:solidFill>
                  <a:srgbClr val="6B7C8A"/>
                </a:solidFill>
                <a:latin typeface="Garamond"/>
              </a:rPr>
              <a:t> !</a:t>
            </a:r>
            <a:endParaRPr sz="1200" b="0" i="1" dirty="0">
              <a:solidFill>
                <a:srgbClr val="6B7C8A"/>
              </a:solidFill>
              <a:latin typeface="Garamond"/>
            </a:endParaRPr>
          </a:p>
          <a:p>
            <a:pPr marL="182880" indent="-182880">
              <a:lnSpc>
                <a:spcPct val="94000"/>
              </a:lnSpc>
              <a:spcAft>
                <a:spcPts val="700"/>
              </a:spcAft>
              <a:buClr>
                <a:srgbClr val="1E7BBE"/>
              </a:buClr>
              <a:buSzPct val="85000"/>
              <a:buFont typeface="Garamond"/>
              <a:buChar char="▪"/>
            </a:pPr>
            <a:r>
              <a:rPr sz="1450" b="1" i="0" dirty="0">
                <a:solidFill>
                  <a:srgbClr val="1C2B36"/>
                </a:solidFill>
                <a:latin typeface="Garamond"/>
              </a:rPr>
              <a:t>Fiction </a:t>
            </a:r>
            <a:r>
              <a:rPr sz="1450" b="1" i="0" dirty="0" err="1">
                <a:solidFill>
                  <a:srgbClr val="1C2B36"/>
                </a:solidFill>
                <a:latin typeface="Garamond"/>
              </a:rPr>
              <a:t>uniquement</a:t>
            </a:r>
            <a:r>
              <a:rPr sz="1450" b="1" i="0" dirty="0">
                <a:solidFill>
                  <a:srgbClr val="1C2B36"/>
                </a:solidFill>
                <a:latin typeface="Garamond"/>
              </a:rPr>
              <a:t> pour </a:t>
            </a:r>
            <a:r>
              <a:rPr sz="1450" b="1" i="0" dirty="0" err="1">
                <a:solidFill>
                  <a:srgbClr val="1C2B36"/>
                </a:solidFill>
                <a:latin typeface="Garamond"/>
              </a:rPr>
              <a:t>l’application</a:t>
            </a:r>
            <a:r>
              <a:rPr sz="1450" b="1" i="0" dirty="0">
                <a:solidFill>
                  <a:srgbClr val="1C2B36"/>
                </a:solidFill>
                <a:latin typeface="Garamond"/>
              </a:rPr>
              <a:t> :</a:t>
            </a:r>
          </a:p>
          <a:p>
            <a:pPr marL="420624" indent="-182880">
              <a:lnSpc>
                <a:spcPct val="94000"/>
              </a:lnSpc>
              <a:spcAft>
                <a:spcPts val="500"/>
              </a:spcAft>
              <a:buClr>
                <a:srgbClr val="4A9BD4"/>
              </a:buClr>
              <a:buSzPct val="100000"/>
              <a:buFont typeface="Garamond"/>
              <a:buChar char="–"/>
            </a:pPr>
            <a:r>
              <a:rPr sz="1300" b="0" i="0" dirty="0">
                <a:solidFill>
                  <a:srgbClr val="334350"/>
                </a:solidFill>
                <a:latin typeface="Garamond"/>
              </a:rPr>
              <a:t>des </a:t>
            </a:r>
            <a:r>
              <a:rPr sz="1300" b="0" i="0" dirty="0" err="1">
                <a:solidFill>
                  <a:srgbClr val="334350"/>
                </a:solidFill>
                <a:latin typeface="Garamond"/>
              </a:rPr>
              <a:t>impôts</a:t>
            </a:r>
            <a:r>
              <a:rPr sz="1300" b="0" i="0" dirty="0">
                <a:solidFill>
                  <a:srgbClr val="334350"/>
                </a:solidFill>
                <a:latin typeface="Garamond"/>
              </a:rPr>
              <a:t> sur les </a:t>
            </a:r>
            <a:r>
              <a:rPr sz="1300" b="0" i="0" dirty="0" err="1">
                <a:solidFill>
                  <a:srgbClr val="334350"/>
                </a:solidFill>
                <a:latin typeface="Garamond"/>
              </a:rPr>
              <a:t>revenus</a:t>
            </a:r>
            <a:r>
              <a:rPr sz="1300" b="0" i="0" dirty="0">
                <a:solidFill>
                  <a:srgbClr val="334350"/>
                </a:solidFill>
                <a:latin typeface="Garamond"/>
              </a:rPr>
              <a:t> (</a:t>
            </a:r>
            <a:r>
              <a:rPr sz="1300" b="0" i="0" dirty="0" err="1">
                <a:solidFill>
                  <a:srgbClr val="334350"/>
                </a:solidFill>
                <a:latin typeface="Garamond"/>
              </a:rPr>
              <a:t>professionnels</a:t>
            </a:r>
            <a:r>
              <a:rPr sz="1300" b="0" i="0" dirty="0">
                <a:solidFill>
                  <a:srgbClr val="334350"/>
                </a:solidFill>
                <a:latin typeface="Garamond"/>
              </a:rPr>
              <a:t>, </a:t>
            </a:r>
            <a:r>
              <a:rPr sz="1300" b="0" i="0" dirty="0" err="1">
                <a:solidFill>
                  <a:srgbClr val="334350"/>
                </a:solidFill>
                <a:latin typeface="Garamond"/>
              </a:rPr>
              <a:t>immobiliers</a:t>
            </a:r>
            <a:r>
              <a:rPr sz="1300" b="0" i="0" dirty="0">
                <a:solidFill>
                  <a:srgbClr val="334350"/>
                </a:solidFill>
                <a:latin typeface="Garamond"/>
              </a:rPr>
              <a:t>, </a:t>
            </a:r>
            <a:r>
              <a:rPr sz="1300" b="0" i="0" dirty="0" err="1">
                <a:solidFill>
                  <a:srgbClr val="334350"/>
                </a:solidFill>
                <a:latin typeface="Garamond"/>
              </a:rPr>
              <a:t>mobiliers</a:t>
            </a:r>
            <a:r>
              <a:rPr sz="1300" b="0" i="0" dirty="0">
                <a:solidFill>
                  <a:srgbClr val="334350"/>
                </a:solidFill>
                <a:latin typeface="Garamond"/>
              </a:rPr>
              <a:t>, divers) ;</a:t>
            </a:r>
          </a:p>
          <a:p>
            <a:pPr marL="420624" indent="-182880">
              <a:lnSpc>
                <a:spcPct val="94000"/>
              </a:lnSpc>
              <a:spcAft>
                <a:spcPts val="500"/>
              </a:spcAft>
              <a:buClr>
                <a:srgbClr val="4A9BD4"/>
              </a:buClr>
              <a:buSzPct val="100000"/>
              <a:buFont typeface="Garamond"/>
              <a:buChar char="–"/>
            </a:pPr>
            <a:r>
              <a:rPr sz="1300" b="0" i="0" dirty="0">
                <a:solidFill>
                  <a:srgbClr val="334350"/>
                </a:solidFill>
                <a:latin typeface="Garamond"/>
              </a:rPr>
              <a:t>des droits de successions ;</a:t>
            </a:r>
          </a:p>
          <a:p>
            <a:pPr marL="420624" indent="-182880">
              <a:lnSpc>
                <a:spcPct val="94000"/>
              </a:lnSpc>
              <a:spcAft>
                <a:spcPts val="500"/>
              </a:spcAft>
              <a:buClr>
                <a:srgbClr val="4A9BD4"/>
              </a:buClr>
              <a:buSzPct val="100000"/>
              <a:buFont typeface="Garamond"/>
              <a:buChar char="–"/>
            </a:pPr>
            <a:r>
              <a:rPr sz="1300" b="0" i="0" dirty="0">
                <a:solidFill>
                  <a:srgbClr val="334350"/>
                </a:solidFill>
                <a:latin typeface="Garamond"/>
              </a:rPr>
              <a:t>des CPDI.</a:t>
            </a:r>
          </a:p>
        </p:txBody>
      </p:sp>
      <p:sp>
        <p:nvSpPr>
          <p:cNvPr id="10" name="Rectangle 9"/>
          <p:cNvSpPr/>
          <p:nvPr/>
        </p:nvSpPr>
        <p:spPr>
          <a:xfrm>
            <a:off x="502920" y="5074920"/>
            <a:ext cx="4041648" cy="731520"/>
          </a:xfrm>
          <a:prstGeom prst="rect">
            <a:avLst/>
          </a:prstGeom>
          <a:solidFill>
            <a:srgbClr val="E8572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1" name="TextBox 10"/>
          <p:cNvSpPr txBox="1"/>
          <p:nvPr/>
        </p:nvSpPr>
        <p:spPr>
          <a:xfrm>
            <a:off x="704088" y="5184648"/>
            <a:ext cx="3639312" cy="512064"/>
          </a:xfrm>
          <a:prstGeom prst="rect">
            <a:avLst/>
          </a:prstGeom>
          <a:noFill/>
        </p:spPr>
        <p:txBody>
          <a:bodyPr wrap="square" lIns="0" tIns="0" rIns="0" bIns="0" anchor="ctr">
            <a:spAutoFit/>
          </a:bodyPr>
          <a:lstStyle/>
          <a:p>
            <a:pPr marL="0" indent="0">
              <a:lnSpc>
                <a:spcPct val="95000"/>
              </a:lnSpc>
              <a:buNone/>
            </a:pPr>
            <a:r>
              <a:rPr sz="1200" b="1" i="0" cap="all" spc="50">
                <a:solidFill>
                  <a:srgbClr val="FFFFFF"/>
                </a:solidFill>
                <a:latin typeface="Garamond"/>
              </a:rPr>
              <a:t>Attention  </a:t>
            </a:r>
            <a:r>
              <a:rPr sz="1250" b="0" i="0">
                <a:solidFill>
                  <a:srgbClr val="FFFFFF"/>
                </a:solidFill>
                <a:latin typeface="Garamond"/>
              </a:rPr>
              <a:t>Ce n’est pas un choix ! (CJCE, 17/06/1993)</a:t>
            </a:r>
          </a:p>
        </p:txBody>
      </p:sp>
      <p:sp>
        <p:nvSpPr>
          <p:cNvPr id="12" name="Rectangle 11"/>
          <p:cNvSpPr/>
          <p:nvPr/>
        </p:nvSpPr>
        <p:spPr>
          <a:xfrm>
            <a:off x="4782312" y="5074920"/>
            <a:ext cx="4041648" cy="731520"/>
          </a:xfrm>
          <a:prstGeom prst="rect">
            <a:avLst/>
          </a:prstGeom>
          <a:solidFill>
            <a:srgbClr val="D9E9F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TextBox 12"/>
          <p:cNvSpPr txBox="1"/>
          <p:nvPr/>
        </p:nvSpPr>
        <p:spPr>
          <a:xfrm>
            <a:off x="4983480" y="5184648"/>
            <a:ext cx="3639311" cy="512064"/>
          </a:xfrm>
          <a:prstGeom prst="rect">
            <a:avLst/>
          </a:prstGeom>
          <a:noFill/>
        </p:spPr>
        <p:txBody>
          <a:bodyPr wrap="square" lIns="0" tIns="0" rIns="0" bIns="0" anchor="ctr">
            <a:spAutoFit/>
          </a:bodyPr>
          <a:lstStyle/>
          <a:p>
            <a:pPr marL="0" indent="0">
              <a:lnSpc>
                <a:spcPct val="95000"/>
              </a:lnSpc>
              <a:buNone/>
            </a:pPr>
            <a:r>
              <a:rPr sz="1200" b="1" i="0" cap="all" spc="50">
                <a:solidFill>
                  <a:srgbClr val="114F7A"/>
                </a:solidFill>
                <a:latin typeface="Garamond"/>
              </a:rPr>
              <a:t>Portée  </a:t>
            </a:r>
            <a:r>
              <a:rPr sz="1250" b="0" i="0">
                <a:solidFill>
                  <a:srgbClr val="1C2B36"/>
                </a:solidFill>
                <a:latin typeface="Garamond"/>
              </a:rPr>
              <a:t>Les autres impôts ou taxes s’appliquent selon leur régime propre.</a:t>
            </a:r>
          </a:p>
        </p:txBody>
      </p:sp>
      <p:pic>
        <p:nvPicPr>
          <p:cNvPr id="6" name="Picture 5" descr="eu.png"/>
          <p:cNvPicPr>
            <a:picLocks noChangeAspect="1"/>
          </p:cNvPicPr>
          <p:nvPr/>
        </p:nvPicPr>
        <p:blipFill>
          <a:blip r:embed="rId2"/>
          <a:stretch>
            <a:fillRect/>
          </a:stretch>
        </p:blipFill>
        <p:spPr>
          <a:xfrm>
            <a:off x="7991855" y="1765595"/>
            <a:ext cx="630936" cy="42062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530352"/>
            <a:ext cx="5760720" cy="274320"/>
          </a:xfrm>
          <a:prstGeom prst="rect">
            <a:avLst/>
          </a:prstGeom>
          <a:noFill/>
        </p:spPr>
        <p:txBody>
          <a:bodyPr wrap="square" lIns="0" tIns="0" rIns="0" bIns="0">
            <a:spAutoFit/>
          </a:bodyPr>
          <a:lstStyle/>
          <a:p>
            <a:pPr marL="0" indent="0">
              <a:buNone/>
            </a:pPr>
            <a:r>
              <a:rPr sz="950" b="1" i="0" cap="all" spc="120">
                <a:solidFill>
                  <a:srgbClr val="4A9BD4"/>
                </a:solidFill>
                <a:latin typeface="Garamond"/>
              </a:rPr>
              <a:t>Exception de résidence — PPI (suite)</a:t>
            </a:r>
          </a:p>
        </p:txBody>
      </p:sp>
      <p:sp>
        <p:nvSpPr>
          <p:cNvPr id="3" name="Rectangle 2"/>
          <p:cNvSpPr/>
          <p:nvPr/>
        </p:nvSpPr>
        <p:spPr>
          <a:xfrm>
            <a:off x="502920" y="841248"/>
            <a:ext cx="8321040" cy="548640"/>
          </a:xfrm>
          <a:prstGeom prst="rect">
            <a:avLst/>
          </a:prstGeom>
          <a:solidFill>
            <a:srgbClr val="1E7BBE"/>
          </a:solidFill>
          <a:ln>
            <a:noFill/>
          </a:ln>
          <a:effectLst/>
        </p:spPr>
        <p:style>
          <a:lnRef idx="1">
            <a:schemeClr val="accent1"/>
          </a:lnRef>
          <a:fillRef idx="3">
            <a:schemeClr val="accent1"/>
          </a:fillRef>
          <a:effectRef idx="2">
            <a:schemeClr val="accent1"/>
          </a:effectRef>
          <a:fontRef idx="minor">
            <a:schemeClr val="lt1"/>
          </a:fontRef>
        </p:style>
        <p:txBody>
          <a:bodyPr wrap="square" lIns="219456" tIns="0" rIns="164592" bIns="0" rtlCol="0" anchor="ctr"/>
          <a:lstStyle/>
          <a:p>
            <a:pPr marL="0" indent="0" algn="l">
              <a:lnSpc>
                <a:spcPct val="92000"/>
              </a:lnSpc>
              <a:buNone/>
            </a:pPr>
            <a:r>
              <a:rPr sz="1600" b="1" i="0" cap="all" spc="40">
                <a:solidFill>
                  <a:srgbClr val="FFFFFF"/>
                </a:solidFill>
                <a:latin typeface="Garamond"/>
              </a:rPr>
              <a:t>Extension de la fiction au conjoint et aux enfants</a:t>
            </a:r>
          </a:p>
        </p:txBody>
      </p:sp>
      <p:sp>
        <p:nvSpPr>
          <p:cNvPr id="4" name="TextBox 3"/>
          <p:cNvSpPr txBox="1"/>
          <p:nvPr/>
        </p:nvSpPr>
        <p:spPr>
          <a:xfrm>
            <a:off x="18288" y="274320"/>
            <a:ext cx="292608" cy="274320"/>
          </a:xfrm>
          <a:prstGeom prst="rect">
            <a:avLst/>
          </a:prstGeom>
          <a:noFill/>
        </p:spPr>
        <p:txBody>
          <a:bodyPr wrap="square" lIns="0" tIns="0" rIns="0" bIns="0">
            <a:spAutoFit/>
          </a:bodyPr>
          <a:lstStyle/>
          <a:p>
            <a:pPr marL="0" indent="0" algn="ctr">
              <a:buNone/>
            </a:pPr>
            <a:r>
              <a:rPr sz="1300" b="1" i="0">
                <a:solidFill>
                  <a:srgbClr val="FFFFFF"/>
                </a:solidFill>
                <a:latin typeface="Garamond"/>
              </a:rPr>
              <a:t>8</a:t>
            </a:r>
          </a:p>
        </p:txBody>
      </p:sp>
      <p:sp>
        <p:nvSpPr>
          <p:cNvPr id="5" name="TextBox 4"/>
          <p:cNvSpPr txBox="1"/>
          <p:nvPr/>
        </p:nvSpPr>
        <p:spPr>
          <a:xfrm>
            <a:off x="502920" y="6455664"/>
            <a:ext cx="5943600" cy="274320"/>
          </a:xfrm>
          <a:prstGeom prst="rect">
            <a:avLst/>
          </a:prstGeom>
          <a:noFill/>
        </p:spPr>
        <p:txBody>
          <a:bodyPr wrap="square" lIns="0" tIns="0" rIns="0" bIns="0">
            <a:spAutoFit/>
          </a:bodyPr>
          <a:lstStyle/>
          <a:p>
            <a:pPr marL="0" indent="0">
              <a:buNone/>
            </a:pPr>
            <a:r>
              <a:rPr sz="950" b="0" i="0">
                <a:solidFill>
                  <a:srgbClr val="6B7C8A"/>
                </a:solidFill>
                <a:latin typeface="Garamond"/>
              </a:rPr>
              <a:t>Conférence U4U – 9 septembre 2026</a:t>
            </a:r>
          </a:p>
        </p:txBody>
      </p:sp>
      <p:sp>
        <p:nvSpPr>
          <p:cNvPr id="6" name="Rectangle 5"/>
          <p:cNvSpPr/>
          <p:nvPr/>
        </p:nvSpPr>
        <p:spPr>
          <a:xfrm>
            <a:off x="502920" y="1645920"/>
            <a:ext cx="4041648" cy="2148840"/>
          </a:xfrm>
          <a:prstGeom prst="rect">
            <a:avLst/>
          </a:prstGeom>
          <a:solidFill>
            <a:srgbClr val="F1F7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7" name="TextBox 6"/>
          <p:cNvSpPr txBox="1"/>
          <p:nvPr/>
        </p:nvSpPr>
        <p:spPr>
          <a:xfrm>
            <a:off x="722376" y="1847088"/>
            <a:ext cx="3602736" cy="201168"/>
          </a:xfrm>
          <a:prstGeom prst="rect">
            <a:avLst/>
          </a:prstGeom>
          <a:noFill/>
        </p:spPr>
        <p:txBody>
          <a:bodyPr wrap="square" lIns="0" tIns="0" rIns="0" bIns="0">
            <a:spAutoFit/>
          </a:bodyPr>
          <a:lstStyle/>
          <a:p>
            <a:pPr marL="0" indent="0">
              <a:lnSpc>
                <a:spcPct val="95000"/>
              </a:lnSpc>
              <a:buNone/>
            </a:pPr>
            <a:r>
              <a:rPr sz="1200" b="1" i="0" cap="all" spc="50">
                <a:solidFill>
                  <a:srgbClr val="114F7A"/>
                </a:solidFill>
                <a:latin typeface="Garamond"/>
              </a:rPr>
              <a:t>Conjoint — conditions</a:t>
            </a:r>
          </a:p>
        </p:txBody>
      </p:sp>
      <p:sp>
        <p:nvSpPr>
          <p:cNvPr id="8" name="TextBox 7"/>
          <p:cNvSpPr txBox="1"/>
          <p:nvPr/>
        </p:nvSpPr>
        <p:spPr>
          <a:xfrm>
            <a:off x="722376" y="2194560"/>
            <a:ext cx="3602736" cy="1234890"/>
          </a:xfrm>
          <a:prstGeom prst="rect">
            <a:avLst/>
          </a:prstGeom>
          <a:noFill/>
        </p:spPr>
        <p:txBody>
          <a:bodyPr wrap="square" lIns="0" tIns="0" rIns="0" bIns="0">
            <a:spAutoFit/>
          </a:bodyPr>
          <a:lstStyle/>
          <a:p>
            <a:pPr marL="155448" indent="-155448">
              <a:lnSpc>
                <a:spcPct val="94000"/>
              </a:lnSpc>
              <a:spcAft>
                <a:spcPts val="500"/>
              </a:spcAft>
              <a:buClr>
                <a:srgbClr val="1E7BBE"/>
              </a:buClr>
              <a:buSzPct val="80000"/>
              <a:buFont typeface="Garamond"/>
              <a:buChar char="▪"/>
            </a:pPr>
            <a:r>
              <a:rPr sz="1300" b="0" i="0" dirty="0">
                <a:solidFill>
                  <a:srgbClr val="1C2B36"/>
                </a:solidFill>
                <a:latin typeface="Garamond"/>
              </a:rPr>
              <a:t>Mariage </a:t>
            </a:r>
            <a:r>
              <a:rPr sz="1300" b="0" i="0" dirty="0" err="1">
                <a:solidFill>
                  <a:srgbClr val="1C2B36"/>
                </a:solidFill>
                <a:latin typeface="Garamond"/>
              </a:rPr>
              <a:t>antérieur</a:t>
            </a:r>
            <a:r>
              <a:rPr sz="1300" b="0" i="0" dirty="0">
                <a:solidFill>
                  <a:srgbClr val="1C2B36"/>
                </a:solidFill>
                <a:latin typeface="Garamond"/>
              </a:rPr>
              <a:t> à </a:t>
            </a:r>
            <a:r>
              <a:rPr sz="1300" b="0" i="0" dirty="0" err="1">
                <a:solidFill>
                  <a:srgbClr val="1C2B36"/>
                </a:solidFill>
                <a:latin typeface="Garamond"/>
              </a:rPr>
              <a:t>l’entrée</a:t>
            </a:r>
            <a:r>
              <a:rPr sz="1300" b="0" i="0" dirty="0">
                <a:solidFill>
                  <a:srgbClr val="1C2B36"/>
                </a:solidFill>
                <a:latin typeface="Garamond"/>
              </a:rPr>
              <a:t> </a:t>
            </a:r>
            <a:r>
              <a:rPr sz="1300" b="0" i="0" dirty="0" err="1">
                <a:solidFill>
                  <a:srgbClr val="1C2B36"/>
                </a:solidFill>
                <a:latin typeface="Garamond"/>
              </a:rPr>
              <a:t>en</a:t>
            </a:r>
            <a:r>
              <a:rPr sz="1300" b="0" i="0" dirty="0">
                <a:solidFill>
                  <a:srgbClr val="1C2B36"/>
                </a:solidFill>
                <a:latin typeface="Garamond"/>
              </a:rPr>
              <a:t> </a:t>
            </a:r>
            <a:r>
              <a:rPr sz="1300" b="0" i="0" dirty="0" err="1">
                <a:solidFill>
                  <a:srgbClr val="1C2B36"/>
                </a:solidFill>
                <a:latin typeface="Garamond"/>
              </a:rPr>
              <a:t>fonction</a:t>
            </a:r>
            <a:r>
              <a:rPr sz="1300" b="0" i="0" dirty="0">
                <a:solidFill>
                  <a:srgbClr val="1C2B36"/>
                </a:solidFill>
                <a:latin typeface="Garamond"/>
              </a:rPr>
              <a:t> </a:t>
            </a:r>
            <a:r>
              <a:rPr sz="1300" b="0" i="0" dirty="0" err="1">
                <a:solidFill>
                  <a:srgbClr val="1C2B36"/>
                </a:solidFill>
                <a:latin typeface="Garamond"/>
              </a:rPr>
              <a:t>en</a:t>
            </a:r>
            <a:r>
              <a:rPr sz="1300" b="0" i="0" dirty="0">
                <a:solidFill>
                  <a:srgbClr val="1C2B36"/>
                </a:solidFill>
                <a:latin typeface="Garamond"/>
              </a:rPr>
              <a:t> Belgique</a:t>
            </a:r>
            <a:r>
              <a:rPr lang="nl-BE" sz="1300" dirty="0">
                <a:solidFill>
                  <a:srgbClr val="1C2B36"/>
                </a:solidFill>
                <a:latin typeface="Garamond"/>
              </a:rPr>
              <a:t> (cf. Com. I.R., art. 227/24) </a:t>
            </a:r>
            <a:r>
              <a:rPr lang="nl-BE" sz="1300" i="1" dirty="0">
                <a:solidFill>
                  <a:srgbClr val="1C2B36"/>
                </a:solidFill>
                <a:latin typeface="Garamond"/>
              </a:rPr>
              <a:t>selon l’administration fiscale belge</a:t>
            </a:r>
            <a:endParaRPr sz="1300" b="0" i="0" dirty="0">
              <a:solidFill>
                <a:srgbClr val="1C2B36"/>
              </a:solidFill>
              <a:latin typeface="Garamond"/>
            </a:endParaRPr>
          </a:p>
          <a:p>
            <a:pPr marL="155448" indent="-155448">
              <a:lnSpc>
                <a:spcPct val="94000"/>
              </a:lnSpc>
              <a:spcAft>
                <a:spcPts val="500"/>
              </a:spcAft>
              <a:buClr>
                <a:srgbClr val="1E7BBE"/>
              </a:buClr>
              <a:buSzPct val="80000"/>
              <a:buFont typeface="Garamond"/>
              <a:buChar char="▪"/>
            </a:pPr>
            <a:r>
              <a:rPr sz="1300" b="0" i="0" dirty="0">
                <a:solidFill>
                  <a:srgbClr val="1C2B36"/>
                </a:solidFill>
                <a:latin typeface="Garamond"/>
              </a:rPr>
              <a:t>Le conjoint </a:t>
            </a:r>
            <a:r>
              <a:rPr sz="1300" b="0" i="0" dirty="0" err="1">
                <a:solidFill>
                  <a:srgbClr val="1C2B36"/>
                </a:solidFill>
                <a:latin typeface="Garamond"/>
              </a:rPr>
              <a:t>n’exerce</a:t>
            </a:r>
            <a:r>
              <a:rPr sz="1300" b="0" i="0" dirty="0">
                <a:solidFill>
                  <a:srgbClr val="1C2B36"/>
                </a:solidFill>
                <a:latin typeface="Garamond"/>
              </a:rPr>
              <a:t> </a:t>
            </a:r>
            <a:r>
              <a:rPr sz="1300" b="0" i="0" dirty="0" err="1">
                <a:solidFill>
                  <a:srgbClr val="1C2B36"/>
                </a:solidFill>
                <a:latin typeface="Garamond"/>
              </a:rPr>
              <a:t>aucune</a:t>
            </a:r>
            <a:r>
              <a:rPr sz="1300" b="0" i="0" dirty="0">
                <a:solidFill>
                  <a:srgbClr val="1C2B36"/>
                </a:solidFill>
                <a:latin typeface="Garamond"/>
              </a:rPr>
              <a:t> </a:t>
            </a:r>
            <a:r>
              <a:rPr sz="1300" b="0" i="0" dirty="0" err="1">
                <a:solidFill>
                  <a:srgbClr val="1C2B36"/>
                </a:solidFill>
                <a:latin typeface="Garamond"/>
              </a:rPr>
              <a:t>activité</a:t>
            </a:r>
            <a:r>
              <a:rPr sz="1300" b="0" i="0" dirty="0">
                <a:solidFill>
                  <a:srgbClr val="1C2B36"/>
                </a:solidFill>
                <a:latin typeface="Garamond"/>
              </a:rPr>
              <a:t> </a:t>
            </a:r>
            <a:r>
              <a:rPr sz="1300" b="0" i="0" dirty="0" err="1">
                <a:solidFill>
                  <a:srgbClr val="1C2B36"/>
                </a:solidFill>
                <a:latin typeface="Garamond"/>
              </a:rPr>
              <a:t>professionnelle</a:t>
            </a:r>
            <a:r>
              <a:rPr sz="1300" b="0" i="0" dirty="0">
                <a:solidFill>
                  <a:srgbClr val="1C2B36"/>
                </a:solidFill>
                <a:latin typeface="Garamond"/>
              </a:rPr>
              <a:t> propre</a:t>
            </a:r>
          </a:p>
          <a:p>
            <a:pPr marL="365760" indent="-164592">
              <a:lnSpc>
                <a:spcPct val="94000"/>
              </a:lnSpc>
              <a:spcAft>
                <a:spcPts val="500"/>
              </a:spcAft>
              <a:buClr>
                <a:srgbClr val="4A9BD4"/>
              </a:buClr>
              <a:buSzPct val="100000"/>
              <a:buFont typeface="Garamond"/>
              <a:buChar char="–"/>
            </a:pPr>
            <a:r>
              <a:rPr sz="1150" b="0" i="0" dirty="0" err="1">
                <a:solidFill>
                  <a:srgbClr val="334350"/>
                </a:solidFill>
                <a:latin typeface="Garamond"/>
              </a:rPr>
              <a:t>une</a:t>
            </a:r>
            <a:r>
              <a:rPr sz="1150" b="0" i="0" dirty="0">
                <a:solidFill>
                  <a:srgbClr val="334350"/>
                </a:solidFill>
                <a:latin typeface="Garamond"/>
              </a:rPr>
              <a:t> </a:t>
            </a:r>
            <a:r>
              <a:rPr sz="1150" b="0" i="0" dirty="0" err="1">
                <a:solidFill>
                  <a:srgbClr val="334350"/>
                </a:solidFill>
                <a:latin typeface="Garamond"/>
              </a:rPr>
              <a:t>activité</a:t>
            </a:r>
            <a:r>
              <a:rPr sz="1150" b="0" i="0" dirty="0">
                <a:solidFill>
                  <a:srgbClr val="334350"/>
                </a:solidFill>
                <a:latin typeface="Garamond"/>
              </a:rPr>
              <a:t> </a:t>
            </a:r>
            <a:r>
              <a:rPr sz="1150" b="0" i="0" dirty="0" err="1">
                <a:solidFill>
                  <a:srgbClr val="334350"/>
                </a:solidFill>
                <a:latin typeface="Garamond"/>
              </a:rPr>
              <a:t>réellement</a:t>
            </a:r>
            <a:r>
              <a:rPr sz="1150" b="0" i="0" dirty="0">
                <a:solidFill>
                  <a:srgbClr val="334350"/>
                </a:solidFill>
                <a:latin typeface="Garamond"/>
              </a:rPr>
              <a:t> </a:t>
            </a:r>
            <a:r>
              <a:rPr sz="1150" b="0" i="0" dirty="0" err="1">
                <a:solidFill>
                  <a:srgbClr val="334350"/>
                </a:solidFill>
                <a:latin typeface="Garamond"/>
              </a:rPr>
              <a:t>accessoire</a:t>
            </a:r>
            <a:r>
              <a:rPr sz="1150" b="0" i="0" dirty="0">
                <a:solidFill>
                  <a:srgbClr val="334350"/>
                </a:solidFill>
                <a:latin typeface="Garamond"/>
              </a:rPr>
              <a:t> </a:t>
            </a:r>
            <a:r>
              <a:rPr sz="1150" b="0" i="0" dirty="0" err="1">
                <a:solidFill>
                  <a:srgbClr val="334350"/>
                </a:solidFill>
                <a:latin typeface="Garamond"/>
              </a:rPr>
              <a:t>n’y</a:t>
            </a:r>
            <a:r>
              <a:rPr sz="1150" b="0" i="0" dirty="0">
                <a:solidFill>
                  <a:srgbClr val="334350"/>
                </a:solidFill>
                <a:latin typeface="Garamond"/>
              </a:rPr>
              <a:t> fait pas obstacle</a:t>
            </a:r>
          </a:p>
        </p:txBody>
      </p:sp>
      <p:sp>
        <p:nvSpPr>
          <p:cNvPr id="9" name="Rectangle 8"/>
          <p:cNvSpPr/>
          <p:nvPr/>
        </p:nvSpPr>
        <p:spPr>
          <a:xfrm>
            <a:off x="4782312" y="1645920"/>
            <a:ext cx="4041648" cy="2148840"/>
          </a:xfrm>
          <a:prstGeom prst="rect">
            <a:avLst/>
          </a:prstGeom>
          <a:solidFill>
            <a:srgbClr val="D9E9F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0" name="TextBox 9"/>
          <p:cNvSpPr txBox="1"/>
          <p:nvPr/>
        </p:nvSpPr>
        <p:spPr>
          <a:xfrm>
            <a:off x="5001768" y="1847088"/>
            <a:ext cx="3602736" cy="201168"/>
          </a:xfrm>
          <a:prstGeom prst="rect">
            <a:avLst/>
          </a:prstGeom>
          <a:noFill/>
        </p:spPr>
        <p:txBody>
          <a:bodyPr wrap="square" lIns="0" tIns="0" rIns="0" bIns="0">
            <a:spAutoFit/>
          </a:bodyPr>
          <a:lstStyle/>
          <a:p>
            <a:pPr marL="0" indent="0">
              <a:lnSpc>
                <a:spcPct val="95000"/>
              </a:lnSpc>
              <a:buNone/>
            </a:pPr>
            <a:r>
              <a:rPr sz="1200" b="1" i="0" cap="all" spc="50">
                <a:solidFill>
                  <a:srgbClr val="114F7A"/>
                </a:solidFill>
                <a:latin typeface="Garamond"/>
              </a:rPr>
              <a:t>Enfants — conditions</a:t>
            </a:r>
          </a:p>
        </p:txBody>
      </p:sp>
      <p:sp>
        <p:nvSpPr>
          <p:cNvPr id="11" name="TextBox 10"/>
          <p:cNvSpPr txBox="1"/>
          <p:nvPr/>
        </p:nvSpPr>
        <p:spPr>
          <a:xfrm>
            <a:off x="5001768" y="2194560"/>
            <a:ext cx="3602736" cy="1025089"/>
          </a:xfrm>
          <a:prstGeom prst="rect">
            <a:avLst/>
          </a:prstGeom>
          <a:noFill/>
        </p:spPr>
        <p:txBody>
          <a:bodyPr wrap="square" lIns="0" tIns="0" rIns="0" bIns="0">
            <a:spAutoFit/>
          </a:bodyPr>
          <a:lstStyle/>
          <a:p>
            <a:pPr marL="155448" indent="-155448">
              <a:lnSpc>
                <a:spcPct val="94000"/>
              </a:lnSpc>
              <a:spcAft>
                <a:spcPts val="500"/>
              </a:spcAft>
              <a:buClr>
                <a:srgbClr val="1E7BBE"/>
              </a:buClr>
              <a:buSzPct val="80000"/>
              <a:buFont typeface="Garamond"/>
              <a:buChar char="▪"/>
            </a:pPr>
            <a:r>
              <a:rPr sz="1300" b="0" i="0" dirty="0" err="1">
                <a:solidFill>
                  <a:srgbClr val="1C2B36"/>
                </a:solidFill>
                <a:latin typeface="Garamond"/>
              </a:rPr>
              <a:t>Nés</a:t>
            </a:r>
            <a:r>
              <a:rPr sz="1300" b="0" i="0" dirty="0">
                <a:solidFill>
                  <a:srgbClr val="1C2B36"/>
                </a:solidFill>
                <a:latin typeface="Garamond"/>
              </a:rPr>
              <a:t> avant </a:t>
            </a:r>
            <a:r>
              <a:rPr sz="1300" b="0" i="0" dirty="0" err="1">
                <a:solidFill>
                  <a:srgbClr val="1C2B36"/>
                </a:solidFill>
                <a:latin typeface="Garamond"/>
              </a:rPr>
              <a:t>l’entrée</a:t>
            </a:r>
            <a:r>
              <a:rPr sz="1300" b="0" i="0" dirty="0">
                <a:solidFill>
                  <a:srgbClr val="1C2B36"/>
                </a:solidFill>
                <a:latin typeface="Garamond"/>
              </a:rPr>
              <a:t> </a:t>
            </a:r>
            <a:r>
              <a:rPr sz="1300" b="0" i="0" dirty="0" err="1">
                <a:solidFill>
                  <a:srgbClr val="1C2B36"/>
                </a:solidFill>
                <a:latin typeface="Garamond"/>
              </a:rPr>
              <a:t>en</a:t>
            </a:r>
            <a:r>
              <a:rPr sz="1300" b="0" i="0" dirty="0">
                <a:solidFill>
                  <a:srgbClr val="1C2B36"/>
                </a:solidFill>
                <a:latin typeface="Garamond"/>
              </a:rPr>
              <a:t> </a:t>
            </a:r>
            <a:r>
              <a:rPr sz="1300" b="0" i="0" dirty="0" err="1">
                <a:solidFill>
                  <a:srgbClr val="1C2B36"/>
                </a:solidFill>
                <a:latin typeface="Garamond"/>
              </a:rPr>
              <a:t>fonction</a:t>
            </a:r>
            <a:r>
              <a:rPr lang="nl-BE" sz="1300" b="0" i="0" dirty="0">
                <a:solidFill>
                  <a:srgbClr val="1C2B36"/>
                </a:solidFill>
                <a:latin typeface="Garamond"/>
              </a:rPr>
              <a:t> (cf. Com. I.R., art. 227/24) </a:t>
            </a:r>
            <a:r>
              <a:rPr lang="nl-BE" sz="1300" b="0" i="1" dirty="0">
                <a:solidFill>
                  <a:srgbClr val="1C2B36"/>
                </a:solidFill>
                <a:latin typeface="Garamond"/>
              </a:rPr>
              <a:t>selon l’administration fiscale belge</a:t>
            </a:r>
            <a:endParaRPr sz="1300" b="0" i="1" dirty="0">
              <a:solidFill>
                <a:srgbClr val="1C2B36"/>
              </a:solidFill>
              <a:latin typeface="Garamond"/>
            </a:endParaRPr>
          </a:p>
          <a:p>
            <a:pPr marL="155448" indent="-155448">
              <a:lnSpc>
                <a:spcPct val="94000"/>
              </a:lnSpc>
              <a:spcAft>
                <a:spcPts val="500"/>
              </a:spcAft>
              <a:buClr>
                <a:srgbClr val="1E7BBE"/>
              </a:buClr>
              <a:buSzPct val="80000"/>
              <a:buFont typeface="Garamond"/>
              <a:buChar char="▪"/>
            </a:pPr>
            <a:r>
              <a:rPr sz="1300" b="0" i="0" dirty="0">
                <a:solidFill>
                  <a:srgbClr val="1C2B36"/>
                </a:solidFill>
                <a:latin typeface="Garamond"/>
              </a:rPr>
              <a:t>À charge et sous la garde du fonctionnaire</a:t>
            </a:r>
          </a:p>
          <a:p>
            <a:pPr marL="365760" indent="-164592">
              <a:lnSpc>
                <a:spcPct val="94000"/>
              </a:lnSpc>
              <a:spcAft>
                <a:spcPts val="500"/>
              </a:spcAft>
              <a:buClr>
                <a:srgbClr val="4A9BD4"/>
              </a:buClr>
              <a:buSzPct val="100000"/>
              <a:buFont typeface="Garamond"/>
              <a:buChar char="–"/>
            </a:pPr>
            <a:r>
              <a:rPr sz="1150" b="0" i="0" dirty="0">
                <a:solidFill>
                  <a:srgbClr val="334350"/>
                </a:solidFill>
                <a:latin typeface="Garamond"/>
              </a:rPr>
              <a:t>la </a:t>
            </a:r>
            <a:r>
              <a:rPr sz="1150" b="0" i="0" dirty="0" err="1">
                <a:solidFill>
                  <a:srgbClr val="334350"/>
                </a:solidFill>
                <a:latin typeface="Garamond"/>
              </a:rPr>
              <a:t>perte</a:t>
            </a:r>
            <a:r>
              <a:rPr sz="1150" b="0" i="0" dirty="0">
                <a:solidFill>
                  <a:srgbClr val="334350"/>
                </a:solidFill>
                <a:latin typeface="Garamond"/>
              </a:rPr>
              <a:t> de la </a:t>
            </a:r>
            <a:r>
              <a:rPr sz="1150" b="0" i="0" dirty="0" err="1">
                <a:solidFill>
                  <a:srgbClr val="334350"/>
                </a:solidFill>
                <a:latin typeface="Garamond"/>
              </a:rPr>
              <a:t>qualité</a:t>
            </a:r>
            <a:r>
              <a:rPr sz="1150" b="0" i="0" dirty="0">
                <a:solidFill>
                  <a:srgbClr val="334350"/>
                </a:solidFill>
                <a:latin typeface="Garamond"/>
              </a:rPr>
              <a:t> d’enfant à charge met fin au </a:t>
            </a:r>
            <a:r>
              <a:rPr sz="1150" b="0" i="0" dirty="0" err="1">
                <a:solidFill>
                  <a:srgbClr val="334350"/>
                </a:solidFill>
                <a:latin typeface="Garamond"/>
              </a:rPr>
              <a:t>bénéfice</a:t>
            </a:r>
            <a:endParaRPr sz="1150" b="0" i="0" dirty="0">
              <a:solidFill>
                <a:srgbClr val="334350"/>
              </a:solidFill>
              <a:latin typeface="Garamond"/>
            </a:endParaRPr>
          </a:p>
        </p:txBody>
      </p:sp>
      <p:pic>
        <p:nvPicPr>
          <p:cNvPr id="12" name="Picture 11" descr="ic_people.png"/>
          <p:cNvPicPr>
            <a:picLocks noChangeAspect="1"/>
          </p:cNvPicPr>
          <p:nvPr/>
        </p:nvPicPr>
        <p:blipFill>
          <a:blip r:embed="rId2"/>
          <a:stretch>
            <a:fillRect/>
          </a:stretch>
        </p:blipFill>
        <p:spPr>
          <a:xfrm>
            <a:off x="4005072" y="1773936"/>
            <a:ext cx="365760" cy="365760"/>
          </a:xfrm>
          <a:prstGeom prst="rect">
            <a:avLst/>
          </a:prstGeom>
        </p:spPr>
      </p:pic>
      <p:sp>
        <p:nvSpPr>
          <p:cNvPr id="13" name="Rectangle 12"/>
          <p:cNvSpPr/>
          <p:nvPr/>
        </p:nvSpPr>
        <p:spPr>
          <a:xfrm>
            <a:off x="502920" y="4041648"/>
            <a:ext cx="8321040" cy="731520"/>
          </a:xfrm>
          <a:prstGeom prst="rect">
            <a:avLst/>
          </a:prstGeom>
          <a:solidFill>
            <a:srgbClr val="D9E9F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4" name="TextBox 13"/>
          <p:cNvSpPr txBox="1"/>
          <p:nvPr/>
        </p:nvSpPr>
        <p:spPr>
          <a:xfrm>
            <a:off x="704088" y="4151376"/>
            <a:ext cx="7918704" cy="512064"/>
          </a:xfrm>
          <a:prstGeom prst="rect">
            <a:avLst/>
          </a:prstGeom>
          <a:noFill/>
        </p:spPr>
        <p:txBody>
          <a:bodyPr wrap="square" lIns="0" tIns="0" rIns="0" bIns="0" anchor="ctr">
            <a:spAutoFit/>
          </a:bodyPr>
          <a:lstStyle/>
          <a:p>
            <a:pPr marL="0" indent="0">
              <a:lnSpc>
                <a:spcPct val="95000"/>
              </a:lnSpc>
              <a:buNone/>
            </a:pPr>
            <a:r>
              <a:rPr sz="1200" b="1" i="0" cap="all" spc="50">
                <a:solidFill>
                  <a:srgbClr val="114F7A"/>
                </a:solidFill>
                <a:latin typeface="Garamond"/>
              </a:rPr>
              <a:t>Si la condition n’est pas remplie  </a:t>
            </a:r>
            <a:r>
              <a:rPr sz="1250" b="0" i="0">
                <a:solidFill>
                  <a:srgbClr val="1C2B36"/>
                </a:solidFill>
                <a:latin typeface="Garamond"/>
              </a:rPr>
              <a:t>La résidence fiscale du conjoint est analysée séparément, selon les critères de droit commun.</a:t>
            </a:r>
          </a:p>
        </p:txBody>
      </p:sp>
      <p:sp>
        <p:nvSpPr>
          <p:cNvPr id="15" name="Rectangle 14"/>
          <p:cNvSpPr/>
          <p:nvPr/>
        </p:nvSpPr>
        <p:spPr>
          <a:xfrm>
            <a:off x="502920" y="4956048"/>
            <a:ext cx="8321040" cy="1051560"/>
          </a:xfrm>
          <a:prstGeom prst="rect">
            <a:avLst/>
          </a:prstGeom>
          <a:solidFill>
            <a:srgbClr val="114F7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6" name="TextBox 15"/>
          <p:cNvSpPr txBox="1"/>
          <p:nvPr/>
        </p:nvSpPr>
        <p:spPr>
          <a:xfrm>
            <a:off x="704088" y="5207714"/>
            <a:ext cx="7918704" cy="548227"/>
          </a:xfrm>
          <a:prstGeom prst="rect">
            <a:avLst/>
          </a:prstGeom>
          <a:noFill/>
        </p:spPr>
        <p:txBody>
          <a:bodyPr wrap="square" lIns="0" tIns="0" rIns="0" bIns="0" anchor="ctr">
            <a:spAutoFit/>
          </a:bodyPr>
          <a:lstStyle/>
          <a:p>
            <a:pPr marL="0" indent="0">
              <a:lnSpc>
                <a:spcPct val="95000"/>
              </a:lnSpc>
              <a:buNone/>
            </a:pPr>
            <a:r>
              <a:rPr sz="1200" b="1" i="0" cap="all" spc="50" dirty="0">
                <a:solidFill>
                  <a:srgbClr val="FFFFFF"/>
                </a:solidFill>
                <a:latin typeface="Garamond"/>
              </a:rPr>
              <a:t>Fin de </a:t>
            </a:r>
            <a:r>
              <a:rPr sz="1200" b="1" i="0" cap="all" spc="50" dirty="0" err="1">
                <a:solidFill>
                  <a:srgbClr val="FFFFFF"/>
                </a:solidFill>
                <a:latin typeface="Garamond"/>
              </a:rPr>
              <a:t>l’exception</a:t>
            </a:r>
            <a:r>
              <a:rPr sz="1200" b="1" i="0" cap="all" spc="50" dirty="0">
                <a:solidFill>
                  <a:srgbClr val="FFFFFF"/>
                </a:solidFill>
                <a:latin typeface="Garamond"/>
              </a:rPr>
              <a:t>  </a:t>
            </a:r>
            <a:r>
              <a:rPr sz="1250" b="0" i="0" dirty="0">
                <a:solidFill>
                  <a:srgbClr val="FFFFFF"/>
                </a:solidFill>
                <a:latin typeface="Garamond"/>
              </a:rPr>
              <a:t>Lors de la mise à la </a:t>
            </a:r>
            <a:r>
              <a:rPr sz="1250" b="1" i="0" dirty="0" err="1">
                <a:solidFill>
                  <a:srgbClr val="FFFFFF"/>
                </a:solidFill>
                <a:latin typeface="Garamond"/>
              </a:rPr>
              <a:t>retraite</a:t>
            </a:r>
            <a:r>
              <a:rPr sz="1250" b="0" i="0" dirty="0">
                <a:solidFill>
                  <a:srgbClr val="FFFFFF"/>
                </a:solidFill>
                <a:latin typeface="Garamond"/>
              </a:rPr>
              <a:t>, le fonctionnaire </a:t>
            </a:r>
            <a:r>
              <a:rPr sz="1250" b="0" i="0" dirty="0" err="1">
                <a:solidFill>
                  <a:srgbClr val="FFFFFF"/>
                </a:solidFill>
                <a:latin typeface="Garamond"/>
              </a:rPr>
              <a:t>devient</a:t>
            </a:r>
            <a:r>
              <a:rPr sz="1250" b="0" i="0" dirty="0">
                <a:solidFill>
                  <a:srgbClr val="FFFFFF"/>
                </a:solidFill>
                <a:latin typeface="Garamond"/>
              </a:rPr>
              <a:t> </a:t>
            </a:r>
            <a:r>
              <a:rPr sz="1250" b="0" i="0" dirty="0" err="1">
                <a:solidFill>
                  <a:srgbClr val="FFFFFF"/>
                </a:solidFill>
                <a:latin typeface="Garamond"/>
              </a:rPr>
              <a:t>résident</a:t>
            </a:r>
            <a:r>
              <a:rPr sz="1250" b="0" i="0" dirty="0">
                <a:solidFill>
                  <a:srgbClr val="FFFFFF"/>
                </a:solidFill>
                <a:latin typeface="Garamond"/>
              </a:rPr>
              <a:t> de </a:t>
            </a:r>
            <a:r>
              <a:rPr sz="1250" b="0" i="0" dirty="0" err="1">
                <a:solidFill>
                  <a:srgbClr val="FFFFFF"/>
                </a:solidFill>
                <a:latin typeface="Garamond"/>
              </a:rPr>
              <a:t>l’État</a:t>
            </a:r>
            <a:r>
              <a:rPr sz="1250" b="0" i="0" dirty="0">
                <a:solidFill>
                  <a:srgbClr val="FFFFFF"/>
                </a:solidFill>
                <a:latin typeface="Garamond"/>
              </a:rPr>
              <a:t> </a:t>
            </a:r>
            <a:r>
              <a:rPr sz="1250" b="0" i="0" dirty="0" err="1">
                <a:solidFill>
                  <a:srgbClr val="FFFFFF"/>
                </a:solidFill>
                <a:latin typeface="Garamond"/>
              </a:rPr>
              <a:t>où</a:t>
            </a:r>
            <a:r>
              <a:rPr sz="1250" b="0" i="0" dirty="0">
                <a:solidFill>
                  <a:srgbClr val="FFFFFF"/>
                </a:solidFill>
                <a:latin typeface="Garamond"/>
              </a:rPr>
              <a:t> il </a:t>
            </a:r>
            <a:r>
              <a:rPr sz="1250" b="0" i="0" dirty="0" err="1">
                <a:solidFill>
                  <a:srgbClr val="FFFFFF"/>
                </a:solidFill>
                <a:latin typeface="Garamond"/>
              </a:rPr>
              <a:t>réside</a:t>
            </a:r>
            <a:r>
              <a:rPr sz="1250" b="0" i="0" dirty="0">
                <a:solidFill>
                  <a:srgbClr val="FFFFFF"/>
                </a:solidFill>
                <a:latin typeface="Garamond"/>
              </a:rPr>
              <a:t> </a:t>
            </a:r>
            <a:r>
              <a:rPr sz="1250" b="0" i="0" dirty="0" err="1">
                <a:solidFill>
                  <a:srgbClr val="FFFFFF"/>
                </a:solidFill>
                <a:latin typeface="Garamond"/>
              </a:rPr>
              <a:t>effectivement</a:t>
            </a:r>
            <a:r>
              <a:rPr sz="1250" b="0" i="0" dirty="0">
                <a:solidFill>
                  <a:srgbClr val="FFFFFF"/>
                </a:solidFill>
                <a:latin typeface="Garamond"/>
              </a:rPr>
              <a:t> — domicile </a:t>
            </a:r>
            <a:r>
              <a:rPr sz="1250" b="0" i="0" dirty="0" err="1">
                <a:solidFill>
                  <a:srgbClr val="FFFFFF"/>
                </a:solidFill>
                <a:latin typeface="Garamond"/>
              </a:rPr>
              <a:t>ou</a:t>
            </a:r>
            <a:r>
              <a:rPr sz="1250" b="0" i="0" dirty="0">
                <a:solidFill>
                  <a:srgbClr val="FFFFFF"/>
                </a:solidFill>
                <a:latin typeface="Garamond"/>
              </a:rPr>
              <a:t> </a:t>
            </a:r>
            <a:r>
              <a:rPr sz="1250" b="0" i="0" dirty="0" err="1">
                <a:solidFill>
                  <a:srgbClr val="FFFFFF"/>
                </a:solidFill>
                <a:latin typeface="Garamond"/>
              </a:rPr>
              <a:t>siège</a:t>
            </a:r>
            <a:r>
              <a:rPr sz="1250" b="0" i="0" dirty="0">
                <a:solidFill>
                  <a:srgbClr val="FFFFFF"/>
                </a:solidFill>
                <a:latin typeface="Garamond"/>
              </a:rPr>
              <a:t> de la fortune. Le régime de droit </a:t>
            </a:r>
            <a:r>
              <a:rPr sz="1250" b="0" i="0" dirty="0" err="1">
                <a:solidFill>
                  <a:srgbClr val="FFFFFF"/>
                </a:solidFill>
                <a:latin typeface="Garamond"/>
              </a:rPr>
              <a:t>commun</a:t>
            </a:r>
            <a:r>
              <a:rPr sz="1250" b="0" i="0" dirty="0">
                <a:solidFill>
                  <a:srgbClr val="FFFFFF"/>
                </a:solidFill>
                <a:latin typeface="Garamond"/>
              </a:rPr>
              <a:t> </a:t>
            </a:r>
            <a:r>
              <a:rPr sz="1250" b="0" i="0" dirty="0" err="1">
                <a:solidFill>
                  <a:srgbClr val="FFFFFF"/>
                </a:solidFill>
                <a:latin typeface="Garamond"/>
              </a:rPr>
              <a:t>s’applique</a:t>
            </a:r>
            <a:r>
              <a:rPr sz="1250" b="0" i="0" dirty="0">
                <a:solidFill>
                  <a:srgbClr val="FFFFFF"/>
                </a:solidFill>
                <a:latin typeface="Garamond"/>
              </a:rPr>
              <a:t> </a:t>
            </a:r>
            <a:r>
              <a:rPr sz="1250" b="0" i="0" dirty="0" err="1">
                <a:solidFill>
                  <a:srgbClr val="FFFFFF"/>
                </a:solidFill>
                <a:latin typeface="Garamond"/>
              </a:rPr>
              <a:t>alors</a:t>
            </a:r>
            <a:r>
              <a:rPr sz="1250" b="0" i="0" dirty="0">
                <a:solidFill>
                  <a:srgbClr val="FFFFFF"/>
                </a:solidFill>
                <a:latin typeface="Garamond"/>
              </a:rPr>
              <a:t> tant </a:t>
            </a:r>
            <a:r>
              <a:rPr sz="1250" b="0" i="0" dirty="0" err="1">
                <a:solidFill>
                  <a:srgbClr val="FFFFFF"/>
                </a:solidFill>
                <a:latin typeface="Garamond"/>
              </a:rPr>
              <a:t>en</a:t>
            </a:r>
            <a:r>
              <a:rPr sz="1250" b="0" i="0" dirty="0">
                <a:solidFill>
                  <a:srgbClr val="FFFFFF"/>
                </a:solidFill>
                <a:latin typeface="Garamond"/>
              </a:rPr>
              <a:t> droits de succession </a:t>
            </a:r>
            <a:r>
              <a:rPr sz="1250" b="0" i="0" dirty="0" err="1">
                <a:solidFill>
                  <a:srgbClr val="FFFFFF"/>
                </a:solidFill>
                <a:latin typeface="Garamond"/>
              </a:rPr>
              <a:t>qu’en</a:t>
            </a:r>
            <a:r>
              <a:rPr sz="1250" b="0" i="0" dirty="0">
                <a:solidFill>
                  <a:srgbClr val="FFFFFF"/>
                </a:solidFill>
                <a:latin typeface="Garamond"/>
              </a:rPr>
              <a:t> droits de donation.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530352"/>
            <a:ext cx="5760720" cy="274320"/>
          </a:xfrm>
          <a:prstGeom prst="rect">
            <a:avLst/>
          </a:prstGeom>
          <a:noFill/>
        </p:spPr>
        <p:txBody>
          <a:bodyPr wrap="square" lIns="0" tIns="0" rIns="0" bIns="0">
            <a:spAutoFit/>
          </a:bodyPr>
          <a:lstStyle/>
          <a:p>
            <a:pPr marL="0" indent="0">
              <a:buNone/>
            </a:pPr>
            <a:r>
              <a:rPr sz="950" b="1" i="0" cap="all" spc="120">
                <a:solidFill>
                  <a:srgbClr val="4A9BD4"/>
                </a:solidFill>
                <a:latin typeface="Garamond"/>
              </a:rPr>
              <a:t>Fonctionnaire européen — article 13 PPI</a:t>
            </a:r>
          </a:p>
        </p:txBody>
      </p:sp>
      <p:sp>
        <p:nvSpPr>
          <p:cNvPr id="3" name="Rectangle 2"/>
          <p:cNvSpPr/>
          <p:nvPr/>
        </p:nvSpPr>
        <p:spPr>
          <a:xfrm>
            <a:off x="502920" y="841248"/>
            <a:ext cx="8321040" cy="548640"/>
          </a:xfrm>
          <a:prstGeom prst="rect">
            <a:avLst/>
          </a:prstGeom>
          <a:solidFill>
            <a:srgbClr val="1E7BBE"/>
          </a:solidFill>
          <a:ln>
            <a:noFill/>
          </a:ln>
          <a:effectLst/>
        </p:spPr>
        <p:style>
          <a:lnRef idx="1">
            <a:schemeClr val="accent1"/>
          </a:lnRef>
          <a:fillRef idx="3">
            <a:schemeClr val="accent1"/>
          </a:fillRef>
          <a:effectRef idx="2">
            <a:schemeClr val="accent1"/>
          </a:effectRef>
          <a:fontRef idx="minor">
            <a:schemeClr val="lt1"/>
          </a:fontRef>
        </p:style>
        <p:txBody>
          <a:bodyPr wrap="square" lIns="219456" tIns="0" rIns="164592" bIns="0" rtlCol="0" anchor="ctr"/>
          <a:lstStyle/>
          <a:p>
            <a:pPr marL="0" indent="0" algn="l">
              <a:lnSpc>
                <a:spcPct val="92000"/>
              </a:lnSpc>
              <a:buNone/>
            </a:pPr>
            <a:r>
              <a:rPr sz="1600" b="1" i="0" cap="all" spc="40">
                <a:solidFill>
                  <a:srgbClr val="FFFFFF"/>
                </a:solidFill>
                <a:latin typeface="Garamond"/>
              </a:rPr>
              <a:t>Deux régimes selon que la fiction s’applique ou non</a:t>
            </a:r>
          </a:p>
        </p:txBody>
      </p:sp>
      <p:sp>
        <p:nvSpPr>
          <p:cNvPr id="4" name="TextBox 3"/>
          <p:cNvSpPr txBox="1"/>
          <p:nvPr/>
        </p:nvSpPr>
        <p:spPr>
          <a:xfrm>
            <a:off x="18288" y="274320"/>
            <a:ext cx="292608" cy="274320"/>
          </a:xfrm>
          <a:prstGeom prst="rect">
            <a:avLst/>
          </a:prstGeom>
          <a:noFill/>
        </p:spPr>
        <p:txBody>
          <a:bodyPr wrap="square" lIns="0" tIns="0" rIns="0" bIns="0">
            <a:spAutoFit/>
          </a:bodyPr>
          <a:lstStyle/>
          <a:p>
            <a:pPr marL="0" indent="0" algn="ctr">
              <a:buNone/>
            </a:pPr>
            <a:r>
              <a:rPr sz="1300" b="1" i="0">
                <a:solidFill>
                  <a:srgbClr val="FFFFFF"/>
                </a:solidFill>
                <a:latin typeface="Garamond"/>
              </a:rPr>
              <a:t>9</a:t>
            </a:r>
          </a:p>
        </p:txBody>
      </p:sp>
      <p:sp>
        <p:nvSpPr>
          <p:cNvPr id="5" name="TextBox 4"/>
          <p:cNvSpPr txBox="1"/>
          <p:nvPr/>
        </p:nvSpPr>
        <p:spPr>
          <a:xfrm>
            <a:off x="502920" y="6455664"/>
            <a:ext cx="5943600" cy="274320"/>
          </a:xfrm>
          <a:prstGeom prst="rect">
            <a:avLst/>
          </a:prstGeom>
          <a:noFill/>
        </p:spPr>
        <p:txBody>
          <a:bodyPr wrap="square" lIns="0" tIns="0" rIns="0" bIns="0">
            <a:spAutoFit/>
          </a:bodyPr>
          <a:lstStyle/>
          <a:p>
            <a:pPr marL="0" indent="0">
              <a:buNone/>
            </a:pPr>
            <a:r>
              <a:rPr sz="950" b="0" i="0">
                <a:solidFill>
                  <a:srgbClr val="6B7C8A"/>
                </a:solidFill>
                <a:latin typeface="Garamond"/>
              </a:rPr>
              <a:t>Conférence U4U – 9 septembre 2026</a:t>
            </a:r>
          </a:p>
        </p:txBody>
      </p:sp>
      <p:pic>
        <p:nvPicPr>
          <p:cNvPr id="6" name="Picture 5" descr="be.png"/>
          <p:cNvPicPr>
            <a:picLocks noChangeAspect="1"/>
          </p:cNvPicPr>
          <p:nvPr/>
        </p:nvPicPr>
        <p:blipFill>
          <a:blip r:embed="rId2"/>
          <a:stretch>
            <a:fillRect/>
          </a:stretch>
        </p:blipFill>
        <p:spPr>
          <a:xfrm>
            <a:off x="8193024" y="1572768"/>
            <a:ext cx="630936" cy="420624"/>
          </a:xfrm>
          <a:prstGeom prst="rect">
            <a:avLst/>
          </a:prstGeom>
        </p:spPr>
      </p:pic>
      <p:pic>
        <p:nvPicPr>
          <p:cNvPr id="7" name="Picture 6" descr="eu.png"/>
          <p:cNvPicPr>
            <a:picLocks noChangeAspect="1"/>
          </p:cNvPicPr>
          <p:nvPr/>
        </p:nvPicPr>
        <p:blipFill>
          <a:blip r:embed="rId3"/>
          <a:stretch>
            <a:fillRect/>
          </a:stretch>
        </p:blipFill>
        <p:spPr>
          <a:xfrm>
            <a:off x="7415784" y="1572768"/>
            <a:ext cx="630936" cy="420624"/>
          </a:xfrm>
          <a:prstGeom prst="rect">
            <a:avLst/>
          </a:prstGeom>
        </p:spPr>
      </p:pic>
      <p:sp>
        <p:nvSpPr>
          <p:cNvPr id="8" name="Rectangle 7"/>
          <p:cNvSpPr/>
          <p:nvPr/>
        </p:nvSpPr>
        <p:spPr>
          <a:xfrm>
            <a:off x="502920" y="2139696"/>
            <a:ext cx="4041648" cy="3611880"/>
          </a:xfrm>
          <a:prstGeom prst="rect">
            <a:avLst/>
          </a:prstGeom>
          <a:solidFill>
            <a:srgbClr val="F1F7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722376" y="2340864"/>
            <a:ext cx="3602736" cy="201168"/>
          </a:xfrm>
          <a:prstGeom prst="rect">
            <a:avLst/>
          </a:prstGeom>
          <a:noFill/>
        </p:spPr>
        <p:txBody>
          <a:bodyPr wrap="square" lIns="0" tIns="0" rIns="0" bIns="0">
            <a:spAutoFit/>
          </a:bodyPr>
          <a:lstStyle/>
          <a:p>
            <a:pPr marL="0" indent="0">
              <a:lnSpc>
                <a:spcPct val="95000"/>
              </a:lnSpc>
              <a:buNone/>
            </a:pPr>
            <a:r>
              <a:rPr sz="1200" b="1" i="0" cap="all" spc="50">
                <a:solidFill>
                  <a:srgbClr val="114F7A"/>
                </a:solidFill>
                <a:latin typeface="Garamond"/>
              </a:rPr>
              <a:t>Non-résident — la fiction s’applique</a:t>
            </a:r>
          </a:p>
        </p:txBody>
      </p:sp>
      <p:sp>
        <p:nvSpPr>
          <p:cNvPr id="10" name="TextBox 9"/>
          <p:cNvSpPr txBox="1"/>
          <p:nvPr/>
        </p:nvSpPr>
        <p:spPr>
          <a:xfrm>
            <a:off x="722376" y="2688336"/>
            <a:ext cx="3602736" cy="2805640"/>
          </a:xfrm>
          <a:prstGeom prst="rect">
            <a:avLst/>
          </a:prstGeom>
          <a:noFill/>
        </p:spPr>
        <p:txBody>
          <a:bodyPr wrap="square" lIns="0" tIns="0" rIns="0" bIns="0">
            <a:spAutoFit/>
          </a:bodyPr>
          <a:lstStyle/>
          <a:p>
            <a:pPr marL="155448" indent="-155448">
              <a:lnSpc>
                <a:spcPct val="94000"/>
              </a:lnSpc>
              <a:spcAft>
                <a:spcPts val="500"/>
              </a:spcAft>
              <a:buClr>
                <a:srgbClr val="1E7BBE"/>
              </a:buClr>
              <a:buSzPct val="80000"/>
              <a:buFont typeface="Garamond"/>
              <a:buChar char="▪"/>
            </a:pPr>
            <a:r>
              <a:rPr sz="1300" b="0" i="0" dirty="0">
                <a:solidFill>
                  <a:srgbClr val="1C2B36"/>
                </a:solidFill>
                <a:latin typeface="Garamond"/>
              </a:rPr>
              <a:t>Fonctionnaire </a:t>
            </a:r>
            <a:r>
              <a:rPr sz="1300" b="0" i="0" dirty="0" err="1">
                <a:solidFill>
                  <a:srgbClr val="1C2B36"/>
                </a:solidFill>
                <a:latin typeface="Garamond"/>
              </a:rPr>
              <a:t>en</a:t>
            </a:r>
            <a:r>
              <a:rPr sz="1300" b="0" i="0" dirty="0">
                <a:solidFill>
                  <a:srgbClr val="1C2B36"/>
                </a:solidFill>
                <a:latin typeface="Garamond"/>
              </a:rPr>
              <a:t> </a:t>
            </a:r>
            <a:r>
              <a:rPr sz="1300" b="0" i="0" dirty="0" err="1">
                <a:solidFill>
                  <a:srgbClr val="1C2B36"/>
                </a:solidFill>
                <a:latin typeface="Garamond"/>
              </a:rPr>
              <a:t>activité</a:t>
            </a:r>
            <a:r>
              <a:rPr sz="1300" b="0" i="0" dirty="0">
                <a:solidFill>
                  <a:srgbClr val="1C2B36"/>
                </a:solidFill>
                <a:latin typeface="Garamond"/>
              </a:rPr>
              <a:t>, conjoint sans </a:t>
            </a:r>
            <a:r>
              <a:rPr sz="1300" b="0" i="0" dirty="0" err="1">
                <a:solidFill>
                  <a:srgbClr val="1C2B36"/>
                </a:solidFill>
                <a:latin typeface="Garamond"/>
              </a:rPr>
              <a:t>activité</a:t>
            </a:r>
            <a:r>
              <a:rPr sz="1300" b="0" i="0" dirty="0">
                <a:solidFill>
                  <a:srgbClr val="1C2B36"/>
                </a:solidFill>
                <a:latin typeface="Garamond"/>
              </a:rPr>
              <a:t> propre, enfant à charge</a:t>
            </a:r>
          </a:p>
          <a:p>
            <a:pPr marL="155448" indent="-155448">
              <a:lnSpc>
                <a:spcPct val="94000"/>
              </a:lnSpc>
              <a:spcAft>
                <a:spcPts val="500"/>
              </a:spcAft>
              <a:buClr>
                <a:srgbClr val="1E7BBE"/>
              </a:buClr>
              <a:buSzPct val="80000"/>
              <a:buFont typeface="Garamond"/>
              <a:buChar char="▪"/>
            </a:pPr>
            <a:r>
              <a:rPr sz="1300" b="0" i="0" dirty="0">
                <a:solidFill>
                  <a:srgbClr val="1C2B36"/>
                </a:solidFill>
                <a:latin typeface="Garamond"/>
              </a:rPr>
              <a:t>Pas de droits de succession </a:t>
            </a:r>
            <a:r>
              <a:rPr sz="1300" b="0" i="0" dirty="0" err="1">
                <a:solidFill>
                  <a:srgbClr val="1C2B36"/>
                </a:solidFill>
                <a:latin typeface="Garamond"/>
              </a:rPr>
              <a:t>belges</a:t>
            </a:r>
            <a:r>
              <a:rPr sz="1300" b="0" i="0" dirty="0">
                <a:solidFill>
                  <a:srgbClr val="1C2B36"/>
                </a:solidFill>
                <a:latin typeface="Garamond"/>
              </a:rPr>
              <a:t> sur </a:t>
            </a:r>
            <a:r>
              <a:rPr sz="1300" b="0" i="0" dirty="0" err="1">
                <a:solidFill>
                  <a:srgbClr val="1C2B36"/>
                </a:solidFill>
                <a:latin typeface="Garamond"/>
              </a:rPr>
              <a:t>l’ensemble</a:t>
            </a:r>
            <a:r>
              <a:rPr sz="1300" b="0" i="0" dirty="0">
                <a:solidFill>
                  <a:srgbClr val="1C2B36"/>
                </a:solidFill>
                <a:latin typeface="Garamond"/>
              </a:rPr>
              <a:t> du </a:t>
            </a:r>
            <a:r>
              <a:rPr sz="1300" b="0" i="0" dirty="0" err="1">
                <a:solidFill>
                  <a:srgbClr val="1C2B36"/>
                </a:solidFill>
                <a:latin typeface="Garamond"/>
              </a:rPr>
              <a:t>patrimoine</a:t>
            </a:r>
            <a:r>
              <a:rPr sz="1300" b="0" i="0" dirty="0">
                <a:solidFill>
                  <a:srgbClr val="1C2B36"/>
                </a:solidFill>
                <a:latin typeface="Garamond"/>
              </a:rPr>
              <a:t> mobilier</a:t>
            </a:r>
          </a:p>
          <a:p>
            <a:pPr marL="155448" indent="-155448">
              <a:lnSpc>
                <a:spcPct val="94000"/>
              </a:lnSpc>
              <a:spcAft>
                <a:spcPts val="500"/>
              </a:spcAft>
              <a:buClr>
                <a:srgbClr val="1E7BBE"/>
              </a:buClr>
              <a:buSzPct val="80000"/>
              <a:buFont typeface="Garamond"/>
              <a:buChar char="▪"/>
            </a:pPr>
            <a:r>
              <a:rPr sz="1300" b="0" i="0" dirty="0">
                <a:solidFill>
                  <a:srgbClr val="1C2B36"/>
                </a:solidFill>
                <a:latin typeface="Garamond"/>
              </a:rPr>
              <a:t>Seuls des droits de mutation par </a:t>
            </a:r>
            <a:r>
              <a:rPr sz="1300" b="0" i="0" dirty="0" err="1">
                <a:solidFill>
                  <a:srgbClr val="1C2B36"/>
                </a:solidFill>
                <a:latin typeface="Garamond"/>
              </a:rPr>
              <a:t>décès</a:t>
            </a:r>
            <a:r>
              <a:rPr sz="1300" b="0" i="0" dirty="0">
                <a:solidFill>
                  <a:srgbClr val="1C2B36"/>
                </a:solidFill>
                <a:latin typeface="Garamond"/>
              </a:rPr>
              <a:t> </a:t>
            </a:r>
            <a:r>
              <a:rPr sz="1300" b="0" i="0" dirty="0" err="1">
                <a:solidFill>
                  <a:srgbClr val="1C2B36"/>
                </a:solidFill>
                <a:latin typeface="Garamond"/>
              </a:rPr>
              <a:t>peuvent</a:t>
            </a:r>
            <a:r>
              <a:rPr sz="1300" b="0" i="0" dirty="0">
                <a:solidFill>
                  <a:srgbClr val="1C2B36"/>
                </a:solidFill>
                <a:latin typeface="Garamond"/>
              </a:rPr>
              <a:t> </a:t>
            </a:r>
            <a:r>
              <a:rPr sz="1300" b="0" i="0" dirty="0" err="1">
                <a:solidFill>
                  <a:srgbClr val="1C2B36"/>
                </a:solidFill>
                <a:latin typeface="Garamond"/>
              </a:rPr>
              <a:t>frapper</a:t>
            </a:r>
            <a:r>
              <a:rPr sz="1300" b="0" i="0" dirty="0">
                <a:solidFill>
                  <a:srgbClr val="1C2B36"/>
                </a:solidFill>
                <a:latin typeface="Garamond"/>
              </a:rPr>
              <a:t> les immeubles </a:t>
            </a:r>
            <a:r>
              <a:rPr sz="1300" b="0" i="0" dirty="0" err="1">
                <a:solidFill>
                  <a:srgbClr val="1C2B36"/>
                </a:solidFill>
                <a:latin typeface="Garamond"/>
              </a:rPr>
              <a:t>situés</a:t>
            </a:r>
            <a:r>
              <a:rPr sz="1300" b="0" i="0" dirty="0">
                <a:solidFill>
                  <a:srgbClr val="1C2B36"/>
                </a:solidFill>
                <a:latin typeface="Garamond"/>
              </a:rPr>
              <a:t> </a:t>
            </a:r>
            <a:r>
              <a:rPr sz="1300" b="0" i="0" dirty="0" err="1">
                <a:solidFill>
                  <a:srgbClr val="1C2B36"/>
                </a:solidFill>
                <a:latin typeface="Garamond"/>
              </a:rPr>
              <a:t>en</a:t>
            </a:r>
            <a:r>
              <a:rPr sz="1300" b="0" i="0" dirty="0">
                <a:solidFill>
                  <a:srgbClr val="1C2B36"/>
                </a:solidFill>
                <a:latin typeface="Garamond"/>
              </a:rPr>
              <a:t> Belgique</a:t>
            </a:r>
          </a:p>
          <a:p>
            <a:pPr marL="365760" indent="-164592">
              <a:lnSpc>
                <a:spcPct val="94000"/>
              </a:lnSpc>
              <a:spcAft>
                <a:spcPts val="500"/>
              </a:spcAft>
              <a:buClr>
                <a:srgbClr val="4A9BD4"/>
              </a:buClr>
              <a:buSzPct val="100000"/>
              <a:buFont typeface="Garamond"/>
              <a:buChar char="–"/>
            </a:pPr>
            <a:r>
              <a:rPr sz="1150" b="0" i="0" dirty="0">
                <a:solidFill>
                  <a:srgbClr val="334350"/>
                </a:solidFill>
                <a:latin typeface="Garamond"/>
              </a:rPr>
              <a:t>ne </a:t>
            </a:r>
            <a:r>
              <a:rPr sz="1150" b="0" i="0" dirty="0" err="1">
                <a:solidFill>
                  <a:srgbClr val="334350"/>
                </a:solidFill>
                <a:latin typeface="Garamond"/>
              </a:rPr>
              <a:t>sont</a:t>
            </a:r>
            <a:r>
              <a:rPr lang="nl-BE" sz="1150" b="0" i="0" dirty="0">
                <a:solidFill>
                  <a:srgbClr val="334350"/>
                </a:solidFill>
                <a:latin typeface="Garamond"/>
              </a:rPr>
              <a:t> donc</a:t>
            </a:r>
            <a:r>
              <a:rPr sz="1150" b="0" i="0" dirty="0">
                <a:solidFill>
                  <a:srgbClr val="334350"/>
                </a:solidFill>
                <a:latin typeface="Garamond"/>
              </a:rPr>
              <a:t> pas </a:t>
            </a:r>
            <a:r>
              <a:rPr sz="1150" b="0" i="0" dirty="0" err="1">
                <a:solidFill>
                  <a:srgbClr val="334350"/>
                </a:solidFill>
                <a:latin typeface="Garamond"/>
              </a:rPr>
              <a:t>visés</a:t>
            </a:r>
            <a:r>
              <a:rPr sz="1150" b="0" i="0" dirty="0">
                <a:solidFill>
                  <a:srgbClr val="334350"/>
                </a:solidFill>
                <a:latin typeface="Garamond"/>
              </a:rPr>
              <a:t> : </a:t>
            </a:r>
            <a:endParaRPr lang="nl-BE" sz="1150" b="0" i="0" dirty="0">
              <a:solidFill>
                <a:srgbClr val="334350"/>
              </a:solidFill>
              <a:latin typeface="Garamond"/>
            </a:endParaRPr>
          </a:p>
          <a:p>
            <a:pPr marL="822960" lvl="1" indent="-164592">
              <a:lnSpc>
                <a:spcPct val="94000"/>
              </a:lnSpc>
              <a:spcAft>
                <a:spcPts val="500"/>
              </a:spcAft>
              <a:buClr>
                <a:srgbClr val="4A9BD4"/>
              </a:buClr>
              <a:buSzPct val="100000"/>
              <a:buFont typeface="Garamond"/>
              <a:buChar char="–"/>
            </a:pPr>
            <a:r>
              <a:rPr sz="1150" b="0" i="0" dirty="0">
                <a:solidFill>
                  <a:srgbClr val="334350"/>
                </a:solidFill>
                <a:latin typeface="Garamond"/>
              </a:rPr>
              <a:t>compte </a:t>
            </a:r>
            <a:r>
              <a:rPr sz="1150" b="0" i="0" dirty="0" err="1">
                <a:solidFill>
                  <a:srgbClr val="334350"/>
                </a:solidFill>
                <a:latin typeface="Garamond"/>
              </a:rPr>
              <a:t>bancaire</a:t>
            </a:r>
            <a:r>
              <a:rPr sz="1150" b="0" i="0" dirty="0">
                <a:solidFill>
                  <a:srgbClr val="334350"/>
                </a:solidFill>
                <a:latin typeface="Garamond"/>
              </a:rPr>
              <a:t> </a:t>
            </a:r>
            <a:r>
              <a:rPr sz="1150" b="0" i="0" dirty="0" err="1">
                <a:solidFill>
                  <a:srgbClr val="334350"/>
                </a:solidFill>
                <a:latin typeface="Garamond"/>
              </a:rPr>
              <a:t>belge</a:t>
            </a:r>
            <a:r>
              <a:rPr sz="1150" b="0" i="0" dirty="0">
                <a:solidFill>
                  <a:srgbClr val="334350"/>
                </a:solidFill>
                <a:latin typeface="Garamond"/>
              </a:rPr>
              <a:t>, </a:t>
            </a:r>
            <a:endParaRPr lang="nl-BE" sz="1150" b="0" i="0" dirty="0">
              <a:solidFill>
                <a:srgbClr val="334350"/>
              </a:solidFill>
              <a:latin typeface="Garamond"/>
            </a:endParaRPr>
          </a:p>
          <a:p>
            <a:pPr marL="822960" lvl="1" indent="-164592">
              <a:lnSpc>
                <a:spcPct val="94000"/>
              </a:lnSpc>
              <a:spcAft>
                <a:spcPts val="500"/>
              </a:spcAft>
              <a:buClr>
                <a:srgbClr val="4A9BD4"/>
              </a:buClr>
              <a:buSzPct val="100000"/>
              <a:buFont typeface="Garamond"/>
              <a:buChar char="–"/>
            </a:pPr>
            <a:r>
              <a:rPr sz="1150" b="0" i="0" dirty="0">
                <a:solidFill>
                  <a:srgbClr val="334350"/>
                </a:solidFill>
                <a:latin typeface="Garamond"/>
              </a:rPr>
              <a:t>actions </a:t>
            </a:r>
            <a:r>
              <a:rPr sz="1150" b="0" i="0" dirty="0" err="1">
                <a:solidFill>
                  <a:srgbClr val="334350"/>
                </a:solidFill>
                <a:latin typeface="Garamond"/>
              </a:rPr>
              <a:t>ou</a:t>
            </a:r>
            <a:r>
              <a:rPr sz="1150" b="0" i="0" dirty="0">
                <a:solidFill>
                  <a:srgbClr val="334350"/>
                </a:solidFill>
                <a:latin typeface="Garamond"/>
              </a:rPr>
              <a:t> parts </a:t>
            </a:r>
            <a:r>
              <a:rPr sz="1150" b="0" i="0" dirty="0" err="1">
                <a:solidFill>
                  <a:srgbClr val="334350"/>
                </a:solidFill>
                <a:latin typeface="Garamond"/>
              </a:rPr>
              <a:t>d’une</a:t>
            </a:r>
            <a:r>
              <a:rPr sz="1150" b="0" i="0" dirty="0">
                <a:solidFill>
                  <a:srgbClr val="334350"/>
                </a:solidFill>
                <a:latin typeface="Garamond"/>
              </a:rPr>
              <a:t> société </a:t>
            </a:r>
            <a:r>
              <a:rPr sz="1150" b="0" i="0" dirty="0" err="1">
                <a:solidFill>
                  <a:srgbClr val="334350"/>
                </a:solidFill>
                <a:latin typeface="Garamond"/>
              </a:rPr>
              <a:t>constituée</a:t>
            </a:r>
            <a:r>
              <a:rPr sz="1150" b="0" i="0" dirty="0">
                <a:solidFill>
                  <a:srgbClr val="334350"/>
                </a:solidFill>
                <a:latin typeface="Garamond"/>
              </a:rPr>
              <a:t> </a:t>
            </a:r>
            <a:r>
              <a:rPr sz="1150" b="0" i="0" dirty="0" err="1">
                <a:solidFill>
                  <a:srgbClr val="334350"/>
                </a:solidFill>
                <a:latin typeface="Garamond"/>
              </a:rPr>
              <a:t>en</a:t>
            </a:r>
            <a:r>
              <a:rPr sz="1150" b="0" i="0" dirty="0">
                <a:solidFill>
                  <a:srgbClr val="334350"/>
                </a:solidFill>
                <a:latin typeface="Garamond"/>
              </a:rPr>
              <a:t> Belgique, </a:t>
            </a:r>
            <a:endParaRPr lang="nl-BE" sz="1150" b="0" i="0" dirty="0">
              <a:solidFill>
                <a:srgbClr val="334350"/>
              </a:solidFill>
              <a:latin typeface="Garamond"/>
            </a:endParaRPr>
          </a:p>
          <a:p>
            <a:pPr marL="822960" lvl="1" indent="-164592">
              <a:lnSpc>
                <a:spcPct val="94000"/>
              </a:lnSpc>
              <a:spcAft>
                <a:spcPts val="500"/>
              </a:spcAft>
              <a:buClr>
                <a:srgbClr val="4A9BD4"/>
              </a:buClr>
              <a:buSzPct val="100000"/>
              <a:buFont typeface="Garamond"/>
              <a:buChar char="–"/>
            </a:pPr>
            <a:r>
              <a:rPr sz="1150" b="0" i="0" dirty="0" err="1">
                <a:solidFill>
                  <a:srgbClr val="334350"/>
                </a:solidFill>
                <a:latin typeface="Garamond"/>
              </a:rPr>
              <a:t>œuvre</a:t>
            </a:r>
            <a:r>
              <a:rPr sz="1150" b="0" i="0" dirty="0">
                <a:solidFill>
                  <a:srgbClr val="334350"/>
                </a:solidFill>
                <a:latin typeface="Garamond"/>
              </a:rPr>
              <a:t> d’art </a:t>
            </a:r>
            <a:r>
              <a:rPr sz="1150" b="0" i="0" dirty="0" err="1">
                <a:solidFill>
                  <a:srgbClr val="334350"/>
                </a:solidFill>
                <a:latin typeface="Garamond"/>
              </a:rPr>
              <a:t>conservée</a:t>
            </a:r>
            <a:r>
              <a:rPr sz="1150" b="0" i="0" dirty="0">
                <a:solidFill>
                  <a:srgbClr val="334350"/>
                </a:solidFill>
                <a:latin typeface="Garamond"/>
              </a:rPr>
              <a:t> </a:t>
            </a:r>
            <a:r>
              <a:rPr sz="1150" b="0" i="0" dirty="0" err="1">
                <a:solidFill>
                  <a:srgbClr val="334350"/>
                </a:solidFill>
                <a:latin typeface="Garamond"/>
              </a:rPr>
              <a:t>en</a:t>
            </a:r>
            <a:r>
              <a:rPr sz="1150" b="0" i="0" dirty="0">
                <a:solidFill>
                  <a:srgbClr val="334350"/>
                </a:solidFill>
                <a:latin typeface="Garamond"/>
              </a:rPr>
              <a:t> Belgique, </a:t>
            </a:r>
            <a:endParaRPr lang="nl-BE" sz="1150" b="0" i="0" dirty="0">
              <a:solidFill>
                <a:srgbClr val="334350"/>
              </a:solidFill>
              <a:latin typeface="Garamond"/>
            </a:endParaRPr>
          </a:p>
          <a:p>
            <a:pPr marL="822960" lvl="1" indent="-164592">
              <a:lnSpc>
                <a:spcPct val="94000"/>
              </a:lnSpc>
              <a:spcAft>
                <a:spcPts val="500"/>
              </a:spcAft>
              <a:buClr>
                <a:srgbClr val="4A9BD4"/>
              </a:buClr>
              <a:buSzPct val="100000"/>
              <a:buFont typeface="Garamond"/>
              <a:buChar char="–"/>
            </a:pPr>
            <a:r>
              <a:rPr sz="1150" b="0" i="0" dirty="0">
                <a:solidFill>
                  <a:srgbClr val="334350"/>
                </a:solidFill>
                <a:latin typeface="Garamond"/>
              </a:rPr>
              <a:t>voiture </a:t>
            </a:r>
            <a:r>
              <a:rPr sz="1150" b="0" i="0" dirty="0" err="1">
                <a:solidFill>
                  <a:srgbClr val="334350"/>
                </a:solidFill>
                <a:latin typeface="Garamond"/>
              </a:rPr>
              <a:t>située</a:t>
            </a:r>
            <a:r>
              <a:rPr sz="1150" b="0" i="0" dirty="0">
                <a:solidFill>
                  <a:srgbClr val="334350"/>
                </a:solidFill>
                <a:latin typeface="Garamond"/>
              </a:rPr>
              <a:t> </a:t>
            </a:r>
            <a:r>
              <a:rPr sz="1150" b="0" i="0" dirty="0" err="1">
                <a:solidFill>
                  <a:srgbClr val="334350"/>
                </a:solidFill>
                <a:latin typeface="Garamond"/>
              </a:rPr>
              <a:t>en</a:t>
            </a:r>
            <a:r>
              <a:rPr sz="1150" b="0" i="0" dirty="0">
                <a:solidFill>
                  <a:srgbClr val="334350"/>
                </a:solidFill>
                <a:latin typeface="Garamond"/>
              </a:rPr>
              <a:t> Belgique</a:t>
            </a:r>
            <a:r>
              <a:rPr lang="nl-BE" sz="1150" b="0" i="0" dirty="0">
                <a:solidFill>
                  <a:srgbClr val="334350"/>
                </a:solidFill>
                <a:latin typeface="Garamond"/>
              </a:rPr>
              <a:t>,</a:t>
            </a:r>
          </a:p>
          <a:p>
            <a:pPr marL="822960" lvl="1" indent="-164592">
              <a:lnSpc>
                <a:spcPct val="94000"/>
              </a:lnSpc>
              <a:spcAft>
                <a:spcPts val="500"/>
              </a:spcAft>
              <a:buClr>
                <a:srgbClr val="4A9BD4"/>
              </a:buClr>
              <a:buSzPct val="100000"/>
              <a:buFont typeface="Garamond"/>
              <a:buChar char="–"/>
            </a:pPr>
            <a:r>
              <a:rPr lang="nl-BE" sz="1150" dirty="0">
                <a:solidFill>
                  <a:srgbClr val="334350"/>
                </a:solidFill>
                <a:latin typeface="Garamond"/>
              </a:rPr>
              <a:t>etc.</a:t>
            </a:r>
            <a:endParaRPr sz="1150" b="0" i="0" dirty="0">
              <a:solidFill>
                <a:srgbClr val="334350"/>
              </a:solidFill>
              <a:latin typeface="Garamond"/>
            </a:endParaRPr>
          </a:p>
        </p:txBody>
      </p:sp>
      <p:sp>
        <p:nvSpPr>
          <p:cNvPr id="11" name="Rectangle 10"/>
          <p:cNvSpPr/>
          <p:nvPr/>
        </p:nvSpPr>
        <p:spPr>
          <a:xfrm>
            <a:off x="4782312" y="2139696"/>
            <a:ext cx="4041648" cy="3611880"/>
          </a:xfrm>
          <a:prstGeom prst="rect">
            <a:avLst/>
          </a:prstGeom>
          <a:solidFill>
            <a:srgbClr val="E6F6F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TextBox 11"/>
          <p:cNvSpPr txBox="1"/>
          <p:nvPr/>
        </p:nvSpPr>
        <p:spPr>
          <a:xfrm>
            <a:off x="5001768" y="2340864"/>
            <a:ext cx="3602736" cy="402336"/>
          </a:xfrm>
          <a:prstGeom prst="rect">
            <a:avLst/>
          </a:prstGeom>
          <a:noFill/>
        </p:spPr>
        <p:txBody>
          <a:bodyPr wrap="square" lIns="0" tIns="0" rIns="0" bIns="0">
            <a:spAutoFit/>
          </a:bodyPr>
          <a:lstStyle/>
          <a:p>
            <a:pPr marL="0" indent="0">
              <a:lnSpc>
                <a:spcPct val="95000"/>
              </a:lnSpc>
              <a:buNone/>
            </a:pPr>
            <a:r>
              <a:rPr sz="1200" b="1" i="0" cap="all" spc="50">
                <a:solidFill>
                  <a:srgbClr val="007A6B"/>
                </a:solidFill>
                <a:latin typeface="Garamond"/>
              </a:rPr>
              <a:t>Résident fiscal belge — la fiction est écartée</a:t>
            </a:r>
          </a:p>
        </p:txBody>
      </p:sp>
      <p:sp>
        <p:nvSpPr>
          <p:cNvPr id="13" name="TextBox 12"/>
          <p:cNvSpPr txBox="1"/>
          <p:nvPr/>
        </p:nvSpPr>
        <p:spPr>
          <a:xfrm>
            <a:off x="5001768" y="2889504"/>
            <a:ext cx="3602736" cy="1968616"/>
          </a:xfrm>
          <a:prstGeom prst="rect">
            <a:avLst/>
          </a:prstGeom>
          <a:noFill/>
        </p:spPr>
        <p:txBody>
          <a:bodyPr wrap="square" lIns="0" tIns="0" rIns="0" bIns="0">
            <a:spAutoFit/>
          </a:bodyPr>
          <a:lstStyle/>
          <a:p>
            <a:pPr marL="155448" indent="-155448">
              <a:lnSpc>
                <a:spcPct val="94000"/>
              </a:lnSpc>
              <a:spcAft>
                <a:spcPts val="500"/>
              </a:spcAft>
              <a:buClr>
                <a:srgbClr val="1E7BBE"/>
              </a:buClr>
              <a:buSzPct val="80000"/>
              <a:buFont typeface="Garamond"/>
              <a:buChar char="▪"/>
            </a:pPr>
            <a:r>
              <a:rPr sz="1300" b="0" i="0" dirty="0">
                <a:solidFill>
                  <a:srgbClr val="1C2B36"/>
                </a:solidFill>
                <a:latin typeface="Garamond"/>
              </a:rPr>
              <a:t>Fonctionnaire </a:t>
            </a:r>
            <a:r>
              <a:rPr sz="1300" b="0" i="0" dirty="0" err="1">
                <a:solidFill>
                  <a:srgbClr val="1C2B36"/>
                </a:solidFill>
                <a:latin typeface="Garamond"/>
              </a:rPr>
              <a:t>retraité</a:t>
            </a:r>
            <a:r>
              <a:rPr sz="1300" b="0" i="0" dirty="0">
                <a:solidFill>
                  <a:srgbClr val="1C2B36"/>
                </a:solidFill>
                <a:latin typeface="Garamond"/>
              </a:rPr>
              <a:t> </a:t>
            </a:r>
            <a:r>
              <a:rPr sz="1300" b="0" i="0" dirty="0" err="1">
                <a:solidFill>
                  <a:srgbClr val="1C2B36"/>
                </a:solidFill>
                <a:latin typeface="Garamond"/>
              </a:rPr>
              <a:t>resté</a:t>
            </a:r>
            <a:r>
              <a:rPr sz="1300" b="0" i="0" dirty="0">
                <a:solidFill>
                  <a:srgbClr val="1C2B36"/>
                </a:solidFill>
                <a:latin typeface="Garamond"/>
              </a:rPr>
              <a:t> </a:t>
            </a:r>
            <a:r>
              <a:rPr sz="1300" b="0" i="0" dirty="0" err="1">
                <a:solidFill>
                  <a:srgbClr val="1C2B36"/>
                </a:solidFill>
                <a:latin typeface="Garamond"/>
              </a:rPr>
              <a:t>en</a:t>
            </a:r>
            <a:r>
              <a:rPr sz="1300" b="0" i="0" dirty="0">
                <a:solidFill>
                  <a:srgbClr val="1C2B36"/>
                </a:solidFill>
                <a:latin typeface="Garamond"/>
              </a:rPr>
              <a:t> Belgique, conjoint qui </a:t>
            </a:r>
            <a:r>
              <a:rPr sz="1300" b="0" i="0" dirty="0" err="1">
                <a:solidFill>
                  <a:srgbClr val="1C2B36"/>
                </a:solidFill>
                <a:latin typeface="Garamond"/>
              </a:rPr>
              <a:t>travaille</a:t>
            </a:r>
            <a:r>
              <a:rPr sz="1300" b="0" i="0" dirty="0">
                <a:solidFill>
                  <a:srgbClr val="1C2B36"/>
                </a:solidFill>
                <a:latin typeface="Garamond"/>
              </a:rPr>
              <a:t>, enfant qui </a:t>
            </a:r>
            <a:r>
              <a:rPr sz="1300" b="0" i="0" dirty="0" err="1">
                <a:solidFill>
                  <a:srgbClr val="1C2B36"/>
                </a:solidFill>
                <a:latin typeface="Garamond"/>
              </a:rPr>
              <a:t>n’est</a:t>
            </a:r>
            <a:r>
              <a:rPr sz="1300" b="0" i="0" dirty="0">
                <a:solidFill>
                  <a:srgbClr val="1C2B36"/>
                </a:solidFill>
                <a:latin typeface="Garamond"/>
              </a:rPr>
              <a:t> plus à charge</a:t>
            </a:r>
          </a:p>
          <a:p>
            <a:pPr marL="155448" indent="-155448">
              <a:lnSpc>
                <a:spcPct val="94000"/>
              </a:lnSpc>
              <a:spcAft>
                <a:spcPts val="500"/>
              </a:spcAft>
              <a:buClr>
                <a:srgbClr val="1E7BBE"/>
              </a:buClr>
              <a:buSzPct val="80000"/>
              <a:buFont typeface="Garamond"/>
              <a:buChar char="▪"/>
            </a:pPr>
            <a:r>
              <a:rPr sz="1300" b="0" i="0" dirty="0">
                <a:solidFill>
                  <a:srgbClr val="1C2B36"/>
                </a:solidFill>
                <a:latin typeface="Garamond"/>
              </a:rPr>
              <a:t>Droits de succession </a:t>
            </a:r>
            <a:r>
              <a:rPr sz="1300" b="0" i="0" dirty="0" err="1">
                <a:solidFill>
                  <a:srgbClr val="1C2B36"/>
                </a:solidFill>
                <a:latin typeface="Garamond"/>
              </a:rPr>
              <a:t>belges</a:t>
            </a:r>
            <a:r>
              <a:rPr sz="1300" b="0" i="0" dirty="0">
                <a:solidFill>
                  <a:srgbClr val="1C2B36"/>
                </a:solidFill>
                <a:latin typeface="Garamond"/>
              </a:rPr>
              <a:t> sur le </a:t>
            </a:r>
            <a:r>
              <a:rPr sz="1300" b="0" i="0" dirty="0" err="1">
                <a:solidFill>
                  <a:srgbClr val="1C2B36"/>
                </a:solidFill>
                <a:latin typeface="Garamond"/>
              </a:rPr>
              <a:t>patrimoine</a:t>
            </a:r>
            <a:r>
              <a:rPr sz="1300" b="0" i="0" dirty="0">
                <a:solidFill>
                  <a:srgbClr val="1C2B36"/>
                </a:solidFill>
                <a:latin typeface="Garamond"/>
              </a:rPr>
              <a:t> </a:t>
            </a:r>
            <a:r>
              <a:rPr sz="1300" b="0" i="0" dirty="0" err="1">
                <a:solidFill>
                  <a:srgbClr val="1C2B36"/>
                </a:solidFill>
                <a:latin typeface="Garamond"/>
              </a:rPr>
              <a:t>mondial</a:t>
            </a:r>
            <a:r>
              <a:rPr sz="1300" b="0" i="0" dirty="0">
                <a:solidFill>
                  <a:srgbClr val="1C2B36"/>
                </a:solidFill>
                <a:latin typeface="Garamond"/>
              </a:rPr>
              <a:t>, </a:t>
            </a:r>
            <a:r>
              <a:rPr sz="1300" b="0" i="0" dirty="0" err="1">
                <a:solidFill>
                  <a:srgbClr val="1C2B36"/>
                </a:solidFill>
                <a:latin typeface="Garamond"/>
              </a:rPr>
              <a:t>où</a:t>
            </a:r>
            <a:r>
              <a:rPr sz="1300" b="0" i="0" dirty="0">
                <a:solidFill>
                  <a:srgbClr val="1C2B36"/>
                </a:solidFill>
                <a:latin typeface="Garamond"/>
              </a:rPr>
              <a:t> </a:t>
            </a:r>
            <a:r>
              <a:rPr sz="1300" b="0" i="0" dirty="0" err="1">
                <a:solidFill>
                  <a:srgbClr val="1C2B36"/>
                </a:solidFill>
                <a:latin typeface="Garamond"/>
              </a:rPr>
              <a:t>que</a:t>
            </a:r>
            <a:r>
              <a:rPr sz="1300" b="0" i="0" dirty="0">
                <a:solidFill>
                  <a:srgbClr val="1C2B36"/>
                </a:solidFill>
                <a:latin typeface="Garamond"/>
              </a:rPr>
              <a:t> les </a:t>
            </a:r>
            <a:r>
              <a:rPr sz="1300" b="0" i="0" dirty="0" err="1">
                <a:solidFill>
                  <a:srgbClr val="1C2B36"/>
                </a:solidFill>
                <a:latin typeface="Garamond"/>
              </a:rPr>
              <a:t>biens</a:t>
            </a:r>
            <a:r>
              <a:rPr sz="1300" b="0" i="0" dirty="0">
                <a:solidFill>
                  <a:srgbClr val="1C2B36"/>
                </a:solidFill>
                <a:latin typeface="Garamond"/>
              </a:rPr>
              <a:t> se </a:t>
            </a:r>
            <a:r>
              <a:rPr sz="1300" b="0" i="0" dirty="0" err="1">
                <a:solidFill>
                  <a:srgbClr val="1C2B36"/>
                </a:solidFill>
                <a:latin typeface="Garamond"/>
              </a:rPr>
              <a:t>trouvent</a:t>
            </a:r>
            <a:endParaRPr sz="1300" b="0" i="0" dirty="0">
              <a:solidFill>
                <a:srgbClr val="1C2B36"/>
              </a:solidFill>
              <a:latin typeface="Garamond"/>
            </a:endParaRPr>
          </a:p>
          <a:p>
            <a:pPr marL="365760" indent="-164592">
              <a:lnSpc>
                <a:spcPct val="94000"/>
              </a:lnSpc>
              <a:spcAft>
                <a:spcPts val="500"/>
              </a:spcAft>
              <a:buClr>
                <a:srgbClr val="4A9BD4"/>
              </a:buClr>
              <a:buSzPct val="100000"/>
              <a:buFont typeface="Garamond"/>
              <a:buChar char="–"/>
            </a:pPr>
            <a:r>
              <a:rPr sz="1150" b="0" i="0" dirty="0" err="1">
                <a:solidFill>
                  <a:srgbClr val="334350"/>
                </a:solidFill>
                <a:latin typeface="Garamond"/>
              </a:rPr>
              <a:t>comptes</a:t>
            </a:r>
            <a:r>
              <a:rPr sz="1150" b="0" i="0" dirty="0">
                <a:solidFill>
                  <a:srgbClr val="334350"/>
                </a:solidFill>
                <a:latin typeface="Garamond"/>
              </a:rPr>
              <a:t> </a:t>
            </a:r>
            <a:r>
              <a:rPr sz="1150" b="0" i="0" dirty="0" err="1">
                <a:solidFill>
                  <a:srgbClr val="334350"/>
                </a:solidFill>
                <a:latin typeface="Garamond"/>
              </a:rPr>
              <a:t>bancaires</a:t>
            </a:r>
            <a:r>
              <a:rPr sz="1150" b="0" i="0" dirty="0">
                <a:solidFill>
                  <a:srgbClr val="334350"/>
                </a:solidFill>
                <a:latin typeface="Garamond"/>
              </a:rPr>
              <a:t>, </a:t>
            </a:r>
            <a:endParaRPr lang="nl-BE" sz="1150" b="0" i="0" dirty="0">
              <a:solidFill>
                <a:srgbClr val="334350"/>
              </a:solidFill>
              <a:latin typeface="Garamond"/>
            </a:endParaRPr>
          </a:p>
          <a:p>
            <a:pPr marL="365760" indent="-164592">
              <a:lnSpc>
                <a:spcPct val="94000"/>
              </a:lnSpc>
              <a:spcAft>
                <a:spcPts val="500"/>
              </a:spcAft>
              <a:buClr>
                <a:srgbClr val="4A9BD4"/>
              </a:buClr>
              <a:buSzPct val="100000"/>
              <a:buFont typeface="Garamond"/>
              <a:buChar char="–"/>
            </a:pPr>
            <a:r>
              <a:rPr sz="1150" b="0" i="0" dirty="0">
                <a:solidFill>
                  <a:srgbClr val="334350"/>
                </a:solidFill>
                <a:latin typeface="Garamond"/>
              </a:rPr>
              <a:t>actions </a:t>
            </a:r>
            <a:r>
              <a:rPr sz="1150" b="0" i="0" dirty="0" err="1">
                <a:solidFill>
                  <a:srgbClr val="334350"/>
                </a:solidFill>
                <a:latin typeface="Garamond"/>
              </a:rPr>
              <a:t>ou</a:t>
            </a:r>
            <a:r>
              <a:rPr sz="1150" b="0" i="0" dirty="0">
                <a:solidFill>
                  <a:srgbClr val="334350"/>
                </a:solidFill>
                <a:latin typeface="Garamond"/>
              </a:rPr>
              <a:t> parts de sociétés, </a:t>
            </a:r>
            <a:endParaRPr lang="nl-BE" sz="1150" b="0" i="0" dirty="0">
              <a:solidFill>
                <a:srgbClr val="334350"/>
              </a:solidFill>
              <a:latin typeface="Garamond"/>
            </a:endParaRPr>
          </a:p>
          <a:p>
            <a:pPr marL="365760" indent="-164592">
              <a:lnSpc>
                <a:spcPct val="94000"/>
              </a:lnSpc>
              <a:spcAft>
                <a:spcPts val="500"/>
              </a:spcAft>
              <a:buClr>
                <a:srgbClr val="4A9BD4"/>
              </a:buClr>
              <a:buSzPct val="100000"/>
              <a:buFont typeface="Garamond"/>
              <a:buChar char="–"/>
            </a:pPr>
            <a:r>
              <a:rPr sz="1150" b="0" i="0" dirty="0">
                <a:solidFill>
                  <a:srgbClr val="334350"/>
                </a:solidFill>
                <a:latin typeface="Garamond"/>
              </a:rPr>
              <a:t>immeubles, </a:t>
            </a:r>
            <a:r>
              <a:rPr sz="1150" b="0" i="0" dirty="0" err="1">
                <a:solidFill>
                  <a:srgbClr val="334350"/>
                </a:solidFill>
                <a:latin typeface="Garamond"/>
              </a:rPr>
              <a:t>œuvres</a:t>
            </a:r>
            <a:r>
              <a:rPr sz="1150" b="0" i="0" dirty="0">
                <a:solidFill>
                  <a:srgbClr val="334350"/>
                </a:solidFill>
                <a:latin typeface="Garamond"/>
              </a:rPr>
              <a:t> d’art</a:t>
            </a:r>
            <a:r>
              <a:rPr lang="nl-BE" sz="1150" b="0" i="0" dirty="0">
                <a:solidFill>
                  <a:srgbClr val="334350"/>
                </a:solidFill>
                <a:latin typeface="Garamond"/>
              </a:rPr>
              <a:t>,</a:t>
            </a:r>
          </a:p>
          <a:p>
            <a:pPr marL="365760" indent="-164592">
              <a:lnSpc>
                <a:spcPct val="94000"/>
              </a:lnSpc>
              <a:spcAft>
                <a:spcPts val="500"/>
              </a:spcAft>
              <a:buClr>
                <a:srgbClr val="4A9BD4"/>
              </a:buClr>
              <a:buSzPct val="100000"/>
              <a:buFont typeface="Garamond"/>
              <a:buChar char="–"/>
            </a:pPr>
            <a:r>
              <a:rPr sz="1150" b="0" i="0" dirty="0">
                <a:solidFill>
                  <a:srgbClr val="334350"/>
                </a:solidFill>
                <a:latin typeface="Garamond"/>
              </a:rPr>
              <a:t>et </a:t>
            </a:r>
            <a:r>
              <a:rPr sz="1150" b="0" i="0" dirty="0" err="1">
                <a:solidFill>
                  <a:srgbClr val="334350"/>
                </a:solidFill>
                <a:latin typeface="Garamond"/>
              </a:rPr>
              <a:t>autres</a:t>
            </a:r>
            <a:r>
              <a:rPr sz="1150" b="0" i="0" dirty="0">
                <a:solidFill>
                  <a:srgbClr val="334350"/>
                </a:solidFill>
                <a:latin typeface="Garamond"/>
              </a:rPr>
              <a:t> </a:t>
            </a:r>
            <a:r>
              <a:rPr sz="1150" b="0" i="0" dirty="0" err="1">
                <a:solidFill>
                  <a:srgbClr val="334350"/>
                </a:solidFill>
                <a:latin typeface="Garamond"/>
              </a:rPr>
              <a:t>biens</a:t>
            </a:r>
            <a:r>
              <a:rPr sz="1150" b="0" i="0" dirty="0">
                <a:solidFill>
                  <a:srgbClr val="334350"/>
                </a:solidFill>
                <a:latin typeface="Garamond"/>
              </a:rPr>
              <a:t> </a:t>
            </a:r>
            <a:r>
              <a:rPr sz="1150" b="0" i="0" dirty="0" err="1">
                <a:solidFill>
                  <a:srgbClr val="334350"/>
                </a:solidFill>
                <a:latin typeface="Garamond"/>
              </a:rPr>
              <a:t>mobiliers</a:t>
            </a:r>
            <a:r>
              <a:rPr sz="1150" b="0" i="0" dirty="0">
                <a:solidFill>
                  <a:srgbClr val="334350"/>
                </a:solidFill>
                <a:latin typeface="Garamond"/>
              </a:rPr>
              <a:t>, </a:t>
            </a:r>
            <a:r>
              <a:rPr lang="nl-BE" sz="1150" b="0" i="0" dirty="0">
                <a:solidFill>
                  <a:srgbClr val="334350"/>
                </a:solidFill>
                <a:latin typeface="Garamond"/>
              </a:rPr>
              <a:t>et ce,</a:t>
            </a:r>
          </a:p>
          <a:p>
            <a:pPr marL="365760" indent="-164592">
              <a:lnSpc>
                <a:spcPct val="94000"/>
              </a:lnSpc>
              <a:spcAft>
                <a:spcPts val="500"/>
              </a:spcAft>
              <a:buClr>
                <a:srgbClr val="4A9BD4"/>
              </a:buClr>
              <a:buSzPct val="100000"/>
              <a:buFont typeface="Garamond"/>
              <a:buChar char="–"/>
            </a:pPr>
            <a:r>
              <a:rPr sz="1150" b="0" i="0" dirty="0" err="1">
                <a:solidFill>
                  <a:srgbClr val="334350"/>
                </a:solidFill>
                <a:latin typeface="Garamond"/>
              </a:rPr>
              <a:t>en</a:t>
            </a:r>
            <a:r>
              <a:rPr sz="1150" b="0" i="0" dirty="0">
                <a:solidFill>
                  <a:srgbClr val="334350"/>
                </a:solidFill>
                <a:latin typeface="Garamond"/>
              </a:rPr>
              <a:t> Belgique </a:t>
            </a:r>
            <a:r>
              <a:rPr sz="1150" b="0" i="0" dirty="0" err="1">
                <a:solidFill>
                  <a:srgbClr val="334350"/>
                </a:solidFill>
                <a:latin typeface="Garamond"/>
              </a:rPr>
              <a:t>comme</a:t>
            </a:r>
            <a:r>
              <a:rPr sz="1150" b="0" i="0" dirty="0">
                <a:solidFill>
                  <a:srgbClr val="334350"/>
                </a:solidFill>
                <a:latin typeface="Garamond"/>
              </a:rPr>
              <a:t> à </a:t>
            </a:r>
            <a:r>
              <a:rPr sz="1150" b="0" i="0" dirty="0" err="1">
                <a:solidFill>
                  <a:srgbClr val="334350"/>
                </a:solidFill>
                <a:latin typeface="Garamond"/>
              </a:rPr>
              <a:t>l’étranger</a:t>
            </a:r>
            <a:r>
              <a:rPr lang="nl-BE" sz="1150" b="0" i="0" dirty="0">
                <a:solidFill>
                  <a:srgbClr val="334350"/>
                </a:solidFill>
                <a:latin typeface="Garamond"/>
              </a:rPr>
              <a:t>.</a:t>
            </a:r>
            <a:endParaRPr sz="1150" b="0" i="0" dirty="0">
              <a:solidFill>
                <a:srgbClr val="334350"/>
              </a:solidFill>
              <a:latin typeface="Garamon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530352"/>
            <a:ext cx="5760720" cy="274320"/>
          </a:xfrm>
          <a:prstGeom prst="rect">
            <a:avLst/>
          </a:prstGeom>
          <a:noFill/>
        </p:spPr>
        <p:txBody>
          <a:bodyPr wrap="square" lIns="0" tIns="0" rIns="0" bIns="0">
            <a:spAutoFit/>
          </a:bodyPr>
          <a:lstStyle/>
          <a:p>
            <a:pPr marL="0" indent="0">
              <a:buNone/>
            </a:pPr>
            <a:r>
              <a:rPr sz="950" b="1" i="0" cap="all" spc="120">
                <a:solidFill>
                  <a:srgbClr val="4A9BD4"/>
                </a:solidFill>
                <a:latin typeface="Garamond"/>
              </a:rPr>
              <a:t>Je vis en Belgique, mes enfants dans différents pays</a:t>
            </a:r>
          </a:p>
        </p:txBody>
      </p:sp>
      <p:sp>
        <p:nvSpPr>
          <p:cNvPr id="3" name="Rectangle 2"/>
          <p:cNvSpPr/>
          <p:nvPr/>
        </p:nvSpPr>
        <p:spPr>
          <a:xfrm>
            <a:off x="502920" y="841248"/>
            <a:ext cx="8321040" cy="548640"/>
          </a:xfrm>
          <a:prstGeom prst="rect">
            <a:avLst/>
          </a:prstGeom>
          <a:solidFill>
            <a:srgbClr val="1E7BBE"/>
          </a:solidFill>
          <a:ln>
            <a:noFill/>
          </a:ln>
          <a:effectLst/>
        </p:spPr>
        <p:style>
          <a:lnRef idx="1">
            <a:schemeClr val="accent1"/>
          </a:lnRef>
          <a:fillRef idx="3">
            <a:schemeClr val="accent1"/>
          </a:fillRef>
          <a:effectRef idx="2">
            <a:schemeClr val="accent1"/>
          </a:effectRef>
          <a:fontRef idx="minor">
            <a:schemeClr val="lt1"/>
          </a:fontRef>
        </p:style>
        <p:txBody>
          <a:bodyPr wrap="square" lIns="219456" tIns="0" rIns="164592" bIns="0" rtlCol="0" anchor="ctr"/>
          <a:lstStyle/>
          <a:p>
            <a:pPr marL="0" indent="0" algn="l">
              <a:lnSpc>
                <a:spcPct val="92000"/>
              </a:lnSpc>
              <a:buNone/>
            </a:pPr>
            <a:r>
              <a:rPr sz="1400" b="1" i="0" cap="all" spc="40">
                <a:solidFill>
                  <a:srgbClr val="FFFFFF"/>
                </a:solidFill>
                <a:latin typeface="Garamond"/>
              </a:rPr>
              <a:t>La Belgique n’utilise ni la nationalité, ni la résidence des héritiers</a:t>
            </a:r>
          </a:p>
        </p:txBody>
      </p:sp>
      <p:sp>
        <p:nvSpPr>
          <p:cNvPr id="4" name="TextBox 3"/>
          <p:cNvSpPr txBox="1"/>
          <p:nvPr/>
        </p:nvSpPr>
        <p:spPr>
          <a:xfrm>
            <a:off x="18288" y="274320"/>
            <a:ext cx="292608" cy="274320"/>
          </a:xfrm>
          <a:prstGeom prst="rect">
            <a:avLst/>
          </a:prstGeom>
          <a:noFill/>
        </p:spPr>
        <p:txBody>
          <a:bodyPr wrap="square" lIns="0" tIns="0" rIns="0" bIns="0">
            <a:spAutoFit/>
          </a:bodyPr>
          <a:lstStyle/>
          <a:p>
            <a:pPr marL="0" indent="0" algn="ctr">
              <a:buNone/>
            </a:pPr>
            <a:r>
              <a:rPr sz="1300" b="1" i="0">
                <a:solidFill>
                  <a:srgbClr val="FFFFFF"/>
                </a:solidFill>
                <a:latin typeface="Garamond"/>
              </a:rPr>
              <a:t>10</a:t>
            </a:r>
          </a:p>
        </p:txBody>
      </p:sp>
      <p:sp>
        <p:nvSpPr>
          <p:cNvPr id="5" name="TextBox 4"/>
          <p:cNvSpPr txBox="1"/>
          <p:nvPr/>
        </p:nvSpPr>
        <p:spPr>
          <a:xfrm>
            <a:off x="502920" y="6455664"/>
            <a:ext cx="5943600" cy="274320"/>
          </a:xfrm>
          <a:prstGeom prst="rect">
            <a:avLst/>
          </a:prstGeom>
          <a:noFill/>
        </p:spPr>
        <p:txBody>
          <a:bodyPr wrap="square" lIns="0" tIns="0" rIns="0" bIns="0">
            <a:spAutoFit/>
          </a:bodyPr>
          <a:lstStyle/>
          <a:p>
            <a:pPr marL="0" indent="0">
              <a:buNone/>
            </a:pPr>
            <a:r>
              <a:rPr sz="950" b="0" i="0">
                <a:solidFill>
                  <a:srgbClr val="6B7C8A"/>
                </a:solidFill>
                <a:latin typeface="Garamond"/>
              </a:rPr>
              <a:t>Conférence U4U – 9 septembre 2026</a:t>
            </a:r>
          </a:p>
        </p:txBody>
      </p:sp>
      <p:sp>
        <p:nvSpPr>
          <p:cNvPr id="6" name="TextBox 5"/>
          <p:cNvSpPr txBox="1"/>
          <p:nvPr/>
        </p:nvSpPr>
        <p:spPr>
          <a:xfrm>
            <a:off x="502920" y="1627632"/>
            <a:ext cx="8321040" cy="731520"/>
          </a:xfrm>
          <a:prstGeom prst="rect">
            <a:avLst/>
          </a:prstGeom>
          <a:noFill/>
        </p:spPr>
        <p:txBody>
          <a:bodyPr wrap="square" lIns="0" tIns="0" rIns="0" bIns="0">
            <a:spAutoFit/>
          </a:bodyPr>
          <a:lstStyle/>
          <a:p>
            <a:pPr marL="0" indent="0">
              <a:lnSpc>
                <a:spcPct val="97000"/>
              </a:lnSpc>
              <a:buNone/>
            </a:pPr>
            <a:r>
              <a:rPr sz="1500" b="0" i="0">
                <a:solidFill>
                  <a:srgbClr val="114F7A"/>
                </a:solidFill>
                <a:latin typeface="Garamond"/>
              </a:rPr>
              <a:t>Deux vérifications s’imposent malgré tout, parce que les autres États ne retiennent pas toujours le même critère.</a:t>
            </a:r>
          </a:p>
        </p:txBody>
      </p:sp>
      <p:sp>
        <p:nvSpPr>
          <p:cNvPr id="7" name="Rectangle 6"/>
          <p:cNvSpPr/>
          <p:nvPr/>
        </p:nvSpPr>
        <p:spPr>
          <a:xfrm>
            <a:off x="502920" y="2395728"/>
            <a:ext cx="4041648" cy="2331720"/>
          </a:xfrm>
          <a:prstGeom prst="rect">
            <a:avLst/>
          </a:prstGeom>
          <a:solidFill>
            <a:srgbClr val="F1F7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8" name="Picture 7" descr="fr.png"/>
          <p:cNvPicPr>
            <a:picLocks noChangeAspect="1"/>
          </p:cNvPicPr>
          <p:nvPr/>
        </p:nvPicPr>
        <p:blipFill>
          <a:blip r:embed="rId2"/>
          <a:stretch>
            <a:fillRect/>
          </a:stretch>
        </p:blipFill>
        <p:spPr>
          <a:xfrm>
            <a:off x="3913632" y="2560320"/>
            <a:ext cx="411480" cy="274320"/>
          </a:xfrm>
          <a:prstGeom prst="rect">
            <a:avLst/>
          </a:prstGeom>
        </p:spPr>
      </p:pic>
      <p:sp>
        <p:nvSpPr>
          <p:cNvPr id="9" name="TextBox 8"/>
          <p:cNvSpPr txBox="1"/>
          <p:nvPr/>
        </p:nvSpPr>
        <p:spPr>
          <a:xfrm>
            <a:off x="722376" y="2551176"/>
            <a:ext cx="640080" cy="365760"/>
          </a:xfrm>
          <a:prstGeom prst="rect">
            <a:avLst/>
          </a:prstGeom>
          <a:noFill/>
        </p:spPr>
        <p:txBody>
          <a:bodyPr wrap="square" lIns="0" tIns="0" rIns="0" bIns="0">
            <a:spAutoFit/>
          </a:bodyPr>
          <a:lstStyle/>
          <a:p>
            <a:pPr marL="0" indent="0">
              <a:buNone/>
            </a:pPr>
            <a:r>
              <a:rPr sz="2100" b="1" i="0">
                <a:solidFill>
                  <a:srgbClr val="4A9BD4"/>
                </a:solidFill>
                <a:latin typeface="Garamond"/>
              </a:rPr>
              <a:t>1</a:t>
            </a:r>
          </a:p>
        </p:txBody>
      </p:sp>
      <p:sp>
        <p:nvSpPr>
          <p:cNvPr id="10" name="TextBox 9"/>
          <p:cNvSpPr txBox="1"/>
          <p:nvPr/>
        </p:nvSpPr>
        <p:spPr>
          <a:xfrm>
            <a:off x="722376" y="2926080"/>
            <a:ext cx="2916936" cy="201168"/>
          </a:xfrm>
          <a:prstGeom prst="rect">
            <a:avLst/>
          </a:prstGeom>
          <a:noFill/>
        </p:spPr>
        <p:txBody>
          <a:bodyPr wrap="square" lIns="0" tIns="0" rIns="0" bIns="0">
            <a:spAutoFit/>
          </a:bodyPr>
          <a:lstStyle/>
          <a:p>
            <a:pPr marL="0" indent="0">
              <a:lnSpc>
                <a:spcPct val="95000"/>
              </a:lnSpc>
              <a:buNone/>
            </a:pPr>
            <a:r>
              <a:rPr sz="1200" b="1" i="0" cap="all" spc="50">
                <a:solidFill>
                  <a:srgbClr val="114F7A"/>
                </a:solidFill>
                <a:latin typeface="Garamond"/>
              </a:rPr>
              <a:t>Vérifier à l’étranger</a:t>
            </a:r>
          </a:p>
        </p:txBody>
      </p:sp>
      <p:sp>
        <p:nvSpPr>
          <p:cNvPr id="11" name="TextBox 10"/>
          <p:cNvSpPr txBox="1"/>
          <p:nvPr/>
        </p:nvSpPr>
        <p:spPr>
          <a:xfrm>
            <a:off x="722376" y="3273552"/>
            <a:ext cx="3602736" cy="1271015"/>
          </a:xfrm>
          <a:prstGeom prst="rect">
            <a:avLst/>
          </a:prstGeom>
          <a:noFill/>
        </p:spPr>
        <p:txBody>
          <a:bodyPr wrap="square" lIns="0" tIns="0" rIns="0" bIns="0">
            <a:spAutoFit/>
          </a:bodyPr>
          <a:lstStyle/>
          <a:p>
            <a:pPr marL="155448" indent="-155448">
              <a:lnSpc>
                <a:spcPct val="94000"/>
              </a:lnSpc>
              <a:spcAft>
                <a:spcPts val="500"/>
              </a:spcAft>
              <a:buClr>
                <a:srgbClr val="1E7BBE"/>
              </a:buClr>
              <a:buSzPct val="80000"/>
              <a:buFont typeface="Garamond"/>
              <a:buChar char="▪"/>
            </a:pPr>
            <a:r>
              <a:rPr sz="1300" b="0" i="0">
                <a:solidFill>
                  <a:srgbClr val="1C2B36"/>
                </a:solidFill>
                <a:latin typeface="Garamond"/>
              </a:rPr>
              <a:t>Si ma succession est fiscalisée en Belgique, vérifier si une déclaration de succession doit aussi être introduite à l’étranger</a:t>
            </a:r>
          </a:p>
          <a:p>
            <a:pPr marL="365760" indent="-164592">
              <a:lnSpc>
                <a:spcPct val="94000"/>
              </a:lnSpc>
              <a:spcAft>
                <a:spcPts val="500"/>
              </a:spcAft>
              <a:buClr>
                <a:srgbClr val="4A9BD4"/>
              </a:buClr>
              <a:buSzPct val="100000"/>
              <a:buFont typeface="Garamond"/>
              <a:buChar char="–"/>
            </a:pPr>
            <a:r>
              <a:rPr sz="1150" b="0" i="0">
                <a:solidFill>
                  <a:srgbClr val="334350"/>
                </a:solidFill>
                <a:latin typeface="Garamond"/>
              </a:rPr>
              <a:t>ex. : seconde résidence dans le Sud de la France</a:t>
            </a:r>
          </a:p>
        </p:txBody>
      </p:sp>
      <p:sp>
        <p:nvSpPr>
          <p:cNvPr id="12" name="Rectangle 11"/>
          <p:cNvSpPr/>
          <p:nvPr/>
        </p:nvSpPr>
        <p:spPr>
          <a:xfrm>
            <a:off x="4782312" y="2395728"/>
            <a:ext cx="4041648" cy="2331720"/>
          </a:xfrm>
          <a:prstGeom prst="rect">
            <a:avLst/>
          </a:prstGeom>
          <a:solidFill>
            <a:srgbClr val="D9E9F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3" name="Picture 12" descr="de.png"/>
          <p:cNvPicPr>
            <a:picLocks noChangeAspect="1"/>
          </p:cNvPicPr>
          <p:nvPr/>
        </p:nvPicPr>
        <p:blipFill>
          <a:blip r:embed="rId3"/>
          <a:stretch>
            <a:fillRect/>
          </a:stretch>
        </p:blipFill>
        <p:spPr>
          <a:xfrm>
            <a:off x="8193024" y="2560320"/>
            <a:ext cx="411480" cy="274320"/>
          </a:xfrm>
          <a:prstGeom prst="rect">
            <a:avLst/>
          </a:prstGeom>
        </p:spPr>
      </p:pic>
      <p:sp>
        <p:nvSpPr>
          <p:cNvPr id="14" name="TextBox 13"/>
          <p:cNvSpPr txBox="1"/>
          <p:nvPr/>
        </p:nvSpPr>
        <p:spPr>
          <a:xfrm>
            <a:off x="5001768" y="2551176"/>
            <a:ext cx="640080" cy="365760"/>
          </a:xfrm>
          <a:prstGeom prst="rect">
            <a:avLst/>
          </a:prstGeom>
          <a:noFill/>
        </p:spPr>
        <p:txBody>
          <a:bodyPr wrap="square" lIns="0" tIns="0" rIns="0" bIns="0">
            <a:spAutoFit/>
          </a:bodyPr>
          <a:lstStyle/>
          <a:p>
            <a:pPr marL="0" indent="0">
              <a:buNone/>
            </a:pPr>
            <a:r>
              <a:rPr sz="2100" b="1" i="0">
                <a:solidFill>
                  <a:srgbClr val="4A9BD4"/>
                </a:solidFill>
                <a:latin typeface="Garamond"/>
              </a:rPr>
              <a:t>2</a:t>
            </a:r>
          </a:p>
        </p:txBody>
      </p:sp>
      <p:sp>
        <p:nvSpPr>
          <p:cNvPr id="15" name="TextBox 14"/>
          <p:cNvSpPr txBox="1"/>
          <p:nvPr/>
        </p:nvSpPr>
        <p:spPr>
          <a:xfrm>
            <a:off x="5001768" y="2926080"/>
            <a:ext cx="2916936" cy="201168"/>
          </a:xfrm>
          <a:prstGeom prst="rect">
            <a:avLst/>
          </a:prstGeom>
          <a:noFill/>
        </p:spPr>
        <p:txBody>
          <a:bodyPr wrap="square" lIns="0" tIns="0" rIns="0" bIns="0">
            <a:spAutoFit/>
          </a:bodyPr>
          <a:lstStyle/>
          <a:p>
            <a:pPr marL="0" indent="0">
              <a:lnSpc>
                <a:spcPct val="95000"/>
              </a:lnSpc>
              <a:buNone/>
            </a:pPr>
            <a:r>
              <a:rPr sz="1200" b="1" i="0" cap="all" spc="50">
                <a:solidFill>
                  <a:srgbClr val="114F7A"/>
                </a:solidFill>
                <a:latin typeface="Garamond"/>
              </a:rPr>
              <a:t>Vérifier chez mes héritiers</a:t>
            </a:r>
          </a:p>
        </p:txBody>
      </p:sp>
      <p:sp>
        <p:nvSpPr>
          <p:cNvPr id="16" name="TextBox 15"/>
          <p:cNvSpPr txBox="1"/>
          <p:nvPr/>
        </p:nvSpPr>
        <p:spPr>
          <a:xfrm>
            <a:off x="5001768" y="3273552"/>
            <a:ext cx="3602736" cy="1271015"/>
          </a:xfrm>
          <a:prstGeom prst="rect">
            <a:avLst/>
          </a:prstGeom>
          <a:noFill/>
        </p:spPr>
        <p:txBody>
          <a:bodyPr wrap="square" lIns="0" tIns="0" rIns="0" bIns="0">
            <a:spAutoFit/>
          </a:bodyPr>
          <a:lstStyle/>
          <a:p>
            <a:pPr marL="155448" indent="-155448">
              <a:lnSpc>
                <a:spcPct val="94000"/>
              </a:lnSpc>
              <a:spcAft>
                <a:spcPts val="500"/>
              </a:spcAft>
              <a:buClr>
                <a:srgbClr val="1E7BBE"/>
              </a:buClr>
              <a:buSzPct val="80000"/>
              <a:buFont typeface="Garamond"/>
              <a:buChar char="▪"/>
            </a:pPr>
            <a:r>
              <a:rPr sz="1300" b="0" i="0">
                <a:solidFill>
                  <a:srgbClr val="1C2B36"/>
                </a:solidFill>
                <a:latin typeface="Garamond"/>
              </a:rPr>
              <a:t>Vérifier si mes héritiers habitent un autre pays et si ce pays applique un autre critère de taxation</a:t>
            </a:r>
          </a:p>
          <a:p>
            <a:pPr marL="365760" indent="-164592">
              <a:lnSpc>
                <a:spcPct val="94000"/>
              </a:lnSpc>
              <a:spcAft>
                <a:spcPts val="500"/>
              </a:spcAft>
              <a:buClr>
                <a:srgbClr val="4A9BD4"/>
              </a:buClr>
              <a:buSzPct val="100000"/>
              <a:buFont typeface="Garamond"/>
              <a:buChar char="–"/>
            </a:pPr>
            <a:r>
              <a:rPr sz="1150" b="0" i="0">
                <a:solidFill>
                  <a:srgbClr val="334350"/>
                </a:solidFill>
                <a:latin typeface="Garamond"/>
              </a:rPr>
              <a:t>la France et l’Allemagne taxent ce que les héritiers reçoivent, même si la succession est fiscalisée en Belgique</a:t>
            </a:r>
          </a:p>
        </p:txBody>
      </p:sp>
      <p:sp>
        <p:nvSpPr>
          <p:cNvPr id="17" name="Rectangle 16"/>
          <p:cNvSpPr/>
          <p:nvPr/>
        </p:nvSpPr>
        <p:spPr>
          <a:xfrm>
            <a:off x="502920" y="4956048"/>
            <a:ext cx="8321040" cy="868680"/>
          </a:xfrm>
          <a:prstGeom prst="rect">
            <a:avLst/>
          </a:prstGeom>
          <a:solidFill>
            <a:srgbClr val="114F7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8" name="TextBox 17"/>
          <p:cNvSpPr txBox="1"/>
          <p:nvPr/>
        </p:nvSpPr>
        <p:spPr>
          <a:xfrm>
            <a:off x="704088" y="5065776"/>
            <a:ext cx="7918704" cy="649224"/>
          </a:xfrm>
          <a:prstGeom prst="rect">
            <a:avLst/>
          </a:prstGeom>
          <a:noFill/>
        </p:spPr>
        <p:txBody>
          <a:bodyPr wrap="square" lIns="0" tIns="0" rIns="0" bIns="0" anchor="ctr">
            <a:spAutoFit/>
          </a:bodyPr>
          <a:lstStyle/>
          <a:p>
            <a:pPr marL="0" indent="0">
              <a:lnSpc>
                <a:spcPct val="95000"/>
              </a:lnSpc>
              <a:buNone/>
            </a:pPr>
            <a:r>
              <a:rPr sz="1200" b="1" i="0" cap="all" spc="50">
                <a:solidFill>
                  <a:srgbClr val="FFFFFF"/>
                </a:solidFill>
                <a:latin typeface="Garamond"/>
              </a:rPr>
              <a:t>Conséquence  </a:t>
            </a:r>
            <a:r>
              <a:rPr sz="1250" b="0" i="0">
                <a:solidFill>
                  <a:srgbClr val="FFFFFF"/>
                </a:solidFill>
                <a:latin typeface="Garamond"/>
              </a:rPr>
              <a:t>Double imposition possible dans les successions internationales : deux États peuvent taxer le même bien sur deux fondements différents.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530352"/>
            <a:ext cx="5760720" cy="274320"/>
          </a:xfrm>
          <a:prstGeom prst="rect">
            <a:avLst/>
          </a:prstGeom>
          <a:noFill/>
        </p:spPr>
        <p:txBody>
          <a:bodyPr wrap="square" lIns="0" tIns="0" rIns="0" bIns="0">
            <a:spAutoFit/>
          </a:bodyPr>
          <a:lstStyle/>
          <a:p>
            <a:pPr marL="0" indent="0">
              <a:buNone/>
            </a:pPr>
            <a:r>
              <a:rPr sz="950" b="1" i="0" cap="all" spc="120">
                <a:solidFill>
                  <a:srgbClr val="4A9BD4"/>
                </a:solidFill>
                <a:latin typeface="Garamond"/>
              </a:rPr>
              <a:t>Cas pratique</a:t>
            </a:r>
          </a:p>
        </p:txBody>
      </p:sp>
      <p:sp>
        <p:nvSpPr>
          <p:cNvPr id="3" name="Rectangle 2"/>
          <p:cNvSpPr/>
          <p:nvPr/>
        </p:nvSpPr>
        <p:spPr>
          <a:xfrm>
            <a:off x="502920" y="841248"/>
            <a:ext cx="8321040" cy="548640"/>
          </a:xfrm>
          <a:prstGeom prst="rect">
            <a:avLst/>
          </a:prstGeom>
          <a:solidFill>
            <a:srgbClr val="1E7BBE"/>
          </a:solidFill>
          <a:ln>
            <a:noFill/>
          </a:ln>
          <a:effectLst/>
        </p:spPr>
        <p:style>
          <a:lnRef idx="1">
            <a:schemeClr val="accent1"/>
          </a:lnRef>
          <a:fillRef idx="3">
            <a:schemeClr val="accent1"/>
          </a:fillRef>
          <a:effectRef idx="2">
            <a:schemeClr val="accent1"/>
          </a:effectRef>
          <a:fontRef idx="minor">
            <a:schemeClr val="lt1"/>
          </a:fontRef>
        </p:style>
        <p:txBody>
          <a:bodyPr wrap="square" lIns="219456" tIns="0" rIns="164592" bIns="0" rtlCol="0" anchor="ctr"/>
          <a:lstStyle/>
          <a:p>
            <a:pPr marL="0" indent="0" algn="l">
              <a:lnSpc>
                <a:spcPct val="92000"/>
              </a:lnSpc>
              <a:buNone/>
            </a:pPr>
            <a:r>
              <a:rPr sz="1600" b="1" i="0" cap="all" spc="40">
                <a:solidFill>
                  <a:srgbClr val="FFFFFF"/>
                </a:solidFill>
                <a:latin typeface="Garamond"/>
              </a:rPr>
              <a:t>Immeuble belge, héritiers résidant en Espagne</a:t>
            </a:r>
          </a:p>
        </p:txBody>
      </p:sp>
      <p:sp>
        <p:nvSpPr>
          <p:cNvPr id="4" name="TextBox 3"/>
          <p:cNvSpPr txBox="1"/>
          <p:nvPr/>
        </p:nvSpPr>
        <p:spPr>
          <a:xfrm>
            <a:off x="18288" y="274320"/>
            <a:ext cx="292608" cy="274320"/>
          </a:xfrm>
          <a:prstGeom prst="rect">
            <a:avLst/>
          </a:prstGeom>
          <a:noFill/>
        </p:spPr>
        <p:txBody>
          <a:bodyPr wrap="square" lIns="0" tIns="0" rIns="0" bIns="0">
            <a:spAutoFit/>
          </a:bodyPr>
          <a:lstStyle/>
          <a:p>
            <a:pPr marL="0" indent="0" algn="ctr">
              <a:buNone/>
            </a:pPr>
            <a:r>
              <a:rPr sz="1300" b="1" i="0">
                <a:solidFill>
                  <a:srgbClr val="FFFFFF"/>
                </a:solidFill>
                <a:latin typeface="Garamond"/>
              </a:rPr>
              <a:t>11</a:t>
            </a:r>
          </a:p>
        </p:txBody>
      </p:sp>
      <p:sp>
        <p:nvSpPr>
          <p:cNvPr id="5" name="TextBox 4"/>
          <p:cNvSpPr txBox="1"/>
          <p:nvPr/>
        </p:nvSpPr>
        <p:spPr>
          <a:xfrm>
            <a:off x="502920" y="6455664"/>
            <a:ext cx="5943600" cy="274320"/>
          </a:xfrm>
          <a:prstGeom prst="rect">
            <a:avLst/>
          </a:prstGeom>
          <a:noFill/>
        </p:spPr>
        <p:txBody>
          <a:bodyPr wrap="square" lIns="0" tIns="0" rIns="0" bIns="0">
            <a:spAutoFit/>
          </a:bodyPr>
          <a:lstStyle/>
          <a:p>
            <a:pPr marL="0" indent="0">
              <a:buNone/>
            </a:pPr>
            <a:r>
              <a:rPr sz="950" b="0" i="0">
                <a:solidFill>
                  <a:srgbClr val="6B7C8A"/>
                </a:solidFill>
                <a:latin typeface="Garamond"/>
              </a:rPr>
              <a:t>Conférence U4U – 9 septembre 2026</a:t>
            </a:r>
          </a:p>
        </p:txBody>
      </p:sp>
      <p:pic>
        <p:nvPicPr>
          <p:cNvPr id="6" name="Picture 5" descr="es.png"/>
          <p:cNvPicPr>
            <a:picLocks noChangeAspect="1"/>
          </p:cNvPicPr>
          <p:nvPr/>
        </p:nvPicPr>
        <p:blipFill>
          <a:blip r:embed="rId2"/>
          <a:stretch>
            <a:fillRect/>
          </a:stretch>
        </p:blipFill>
        <p:spPr>
          <a:xfrm>
            <a:off x="8193024" y="1591056"/>
            <a:ext cx="630936" cy="420624"/>
          </a:xfrm>
          <a:prstGeom prst="rect">
            <a:avLst/>
          </a:prstGeom>
        </p:spPr>
      </p:pic>
      <p:pic>
        <p:nvPicPr>
          <p:cNvPr id="7" name="Picture 6" descr="be.png"/>
          <p:cNvPicPr>
            <a:picLocks noChangeAspect="1"/>
          </p:cNvPicPr>
          <p:nvPr/>
        </p:nvPicPr>
        <p:blipFill>
          <a:blip r:embed="rId3"/>
          <a:stretch>
            <a:fillRect/>
          </a:stretch>
        </p:blipFill>
        <p:spPr>
          <a:xfrm>
            <a:off x="7415784" y="1591056"/>
            <a:ext cx="630936" cy="420624"/>
          </a:xfrm>
          <a:prstGeom prst="rect">
            <a:avLst/>
          </a:prstGeom>
        </p:spPr>
      </p:pic>
      <p:sp>
        <p:nvSpPr>
          <p:cNvPr id="8" name="Rectangle 7"/>
          <p:cNvSpPr/>
          <p:nvPr/>
        </p:nvSpPr>
        <p:spPr>
          <a:xfrm>
            <a:off x="502920" y="1591056"/>
            <a:ext cx="6766560" cy="841248"/>
          </a:xfrm>
          <a:prstGeom prst="rect">
            <a:avLst/>
          </a:prstGeom>
          <a:solidFill>
            <a:srgbClr val="D9E9F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704088" y="1700784"/>
            <a:ext cx="6364224" cy="621792"/>
          </a:xfrm>
          <a:prstGeom prst="rect">
            <a:avLst/>
          </a:prstGeom>
          <a:noFill/>
        </p:spPr>
        <p:txBody>
          <a:bodyPr wrap="square" lIns="0" tIns="0" rIns="0" bIns="0" anchor="ctr">
            <a:spAutoFit/>
          </a:bodyPr>
          <a:lstStyle/>
          <a:p>
            <a:pPr marL="0" indent="0">
              <a:lnSpc>
                <a:spcPct val="95000"/>
              </a:lnSpc>
              <a:buNone/>
            </a:pPr>
            <a:r>
              <a:rPr sz="1200" b="1" i="0" cap="all" spc="50">
                <a:solidFill>
                  <a:srgbClr val="114F7A"/>
                </a:solidFill>
                <a:latin typeface="Garamond"/>
              </a:rPr>
              <a:t>La situation  </a:t>
            </a:r>
            <a:r>
              <a:rPr sz="1250" b="0" i="0">
                <a:solidFill>
                  <a:srgbClr val="1C2B36"/>
                </a:solidFill>
                <a:latin typeface="Garamond"/>
              </a:rPr>
              <a:t>Un résident belge décède en laissant en Belgique un immeuble à ses enfants, de nationalité belge mais résidents espagnols. Que se passe-t-il ?</a:t>
            </a:r>
          </a:p>
        </p:txBody>
      </p:sp>
      <p:sp>
        <p:nvSpPr>
          <p:cNvPr id="10" name="Rectangle 9"/>
          <p:cNvSpPr/>
          <p:nvPr/>
        </p:nvSpPr>
        <p:spPr>
          <a:xfrm>
            <a:off x="502920" y="2633472"/>
            <a:ext cx="4041648" cy="2011680"/>
          </a:xfrm>
          <a:prstGeom prst="rect">
            <a:avLst/>
          </a:prstGeom>
          <a:solidFill>
            <a:srgbClr val="F1F7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1" name="TextBox 10"/>
          <p:cNvSpPr txBox="1"/>
          <p:nvPr/>
        </p:nvSpPr>
        <p:spPr>
          <a:xfrm>
            <a:off x="722376" y="2788920"/>
            <a:ext cx="640080" cy="365760"/>
          </a:xfrm>
          <a:prstGeom prst="rect">
            <a:avLst/>
          </a:prstGeom>
          <a:noFill/>
        </p:spPr>
        <p:txBody>
          <a:bodyPr wrap="square" lIns="0" tIns="0" rIns="0" bIns="0">
            <a:spAutoFit/>
          </a:bodyPr>
          <a:lstStyle/>
          <a:p>
            <a:pPr marL="0" indent="0">
              <a:buNone/>
            </a:pPr>
            <a:r>
              <a:rPr sz="2100" b="1" i="0">
                <a:solidFill>
                  <a:srgbClr val="4A9BD4"/>
                </a:solidFill>
                <a:latin typeface="Garamond"/>
              </a:rPr>
              <a:t>1</a:t>
            </a:r>
          </a:p>
        </p:txBody>
      </p:sp>
      <p:sp>
        <p:nvSpPr>
          <p:cNvPr id="12" name="TextBox 11"/>
          <p:cNvSpPr txBox="1"/>
          <p:nvPr/>
        </p:nvSpPr>
        <p:spPr>
          <a:xfrm>
            <a:off x="722376" y="3163824"/>
            <a:ext cx="3602736" cy="201168"/>
          </a:xfrm>
          <a:prstGeom prst="rect">
            <a:avLst/>
          </a:prstGeom>
          <a:noFill/>
        </p:spPr>
        <p:txBody>
          <a:bodyPr wrap="square" lIns="0" tIns="0" rIns="0" bIns="0">
            <a:spAutoFit/>
          </a:bodyPr>
          <a:lstStyle/>
          <a:p>
            <a:pPr marL="0" indent="0">
              <a:lnSpc>
                <a:spcPct val="95000"/>
              </a:lnSpc>
              <a:buNone/>
            </a:pPr>
            <a:r>
              <a:rPr sz="1200" b="1" i="0" cap="all" spc="50">
                <a:solidFill>
                  <a:srgbClr val="114F7A"/>
                </a:solidFill>
                <a:latin typeface="Garamond"/>
              </a:rPr>
              <a:t>Deux impositions concurrentes</a:t>
            </a:r>
          </a:p>
        </p:txBody>
      </p:sp>
      <p:sp>
        <p:nvSpPr>
          <p:cNvPr id="13" name="TextBox 12"/>
          <p:cNvSpPr txBox="1"/>
          <p:nvPr/>
        </p:nvSpPr>
        <p:spPr>
          <a:xfrm>
            <a:off x="722376" y="3511296"/>
            <a:ext cx="3602736" cy="950975"/>
          </a:xfrm>
          <a:prstGeom prst="rect">
            <a:avLst/>
          </a:prstGeom>
          <a:noFill/>
        </p:spPr>
        <p:txBody>
          <a:bodyPr wrap="square" lIns="0" tIns="0" rIns="0" bIns="0">
            <a:spAutoFit/>
          </a:bodyPr>
          <a:lstStyle/>
          <a:p>
            <a:pPr marL="155448" indent="-155448">
              <a:lnSpc>
                <a:spcPct val="94000"/>
              </a:lnSpc>
              <a:spcAft>
                <a:spcPts val="500"/>
              </a:spcAft>
              <a:buClr>
                <a:srgbClr val="1E7BBE"/>
              </a:buClr>
              <a:buSzPct val="80000"/>
              <a:buFont typeface="Garamond"/>
              <a:buChar char="▪"/>
            </a:pPr>
            <a:r>
              <a:rPr sz="1300" b="0" i="0">
                <a:solidFill>
                  <a:srgbClr val="1C2B36"/>
                </a:solidFill>
                <a:latin typeface="Garamond"/>
              </a:rPr>
              <a:t>Belgique : critère de la résidence du défunt</a:t>
            </a:r>
          </a:p>
          <a:p>
            <a:pPr marL="155448" indent="-155448">
              <a:lnSpc>
                <a:spcPct val="94000"/>
              </a:lnSpc>
              <a:spcAft>
                <a:spcPts val="500"/>
              </a:spcAft>
              <a:buClr>
                <a:srgbClr val="1E7BBE"/>
              </a:buClr>
              <a:buSzPct val="80000"/>
              <a:buFont typeface="Garamond"/>
              <a:buChar char="▪"/>
            </a:pPr>
            <a:r>
              <a:rPr sz="1300" b="0" i="0">
                <a:solidFill>
                  <a:srgbClr val="1C2B36"/>
                </a:solidFill>
                <a:latin typeface="Garamond"/>
              </a:rPr>
              <a:t>Espagne : critère de la résidence des héritiers</a:t>
            </a:r>
          </a:p>
        </p:txBody>
      </p:sp>
      <p:sp>
        <p:nvSpPr>
          <p:cNvPr id="14" name="Rectangle 13"/>
          <p:cNvSpPr/>
          <p:nvPr/>
        </p:nvSpPr>
        <p:spPr>
          <a:xfrm>
            <a:off x="4782312" y="2633472"/>
            <a:ext cx="4041648" cy="2011680"/>
          </a:xfrm>
          <a:prstGeom prst="rect">
            <a:avLst/>
          </a:prstGeom>
          <a:solidFill>
            <a:srgbClr val="D9E9F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5" name="TextBox 14"/>
          <p:cNvSpPr txBox="1"/>
          <p:nvPr/>
        </p:nvSpPr>
        <p:spPr>
          <a:xfrm>
            <a:off x="5001768" y="2788920"/>
            <a:ext cx="640080" cy="365760"/>
          </a:xfrm>
          <a:prstGeom prst="rect">
            <a:avLst/>
          </a:prstGeom>
          <a:noFill/>
        </p:spPr>
        <p:txBody>
          <a:bodyPr wrap="square" lIns="0" tIns="0" rIns="0" bIns="0">
            <a:spAutoFit/>
          </a:bodyPr>
          <a:lstStyle/>
          <a:p>
            <a:pPr marL="0" indent="0">
              <a:buNone/>
            </a:pPr>
            <a:r>
              <a:rPr sz="2100" b="1" i="0">
                <a:solidFill>
                  <a:srgbClr val="4A9BD4"/>
                </a:solidFill>
                <a:latin typeface="Garamond"/>
              </a:rPr>
              <a:t>2</a:t>
            </a:r>
          </a:p>
        </p:txBody>
      </p:sp>
      <p:sp>
        <p:nvSpPr>
          <p:cNvPr id="16" name="TextBox 15"/>
          <p:cNvSpPr txBox="1"/>
          <p:nvPr/>
        </p:nvSpPr>
        <p:spPr>
          <a:xfrm>
            <a:off x="5001768" y="3163824"/>
            <a:ext cx="3602736" cy="201168"/>
          </a:xfrm>
          <a:prstGeom prst="rect">
            <a:avLst/>
          </a:prstGeom>
          <a:noFill/>
        </p:spPr>
        <p:txBody>
          <a:bodyPr wrap="square" lIns="0" tIns="0" rIns="0" bIns="0">
            <a:spAutoFit/>
          </a:bodyPr>
          <a:lstStyle/>
          <a:p>
            <a:pPr marL="0" indent="0">
              <a:lnSpc>
                <a:spcPct val="95000"/>
              </a:lnSpc>
              <a:buNone/>
            </a:pPr>
            <a:r>
              <a:rPr sz="1200" b="1" i="0" cap="all" spc="50">
                <a:solidFill>
                  <a:srgbClr val="114F7A"/>
                </a:solidFill>
                <a:latin typeface="Garamond"/>
              </a:rPr>
              <a:t>Pas de convention</a:t>
            </a:r>
          </a:p>
        </p:txBody>
      </p:sp>
      <p:sp>
        <p:nvSpPr>
          <p:cNvPr id="17" name="TextBox 16"/>
          <p:cNvSpPr txBox="1"/>
          <p:nvPr/>
        </p:nvSpPr>
        <p:spPr>
          <a:xfrm>
            <a:off x="5001768" y="3511296"/>
            <a:ext cx="3602736" cy="950975"/>
          </a:xfrm>
          <a:prstGeom prst="rect">
            <a:avLst/>
          </a:prstGeom>
          <a:noFill/>
        </p:spPr>
        <p:txBody>
          <a:bodyPr wrap="square" lIns="0" tIns="0" rIns="0" bIns="0">
            <a:spAutoFit/>
          </a:bodyPr>
          <a:lstStyle/>
          <a:p>
            <a:pPr marL="155448" indent="-155448">
              <a:lnSpc>
                <a:spcPct val="94000"/>
              </a:lnSpc>
              <a:spcAft>
                <a:spcPts val="500"/>
              </a:spcAft>
              <a:buClr>
                <a:srgbClr val="1E7BBE"/>
              </a:buClr>
              <a:buSzPct val="80000"/>
              <a:buFont typeface="Garamond"/>
              <a:buChar char="▪"/>
            </a:pPr>
            <a:r>
              <a:rPr sz="1300" b="0" i="0">
                <a:solidFill>
                  <a:srgbClr val="1C2B36"/>
                </a:solidFill>
                <a:latin typeface="Garamond"/>
              </a:rPr>
              <a:t>La Belgique et l’Espagne n’ont, à ce jour, signé aucune convention en matière de droits de succession</a:t>
            </a:r>
          </a:p>
          <a:p>
            <a:pPr marL="365760" indent="-164592">
              <a:lnSpc>
                <a:spcPct val="94000"/>
              </a:lnSpc>
              <a:spcAft>
                <a:spcPts val="500"/>
              </a:spcAft>
              <a:buClr>
                <a:srgbClr val="4A9BD4"/>
              </a:buClr>
              <a:buSzPct val="100000"/>
              <a:buFont typeface="Garamond"/>
              <a:buChar char="–"/>
            </a:pPr>
            <a:r>
              <a:rPr sz="1150" b="0" i="0">
                <a:solidFill>
                  <a:srgbClr val="334350"/>
                </a:solidFill>
                <a:latin typeface="Garamond"/>
              </a:rPr>
              <a:t>seules la France (1959) et la Suède (1956) en ont conclu une avec la Belgique</a:t>
            </a:r>
          </a:p>
        </p:txBody>
      </p:sp>
      <p:sp>
        <p:nvSpPr>
          <p:cNvPr id="18" name="Rectangle 17"/>
          <p:cNvSpPr/>
          <p:nvPr/>
        </p:nvSpPr>
        <p:spPr>
          <a:xfrm>
            <a:off x="502920" y="4791456"/>
            <a:ext cx="8321040" cy="960120"/>
          </a:xfrm>
          <a:prstGeom prst="rect">
            <a:avLst/>
          </a:prstGeom>
          <a:solidFill>
            <a:srgbClr val="E6F6F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9" name="TextBox 18"/>
          <p:cNvSpPr txBox="1"/>
          <p:nvPr/>
        </p:nvSpPr>
        <p:spPr>
          <a:xfrm>
            <a:off x="704088" y="4901184"/>
            <a:ext cx="7918704" cy="740664"/>
          </a:xfrm>
          <a:prstGeom prst="rect">
            <a:avLst/>
          </a:prstGeom>
          <a:noFill/>
        </p:spPr>
        <p:txBody>
          <a:bodyPr wrap="square" lIns="0" tIns="0" rIns="0" bIns="0" anchor="ctr">
            <a:spAutoFit/>
          </a:bodyPr>
          <a:lstStyle/>
          <a:p>
            <a:pPr marL="0" indent="0">
              <a:lnSpc>
                <a:spcPct val="95000"/>
              </a:lnSpc>
              <a:buNone/>
            </a:pPr>
            <a:r>
              <a:rPr sz="1150" b="1" i="0" cap="all" spc="50" dirty="0" err="1">
                <a:solidFill>
                  <a:srgbClr val="007A6B"/>
                </a:solidFill>
                <a:latin typeface="Garamond"/>
              </a:rPr>
              <a:t>Remède</a:t>
            </a:r>
            <a:r>
              <a:rPr sz="1150" b="1" i="0" cap="all" spc="50" dirty="0">
                <a:solidFill>
                  <a:srgbClr val="007A6B"/>
                </a:solidFill>
                <a:latin typeface="Garamond"/>
              </a:rPr>
              <a:t> </a:t>
            </a:r>
            <a:r>
              <a:rPr sz="1150" b="1" i="0" cap="all" spc="50" dirty="0" err="1">
                <a:solidFill>
                  <a:srgbClr val="007A6B"/>
                </a:solidFill>
                <a:latin typeface="Garamond"/>
              </a:rPr>
              <a:t>unilatéral</a:t>
            </a:r>
            <a:r>
              <a:rPr sz="1150" b="1" i="0" cap="all" spc="50" dirty="0">
                <a:solidFill>
                  <a:srgbClr val="007A6B"/>
                </a:solidFill>
                <a:latin typeface="Garamond"/>
              </a:rPr>
              <a:t>  </a:t>
            </a:r>
            <a:r>
              <a:rPr sz="1200" b="0" i="0" dirty="0">
                <a:solidFill>
                  <a:srgbClr val="1C2B36"/>
                </a:solidFill>
                <a:latin typeface="Garamond"/>
              </a:rPr>
              <a:t>Imputation </a:t>
            </a:r>
            <a:r>
              <a:rPr sz="1200" b="0" i="0" dirty="0" err="1">
                <a:solidFill>
                  <a:srgbClr val="1C2B36"/>
                </a:solidFill>
                <a:latin typeface="Garamond"/>
              </a:rPr>
              <a:t>en</a:t>
            </a:r>
            <a:r>
              <a:rPr sz="1200" b="0" i="0" dirty="0">
                <a:solidFill>
                  <a:srgbClr val="1C2B36"/>
                </a:solidFill>
                <a:latin typeface="Garamond"/>
              </a:rPr>
              <a:t> Belgique des droits </a:t>
            </a:r>
            <a:r>
              <a:rPr sz="1200" b="0" i="0" dirty="0" err="1">
                <a:solidFill>
                  <a:srgbClr val="1C2B36"/>
                </a:solidFill>
                <a:latin typeface="Garamond"/>
              </a:rPr>
              <a:t>payés</a:t>
            </a:r>
            <a:r>
              <a:rPr sz="1200" b="0" i="0" dirty="0">
                <a:solidFill>
                  <a:srgbClr val="1C2B36"/>
                </a:solidFill>
                <a:latin typeface="Garamond"/>
              </a:rPr>
              <a:t> </a:t>
            </a:r>
            <a:r>
              <a:rPr sz="1200" b="0" i="0" dirty="0" err="1">
                <a:solidFill>
                  <a:srgbClr val="1C2B36"/>
                </a:solidFill>
                <a:latin typeface="Garamond"/>
              </a:rPr>
              <a:t>en</a:t>
            </a:r>
            <a:r>
              <a:rPr sz="1200" b="0" i="0" dirty="0">
                <a:solidFill>
                  <a:srgbClr val="1C2B36"/>
                </a:solidFill>
                <a:latin typeface="Garamond"/>
              </a:rPr>
              <a:t> </a:t>
            </a:r>
            <a:r>
              <a:rPr sz="1200" b="0" i="0" dirty="0" err="1">
                <a:solidFill>
                  <a:srgbClr val="1C2B36"/>
                </a:solidFill>
                <a:latin typeface="Garamond"/>
              </a:rPr>
              <a:t>Espagne</a:t>
            </a:r>
            <a:r>
              <a:rPr sz="1200" b="0" i="0" dirty="0">
                <a:solidFill>
                  <a:srgbClr val="1C2B36"/>
                </a:solidFill>
                <a:latin typeface="Garamond"/>
              </a:rPr>
              <a:t> (article 17 C. </a:t>
            </a:r>
            <a:r>
              <a:rPr sz="1200" b="0" i="0" dirty="0" err="1">
                <a:solidFill>
                  <a:srgbClr val="1C2B36"/>
                </a:solidFill>
                <a:latin typeface="Garamond"/>
              </a:rPr>
              <a:t>succ</a:t>
            </a:r>
            <a:r>
              <a:rPr sz="1200" b="0" i="0" dirty="0">
                <a:solidFill>
                  <a:srgbClr val="1C2B36"/>
                </a:solidFill>
                <a:latin typeface="Garamond"/>
              </a:rPr>
              <a:t>.). </a:t>
            </a:r>
            <a:r>
              <a:rPr sz="1200" b="0" i="0" dirty="0" err="1">
                <a:solidFill>
                  <a:srgbClr val="1C2B36"/>
                </a:solidFill>
                <a:latin typeface="Garamond"/>
              </a:rPr>
              <a:t>Depuis</a:t>
            </a:r>
            <a:r>
              <a:rPr sz="1200" b="0" i="0" dirty="0">
                <a:solidFill>
                  <a:srgbClr val="1C2B36"/>
                </a:solidFill>
                <a:latin typeface="Garamond"/>
              </a:rPr>
              <a:t> </a:t>
            </a:r>
            <a:r>
              <a:rPr sz="1200" b="0" i="0" dirty="0" err="1">
                <a:solidFill>
                  <a:srgbClr val="1C2B36"/>
                </a:solidFill>
                <a:latin typeface="Garamond"/>
              </a:rPr>
              <a:t>l’arrêt</a:t>
            </a:r>
            <a:r>
              <a:rPr sz="1200" b="0" i="0" dirty="0">
                <a:solidFill>
                  <a:srgbClr val="1C2B36"/>
                </a:solidFill>
                <a:latin typeface="Garamond"/>
              </a:rPr>
              <a:t> de la Cour </a:t>
            </a:r>
            <a:r>
              <a:rPr sz="1200" b="0" i="0" dirty="0" err="1">
                <a:solidFill>
                  <a:srgbClr val="1C2B36"/>
                </a:solidFill>
                <a:latin typeface="Garamond"/>
              </a:rPr>
              <a:t>constitutionnelle</a:t>
            </a:r>
            <a:r>
              <a:rPr sz="1200" b="0" i="0" dirty="0">
                <a:solidFill>
                  <a:srgbClr val="1C2B36"/>
                </a:solidFill>
                <a:latin typeface="Garamond"/>
              </a:rPr>
              <a:t> du 3 </a:t>
            </a:r>
            <a:r>
              <a:rPr sz="1200" b="0" i="0" dirty="0" err="1">
                <a:solidFill>
                  <a:srgbClr val="1C2B36"/>
                </a:solidFill>
                <a:latin typeface="Garamond"/>
              </a:rPr>
              <a:t>juin</a:t>
            </a:r>
            <a:r>
              <a:rPr sz="1200" b="0" i="0" dirty="0">
                <a:solidFill>
                  <a:srgbClr val="1C2B36"/>
                </a:solidFill>
                <a:latin typeface="Garamond"/>
              </a:rPr>
              <a:t> 2021, </a:t>
            </a:r>
            <a:r>
              <a:rPr sz="1200" b="0" i="0" dirty="0" err="1">
                <a:solidFill>
                  <a:srgbClr val="1C2B36"/>
                </a:solidFill>
                <a:latin typeface="Garamond"/>
              </a:rPr>
              <a:t>l’imputation</a:t>
            </a:r>
            <a:r>
              <a:rPr sz="1200" b="0" i="0" dirty="0">
                <a:solidFill>
                  <a:srgbClr val="1C2B36"/>
                </a:solidFill>
                <a:latin typeface="Garamond"/>
              </a:rPr>
              <a:t> </a:t>
            </a:r>
            <a:r>
              <a:rPr sz="1200" b="0" i="0" dirty="0" err="1">
                <a:solidFill>
                  <a:srgbClr val="1C2B36"/>
                </a:solidFill>
                <a:latin typeface="Garamond"/>
              </a:rPr>
              <a:t>vaut</a:t>
            </a:r>
            <a:r>
              <a:rPr sz="1200" b="0" i="0" dirty="0">
                <a:solidFill>
                  <a:srgbClr val="1C2B36"/>
                </a:solidFill>
                <a:latin typeface="Garamond"/>
              </a:rPr>
              <a:t> </a:t>
            </a:r>
            <a:r>
              <a:rPr sz="1200" b="0" i="0" dirty="0" err="1">
                <a:solidFill>
                  <a:srgbClr val="1C2B36"/>
                </a:solidFill>
                <a:latin typeface="Garamond"/>
              </a:rPr>
              <a:t>aussi</a:t>
            </a:r>
            <a:r>
              <a:rPr sz="1200" b="0" i="0" dirty="0">
                <a:solidFill>
                  <a:srgbClr val="1C2B36"/>
                </a:solidFill>
                <a:latin typeface="Garamond"/>
              </a:rPr>
              <a:t> pour les </a:t>
            </a:r>
            <a:r>
              <a:rPr sz="1200" b="0" i="0" dirty="0" err="1">
                <a:solidFill>
                  <a:srgbClr val="1C2B36"/>
                </a:solidFill>
                <a:latin typeface="Garamond"/>
              </a:rPr>
              <a:t>biens</a:t>
            </a:r>
            <a:r>
              <a:rPr sz="1200" b="0" i="0" dirty="0">
                <a:solidFill>
                  <a:srgbClr val="1C2B36"/>
                </a:solidFill>
                <a:latin typeface="Garamond"/>
              </a:rPr>
              <a:t> </a:t>
            </a:r>
            <a:r>
              <a:rPr sz="1200" b="0" i="0" dirty="0" err="1">
                <a:solidFill>
                  <a:srgbClr val="1C2B36"/>
                </a:solidFill>
                <a:latin typeface="Garamond"/>
              </a:rPr>
              <a:t>mobiliers</a:t>
            </a:r>
            <a:r>
              <a:rPr sz="1200" b="0" i="0" dirty="0">
                <a:solidFill>
                  <a:srgbClr val="1C2B36"/>
                </a:solidFill>
                <a:latin typeface="Garamond"/>
              </a:rPr>
              <a:t> </a:t>
            </a:r>
            <a:r>
              <a:rPr sz="1200" b="0" i="0" dirty="0" err="1">
                <a:solidFill>
                  <a:srgbClr val="1C2B36"/>
                </a:solidFill>
                <a:latin typeface="Garamond"/>
              </a:rPr>
              <a:t>situés</a:t>
            </a:r>
            <a:r>
              <a:rPr sz="1200" b="0" i="0" dirty="0">
                <a:solidFill>
                  <a:srgbClr val="1C2B36"/>
                </a:solidFill>
                <a:latin typeface="Garamond"/>
              </a:rPr>
              <a:t> à </a:t>
            </a:r>
            <a:r>
              <a:rPr sz="1200" b="0" i="0" dirty="0" err="1">
                <a:solidFill>
                  <a:srgbClr val="1C2B36"/>
                </a:solidFill>
                <a:latin typeface="Garamond"/>
              </a:rPr>
              <a:t>l’étranger</a:t>
            </a:r>
            <a:r>
              <a:rPr sz="1200" b="0" i="0" dirty="0">
                <a:solidFill>
                  <a:srgbClr val="1C2B36"/>
                </a:solidFill>
                <a:latin typeface="Garamond"/>
              </a:rPr>
              <a:t>, et non plus </a:t>
            </a:r>
            <a:r>
              <a:rPr sz="1200" b="0" i="0" dirty="0" err="1">
                <a:solidFill>
                  <a:srgbClr val="1C2B36"/>
                </a:solidFill>
                <a:latin typeface="Garamond"/>
              </a:rPr>
              <a:t>seulement</a:t>
            </a:r>
            <a:r>
              <a:rPr sz="1200" b="0" i="0" dirty="0">
                <a:solidFill>
                  <a:srgbClr val="1C2B36"/>
                </a:solidFill>
                <a:latin typeface="Garamond"/>
              </a:rPr>
              <a:t> pour les immeubles.</a:t>
            </a:r>
          </a:p>
        </p:txBody>
      </p:sp>
      <p:sp>
        <p:nvSpPr>
          <p:cNvPr id="116" name="TextBox 115"/>
          <p:cNvSpPr txBox="1"/>
          <p:nvPr/>
        </p:nvSpPr>
        <p:spPr>
          <a:xfrm>
            <a:off x="502920" y="5870448"/>
            <a:ext cx="7452360" cy="365760"/>
          </a:xfrm>
          <a:prstGeom prst="rect">
            <a:avLst/>
          </a:prstGeom>
          <a:noFill/>
        </p:spPr>
        <p:txBody>
          <a:bodyPr wrap="square" lIns="0" tIns="0" rIns="0" bIns="0">
            <a:spAutoFit/>
          </a:bodyPr>
          <a:lstStyle/>
          <a:p>
            <a:pPr marL="0" indent="0">
              <a:lnSpc>
                <a:spcPct val="95000"/>
              </a:lnSpc>
              <a:buNone/>
            </a:pPr>
            <a:r>
              <a:rPr sz="1000" b="0" i="1">
                <a:solidFill>
                  <a:srgbClr val="6B7C8A"/>
                </a:solidFill>
                <a:latin typeface="Garamond"/>
              </a:rPr>
              <a:t>La convention belgo-suédoise n’a plus d’utilité pratique : la Suède a aboli l’impôt successoral en 2004.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4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4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400"/>
                                        <p:tgtEl>
                                          <p:spTgt spid="6"/>
                                        </p:tgtEl>
                                      </p:cBhvr>
                                    </p:animEffect>
                                  </p:childTnLst>
                                </p:cTn>
                              </p:par>
                              <p:par>
                                <p:cTn id="17" presetID="10"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400"/>
                                        <p:tgtEl>
                                          <p:spTgt spid="7"/>
                                        </p:tgtEl>
                                      </p:cBhvr>
                                    </p:animEffect>
                                  </p:childTnLst>
                                </p:cTn>
                              </p:par>
                              <p:par>
                                <p:cTn id="20" presetID="10"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400"/>
                                        <p:tgtEl>
                                          <p:spTgt spid="8"/>
                                        </p:tgtEl>
                                      </p:cBhvr>
                                    </p:animEffect>
                                  </p:childTnLst>
                                </p:cTn>
                              </p:par>
                              <p:par>
                                <p:cTn id="23" presetID="10"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4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400"/>
                                        <p:tgtEl>
                                          <p:spTgt spid="2"/>
                                        </p:tgtEl>
                                      </p:cBhvr>
                                    </p:animEffect>
                                  </p:childTnLst>
                                </p:cTn>
                              </p:par>
                              <p:par>
                                <p:cTn id="31" presetID="10"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400"/>
                                        <p:tgtEl>
                                          <p:spTgt spid="4"/>
                                        </p:tgtEl>
                                      </p:cBhvr>
                                    </p:animEffect>
                                  </p:childTnLst>
                                </p:cTn>
                              </p:par>
                              <p:par>
                                <p:cTn id="34" presetID="10" presetClass="entr" presetSubtype="0" fill="hold" nodeType="with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400"/>
                                        <p:tgtEl>
                                          <p:spTgt spid="5"/>
                                        </p:tgtEl>
                                      </p:cBhvr>
                                    </p:animEffect>
                                  </p:childTnLst>
                                </p:cTn>
                              </p:par>
                              <p:par>
                                <p:cTn id="37" presetID="10" presetClass="entr" presetSubtype="0" fill="hold" nodeType="with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400"/>
                                        <p:tgtEl>
                                          <p:spTgt spid="6"/>
                                        </p:tgtEl>
                                      </p:cBhvr>
                                    </p:animEffect>
                                  </p:childTnLst>
                                </p:cTn>
                              </p:par>
                              <p:par>
                                <p:cTn id="40" presetID="10" presetClass="entr" presetSubtype="0" fill="hold"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400"/>
                                        <p:tgtEl>
                                          <p:spTgt spid="7"/>
                                        </p:tgtEl>
                                      </p:cBhvr>
                                    </p:animEffect>
                                  </p:childTnLst>
                                </p:cTn>
                              </p:par>
                              <p:par>
                                <p:cTn id="43" presetID="10" presetClass="entr" presetSubtype="0" fill="hold" nodeType="with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400"/>
                                        <p:tgtEl>
                                          <p:spTgt spid="9"/>
                                        </p:tgtEl>
                                      </p:cBhvr>
                                    </p:animEffect>
                                  </p:childTnLst>
                                </p:cTn>
                              </p:par>
                              <p:par>
                                <p:cTn id="46" presetID="10" presetClass="entr" presetSubtype="0" fill="hold" nodeType="with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400"/>
                                        <p:tgtEl>
                                          <p:spTgt spid="10"/>
                                        </p:tgtEl>
                                      </p:cBhvr>
                                    </p:animEffect>
                                  </p:childTnLst>
                                </p:cTn>
                              </p:par>
                              <p:par>
                                <p:cTn id="49" presetID="10" presetClass="entr" presetSubtype="0" fill="hold" nodeType="with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400"/>
                                        <p:tgtEl>
                                          <p:spTgt spid="12"/>
                                        </p:tgtEl>
                                      </p:cBhvr>
                                    </p:animEffect>
                                  </p:childTnLst>
                                </p:cTn>
                              </p:par>
                              <p:par>
                                <p:cTn id="52" presetID="10" presetClass="entr" presetSubtype="0" fill="hold" nodeType="with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400"/>
                                        <p:tgtEl>
                                          <p:spTgt spid="13"/>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animEffect transition="in" filter="fade">
                                      <p:cBhvr>
                                        <p:cTn id="59" dur="400"/>
                                        <p:tgtEl>
                                          <p:spTgt spid="2"/>
                                        </p:tgtEl>
                                      </p:cBhvr>
                                    </p:animEffect>
                                  </p:childTnLst>
                                </p:cTn>
                              </p:par>
                              <p:par>
                                <p:cTn id="60" presetID="10" presetClass="entr" presetSubtype="0" fill="hold" nodeType="with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fade">
                                      <p:cBhvr>
                                        <p:cTn id="62" dur="400"/>
                                        <p:tgtEl>
                                          <p:spTgt spid="4"/>
                                        </p:tgtEl>
                                      </p:cBhvr>
                                    </p:animEffect>
                                  </p:childTnLst>
                                </p:cTn>
                              </p:par>
                              <p:par>
                                <p:cTn id="63" presetID="10" presetClass="entr" presetSubtype="0" fill="hold" nodeType="withEffect">
                                  <p:stCondLst>
                                    <p:cond delay="0"/>
                                  </p:stCondLst>
                                  <p:childTnLst>
                                    <p:set>
                                      <p:cBhvr>
                                        <p:cTn id="64" dur="1" fill="hold">
                                          <p:stCondLst>
                                            <p:cond delay="0"/>
                                          </p:stCondLst>
                                        </p:cTn>
                                        <p:tgtEl>
                                          <p:spTgt spid="5"/>
                                        </p:tgtEl>
                                        <p:attrNameLst>
                                          <p:attrName>style.visibility</p:attrName>
                                        </p:attrNameLst>
                                      </p:cBhvr>
                                      <p:to>
                                        <p:strVal val="visible"/>
                                      </p:to>
                                    </p:set>
                                    <p:animEffect transition="in" filter="fade">
                                      <p:cBhvr>
                                        <p:cTn id="65" dur="400"/>
                                        <p:tgtEl>
                                          <p:spTgt spid="5"/>
                                        </p:tgtEl>
                                      </p:cBhvr>
                                    </p:animEffect>
                                  </p:childTnLst>
                                </p:cTn>
                              </p:par>
                              <p:par>
                                <p:cTn id="66" presetID="10" presetClass="entr" presetSubtype="0" fill="hold" nodeType="withEffect">
                                  <p:stCondLst>
                                    <p:cond delay="0"/>
                                  </p:stCondLst>
                                  <p:childTnLst>
                                    <p:set>
                                      <p:cBhvr>
                                        <p:cTn id="67" dur="1" fill="hold">
                                          <p:stCondLst>
                                            <p:cond delay="0"/>
                                          </p:stCondLst>
                                        </p:cTn>
                                        <p:tgtEl>
                                          <p:spTgt spid="6"/>
                                        </p:tgtEl>
                                        <p:attrNameLst>
                                          <p:attrName>style.visibility</p:attrName>
                                        </p:attrNameLst>
                                      </p:cBhvr>
                                      <p:to>
                                        <p:strVal val="visible"/>
                                      </p:to>
                                    </p:set>
                                    <p:animEffect transition="in" filter="fade">
                                      <p:cBhvr>
                                        <p:cTn id="68" dur="400"/>
                                        <p:tgtEl>
                                          <p:spTgt spid="6"/>
                                        </p:tgtEl>
                                      </p:cBhvr>
                                    </p:animEffect>
                                  </p:childTnLst>
                                </p:cTn>
                              </p:par>
                              <p:par>
                                <p:cTn id="69" presetID="10" presetClass="entr" presetSubtype="0" fill="hold" nodeType="with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fade">
                                      <p:cBhvr>
                                        <p:cTn id="71" dur="400"/>
                                        <p:tgtEl>
                                          <p:spTgt spid="7"/>
                                        </p:tgtEl>
                                      </p:cBhvr>
                                    </p:animEffect>
                                  </p:childTnLst>
                                </p:cTn>
                              </p:par>
                              <p:par>
                                <p:cTn id="72" presetID="10" presetClass="entr" presetSubtype="0" fill="hold" nodeType="with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fade">
                                      <p:cBhvr>
                                        <p:cTn id="74" dur="400"/>
                                        <p:tgtEl>
                                          <p:spTgt spid="9"/>
                                        </p:tgtEl>
                                      </p:cBhvr>
                                    </p:animEffect>
                                  </p:childTnLst>
                                </p:cTn>
                              </p:par>
                              <p:par>
                                <p:cTn id="75" presetID="10" presetClass="entr" presetSubtype="0" fill="hold" nodeType="withEffect">
                                  <p:stCondLst>
                                    <p:cond delay="0"/>
                                  </p:stCondLst>
                                  <p:childTnLst>
                                    <p:set>
                                      <p:cBhvr>
                                        <p:cTn id="76" dur="1" fill="hold">
                                          <p:stCondLst>
                                            <p:cond delay="0"/>
                                          </p:stCondLst>
                                        </p:cTn>
                                        <p:tgtEl>
                                          <p:spTgt spid="11"/>
                                        </p:tgtEl>
                                        <p:attrNameLst>
                                          <p:attrName>style.visibility</p:attrName>
                                        </p:attrNameLst>
                                      </p:cBhvr>
                                      <p:to>
                                        <p:strVal val="visible"/>
                                      </p:to>
                                    </p:set>
                                    <p:animEffect transition="in" filter="fade">
                                      <p:cBhvr>
                                        <p:cTn id="77" dur="400"/>
                                        <p:tgtEl>
                                          <p:spTgt spid="11"/>
                                        </p:tgtEl>
                                      </p:cBhvr>
                                    </p:animEffect>
                                  </p:childTnLst>
                                </p:cTn>
                              </p:par>
                              <p:par>
                                <p:cTn id="78" presetID="10" presetClass="entr" presetSubtype="0" fill="hold" nodeType="withEffect">
                                  <p:stCondLst>
                                    <p:cond delay="0"/>
                                  </p:stCondLst>
                                  <p:childTnLst>
                                    <p:set>
                                      <p:cBhvr>
                                        <p:cTn id="79" dur="1" fill="hold">
                                          <p:stCondLst>
                                            <p:cond delay="0"/>
                                          </p:stCondLst>
                                        </p:cTn>
                                        <p:tgtEl>
                                          <p:spTgt spid="13"/>
                                        </p:tgtEl>
                                        <p:attrNameLst>
                                          <p:attrName>style.visibility</p:attrName>
                                        </p:attrNameLst>
                                      </p:cBhvr>
                                      <p:to>
                                        <p:strVal val="visible"/>
                                      </p:to>
                                    </p:set>
                                    <p:animEffect transition="in" filter="fade">
                                      <p:cBhvr>
                                        <p:cTn id="80" dur="400"/>
                                        <p:tgtEl>
                                          <p:spTgt spid="13"/>
                                        </p:tgtEl>
                                      </p:cBhvr>
                                    </p:animEffect>
                                  </p:childTnLst>
                                </p:cTn>
                              </p:par>
                              <p:par>
                                <p:cTn id="81" presetID="10" presetClass="entr" presetSubtype="0" fill="hold" nodeType="withEffect">
                                  <p:stCondLst>
                                    <p:cond delay="0"/>
                                  </p:stCondLst>
                                  <p:childTnLst>
                                    <p:set>
                                      <p:cBhvr>
                                        <p:cTn id="82" dur="1" fill="hold">
                                          <p:stCondLst>
                                            <p:cond delay="0"/>
                                          </p:stCondLst>
                                        </p:cTn>
                                        <p:tgtEl>
                                          <p:spTgt spid="14"/>
                                        </p:tgtEl>
                                        <p:attrNameLst>
                                          <p:attrName>style.visibility</p:attrName>
                                        </p:attrNameLst>
                                      </p:cBhvr>
                                      <p:to>
                                        <p:strVal val="visible"/>
                                      </p:to>
                                    </p:set>
                                    <p:animEffect transition="in" filter="fade">
                                      <p:cBhvr>
                                        <p:cTn id="83" dur="400"/>
                                        <p:tgtEl>
                                          <p:spTgt spid="14"/>
                                        </p:tgtEl>
                                      </p:cBhvr>
                                    </p:animEffect>
                                  </p:childTnLst>
                                </p:cTn>
                              </p:par>
                              <p:par>
                                <p:cTn id="84" presetID="10" presetClass="entr" presetSubtype="0" fill="hold" nodeType="withEffect">
                                  <p:stCondLst>
                                    <p:cond delay="0"/>
                                  </p:stCondLst>
                                  <p:childTnLst>
                                    <p:set>
                                      <p:cBhvr>
                                        <p:cTn id="85" dur="1" fill="hold">
                                          <p:stCondLst>
                                            <p:cond delay="0"/>
                                          </p:stCondLst>
                                        </p:cTn>
                                        <p:tgtEl>
                                          <p:spTgt spid="15"/>
                                        </p:tgtEl>
                                        <p:attrNameLst>
                                          <p:attrName>style.visibility</p:attrName>
                                        </p:attrNameLst>
                                      </p:cBhvr>
                                      <p:to>
                                        <p:strVal val="visible"/>
                                      </p:to>
                                    </p:set>
                                    <p:animEffect transition="in" filter="fade">
                                      <p:cBhvr>
                                        <p:cTn id="86" dur="400"/>
                                        <p:tgtEl>
                                          <p:spTgt spid="15"/>
                                        </p:tgtEl>
                                      </p:cBhvr>
                                    </p:animEffect>
                                  </p:childTnLst>
                                </p:cTn>
                              </p:par>
                              <p:par>
                                <p:cTn id="87" presetID="10" presetClass="entr" presetSubtype="0" fill="hold" nodeType="with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fade">
                                      <p:cBhvr>
                                        <p:cTn id="89" dur="400"/>
                                        <p:tgtEl>
                                          <p:spTgt spid="16"/>
                                        </p:tgtEl>
                                      </p:cBhvr>
                                    </p:animEffect>
                                  </p:childTnLst>
                                </p:cTn>
                              </p:par>
                              <p:par>
                                <p:cTn id="90" presetID="10" presetClass="entr" presetSubtype="0" fill="hold" nodeType="withEffect">
                                  <p:stCondLst>
                                    <p:cond delay="0"/>
                                  </p:stCondLst>
                                  <p:childTnLst>
                                    <p:set>
                                      <p:cBhvr>
                                        <p:cTn id="91" dur="1" fill="hold">
                                          <p:stCondLst>
                                            <p:cond delay="0"/>
                                          </p:stCondLst>
                                        </p:cTn>
                                        <p:tgtEl>
                                          <p:spTgt spid="17"/>
                                        </p:tgtEl>
                                        <p:attrNameLst>
                                          <p:attrName>style.visibility</p:attrName>
                                        </p:attrNameLst>
                                      </p:cBhvr>
                                      <p:to>
                                        <p:strVal val="visible"/>
                                      </p:to>
                                    </p:set>
                                    <p:animEffect transition="in" filter="fade">
                                      <p:cBhvr>
                                        <p:cTn id="92" dur="400"/>
                                        <p:tgtEl>
                                          <p:spTgt spid="17"/>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2"/>
                                        </p:tgtEl>
                                        <p:attrNameLst>
                                          <p:attrName>style.visibility</p:attrName>
                                        </p:attrNameLst>
                                      </p:cBhvr>
                                      <p:to>
                                        <p:strVal val="visible"/>
                                      </p:to>
                                    </p:set>
                                    <p:animEffect transition="in" filter="fade">
                                      <p:cBhvr>
                                        <p:cTn id="97" dur="400"/>
                                        <p:tgtEl>
                                          <p:spTgt spid="2"/>
                                        </p:tgtEl>
                                      </p:cBhvr>
                                    </p:animEffect>
                                  </p:childTnLst>
                                </p:cTn>
                              </p:par>
                              <p:par>
                                <p:cTn id="98" presetID="10" presetClass="entr" presetSubtype="0" fill="hold" nodeType="withEffect">
                                  <p:stCondLst>
                                    <p:cond delay="0"/>
                                  </p:stCondLst>
                                  <p:childTnLst>
                                    <p:set>
                                      <p:cBhvr>
                                        <p:cTn id="99" dur="1" fill="hold">
                                          <p:stCondLst>
                                            <p:cond delay="0"/>
                                          </p:stCondLst>
                                        </p:cTn>
                                        <p:tgtEl>
                                          <p:spTgt spid="5"/>
                                        </p:tgtEl>
                                        <p:attrNameLst>
                                          <p:attrName>style.visibility</p:attrName>
                                        </p:attrNameLst>
                                      </p:cBhvr>
                                      <p:to>
                                        <p:strVal val="visible"/>
                                      </p:to>
                                    </p:set>
                                    <p:animEffect transition="in" filter="fade">
                                      <p:cBhvr>
                                        <p:cTn id="100" dur="400"/>
                                        <p:tgtEl>
                                          <p:spTgt spid="5"/>
                                        </p:tgtEl>
                                      </p:cBhvr>
                                    </p:animEffect>
                                  </p:childTnLst>
                                </p:cTn>
                              </p:par>
                              <p:par>
                                <p:cTn id="101" presetID="10" presetClass="entr" presetSubtype="0" fill="hold" nodeType="with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fade">
                                      <p:cBhvr>
                                        <p:cTn id="103" dur="400"/>
                                        <p:tgtEl>
                                          <p:spTgt spid="7"/>
                                        </p:tgtEl>
                                      </p:cBhvr>
                                    </p:animEffect>
                                  </p:childTnLst>
                                </p:cTn>
                              </p:par>
                              <p:par>
                                <p:cTn id="104" presetID="10" presetClass="entr" presetSubtype="0" fill="hold" nodeType="withEffect">
                                  <p:stCondLst>
                                    <p:cond delay="0"/>
                                  </p:stCondLst>
                                  <p:childTnLst>
                                    <p:set>
                                      <p:cBhvr>
                                        <p:cTn id="105" dur="1" fill="hold">
                                          <p:stCondLst>
                                            <p:cond delay="0"/>
                                          </p:stCondLst>
                                        </p:cTn>
                                        <p:tgtEl>
                                          <p:spTgt spid="11"/>
                                        </p:tgtEl>
                                        <p:attrNameLst>
                                          <p:attrName>style.visibility</p:attrName>
                                        </p:attrNameLst>
                                      </p:cBhvr>
                                      <p:to>
                                        <p:strVal val="visible"/>
                                      </p:to>
                                    </p:set>
                                    <p:animEffect transition="in" filter="fade">
                                      <p:cBhvr>
                                        <p:cTn id="106" dur="400"/>
                                        <p:tgtEl>
                                          <p:spTgt spid="11"/>
                                        </p:tgtEl>
                                      </p:cBhvr>
                                    </p:animEffect>
                                  </p:childTnLst>
                                </p:cTn>
                              </p:par>
                              <p:par>
                                <p:cTn id="107" presetID="10" presetClass="entr" presetSubtype="0" fill="hold" nodeType="withEffect">
                                  <p:stCondLst>
                                    <p:cond delay="0"/>
                                  </p:stCondLst>
                                  <p:childTnLst>
                                    <p:set>
                                      <p:cBhvr>
                                        <p:cTn id="108" dur="1" fill="hold">
                                          <p:stCondLst>
                                            <p:cond delay="0"/>
                                          </p:stCondLst>
                                        </p:cTn>
                                        <p:tgtEl>
                                          <p:spTgt spid="12"/>
                                        </p:tgtEl>
                                        <p:attrNameLst>
                                          <p:attrName>style.visibility</p:attrName>
                                        </p:attrNameLst>
                                      </p:cBhvr>
                                      <p:to>
                                        <p:strVal val="visible"/>
                                      </p:to>
                                    </p:set>
                                    <p:animEffect transition="in" filter="fade">
                                      <p:cBhvr>
                                        <p:cTn id="109" dur="400"/>
                                        <p:tgtEl>
                                          <p:spTgt spid="12"/>
                                        </p:tgtEl>
                                      </p:cBhvr>
                                    </p:animEffect>
                                  </p:childTnLst>
                                </p:cTn>
                              </p:par>
                              <p:par>
                                <p:cTn id="110" presetID="10" presetClass="entr" presetSubtype="0" fill="hold" nodeType="withEffect">
                                  <p:stCondLst>
                                    <p:cond delay="0"/>
                                  </p:stCondLst>
                                  <p:childTnLst>
                                    <p:set>
                                      <p:cBhvr>
                                        <p:cTn id="111" dur="1" fill="hold">
                                          <p:stCondLst>
                                            <p:cond delay="0"/>
                                          </p:stCondLst>
                                        </p:cTn>
                                        <p:tgtEl>
                                          <p:spTgt spid="17"/>
                                        </p:tgtEl>
                                        <p:attrNameLst>
                                          <p:attrName>style.visibility</p:attrName>
                                        </p:attrNameLst>
                                      </p:cBhvr>
                                      <p:to>
                                        <p:strVal val="visible"/>
                                      </p:to>
                                    </p:set>
                                    <p:animEffect transition="in" filter="fade">
                                      <p:cBhvr>
                                        <p:cTn id="112" dur="400"/>
                                        <p:tgtEl>
                                          <p:spTgt spid="17"/>
                                        </p:tgtEl>
                                      </p:cBhvr>
                                    </p:animEffect>
                                  </p:childTnLst>
                                </p:cTn>
                              </p:par>
                              <p:par>
                                <p:cTn id="113" presetID="10" presetClass="entr" presetSubtype="0" fill="hold" nodeType="withEffect">
                                  <p:stCondLst>
                                    <p:cond delay="0"/>
                                  </p:stCondLst>
                                  <p:childTnLst>
                                    <p:set>
                                      <p:cBhvr>
                                        <p:cTn id="114" dur="1" fill="hold">
                                          <p:stCondLst>
                                            <p:cond delay="0"/>
                                          </p:stCondLst>
                                        </p:cTn>
                                        <p:tgtEl>
                                          <p:spTgt spid="19"/>
                                        </p:tgtEl>
                                        <p:attrNameLst>
                                          <p:attrName>style.visibility</p:attrName>
                                        </p:attrNameLst>
                                      </p:cBhvr>
                                      <p:to>
                                        <p:strVal val="visible"/>
                                      </p:to>
                                    </p:set>
                                    <p:animEffect transition="in" filter="fade">
                                      <p:cBhvr>
                                        <p:cTn id="115" dur="400"/>
                                        <p:tgtEl>
                                          <p:spTgt spid="19"/>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18"/>
                                        </p:tgtEl>
                                        <p:attrNameLst>
                                          <p:attrName>style.visibility</p:attrName>
                                        </p:attrNameLst>
                                      </p:cBhvr>
                                      <p:to>
                                        <p:strVal val="visible"/>
                                      </p:to>
                                    </p:set>
                                    <p:animEffect transition="in" filter="fade">
                                      <p:cBhvr>
                                        <p:cTn id="11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530352"/>
            <a:ext cx="5760720" cy="274320"/>
          </a:xfrm>
          <a:prstGeom prst="rect">
            <a:avLst/>
          </a:prstGeom>
          <a:noFill/>
        </p:spPr>
        <p:txBody>
          <a:bodyPr wrap="square" lIns="0" tIns="0" rIns="0" bIns="0">
            <a:spAutoFit/>
          </a:bodyPr>
          <a:lstStyle/>
          <a:p>
            <a:pPr marL="0" indent="0">
              <a:buNone/>
            </a:pPr>
            <a:r>
              <a:rPr sz="950" b="1" i="0" cap="all" spc="120">
                <a:solidFill>
                  <a:srgbClr val="4A9BD4"/>
                </a:solidFill>
                <a:latin typeface="Garamond"/>
              </a:rPr>
              <a:t>Cas pratique</a:t>
            </a:r>
          </a:p>
        </p:txBody>
      </p:sp>
      <p:sp>
        <p:nvSpPr>
          <p:cNvPr id="3" name="Rectangle 2"/>
          <p:cNvSpPr/>
          <p:nvPr/>
        </p:nvSpPr>
        <p:spPr>
          <a:xfrm>
            <a:off x="502920" y="841248"/>
            <a:ext cx="8321040" cy="548640"/>
          </a:xfrm>
          <a:prstGeom prst="rect">
            <a:avLst/>
          </a:prstGeom>
          <a:solidFill>
            <a:srgbClr val="1E7BBE"/>
          </a:solidFill>
          <a:ln>
            <a:noFill/>
          </a:ln>
          <a:effectLst/>
        </p:spPr>
        <p:style>
          <a:lnRef idx="1">
            <a:schemeClr val="accent1"/>
          </a:lnRef>
          <a:fillRef idx="3">
            <a:schemeClr val="accent1"/>
          </a:fillRef>
          <a:effectRef idx="2">
            <a:schemeClr val="accent1"/>
          </a:effectRef>
          <a:fontRef idx="minor">
            <a:schemeClr val="lt1"/>
          </a:fontRef>
        </p:style>
        <p:txBody>
          <a:bodyPr wrap="square" lIns="219456" tIns="0" rIns="164592" bIns="0" rtlCol="0" anchor="ctr"/>
          <a:lstStyle/>
          <a:p>
            <a:pPr marL="0" indent="0" algn="l">
              <a:lnSpc>
                <a:spcPct val="92000"/>
              </a:lnSpc>
              <a:buNone/>
            </a:pPr>
            <a:r>
              <a:rPr sz="1600" b="1" i="0" cap="all" spc="40">
                <a:solidFill>
                  <a:srgbClr val="FFFFFF"/>
                </a:solidFill>
                <a:latin typeface="Garamond"/>
              </a:rPr>
              <a:t>Michel : trois États, trois critères de taxation</a:t>
            </a:r>
          </a:p>
        </p:txBody>
      </p:sp>
      <p:sp>
        <p:nvSpPr>
          <p:cNvPr id="4" name="TextBox 3"/>
          <p:cNvSpPr txBox="1"/>
          <p:nvPr/>
        </p:nvSpPr>
        <p:spPr>
          <a:xfrm>
            <a:off x="18288" y="274320"/>
            <a:ext cx="292608" cy="274320"/>
          </a:xfrm>
          <a:prstGeom prst="rect">
            <a:avLst/>
          </a:prstGeom>
          <a:noFill/>
        </p:spPr>
        <p:txBody>
          <a:bodyPr wrap="square" lIns="0" tIns="0" rIns="0" bIns="0">
            <a:spAutoFit/>
          </a:bodyPr>
          <a:lstStyle/>
          <a:p>
            <a:pPr marL="0" indent="0" algn="ctr">
              <a:buNone/>
            </a:pPr>
            <a:r>
              <a:rPr sz="1300" b="1" i="0">
                <a:solidFill>
                  <a:srgbClr val="FFFFFF"/>
                </a:solidFill>
                <a:latin typeface="Garamond"/>
              </a:rPr>
              <a:t>12</a:t>
            </a:r>
          </a:p>
        </p:txBody>
      </p:sp>
      <p:sp>
        <p:nvSpPr>
          <p:cNvPr id="5" name="TextBox 4"/>
          <p:cNvSpPr txBox="1"/>
          <p:nvPr/>
        </p:nvSpPr>
        <p:spPr>
          <a:xfrm>
            <a:off x="502920" y="6455664"/>
            <a:ext cx="5943600" cy="274320"/>
          </a:xfrm>
          <a:prstGeom prst="rect">
            <a:avLst/>
          </a:prstGeom>
          <a:noFill/>
        </p:spPr>
        <p:txBody>
          <a:bodyPr wrap="square" lIns="0" tIns="0" rIns="0" bIns="0">
            <a:spAutoFit/>
          </a:bodyPr>
          <a:lstStyle/>
          <a:p>
            <a:pPr marL="0" indent="0">
              <a:buNone/>
            </a:pPr>
            <a:r>
              <a:rPr sz="950" b="0" i="0">
                <a:solidFill>
                  <a:srgbClr val="6B7C8A"/>
                </a:solidFill>
                <a:latin typeface="Garamond"/>
              </a:rPr>
              <a:t>Conférence U4U – 9 septembre 2026</a:t>
            </a:r>
          </a:p>
        </p:txBody>
      </p:sp>
      <p:sp>
        <p:nvSpPr>
          <p:cNvPr id="6" name="Rectangle 5"/>
          <p:cNvSpPr/>
          <p:nvPr/>
        </p:nvSpPr>
        <p:spPr>
          <a:xfrm>
            <a:off x="502920" y="1591056"/>
            <a:ext cx="8321040" cy="960120"/>
          </a:xfrm>
          <a:prstGeom prst="rect">
            <a:avLst/>
          </a:prstGeom>
          <a:solidFill>
            <a:srgbClr val="D9E9F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7" name="TextBox 6"/>
          <p:cNvSpPr txBox="1"/>
          <p:nvPr/>
        </p:nvSpPr>
        <p:spPr>
          <a:xfrm>
            <a:off x="704088" y="1700784"/>
            <a:ext cx="7918704" cy="740664"/>
          </a:xfrm>
          <a:prstGeom prst="rect">
            <a:avLst/>
          </a:prstGeom>
          <a:noFill/>
        </p:spPr>
        <p:txBody>
          <a:bodyPr wrap="square" lIns="0" tIns="0" rIns="0" bIns="0" anchor="ctr">
            <a:spAutoFit/>
          </a:bodyPr>
          <a:lstStyle/>
          <a:p>
            <a:pPr marL="0" indent="0">
              <a:lnSpc>
                <a:spcPct val="95000"/>
              </a:lnSpc>
              <a:buNone/>
            </a:pPr>
            <a:r>
              <a:rPr sz="1200" b="1" i="0" cap="all" spc="50">
                <a:solidFill>
                  <a:srgbClr val="114F7A"/>
                </a:solidFill>
                <a:latin typeface="Garamond"/>
              </a:rPr>
              <a:t>La situation  </a:t>
            </a:r>
            <a:r>
              <a:rPr sz="1250" b="0" i="0">
                <a:solidFill>
                  <a:srgbClr val="1C2B36"/>
                </a:solidFill>
                <a:latin typeface="Garamond"/>
              </a:rPr>
              <a:t>Michel, fonctionnaire UE retraité, est résident belge. Il détenait des obligations américaines. Il décède lors de ses vacances d’une crise cardiaque en Espagne. Sa succession est recueillie par son fils résidant en Allemagne.</a:t>
            </a:r>
          </a:p>
        </p:txBody>
      </p:sp>
      <p:sp>
        <p:nvSpPr>
          <p:cNvPr id="8" name="Rectangle 7"/>
          <p:cNvSpPr/>
          <p:nvPr/>
        </p:nvSpPr>
        <p:spPr>
          <a:xfrm>
            <a:off x="502920" y="2834640"/>
            <a:ext cx="2651760" cy="1591056"/>
          </a:xfrm>
          <a:prstGeom prst="rect">
            <a:avLst/>
          </a:prstGeom>
          <a:solidFill>
            <a:srgbClr val="F1F7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9" name="Picture 8" descr="be.png"/>
          <p:cNvPicPr>
            <a:picLocks noChangeAspect="1"/>
          </p:cNvPicPr>
          <p:nvPr/>
        </p:nvPicPr>
        <p:blipFill>
          <a:blip r:embed="rId2"/>
          <a:stretch>
            <a:fillRect/>
          </a:stretch>
        </p:blipFill>
        <p:spPr>
          <a:xfrm>
            <a:off x="2523744" y="2999232"/>
            <a:ext cx="411480" cy="274320"/>
          </a:xfrm>
          <a:prstGeom prst="rect">
            <a:avLst/>
          </a:prstGeom>
        </p:spPr>
      </p:pic>
      <p:sp>
        <p:nvSpPr>
          <p:cNvPr id="10" name="TextBox 9"/>
          <p:cNvSpPr txBox="1"/>
          <p:nvPr/>
        </p:nvSpPr>
        <p:spPr>
          <a:xfrm>
            <a:off x="722376" y="3035808"/>
            <a:ext cx="1527048" cy="201168"/>
          </a:xfrm>
          <a:prstGeom prst="rect">
            <a:avLst/>
          </a:prstGeom>
          <a:noFill/>
        </p:spPr>
        <p:txBody>
          <a:bodyPr wrap="square" lIns="0" tIns="0" rIns="0" bIns="0">
            <a:spAutoFit/>
          </a:bodyPr>
          <a:lstStyle/>
          <a:p>
            <a:pPr marL="0" indent="0">
              <a:lnSpc>
                <a:spcPct val="95000"/>
              </a:lnSpc>
              <a:buNone/>
            </a:pPr>
            <a:r>
              <a:rPr sz="1200" b="1" i="0" cap="all" spc="50">
                <a:solidFill>
                  <a:srgbClr val="114F7A"/>
                </a:solidFill>
                <a:latin typeface="Garamond"/>
              </a:rPr>
              <a:t>Belgique</a:t>
            </a:r>
          </a:p>
        </p:txBody>
      </p:sp>
      <p:sp>
        <p:nvSpPr>
          <p:cNvPr id="11" name="TextBox 10"/>
          <p:cNvSpPr txBox="1"/>
          <p:nvPr/>
        </p:nvSpPr>
        <p:spPr>
          <a:xfrm>
            <a:off x="722376" y="3401568"/>
            <a:ext cx="2212848" cy="1490472"/>
          </a:xfrm>
          <a:prstGeom prst="rect">
            <a:avLst/>
          </a:prstGeom>
          <a:noFill/>
        </p:spPr>
        <p:txBody>
          <a:bodyPr wrap="square" lIns="0" tIns="0" rIns="0" bIns="0">
            <a:spAutoFit/>
          </a:bodyPr>
          <a:lstStyle/>
          <a:p>
            <a:pPr marL="155448" indent="-155448">
              <a:lnSpc>
                <a:spcPct val="94000"/>
              </a:lnSpc>
              <a:spcAft>
                <a:spcPts val="500"/>
              </a:spcAft>
              <a:buClr>
                <a:srgbClr val="1E7BBE"/>
              </a:buClr>
              <a:buSzPct val="80000"/>
              <a:buFont typeface="Garamond"/>
              <a:buChar char="▪"/>
            </a:pPr>
            <a:r>
              <a:rPr sz="1250" b="0" i="0">
                <a:solidFill>
                  <a:srgbClr val="1C2B36"/>
                </a:solidFill>
                <a:latin typeface="Garamond"/>
              </a:rPr>
              <a:t>Critère de la résidence du défunt</a:t>
            </a:r>
          </a:p>
          <a:p>
            <a:pPr marL="365760" indent="-164592">
              <a:lnSpc>
                <a:spcPct val="94000"/>
              </a:lnSpc>
              <a:spcAft>
                <a:spcPts val="500"/>
              </a:spcAft>
              <a:buClr>
                <a:srgbClr val="4A9BD4"/>
              </a:buClr>
              <a:buSzPct val="100000"/>
              <a:buFont typeface="Garamond"/>
              <a:buChar char="–"/>
            </a:pPr>
            <a:r>
              <a:rPr sz="1100" b="0" i="0">
                <a:solidFill>
                  <a:srgbClr val="334350"/>
                </a:solidFill>
                <a:latin typeface="Garamond"/>
              </a:rPr>
              <a:t>→ Droits de succession en Belgique</a:t>
            </a:r>
          </a:p>
        </p:txBody>
      </p:sp>
      <p:sp>
        <p:nvSpPr>
          <p:cNvPr id="12" name="Rectangle 11"/>
          <p:cNvSpPr/>
          <p:nvPr/>
        </p:nvSpPr>
        <p:spPr>
          <a:xfrm>
            <a:off x="3337560" y="2834640"/>
            <a:ext cx="2651760" cy="1591056"/>
          </a:xfrm>
          <a:prstGeom prst="rect">
            <a:avLst/>
          </a:prstGeom>
          <a:solidFill>
            <a:srgbClr val="D9E9F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3" name="Picture 12" descr="de.png"/>
          <p:cNvPicPr>
            <a:picLocks noChangeAspect="1"/>
          </p:cNvPicPr>
          <p:nvPr/>
        </p:nvPicPr>
        <p:blipFill>
          <a:blip r:embed="rId3"/>
          <a:stretch>
            <a:fillRect/>
          </a:stretch>
        </p:blipFill>
        <p:spPr>
          <a:xfrm>
            <a:off x="5358384" y="2999232"/>
            <a:ext cx="411480" cy="274320"/>
          </a:xfrm>
          <a:prstGeom prst="rect">
            <a:avLst/>
          </a:prstGeom>
        </p:spPr>
      </p:pic>
      <p:sp>
        <p:nvSpPr>
          <p:cNvPr id="14" name="TextBox 13"/>
          <p:cNvSpPr txBox="1"/>
          <p:nvPr/>
        </p:nvSpPr>
        <p:spPr>
          <a:xfrm>
            <a:off x="3557016" y="3035808"/>
            <a:ext cx="1527048" cy="201168"/>
          </a:xfrm>
          <a:prstGeom prst="rect">
            <a:avLst/>
          </a:prstGeom>
          <a:noFill/>
        </p:spPr>
        <p:txBody>
          <a:bodyPr wrap="square" lIns="0" tIns="0" rIns="0" bIns="0">
            <a:spAutoFit/>
          </a:bodyPr>
          <a:lstStyle/>
          <a:p>
            <a:pPr marL="0" indent="0">
              <a:lnSpc>
                <a:spcPct val="95000"/>
              </a:lnSpc>
              <a:buNone/>
            </a:pPr>
            <a:r>
              <a:rPr sz="1200" b="1" i="0" cap="all" spc="50">
                <a:solidFill>
                  <a:srgbClr val="114F7A"/>
                </a:solidFill>
                <a:latin typeface="Garamond"/>
              </a:rPr>
              <a:t>Allemagne</a:t>
            </a:r>
          </a:p>
        </p:txBody>
      </p:sp>
      <p:sp>
        <p:nvSpPr>
          <p:cNvPr id="15" name="TextBox 14"/>
          <p:cNvSpPr txBox="1"/>
          <p:nvPr/>
        </p:nvSpPr>
        <p:spPr>
          <a:xfrm>
            <a:off x="3557016" y="3401568"/>
            <a:ext cx="2212848" cy="1490472"/>
          </a:xfrm>
          <a:prstGeom prst="rect">
            <a:avLst/>
          </a:prstGeom>
          <a:noFill/>
        </p:spPr>
        <p:txBody>
          <a:bodyPr wrap="square" lIns="0" tIns="0" rIns="0" bIns="0">
            <a:spAutoFit/>
          </a:bodyPr>
          <a:lstStyle/>
          <a:p>
            <a:pPr marL="155448" indent="-155448">
              <a:lnSpc>
                <a:spcPct val="94000"/>
              </a:lnSpc>
              <a:spcAft>
                <a:spcPts val="500"/>
              </a:spcAft>
              <a:buClr>
                <a:srgbClr val="1E7BBE"/>
              </a:buClr>
              <a:buSzPct val="80000"/>
              <a:buFont typeface="Garamond"/>
              <a:buChar char="▪"/>
            </a:pPr>
            <a:r>
              <a:rPr sz="1250" b="0" i="0" dirty="0" err="1">
                <a:solidFill>
                  <a:srgbClr val="1C2B36"/>
                </a:solidFill>
                <a:latin typeface="Garamond"/>
              </a:rPr>
              <a:t>Critère</a:t>
            </a:r>
            <a:r>
              <a:rPr sz="1250" b="0" i="0" dirty="0">
                <a:solidFill>
                  <a:srgbClr val="1C2B36"/>
                </a:solidFill>
                <a:latin typeface="Garamond"/>
              </a:rPr>
              <a:t> de la </a:t>
            </a:r>
            <a:r>
              <a:rPr sz="1250" b="0" i="0" dirty="0" err="1">
                <a:solidFill>
                  <a:srgbClr val="1C2B36"/>
                </a:solidFill>
                <a:latin typeface="Garamond"/>
              </a:rPr>
              <a:t>résidence</a:t>
            </a:r>
            <a:r>
              <a:rPr sz="1250" b="0" i="0" dirty="0">
                <a:solidFill>
                  <a:srgbClr val="1C2B36"/>
                </a:solidFill>
                <a:latin typeface="Garamond"/>
              </a:rPr>
              <a:t> de </a:t>
            </a:r>
            <a:r>
              <a:rPr sz="1250" b="0" i="0" dirty="0" err="1">
                <a:solidFill>
                  <a:srgbClr val="1C2B36"/>
                </a:solidFill>
                <a:latin typeface="Garamond"/>
              </a:rPr>
              <a:t>l’héritier</a:t>
            </a:r>
            <a:endParaRPr sz="1250" b="0" i="0" dirty="0">
              <a:solidFill>
                <a:srgbClr val="1C2B36"/>
              </a:solidFill>
              <a:latin typeface="Garamond"/>
            </a:endParaRPr>
          </a:p>
          <a:p>
            <a:pPr marL="365760" indent="-164592">
              <a:lnSpc>
                <a:spcPct val="94000"/>
              </a:lnSpc>
              <a:spcAft>
                <a:spcPts val="500"/>
              </a:spcAft>
              <a:buClr>
                <a:srgbClr val="4A9BD4"/>
              </a:buClr>
              <a:buSzPct val="100000"/>
              <a:buFont typeface="Garamond"/>
              <a:buChar char="–"/>
            </a:pPr>
            <a:r>
              <a:rPr sz="1100" b="0" i="0" dirty="0">
                <a:solidFill>
                  <a:srgbClr val="334350"/>
                </a:solidFill>
                <a:latin typeface="Garamond"/>
              </a:rPr>
              <a:t>→ Droits de succession </a:t>
            </a:r>
            <a:r>
              <a:rPr sz="1100" b="0" i="0" dirty="0" err="1">
                <a:solidFill>
                  <a:srgbClr val="334350"/>
                </a:solidFill>
                <a:latin typeface="Garamond"/>
              </a:rPr>
              <a:t>en</a:t>
            </a:r>
            <a:r>
              <a:rPr sz="1100" b="0" i="0" dirty="0">
                <a:solidFill>
                  <a:srgbClr val="334350"/>
                </a:solidFill>
                <a:latin typeface="Garamond"/>
              </a:rPr>
              <a:t> </a:t>
            </a:r>
            <a:r>
              <a:rPr sz="1100" b="0" i="0" dirty="0" err="1">
                <a:solidFill>
                  <a:srgbClr val="334350"/>
                </a:solidFill>
                <a:latin typeface="Garamond"/>
              </a:rPr>
              <a:t>Allemagne</a:t>
            </a:r>
            <a:endParaRPr sz="1100" b="0" i="0" dirty="0">
              <a:solidFill>
                <a:srgbClr val="334350"/>
              </a:solidFill>
              <a:latin typeface="Garamond"/>
            </a:endParaRPr>
          </a:p>
        </p:txBody>
      </p:sp>
      <p:sp>
        <p:nvSpPr>
          <p:cNvPr id="16" name="Rectangle 15"/>
          <p:cNvSpPr/>
          <p:nvPr/>
        </p:nvSpPr>
        <p:spPr>
          <a:xfrm>
            <a:off x="6172200" y="2834640"/>
            <a:ext cx="2651760" cy="1591056"/>
          </a:xfrm>
          <a:prstGeom prst="rect">
            <a:avLst/>
          </a:prstGeom>
          <a:solidFill>
            <a:srgbClr val="F1F7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7" name="Picture 16" descr="us.png"/>
          <p:cNvPicPr>
            <a:picLocks noChangeAspect="1"/>
          </p:cNvPicPr>
          <p:nvPr/>
        </p:nvPicPr>
        <p:blipFill>
          <a:blip r:embed="rId4"/>
          <a:stretch>
            <a:fillRect/>
          </a:stretch>
        </p:blipFill>
        <p:spPr>
          <a:xfrm>
            <a:off x="8193024" y="2999232"/>
            <a:ext cx="411480" cy="274320"/>
          </a:xfrm>
          <a:prstGeom prst="rect">
            <a:avLst/>
          </a:prstGeom>
        </p:spPr>
      </p:pic>
      <p:sp>
        <p:nvSpPr>
          <p:cNvPr id="18" name="TextBox 17"/>
          <p:cNvSpPr txBox="1"/>
          <p:nvPr/>
        </p:nvSpPr>
        <p:spPr>
          <a:xfrm>
            <a:off x="6391656" y="3035808"/>
            <a:ext cx="1527048" cy="201168"/>
          </a:xfrm>
          <a:prstGeom prst="rect">
            <a:avLst/>
          </a:prstGeom>
          <a:noFill/>
        </p:spPr>
        <p:txBody>
          <a:bodyPr wrap="square" lIns="0" tIns="0" rIns="0" bIns="0">
            <a:spAutoFit/>
          </a:bodyPr>
          <a:lstStyle/>
          <a:p>
            <a:pPr marL="0" indent="0">
              <a:lnSpc>
                <a:spcPct val="95000"/>
              </a:lnSpc>
              <a:buNone/>
            </a:pPr>
            <a:r>
              <a:rPr sz="1200" b="1" i="0" cap="all" spc="50">
                <a:solidFill>
                  <a:srgbClr val="114F7A"/>
                </a:solidFill>
                <a:latin typeface="Garamond"/>
              </a:rPr>
              <a:t>États-Unis</a:t>
            </a:r>
          </a:p>
        </p:txBody>
      </p:sp>
      <p:sp>
        <p:nvSpPr>
          <p:cNvPr id="19" name="TextBox 18"/>
          <p:cNvSpPr txBox="1"/>
          <p:nvPr/>
        </p:nvSpPr>
        <p:spPr>
          <a:xfrm>
            <a:off x="6391656" y="3401568"/>
            <a:ext cx="2212848" cy="1490472"/>
          </a:xfrm>
          <a:prstGeom prst="rect">
            <a:avLst/>
          </a:prstGeom>
          <a:noFill/>
        </p:spPr>
        <p:txBody>
          <a:bodyPr wrap="square" lIns="0" tIns="0" rIns="0" bIns="0">
            <a:spAutoFit/>
          </a:bodyPr>
          <a:lstStyle/>
          <a:p>
            <a:pPr marL="155448" indent="-155448">
              <a:lnSpc>
                <a:spcPct val="94000"/>
              </a:lnSpc>
              <a:spcAft>
                <a:spcPts val="500"/>
              </a:spcAft>
              <a:buClr>
                <a:srgbClr val="1E7BBE"/>
              </a:buClr>
              <a:buSzPct val="80000"/>
              <a:buFont typeface="Garamond"/>
              <a:buChar char="▪"/>
            </a:pPr>
            <a:r>
              <a:rPr sz="1250" b="0" i="0">
                <a:solidFill>
                  <a:srgbClr val="1C2B36"/>
                </a:solidFill>
                <a:latin typeface="Garamond"/>
              </a:rPr>
              <a:t>Critère de la localisation du bien</a:t>
            </a:r>
          </a:p>
          <a:p>
            <a:pPr marL="365760" indent="-164592">
              <a:lnSpc>
                <a:spcPct val="94000"/>
              </a:lnSpc>
              <a:spcAft>
                <a:spcPts val="500"/>
              </a:spcAft>
              <a:buClr>
                <a:srgbClr val="4A9BD4"/>
              </a:buClr>
              <a:buSzPct val="100000"/>
              <a:buFont typeface="Garamond"/>
              <a:buChar char="–"/>
            </a:pPr>
            <a:r>
              <a:rPr sz="1100" b="0" i="0">
                <a:solidFill>
                  <a:srgbClr val="334350"/>
                </a:solidFill>
                <a:latin typeface="Garamond"/>
              </a:rPr>
              <a:t>→ Droits de succession aux USA</a:t>
            </a:r>
          </a:p>
        </p:txBody>
      </p:sp>
      <p:sp>
        <p:nvSpPr>
          <p:cNvPr id="20" name="TextBox 106">
            <a:extLst>
              <a:ext uri="{FF2B5EF4-FFF2-40B4-BE49-F238E27FC236}">
                <a16:creationId xmlns:a16="http://schemas.microsoft.com/office/drawing/2014/main" id="{2E712929-D714-4BC9-7B18-70DC8977CECD}"/>
              </a:ext>
            </a:extLst>
          </p:cNvPr>
          <p:cNvSpPr txBox="1"/>
          <p:nvPr/>
        </p:nvSpPr>
        <p:spPr>
          <a:xfrm>
            <a:off x="594360" y="5675820"/>
            <a:ext cx="7452360" cy="146194"/>
          </a:xfrm>
          <a:prstGeom prst="rect">
            <a:avLst/>
          </a:prstGeom>
          <a:noFill/>
        </p:spPr>
        <p:txBody>
          <a:bodyPr wrap="square" lIns="0" tIns="0" rIns="0" bIns="0">
            <a:spAutoFit/>
          </a:bodyPr>
          <a:lstStyle/>
          <a:p>
            <a:pPr marL="0" indent="0">
              <a:lnSpc>
                <a:spcPct val="95000"/>
              </a:lnSpc>
              <a:buNone/>
            </a:pPr>
            <a:r>
              <a:rPr sz="1000" b="1" i="1" dirty="0" err="1">
                <a:solidFill>
                  <a:srgbClr val="6B7C8A"/>
                </a:solidFill>
                <a:latin typeface="Garamond"/>
              </a:rPr>
              <a:t>L’Espagne</a:t>
            </a:r>
            <a:r>
              <a:rPr sz="1000" b="1" i="1" dirty="0">
                <a:solidFill>
                  <a:srgbClr val="6B7C8A"/>
                </a:solidFill>
                <a:latin typeface="Garamond"/>
              </a:rPr>
              <a:t>, lieu du </a:t>
            </a:r>
            <a:r>
              <a:rPr sz="1000" b="1" i="1" dirty="0" err="1">
                <a:solidFill>
                  <a:srgbClr val="6B7C8A"/>
                </a:solidFill>
                <a:latin typeface="Garamond"/>
              </a:rPr>
              <a:t>décès</a:t>
            </a:r>
            <a:r>
              <a:rPr sz="1000" b="1" i="1" dirty="0">
                <a:solidFill>
                  <a:srgbClr val="6B7C8A"/>
                </a:solidFill>
                <a:latin typeface="Garamond"/>
              </a:rPr>
              <a:t>, </a:t>
            </a:r>
            <a:r>
              <a:rPr sz="1000" b="1" i="1" dirty="0" err="1">
                <a:solidFill>
                  <a:srgbClr val="6B7C8A"/>
                </a:solidFill>
                <a:latin typeface="Garamond"/>
              </a:rPr>
              <a:t>n’est</a:t>
            </a:r>
            <a:r>
              <a:rPr sz="1000" b="1" i="1" dirty="0">
                <a:solidFill>
                  <a:srgbClr val="6B7C8A"/>
                </a:solidFill>
                <a:latin typeface="Garamond"/>
              </a:rPr>
              <a:t> pas un </a:t>
            </a:r>
            <a:r>
              <a:rPr sz="1000" b="1" i="1" dirty="0" err="1">
                <a:solidFill>
                  <a:srgbClr val="6B7C8A"/>
                </a:solidFill>
                <a:latin typeface="Garamond"/>
              </a:rPr>
              <a:t>critère</a:t>
            </a:r>
            <a:r>
              <a:rPr sz="1000" b="1" i="1" dirty="0">
                <a:solidFill>
                  <a:srgbClr val="6B7C8A"/>
                </a:solidFill>
                <a:latin typeface="Garamond"/>
              </a:rPr>
              <a:t> de </a:t>
            </a:r>
            <a:r>
              <a:rPr sz="1000" b="1" i="1" dirty="0" err="1">
                <a:solidFill>
                  <a:srgbClr val="6B7C8A"/>
                </a:solidFill>
                <a:latin typeface="Garamond"/>
              </a:rPr>
              <a:t>rattachement</a:t>
            </a:r>
            <a:r>
              <a:rPr lang="nl-BE" sz="1000" b="1" i="1" dirty="0">
                <a:solidFill>
                  <a:srgbClr val="6B7C8A"/>
                </a:solidFill>
                <a:latin typeface="Garamond"/>
              </a:rPr>
              <a:t> ici !</a:t>
            </a:r>
            <a:endParaRPr sz="1000" b="1" i="1" dirty="0">
              <a:solidFill>
                <a:srgbClr val="6B7C8A"/>
              </a:solidFill>
              <a:latin typeface="Garamond"/>
            </a:endParaRPr>
          </a:p>
        </p:txBody>
      </p:sp>
      <p:sp>
        <p:nvSpPr>
          <p:cNvPr id="21" name="Rectangle 20">
            <a:extLst>
              <a:ext uri="{FF2B5EF4-FFF2-40B4-BE49-F238E27FC236}">
                <a16:creationId xmlns:a16="http://schemas.microsoft.com/office/drawing/2014/main" id="{7EB3DAA3-9F1A-5DA8-4756-40D8817242A0}"/>
              </a:ext>
            </a:extLst>
          </p:cNvPr>
          <p:cNvSpPr/>
          <p:nvPr/>
        </p:nvSpPr>
        <p:spPr>
          <a:xfrm>
            <a:off x="501764" y="4770454"/>
            <a:ext cx="8321040" cy="466344"/>
          </a:xfrm>
          <a:prstGeom prst="rect">
            <a:avLst/>
          </a:prstGeom>
          <a:solidFill>
            <a:srgbClr val="E6F6F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2" name="TextBox 18">
            <a:extLst>
              <a:ext uri="{FF2B5EF4-FFF2-40B4-BE49-F238E27FC236}">
                <a16:creationId xmlns:a16="http://schemas.microsoft.com/office/drawing/2014/main" id="{B9DF302D-12C4-DBDA-9348-F337DBB0C48F}"/>
              </a:ext>
            </a:extLst>
          </p:cNvPr>
          <p:cNvSpPr txBox="1"/>
          <p:nvPr/>
        </p:nvSpPr>
        <p:spPr>
          <a:xfrm>
            <a:off x="702932" y="4912523"/>
            <a:ext cx="7918704" cy="175433"/>
          </a:xfrm>
          <a:prstGeom prst="rect">
            <a:avLst/>
          </a:prstGeom>
          <a:noFill/>
        </p:spPr>
        <p:txBody>
          <a:bodyPr wrap="square" lIns="0" tIns="0" rIns="0" bIns="0" anchor="ctr">
            <a:spAutoFit/>
          </a:bodyPr>
          <a:lstStyle/>
          <a:p>
            <a:pPr>
              <a:lnSpc>
                <a:spcPct val="95000"/>
              </a:lnSpc>
            </a:pPr>
            <a:r>
              <a:rPr lang="nl-BE" sz="1150" b="1" i="0" cap="all" spc="50" dirty="0">
                <a:solidFill>
                  <a:srgbClr val="007A6B"/>
                </a:solidFill>
                <a:latin typeface="Garamond"/>
              </a:rPr>
              <a:t>Conclusion</a:t>
            </a:r>
            <a:r>
              <a:rPr sz="1150" b="1" i="0" cap="all" spc="50" dirty="0">
                <a:solidFill>
                  <a:srgbClr val="007A6B"/>
                </a:solidFill>
                <a:latin typeface="Garamond"/>
              </a:rPr>
              <a:t> </a:t>
            </a:r>
            <a:r>
              <a:rPr lang="fr-BE" sz="1200" dirty="0">
                <a:solidFill>
                  <a:schemeClr val="tx1">
                    <a:lumMod val="85000"/>
                    <a:lumOff val="15000"/>
                  </a:schemeClr>
                </a:solidFill>
                <a:latin typeface="Garamond"/>
              </a:rPr>
              <a:t>Un même décès peut ainsi déclencher </a:t>
            </a:r>
            <a:r>
              <a:rPr lang="fr-BE" sz="1200" b="1" dirty="0">
                <a:solidFill>
                  <a:schemeClr val="tx1">
                    <a:lumMod val="85000"/>
                    <a:lumOff val="15000"/>
                  </a:schemeClr>
                </a:solidFill>
                <a:latin typeface="Garamond"/>
              </a:rPr>
              <a:t>trois impositions distinctes, sur des assiettes différentes</a:t>
            </a:r>
            <a:r>
              <a:rPr lang="fr-BE" sz="1200" dirty="0">
                <a:solidFill>
                  <a:schemeClr val="tx1">
                    <a:lumMod val="85000"/>
                    <a:lumOff val="15000"/>
                  </a:schemeClr>
                </a:solidFill>
                <a:latin typeface="Garamond"/>
              </a:rPr>
              <a:t>.</a:t>
            </a:r>
            <a:endParaRPr sz="1200" dirty="0">
              <a:solidFill>
                <a:schemeClr val="tx1">
                  <a:lumMod val="85000"/>
                  <a:lumOff val="15000"/>
                </a:schemeClr>
              </a:solidFill>
              <a:latin typeface="Garamond"/>
            </a:endParaRPr>
          </a:p>
        </p:txBody>
      </p:sp>
      <p:pic>
        <p:nvPicPr>
          <p:cNvPr id="23" name="Picture 5" descr="es.png">
            <a:extLst>
              <a:ext uri="{FF2B5EF4-FFF2-40B4-BE49-F238E27FC236}">
                <a16:creationId xmlns:a16="http://schemas.microsoft.com/office/drawing/2014/main" id="{52797677-FD51-7C78-8489-39C3D40D4A01}"/>
              </a:ext>
            </a:extLst>
          </p:cNvPr>
          <p:cNvPicPr>
            <a:picLocks noChangeAspect="1"/>
          </p:cNvPicPr>
          <p:nvPr/>
        </p:nvPicPr>
        <p:blipFill>
          <a:blip r:embed="rId5"/>
          <a:stretch>
            <a:fillRect/>
          </a:stretch>
        </p:blipFill>
        <p:spPr>
          <a:xfrm>
            <a:off x="3970784" y="5616706"/>
            <a:ext cx="442352" cy="294901"/>
          </a:xfrm>
          <a:prstGeom prst="rect">
            <a:avLst/>
          </a:prstGeom>
        </p:spPr>
      </p:pic>
    </p:spTree>
    <p:extLst>
      <p:ext uri="{BB962C8B-B14F-4D97-AF65-F5344CB8AC3E}">
        <p14:creationId xmlns:p14="http://schemas.microsoft.com/office/powerpoint/2010/main" val="430976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4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4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4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400"/>
                                        <p:tgtEl>
                                          <p:spTgt spid="2"/>
                                        </p:tgtEl>
                                      </p:cBhvr>
                                    </p:animEffect>
                                  </p:childTnLst>
                                </p:cTn>
                              </p:par>
                              <p:par>
                                <p:cTn id="25" presetID="10"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400"/>
                                        <p:tgtEl>
                                          <p:spTgt spid="4"/>
                                        </p:tgtEl>
                                      </p:cBhvr>
                                    </p:animEffect>
                                  </p:childTnLst>
                                </p:cTn>
                              </p:par>
                              <p:par>
                                <p:cTn id="28" presetID="10" presetClass="entr" presetSubtype="0"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400"/>
                                        <p:tgtEl>
                                          <p:spTgt spid="5"/>
                                        </p:tgtEl>
                                      </p:cBhvr>
                                    </p:animEffect>
                                  </p:childTnLst>
                                </p:cTn>
                              </p:par>
                              <p:par>
                                <p:cTn id="31" presetID="10" presetClass="entr" presetSubtype="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400"/>
                                        <p:tgtEl>
                                          <p:spTgt spid="7"/>
                                        </p:tgtEl>
                                      </p:cBhvr>
                                    </p:animEffect>
                                  </p:childTnLst>
                                </p:cTn>
                              </p:par>
                              <p:par>
                                <p:cTn id="34" presetID="10" presetClass="entr" presetSubtype="0" fill="hold"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400"/>
                                        <p:tgtEl>
                                          <p:spTgt spid="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par>
                                <p:cTn id="40" presetID="10" presetClass="entr" presetSubtype="0"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400"/>
                                        <p:tgtEl>
                                          <p:spTgt spid="10"/>
                                        </p:tgtEl>
                                      </p:cBhvr>
                                    </p:animEffect>
                                  </p:childTnLst>
                                </p:cTn>
                              </p:par>
                              <p:par>
                                <p:cTn id="43" presetID="10" presetClass="entr" presetSubtype="0" fill="hold"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4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fade">
                                      <p:cBhvr>
                                        <p:cTn id="50" dur="400"/>
                                        <p:tgtEl>
                                          <p:spTgt spid="4"/>
                                        </p:tgtEl>
                                      </p:cBhvr>
                                    </p:animEffect>
                                  </p:childTnLst>
                                </p:cTn>
                              </p:par>
                              <p:par>
                                <p:cTn id="51" presetID="10" presetClass="entr" presetSubtype="0" fill="hold" nodeType="with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fade">
                                      <p:cBhvr>
                                        <p:cTn id="53" dur="400"/>
                                        <p:tgtEl>
                                          <p:spTgt spid="5"/>
                                        </p:tgtEl>
                                      </p:cBhvr>
                                    </p:animEffect>
                                  </p:childTnLst>
                                </p:cTn>
                              </p:par>
                              <p:par>
                                <p:cTn id="54" presetID="10" presetClass="entr" presetSubtype="0" fill="hold" nodeType="with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400"/>
                                        <p:tgtEl>
                                          <p:spTgt spid="9"/>
                                        </p:tgtEl>
                                      </p:cBhvr>
                                    </p:animEffect>
                                  </p:childTnLst>
                                </p:cTn>
                              </p:par>
                              <p:par>
                                <p:cTn id="57" presetID="10" presetClass="entr" presetSubtype="0" fill="hold" nodeType="with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400"/>
                                        <p:tgtEl>
                                          <p:spTgt spid="10"/>
                                        </p:tgtEl>
                                      </p:cBhvr>
                                    </p:animEffect>
                                  </p:childTnLst>
                                </p:cTn>
                              </p:par>
                              <p:par>
                                <p:cTn id="60" presetID="10" presetClass="entr" presetSubtype="0" fill="hold" nodeType="with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400"/>
                                        <p:tgtEl>
                                          <p:spTgt spid="13"/>
                                        </p:tgtEl>
                                      </p:cBhvr>
                                    </p:animEffect>
                                  </p:childTnLst>
                                </p:cTn>
                              </p:par>
                              <p:par>
                                <p:cTn id="63" presetID="10" presetClass="entr" presetSubtype="0" fill="hold" nodeType="with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400"/>
                                        <p:tgtEl>
                                          <p:spTgt spid="15"/>
                                        </p:tgtEl>
                                      </p:cBhvr>
                                    </p:animEffect>
                                  </p:childTnLst>
                                </p:cTn>
                              </p:par>
                              <p:par>
                                <p:cTn id="66" presetID="10" presetClass="entr" presetSubtype="0" fill="hold" nodeType="with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fade">
                                      <p:cBhvr>
                                        <p:cTn id="68" dur="400"/>
                                        <p:tgtEl>
                                          <p:spTgt spid="14"/>
                                        </p:tgtEl>
                                      </p:cBhvr>
                                    </p:animEffect>
                                  </p:childTnLst>
                                </p:cTn>
                              </p:par>
                              <p:par>
                                <p:cTn id="69" presetID="10" presetClass="entr" presetSubtype="0" fill="hold" nodeType="with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fade">
                                      <p:cBhvr>
                                        <p:cTn id="71" dur="400"/>
                                        <p:tgtEl>
                                          <p:spTgt spid="15"/>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2"/>
                                        </p:tgtEl>
                                        <p:attrNameLst>
                                          <p:attrName>style.visibility</p:attrName>
                                        </p:attrNameLst>
                                      </p:cBhvr>
                                      <p:to>
                                        <p:strVal val="visible"/>
                                      </p:to>
                                    </p:set>
                                    <p:animEffect transition="in" filter="fade">
                                      <p:cBhvr>
                                        <p:cTn id="74" dur="500"/>
                                        <p:tgtEl>
                                          <p:spTgt spid="12"/>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2"/>
                                        </p:tgtEl>
                                        <p:attrNameLst>
                                          <p:attrName>style.visibility</p:attrName>
                                        </p:attrNameLst>
                                      </p:cBhvr>
                                      <p:to>
                                        <p:strVal val="visible"/>
                                      </p:to>
                                    </p:set>
                                    <p:animEffect transition="in" filter="fade">
                                      <p:cBhvr>
                                        <p:cTn id="79" dur="400"/>
                                        <p:tgtEl>
                                          <p:spTgt spid="2"/>
                                        </p:tgtEl>
                                      </p:cBhvr>
                                    </p:animEffect>
                                  </p:childTnLst>
                                </p:cTn>
                              </p:par>
                              <p:par>
                                <p:cTn id="80" presetID="10" presetClass="entr" presetSubtype="0" fill="hold" nodeType="withEffect">
                                  <p:stCondLst>
                                    <p:cond delay="0"/>
                                  </p:stCondLst>
                                  <p:childTnLst>
                                    <p:set>
                                      <p:cBhvr>
                                        <p:cTn id="81" dur="1" fill="hold">
                                          <p:stCondLst>
                                            <p:cond delay="0"/>
                                          </p:stCondLst>
                                        </p:cTn>
                                        <p:tgtEl>
                                          <p:spTgt spid="4"/>
                                        </p:tgtEl>
                                        <p:attrNameLst>
                                          <p:attrName>style.visibility</p:attrName>
                                        </p:attrNameLst>
                                      </p:cBhvr>
                                      <p:to>
                                        <p:strVal val="visible"/>
                                      </p:to>
                                    </p:set>
                                    <p:animEffect transition="in" filter="fade">
                                      <p:cBhvr>
                                        <p:cTn id="82" dur="400"/>
                                        <p:tgtEl>
                                          <p:spTgt spid="4"/>
                                        </p:tgtEl>
                                      </p:cBhvr>
                                    </p:animEffect>
                                  </p:childTnLst>
                                </p:cTn>
                              </p:par>
                              <p:par>
                                <p:cTn id="83" presetID="10" presetClass="entr" presetSubtype="0" fill="hold" nodeType="withEffect">
                                  <p:stCondLst>
                                    <p:cond delay="0"/>
                                  </p:stCondLst>
                                  <p:childTnLst>
                                    <p:set>
                                      <p:cBhvr>
                                        <p:cTn id="84" dur="1" fill="hold">
                                          <p:stCondLst>
                                            <p:cond delay="0"/>
                                          </p:stCondLst>
                                        </p:cTn>
                                        <p:tgtEl>
                                          <p:spTgt spid="5"/>
                                        </p:tgtEl>
                                        <p:attrNameLst>
                                          <p:attrName>style.visibility</p:attrName>
                                        </p:attrNameLst>
                                      </p:cBhvr>
                                      <p:to>
                                        <p:strVal val="visible"/>
                                      </p:to>
                                    </p:set>
                                    <p:animEffect transition="in" filter="fade">
                                      <p:cBhvr>
                                        <p:cTn id="85" dur="400"/>
                                        <p:tgtEl>
                                          <p:spTgt spid="5"/>
                                        </p:tgtEl>
                                      </p:cBhvr>
                                    </p:animEffect>
                                  </p:childTnLst>
                                </p:cTn>
                              </p:par>
                              <p:par>
                                <p:cTn id="86" presetID="10" presetClass="entr" presetSubtype="0" fill="hold" nodeType="withEffect">
                                  <p:stCondLst>
                                    <p:cond delay="0"/>
                                  </p:stCondLst>
                                  <p:childTnLst>
                                    <p:set>
                                      <p:cBhvr>
                                        <p:cTn id="87" dur="1" fill="hold">
                                          <p:stCondLst>
                                            <p:cond delay="0"/>
                                          </p:stCondLst>
                                        </p:cTn>
                                        <p:tgtEl>
                                          <p:spTgt spid="7"/>
                                        </p:tgtEl>
                                        <p:attrNameLst>
                                          <p:attrName>style.visibility</p:attrName>
                                        </p:attrNameLst>
                                      </p:cBhvr>
                                      <p:to>
                                        <p:strVal val="visible"/>
                                      </p:to>
                                    </p:set>
                                    <p:animEffect transition="in" filter="fade">
                                      <p:cBhvr>
                                        <p:cTn id="88" dur="400"/>
                                        <p:tgtEl>
                                          <p:spTgt spid="7"/>
                                        </p:tgtEl>
                                      </p:cBhvr>
                                    </p:animEffect>
                                  </p:childTnLst>
                                </p:cTn>
                              </p:par>
                              <p:par>
                                <p:cTn id="89" presetID="10" presetClass="entr" presetSubtype="0" fill="hold" nodeType="withEffect">
                                  <p:stCondLst>
                                    <p:cond delay="0"/>
                                  </p:stCondLst>
                                  <p:childTnLst>
                                    <p:set>
                                      <p:cBhvr>
                                        <p:cTn id="90" dur="1" fill="hold">
                                          <p:stCondLst>
                                            <p:cond delay="0"/>
                                          </p:stCondLst>
                                        </p:cTn>
                                        <p:tgtEl>
                                          <p:spTgt spid="9"/>
                                        </p:tgtEl>
                                        <p:attrNameLst>
                                          <p:attrName>style.visibility</p:attrName>
                                        </p:attrNameLst>
                                      </p:cBhvr>
                                      <p:to>
                                        <p:strVal val="visible"/>
                                      </p:to>
                                    </p:set>
                                    <p:animEffect transition="in" filter="fade">
                                      <p:cBhvr>
                                        <p:cTn id="91" dur="400"/>
                                        <p:tgtEl>
                                          <p:spTgt spid="9"/>
                                        </p:tgtEl>
                                      </p:cBhvr>
                                    </p:animEffect>
                                  </p:childTnLst>
                                </p:cTn>
                              </p:par>
                              <p:par>
                                <p:cTn id="92" presetID="10" presetClass="entr" presetSubtype="0" fill="hold" nodeType="withEffect">
                                  <p:stCondLst>
                                    <p:cond delay="0"/>
                                  </p:stCondLst>
                                  <p:childTnLst>
                                    <p:set>
                                      <p:cBhvr>
                                        <p:cTn id="93" dur="1" fill="hold">
                                          <p:stCondLst>
                                            <p:cond delay="0"/>
                                          </p:stCondLst>
                                        </p:cTn>
                                        <p:tgtEl>
                                          <p:spTgt spid="10"/>
                                        </p:tgtEl>
                                        <p:attrNameLst>
                                          <p:attrName>style.visibility</p:attrName>
                                        </p:attrNameLst>
                                      </p:cBhvr>
                                      <p:to>
                                        <p:strVal val="visible"/>
                                      </p:to>
                                    </p:set>
                                    <p:animEffect transition="in" filter="fade">
                                      <p:cBhvr>
                                        <p:cTn id="94" dur="400"/>
                                        <p:tgtEl>
                                          <p:spTgt spid="10"/>
                                        </p:tgtEl>
                                      </p:cBhvr>
                                    </p:animEffect>
                                  </p:childTnLst>
                                </p:cTn>
                              </p:par>
                              <p:par>
                                <p:cTn id="95" presetID="10" presetClass="entr" presetSubtype="0" fill="hold" nodeType="withEffect">
                                  <p:stCondLst>
                                    <p:cond delay="0"/>
                                  </p:stCondLst>
                                  <p:childTnLst>
                                    <p:set>
                                      <p:cBhvr>
                                        <p:cTn id="96" dur="1" fill="hold">
                                          <p:stCondLst>
                                            <p:cond delay="0"/>
                                          </p:stCondLst>
                                        </p:cTn>
                                        <p:tgtEl>
                                          <p:spTgt spid="13"/>
                                        </p:tgtEl>
                                        <p:attrNameLst>
                                          <p:attrName>style.visibility</p:attrName>
                                        </p:attrNameLst>
                                      </p:cBhvr>
                                      <p:to>
                                        <p:strVal val="visible"/>
                                      </p:to>
                                    </p:set>
                                    <p:animEffect transition="in" filter="fade">
                                      <p:cBhvr>
                                        <p:cTn id="97" dur="400"/>
                                        <p:tgtEl>
                                          <p:spTgt spid="13"/>
                                        </p:tgtEl>
                                      </p:cBhvr>
                                    </p:animEffect>
                                  </p:childTnLst>
                                </p:cTn>
                              </p:par>
                              <p:par>
                                <p:cTn id="98" presetID="10" presetClass="entr" presetSubtype="0" fill="hold" nodeType="withEffect">
                                  <p:stCondLst>
                                    <p:cond delay="0"/>
                                  </p:stCondLst>
                                  <p:childTnLst>
                                    <p:set>
                                      <p:cBhvr>
                                        <p:cTn id="99" dur="1" fill="hold">
                                          <p:stCondLst>
                                            <p:cond delay="0"/>
                                          </p:stCondLst>
                                        </p:cTn>
                                        <p:tgtEl>
                                          <p:spTgt spid="14"/>
                                        </p:tgtEl>
                                        <p:attrNameLst>
                                          <p:attrName>style.visibility</p:attrName>
                                        </p:attrNameLst>
                                      </p:cBhvr>
                                      <p:to>
                                        <p:strVal val="visible"/>
                                      </p:to>
                                    </p:set>
                                    <p:animEffect transition="in" filter="fade">
                                      <p:cBhvr>
                                        <p:cTn id="100" dur="400"/>
                                        <p:tgtEl>
                                          <p:spTgt spid="14"/>
                                        </p:tgtEl>
                                      </p:cBhvr>
                                    </p:animEffect>
                                  </p:childTnLst>
                                </p:cTn>
                              </p:par>
                              <p:par>
                                <p:cTn id="101" presetID="10" presetClass="entr" presetSubtype="0" fill="hold" nodeType="withEffect">
                                  <p:stCondLst>
                                    <p:cond delay="0"/>
                                  </p:stCondLst>
                                  <p:childTnLst>
                                    <p:set>
                                      <p:cBhvr>
                                        <p:cTn id="102" dur="1" fill="hold">
                                          <p:stCondLst>
                                            <p:cond delay="0"/>
                                          </p:stCondLst>
                                        </p:cTn>
                                        <p:tgtEl>
                                          <p:spTgt spid="17"/>
                                        </p:tgtEl>
                                        <p:attrNameLst>
                                          <p:attrName>style.visibility</p:attrName>
                                        </p:attrNameLst>
                                      </p:cBhvr>
                                      <p:to>
                                        <p:strVal val="visible"/>
                                      </p:to>
                                    </p:set>
                                    <p:animEffect transition="in" filter="fade">
                                      <p:cBhvr>
                                        <p:cTn id="103" dur="400"/>
                                        <p:tgtEl>
                                          <p:spTgt spid="17"/>
                                        </p:tgtEl>
                                      </p:cBhvr>
                                    </p:animEffect>
                                  </p:childTnLst>
                                </p:cTn>
                              </p:par>
                              <p:par>
                                <p:cTn id="104" presetID="10" presetClass="entr" presetSubtype="0" fill="hold" nodeType="withEffect">
                                  <p:stCondLst>
                                    <p:cond delay="0"/>
                                  </p:stCondLst>
                                  <p:childTnLst>
                                    <p:set>
                                      <p:cBhvr>
                                        <p:cTn id="105" dur="1" fill="hold">
                                          <p:stCondLst>
                                            <p:cond delay="0"/>
                                          </p:stCondLst>
                                        </p:cTn>
                                        <p:tgtEl>
                                          <p:spTgt spid="18"/>
                                        </p:tgtEl>
                                        <p:attrNameLst>
                                          <p:attrName>style.visibility</p:attrName>
                                        </p:attrNameLst>
                                      </p:cBhvr>
                                      <p:to>
                                        <p:strVal val="visible"/>
                                      </p:to>
                                    </p:set>
                                    <p:animEffect transition="in" filter="fade">
                                      <p:cBhvr>
                                        <p:cTn id="106" dur="400"/>
                                        <p:tgtEl>
                                          <p:spTgt spid="18"/>
                                        </p:tgtEl>
                                      </p:cBhvr>
                                    </p:animEffect>
                                  </p:childTnLst>
                                </p:cTn>
                              </p:par>
                              <p:par>
                                <p:cTn id="107" presetID="10" presetClass="entr" presetSubtype="0" fill="hold" nodeType="withEffect">
                                  <p:stCondLst>
                                    <p:cond delay="0"/>
                                  </p:stCondLst>
                                  <p:childTnLst>
                                    <p:set>
                                      <p:cBhvr>
                                        <p:cTn id="108" dur="1" fill="hold">
                                          <p:stCondLst>
                                            <p:cond delay="0"/>
                                          </p:stCondLst>
                                        </p:cTn>
                                        <p:tgtEl>
                                          <p:spTgt spid="19"/>
                                        </p:tgtEl>
                                        <p:attrNameLst>
                                          <p:attrName>style.visibility</p:attrName>
                                        </p:attrNameLst>
                                      </p:cBhvr>
                                      <p:to>
                                        <p:strVal val="visible"/>
                                      </p:to>
                                    </p:set>
                                    <p:animEffect transition="in" filter="fade">
                                      <p:cBhvr>
                                        <p:cTn id="109" dur="400"/>
                                        <p:tgtEl>
                                          <p:spTgt spid="19"/>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16"/>
                                        </p:tgtEl>
                                        <p:attrNameLst>
                                          <p:attrName>style.visibility</p:attrName>
                                        </p:attrNameLst>
                                      </p:cBhvr>
                                      <p:to>
                                        <p:strVal val="visible"/>
                                      </p:to>
                                    </p:set>
                                    <p:animEffect transition="in" filter="fade">
                                      <p:cBhvr>
                                        <p:cTn id="112" dur="500"/>
                                        <p:tgtEl>
                                          <p:spTgt spid="16"/>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21"/>
                                        </p:tgtEl>
                                        <p:attrNameLst>
                                          <p:attrName>style.visibility</p:attrName>
                                        </p:attrNameLst>
                                      </p:cBhvr>
                                      <p:to>
                                        <p:strVal val="visible"/>
                                      </p:to>
                                    </p:set>
                                    <p:animEffect transition="in" filter="fade">
                                      <p:cBhvr>
                                        <p:cTn id="117" dur="500"/>
                                        <p:tgtEl>
                                          <p:spTgt spid="21"/>
                                        </p:tgtEl>
                                      </p:cBhvr>
                                    </p:animEffect>
                                  </p:childTnLst>
                                </p:cTn>
                              </p:par>
                              <p:par>
                                <p:cTn id="118" presetID="10" presetClass="entr" presetSubtype="0" fill="hold" nodeType="withEffect">
                                  <p:stCondLst>
                                    <p:cond delay="0"/>
                                  </p:stCondLst>
                                  <p:childTnLst>
                                    <p:set>
                                      <p:cBhvr>
                                        <p:cTn id="119" dur="1" fill="hold">
                                          <p:stCondLst>
                                            <p:cond delay="0"/>
                                          </p:stCondLst>
                                        </p:cTn>
                                        <p:tgtEl>
                                          <p:spTgt spid="22"/>
                                        </p:tgtEl>
                                        <p:attrNameLst>
                                          <p:attrName>style.visibility</p:attrName>
                                        </p:attrNameLst>
                                      </p:cBhvr>
                                      <p:to>
                                        <p:strVal val="visible"/>
                                      </p:to>
                                    </p:set>
                                    <p:animEffect transition="in" filter="fade">
                                      <p:cBhvr>
                                        <p:cTn id="120" dur="400"/>
                                        <p:tgtEl>
                                          <p:spTgt spid="22"/>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grpId="0" nodeType="clickEffect">
                                  <p:stCondLst>
                                    <p:cond delay="0"/>
                                  </p:stCondLst>
                                  <p:childTnLst>
                                    <p:set>
                                      <p:cBhvr>
                                        <p:cTn id="124" dur="1" fill="hold">
                                          <p:stCondLst>
                                            <p:cond delay="0"/>
                                          </p:stCondLst>
                                        </p:cTn>
                                        <p:tgtEl>
                                          <p:spTgt spid="20"/>
                                        </p:tgtEl>
                                        <p:attrNameLst>
                                          <p:attrName>style.visibility</p:attrName>
                                        </p:attrNameLst>
                                      </p:cBhvr>
                                      <p:to>
                                        <p:strVal val="visible"/>
                                      </p:to>
                                    </p:set>
                                    <p:animEffect transition="in" filter="fade">
                                      <p:cBhvr>
                                        <p:cTn id="125" dur="500"/>
                                        <p:tgtEl>
                                          <p:spTgt spid="20"/>
                                        </p:tgtEl>
                                      </p:cBhvr>
                                    </p:animEffect>
                                  </p:childTnLst>
                                </p:cTn>
                              </p:par>
                              <p:par>
                                <p:cTn id="126" presetID="10" presetClass="entr" presetSubtype="0" fill="hold" nodeType="withEffect">
                                  <p:stCondLst>
                                    <p:cond delay="0"/>
                                  </p:stCondLst>
                                  <p:childTnLst>
                                    <p:set>
                                      <p:cBhvr>
                                        <p:cTn id="127" dur="1" fill="hold">
                                          <p:stCondLst>
                                            <p:cond delay="0"/>
                                          </p:stCondLst>
                                        </p:cTn>
                                        <p:tgtEl>
                                          <p:spTgt spid="23"/>
                                        </p:tgtEl>
                                        <p:attrNameLst>
                                          <p:attrName>style.visibility</p:attrName>
                                        </p:attrNameLst>
                                      </p:cBhvr>
                                      <p:to>
                                        <p:strVal val="visible"/>
                                      </p:to>
                                    </p:set>
                                    <p:animEffect transition="in" filter="fade">
                                      <p:cBhvr>
                                        <p:cTn id="12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2" grpId="0" animBg="1"/>
      <p:bldP spid="16" grpId="0" animBg="1"/>
      <p:bldP spid="20" grpId="0"/>
      <p:bldP spid="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530352"/>
            <a:ext cx="5760720" cy="274320"/>
          </a:xfrm>
          <a:prstGeom prst="rect">
            <a:avLst/>
          </a:prstGeom>
          <a:noFill/>
        </p:spPr>
        <p:txBody>
          <a:bodyPr wrap="square" lIns="0" tIns="0" rIns="0" bIns="0">
            <a:spAutoFit/>
          </a:bodyPr>
          <a:lstStyle/>
          <a:p>
            <a:pPr marL="0" indent="0">
              <a:buNone/>
            </a:pPr>
            <a:r>
              <a:rPr sz="950" b="1" i="0" cap="all" spc="120">
                <a:solidFill>
                  <a:srgbClr val="4A9BD4"/>
                </a:solidFill>
                <a:latin typeface="Garamond"/>
              </a:rPr>
              <a:t>Succession ouverte à l’étranger</a:t>
            </a:r>
          </a:p>
        </p:txBody>
      </p:sp>
      <p:sp>
        <p:nvSpPr>
          <p:cNvPr id="3" name="Rectangle 2"/>
          <p:cNvSpPr/>
          <p:nvPr/>
        </p:nvSpPr>
        <p:spPr>
          <a:xfrm>
            <a:off x="502920" y="841248"/>
            <a:ext cx="8321040" cy="548640"/>
          </a:xfrm>
          <a:prstGeom prst="rect">
            <a:avLst/>
          </a:prstGeom>
          <a:solidFill>
            <a:srgbClr val="1E7BBE"/>
          </a:solidFill>
          <a:ln>
            <a:noFill/>
          </a:ln>
          <a:effectLst/>
        </p:spPr>
        <p:style>
          <a:lnRef idx="1">
            <a:schemeClr val="accent1"/>
          </a:lnRef>
          <a:fillRef idx="3">
            <a:schemeClr val="accent1"/>
          </a:fillRef>
          <a:effectRef idx="2">
            <a:schemeClr val="accent1"/>
          </a:effectRef>
          <a:fontRef idx="minor">
            <a:schemeClr val="lt1"/>
          </a:fontRef>
        </p:style>
        <p:txBody>
          <a:bodyPr wrap="square" lIns="219456" tIns="0" rIns="164592" bIns="0" rtlCol="0" anchor="ctr"/>
          <a:lstStyle/>
          <a:p>
            <a:pPr marL="0" indent="0" algn="l">
              <a:lnSpc>
                <a:spcPct val="92000"/>
              </a:lnSpc>
              <a:buNone/>
            </a:pPr>
            <a:r>
              <a:rPr sz="1250" b="1" i="0" cap="all" spc="40">
                <a:solidFill>
                  <a:srgbClr val="FFFFFF"/>
                </a:solidFill>
                <a:latin typeface="Garamond"/>
              </a:rPr>
              <a:t>Je viens d’hériter d’un parent hors Belgique : sera-t-elle imposée en Belgique ?</a:t>
            </a:r>
          </a:p>
        </p:txBody>
      </p:sp>
      <p:sp>
        <p:nvSpPr>
          <p:cNvPr id="4" name="TextBox 3"/>
          <p:cNvSpPr txBox="1"/>
          <p:nvPr/>
        </p:nvSpPr>
        <p:spPr>
          <a:xfrm>
            <a:off x="18288" y="274320"/>
            <a:ext cx="292608" cy="274320"/>
          </a:xfrm>
          <a:prstGeom prst="rect">
            <a:avLst/>
          </a:prstGeom>
          <a:noFill/>
        </p:spPr>
        <p:txBody>
          <a:bodyPr wrap="square" lIns="0" tIns="0" rIns="0" bIns="0">
            <a:spAutoFit/>
          </a:bodyPr>
          <a:lstStyle/>
          <a:p>
            <a:pPr marL="0" indent="0" algn="ctr">
              <a:buNone/>
            </a:pPr>
            <a:r>
              <a:rPr sz="1300" b="1" i="0">
                <a:solidFill>
                  <a:srgbClr val="FFFFFF"/>
                </a:solidFill>
                <a:latin typeface="Garamond"/>
              </a:rPr>
              <a:t>13</a:t>
            </a:r>
          </a:p>
        </p:txBody>
      </p:sp>
      <p:sp>
        <p:nvSpPr>
          <p:cNvPr id="5" name="TextBox 4"/>
          <p:cNvSpPr txBox="1"/>
          <p:nvPr/>
        </p:nvSpPr>
        <p:spPr>
          <a:xfrm>
            <a:off x="502920" y="6455664"/>
            <a:ext cx="5943600" cy="274320"/>
          </a:xfrm>
          <a:prstGeom prst="rect">
            <a:avLst/>
          </a:prstGeom>
          <a:noFill/>
        </p:spPr>
        <p:txBody>
          <a:bodyPr wrap="square" lIns="0" tIns="0" rIns="0" bIns="0">
            <a:spAutoFit/>
          </a:bodyPr>
          <a:lstStyle/>
          <a:p>
            <a:pPr marL="0" indent="0">
              <a:buNone/>
            </a:pPr>
            <a:r>
              <a:rPr sz="950" b="0" i="0">
                <a:solidFill>
                  <a:srgbClr val="6B7C8A"/>
                </a:solidFill>
                <a:latin typeface="Garamond"/>
              </a:rPr>
              <a:t>Conférence U4U – 9 septembre 2026</a:t>
            </a:r>
          </a:p>
        </p:txBody>
      </p:sp>
      <p:sp>
        <p:nvSpPr>
          <p:cNvPr id="6" name="Rectangle 5"/>
          <p:cNvSpPr/>
          <p:nvPr/>
        </p:nvSpPr>
        <p:spPr>
          <a:xfrm>
            <a:off x="502920" y="1700784"/>
            <a:ext cx="1051560" cy="384048"/>
          </a:xfrm>
          <a:prstGeom prst="rect">
            <a:avLst/>
          </a:prstGeom>
          <a:solidFill>
            <a:srgbClr val="1E7BB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7" name="TextBox 6"/>
          <p:cNvSpPr txBox="1"/>
          <p:nvPr/>
        </p:nvSpPr>
        <p:spPr>
          <a:xfrm>
            <a:off x="502920" y="1764792"/>
            <a:ext cx="1051560" cy="274320"/>
          </a:xfrm>
          <a:prstGeom prst="rect">
            <a:avLst/>
          </a:prstGeom>
          <a:noFill/>
        </p:spPr>
        <p:txBody>
          <a:bodyPr wrap="square" lIns="0" tIns="0" rIns="0" bIns="0">
            <a:spAutoFit/>
          </a:bodyPr>
          <a:lstStyle/>
          <a:p>
            <a:pPr marL="0" indent="0" algn="ctr">
              <a:buNone/>
            </a:pPr>
            <a:r>
              <a:rPr sz="1500" b="1" i="0" cap="all" spc="100">
                <a:solidFill>
                  <a:srgbClr val="FFFFFF"/>
                </a:solidFill>
                <a:latin typeface="Garamond"/>
              </a:rPr>
              <a:t>Non</a:t>
            </a:r>
          </a:p>
        </p:txBody>
      </p:sp>
      <p:sp>
        <p:nvSpPr>
          <p:cNvPr id="8" name="TextBox 7"/>
          <p:cNvSpPr txBox="1"/>
          <p:nvPr/>
        </p:nvSpPr>
        <p:spPr>
          <a:xfrm>
            <a:off x="1737360" y="1700784"/>
            <a:ext cx="7086600" cy="731520"/>
          </a:xfrm>
          <a:prstGeom prst="rect">
            <a:avLst/>
          </a:prstGeom>
          <a:noFill/>
        </p:spPr>
        <p:txBody>
          <a:bodyPr wrap="square" lIns="0" tIns="0" rIns="0" bIns="0">
            <a:spAutoFit/>
          </a:bodyPr>
          <a:lstStyle/>
          <a:p>
            <a:pPr marL="0" indent="0">
              <a:lnSpc>
                <a:spcPct val="97000"/>
              </a:lnSpc>
              <a:buNone/>
            </a:pPr>
            <a:r>
              <a:rPr sz="1500" b="0" i="0">
                <a:solidFill>
                  <a:srgbClr val="114F7A"/>
                </a:solidFill>
                <a:latin typeface="Garamond"/>
              </a:rPr>
              <a:t>La Belgique ne taxe pas les successions ouvertes à l’étranger, c’est-à-dire celles des non-résidents.</a:t>
            </a:r>
          </a:p>
        </p:txBody>
      </p:sp>
      <p:sp>
        <p:nvSpPr>
          <p:cNvPr id="9" name="TextBox 8"/>
          <p:cNvSpPr txBox="1"/>
          <p:nvPr/>
        </p:nvSpPr>
        <p:spPr>
          <a:xfrm>
            <a:off x="502920" y="2606040"/>
            <a:ext cx="8321040" cy="1047466"/>
          </a:xfrm>
          <a:prstGeom prst="rect">
            <a:avLst/>
          </a:prstGeom>
          <a:noFill/>
        </p:spPr>
        <p:txBody>
          <a:bodyPr wrap="square" lIns="0" tIns="0" rIns="0" bIns="0">
            <a:spAutoFit/>
          </a:bodyPr>
          <a:lstStyle/>
          <a:p>
            <a:pPr marL="182880" indent="-182880">
              <a:lnSpc>
                <a:spcPct val="94000"/>
              </a:lnSpc>
              <a:spcAft>
                <a:spcPts val="700"/>
              </a:spcAft>
              <a:buClr>
                <a:srgbClr val="1E7BBE"/>
              </a:buClr>
              <a:buSzPct val="85000"/>
              <a:buFont typeface="Garamond"/>
              <a:buChar char="▪"/>
            </a:pPr>
            <a:r>
              <a:rPr sz="1500" b="1" i="0" dirty="0">
                <a:solidFill>
                  <a:srgbClr val="1C2B36"/>
                </a:solidFill>
                <a:latin typeface="Garamond"/>
              </a:rPr>
              <a:t>Pas de </a:t>
            </a:r>
            <a:r>
              <a:rPr sz="1500" b="1" i="0" dirty="0" err="1">
                <a:solidFill>
                  <a:srgbClr val="1C2B36"/>
                </a:solidFill>
                <a:latin typeface="Garamond"/>
              </a:rPr>
              <a:t>critère</a:t>
            </a:r>
            <a:r>
              <a:rPr sz="1500" b="1" i="0" dirty="0">
                <a:solidFill>
                  <a:srgbClr val="1C2B36"/>
                </a:solidFill>
                <a:latin typeface="Garamond"/>
              </a:rPr>
              <a:t> de taxation de la </a:t>
            </a:r>
            <a:r>
              <a:rPr sz="1500" b="1" i="0" dirty="0" err="1">
                <a:solidFill>
                  <a:srgbClr val="1C2B36"/>
                </a:solidFill>
                <a:latin typeface="Garamond"/>
              </a:rPr>
              <a:t>résidence</a:t>
            </a:r>
            <a:r>
              <a:rPr sz="1500" b="1" i="0" dirty="0">
                <a:solidFill>
                  <a:srgbClr val="1C2B36"/>
                </a:solidFill>
                <a:latin typeface="Garamond"/>
              </a:rPr>
              <a:t> des </a:t>
            </a:r>
            <a:r>
              <a:rPr sz="1500" b="1" i="0" dirty="0" err="1">
                <a:solidFill>
                  <a:srgbClr val="1C2B36"/>
                </a:solidFill>
                <a:latin typeface="Garamond"/>
              </a:rPr>
              <a:t>héritiers</a:t>
            </a:r>
            <a:r>
              <a:rPr sz="1500" b="0" i="0" dirty="0">
                <a:solidFill>
                  <a:srgbClr val="1C2B36"/>
                </a:solidFill>
                <a:latin typeface="Garamond"/>
              </a:rPr>
              <a:t>.</a:t>
            </a:r>
            <a:endParaRPr lang="nl-BE" sz="1500" b="0" i="0" dirty="0">
              <a:solidFill>
                <a:srgbClr val="1C2B36"/>
              </a:solidFill>
              <a:latin typeface="Garamond"/>
            </a:endParaRPr>
          </a:p>
          <a:p>
            <a:pPr marL="182880" indent="-182880">
              <a:lnSpc>
                <a:spcPct val="94000"/>
              </a:lnSpc>
              <a:spcAft>
                <a:spcPts val="700"/>
              </a:spcAft>
              <a:buClr>
                <a:srgbClr val="1E7BBE"/>
              </a:buClr>
              <a:buSzPct val="85000"/>
              <a:buFont typeface="Garamond"/>
              <a:buChar char="▪"/>
            </a:pPr>
            <a:endParaRPr sz="1500" b="0" i="0" dirty="0">
              <a:solidFill>
                <a:srgbClr val="1C2B36"/>
              </a:solidFill>
              <a:latin typeface="Garamond"/>
            </a:endParaRPr>
          </a:p>
          <a:p>
            <a:pPr marL="182880" indent="-182880">
              <a:lnSpc>
                <a:spcPct val="94000"/>
              </a:lnSpc>
              <a:spcAft>
                <a:spcPts val="700"/>
              </a:spcAft>
              <a:buClr>
                <a:srgbClr val="1E7BBE"/>
              </a:buClr>
              <a:buSzPct val="85000"/>
              <a:buFont typeface="Garamond"/>
              <a:buChar char="▪"/>
            </a:pPr>
            <a:r>
              <a:rPr sz="1500" b="0" i="0" dirty="0">
                <a:solidFill>
                  <a:srgbClr val="1C2B36"/>
                </a:solidFill>
                <a:latin typeface="Garamond"/>
              </a:rPr>
              <a:t>Un </a:t>
            </a:r>
            <a:r>
              <a:rPr sz="1500" b="0" i="0" dirty="0" err="1">
                <a:solidFill>
                  <a:srgbClr val="1C2B36"/>
                </a:solidFill>
                <a:latin typeface="Garamond"/>
              </a:rPr>
              <a:t>défunt</a:t>
            </a:r>
            <a:r>
              <a:rPr sz="1500" b="0" i="0" dirty="0">
                <a:solidFill>
                  <a:srgbClr val="1C2B36"/>
                </a:solidFill>
                <a:latin typeface="Garamond"/>
              </a:rPr>
              <a:t> de </a:t>
            </a:r>
            <a:r>
              <a:rPr sz="1500" b="0" i="0" dirty="0" err="1">
                <a:solidFill>
                  <a:srgbClr val="1C2B36"/>
                </a:solidFill>
                <a:latin typeface="Garamond"/>
              </a:rPr>
              <a:t>nationalité</a:t>
            </a:r>
            <a:r>
              <a:rPr sz="1500" b="0" i="0" dirty="0">
                <a:solidFill>
                  <a:srgbClr val="1C2B36"/>
                </a:solidFill>
                <a:latin typeface="Garamond"/>
              </a:rPr>
              <a:t> </a:t>
            </a:r>
            <a:r>
              <a:rPr sz="1500" b="0" i="0" dirty="0" err="1">
                <a:solidFill>
                  <a:srgbClr val="1C2B36"/>
                </a:solidFill>
                <a:latin typeface="Garamond"/>
              </a:rPr>
              <a:t>belge</a:t>
            </a:r>
            <a:r>
              <a:rPr sz="1500" b="0" i="0" dirty="0">
                <a:solidFill>
                  <a:srgbClr val="1C2B36"/>
                </a:solidFill>
                <a:latin typeface="Garamond"/>
              </a:rPr>
              <a:t> </a:t>
            </a:r>
            <a:r>
              <a:rPr sz="1500" b="0" i="0" dirty="0" err="1">
                <a:solidFill>
                  <a:srgbClr val="1C2B36"/>
                </a:solidFill>
                <a:latin typeface="Garamond"/>
              </a:rPr>
              <a:t>ou</a:t>
            </a:r>
            <a:r>
              <a:rPr sz="1500" b="0" i="0" dirty="0">
                <a:solidFill>
                  <a:srgbClr val="1C2B36"/>
                </a:solidFill>
                <a:latin typeface="Garamond"/>
              </a:rPr>
              <a:t> </a:t>
            </a:r>
            <a:r>
              <a:rPr sz="1500" b="0" i="0" dirty="0" err="1">
                <a:solidFill>
                  <a:srgbClr val="1C2B36"/>
                </a:solidFill>
                <a:latin typeface="Garamond"/>
              </a:rPr>
              <a:t>étrangère</a:t>
            </a:r>
            <a:r>
              <a:rPr sz="1500" b="0" i="0" dirty="0">
                <a:solidFill>
                  <a:srgbClr val="1C2B36"/>
                </a:solidFill>
                <a:latin typeface="Garamond"/>
              </a:rPr>
              <a:t> est </a:t>
            </a:r>
            <a:r>
              <a:rPr sz="1500" b="0" i="0" dirty="0" err="1">
                <a:solidFill>
                  <a:srgbClr val="1C2B36"/>
                </a:solidFill>
                <a:latin typeface="Garamond"/>
              </a:rPr>
              <a:t>résident</a:t>
            </a:r>
            <a:r>
              <a:rPr sz="1500" b="0" i="0" dirty="0">
                <a:solidFill>
                  <a:srgbClr val="1C2B36"/>
                </a:solidFill>
                <a:latin typeface="Garamond"/>
              </a:rPr>
              <a:t> étranger </a:t>
            </a:r>
            <a:r>
              <a:rPr sz="1500" b="0" i="0" dirty="0" err="1">
                <a:solidFill>
                  <a:srgbClr val="1C2B36"/>
                </a:solidFill>
                <a:latin typeface="Garamond"/>
              </a:rPr>
              <a:t>mais</a:t>
            </a:r>
            <a:r>
              <a:rPr sz="1500" b="0" i="0" dirty="0">
                <a:solidFill>
                  <a:srgbClr val="1C2B36"/>
                </a:solidFill>
                <a:latin typeface="Garamond"/>
              </a:rPr>
              <a:t> a des </a:t>
            </a:r>
            <a:r>
              <a:rPr sz="1500" b="0" i="0" dirty="0" err="1">
                <a:solidFill>
                  <a:srgbClr val="1C2B36"/>
                </a:solidFill>
                <a:latin typeface="Garamond"/>
              </a:rPr>
              <a:t>héritiers</a:t>
            </a:r>
            <a:r>
              <a:rPr sz="1500" b="0" i="0" dirty="0">
                <a:solidFill>
                  <a:srgbClr val="1C2B36"/>
                </a:solidFill>
                <a:latin typeface="Garamond"/>
              </a:rPr>
              <a:t> </a:t>
            </a:r>
            <a:r>
              <a:rPr sz="1500" b="0" i="0" dirty="0" err="1">
                <a:solidFill>
                  <a:srgbClr val="1C2B36"/>
                </a:solidFill>
                <a:latin typeface="Garamond"/>
              </a:rPr>
              <a:t>résidant</a:t>
            </a:r>
            <a:r>
              <a:rPr sz="1500" b="0" i="0" dirty="0">
                <a:solidFill>
                  <a:srgbClr val="1C2B36"/>
                </a:solidFill>
                <a:latin typeface="Garamond"/>
              </a:rPr>
              <a:t> </a:t>
            </a:r>
            <a:r>
              <a:rPr sz="1500" b="0" i="0" dirty="0" err="1">
                <a:solidFill>
                  <a:srgbClr val="1C2B36"/>
                </a:solidFill>
                <a:latin typeface="Garamond"/>
              </a:rPr>
              <a:t>en</a:t>
            </a:r>
            <a:r>
              <a:rPr sz="1500" b="0" i="0" dirty="0">
                <a:solidFill>
                  <a:srgbClr val="1C2B36"/>
                </a:solidFill>
                <a:latin typeface="Garamond"/>
              </a:rPr>
              <a:t> Belgique </a:t>
            </a:r>
            <a:r>
              <a:rPr sz="1500" b="0" i="0" dirty="0" err="1">
                <a:solidFill>
                  <a:srgbClr val="1C2B36"/>
                </a:solidFill>
                <a:latin typeface="Garamond"/>
              </a:rPr>
              <a:t>ou</a:t>
            </a:r>
            <a:r>
              <a:rPr sz="1500" b="0" i="0" dirty="0">
                <a:solidFill>
                  <a:srgbClr val="1C2B36"/>
                </a:solidFill>
                <a:latin typeface="Garamond"/>
              </a:rPr>
              <a:t> de </a:t>
            </a:r>
            <a:r>
              <a:rPr sz="1500" b="0" i="0" dirty="0" err="1">
                <a:solidFill>
                  <a:srgbClr val="1C2B36"/>
                </a:solidFill>
                <a:latin typeface="Garamond"/>
              </a:rPr>
              <a:t>nationalité</a:t>
            </a:r>
            <a:r>
              <a:rPr sz="1500" b="0" i="0" dirty="0">
                <a:solidFill>
                  <a:srgbClr val="1C2B36"/>
                </a:solidFill>
                <a:latin typeface="Garamond"/>
              </a:rPr>
              <a:t> </a:t>
            </a:r>
            <a:r>
              <a:rPr sz="1500" b="0" i="0" dirty="0" err="1">
                <a:solidFill>
                  <a:srgbClr val="1C2B36"/>
                </a:solidFill>
                <a:latin typeface="Garamond"/>
              </a:rPr>
              <a:t>belge</a:t>
            </a:r>
            <a:r>
              <a:rPr sz="1500" b="0" i="0" dirty="0">
                <a:solidFill>
                  <a:srgbClr val="1C2B36"/>
                </a:solidFill>
                <a:latin typeface="Garamond"/>
              </a:rPr>
              <a:t> : </a:t>
            </a:r>
            <a:r>
              <a:rPr sz="1500" b="0" i="0" dirty="0" err="1">
                <a:solidFill>
                  <a:srgbClr val="1C2B36"/>
                </a:solidFill>
                <a:latin typeface="Garamond"/>
              </a:rPr>
              <a:t>ceux</a:t>
            </a:r>
            <a:r>
              <a:rPr sz="1500" b="0" i="0" dirty="0">
                <a:solidFill>
                  <a:srgbClr val="1C2B36"/>
                </a:solidFill>
                <a:latin typeface="Garamond"/>
              </a:rPr>
              <a:t>-ci ne se </a:t>
            </a:r>
            <a:r>
              <a:rPr sz="1500" b="0" i="0" dirty="0" err="1">
                <a:solidFill>
                  <a:srgbClr val="1C2B36"/>
                </a:solidFill>
                <a:latin typeface="Garamond"/>
              </a:rPr>
              <a:t>verront</a:t>
            </a:r>
            <a:r>
              <a:rPr sz="1500" b="0" i="0" dirty="0">
                <a:solidFill>
                  <a:srgbClr val="1C2B36"/>
                </a:solidFill>
                <a:latin typeface="Garamond"/>
              </a:rPr>
              <a:t> </a:t>
            </a:r>
            <a:r>
              <a:rPr sz="1500" b="1" i="0" dirty="0">
                <a:solidFill>
                  <a:srgbClr val="1C2B36"/>
                </a:solidFill>
                <a:latin typeface="Garamond"/>
              </a:rPr>
              <a:t>pas</a:t>
            </a:r>
            <a:r>
              <a:rPr sz="1500" b="0" i="0" dirty="0">
                <a:solidFill>
                  <a:srgbClr val="1C2B36"/>
                </a:solidFill>
                <a:latin typeface="Garamond"/>
              </a:rPr>
              <a:t> </a:t>
            </a:r>
            <a:r>
              <a:rPr sz="1500" b="0" i="0" dirty="0" err="1">
                <a:solidFill>
                  <a:srgbClr val="1C2B36"/>
                </a:solidFill>
                <a:latin typeface="Garamond"/>
              </a:rPr>
              <a:t>réclamer</a:t>
            </a:r>
            <a:r>
              <a:rPr sz="1500" b="0" i="0" dirty="0">
                <a:solidFill>
                  <a:srgbClr val="1C2B36"/>
                </a:solidFill>
                <a:latin typeface="Garamond"/>
              </a:rPr>
              <a:t> le </a:t>
            </a:r>
            <a:r>
              <a:rPr sz="1500" b="0" i="0" dirty="0" err="1">
                <a:solidFill>
                  <a:srgbClr val="1C2B36"/>
                </a:solidFill>
                <a:latin typeface="Garamond"/>
              </a:rPr>
              <a:t>paiement</a:t>
            </a:r>
            <a:r>
              <a:rPr sz="1500" b="0" i="0" dirty="0">
                <a:solidFill>
                  <a:srgbClr val="1C2B36"/>
                </a:solidFill>
                <a:latin typeface="Garamond"/>
              </a:rPr>
              <a:t> de droits de succession </a:t>
            </a:r>
            <a:r>
              <a:rPr sz="1500" b="0" i="0" dirty="0" err="1">
                <a:solidFill>
                  <a:srgbClr val="1C2B36"/>
                </a:solidFill>
                <a:latin typeface="Garamond"/>
              </a:rPr>
              <a:t>belges</a:t>
            </a:r>
            <a:r>
              <a:rPr sz="1500" b="0" i="0" dirty="0">
                <a:solidFill>
                  <a:srgbClr val="1C2B36"/>
                </a:solidFill>
                <a:latin typeface="Garamond"/>
              </a:rPr>
              <a:t>.</a:t>
            </a:r>
          </a:p>
        </p:txBody>
      </p:sp>
      <p:sp>
        <p:nvSpPr>
          <p:cNvPr id="10" name="Rectangle 9"/>
          <p:cNvSpPr/>
          <p:nvPr/>
        </p:nvSpPr>
        <p:spPr>
          <a:xfrm>
            <a:off x="502920" y="4800600"/>
            <a:ext cx="8321040" cy="777240"/>
          </a:xfrm>
          <a:prstGeom prst="rect">
            <a:avLst/>
          </a:prstGeom>
          <a:solidFill>
            <a:srgbClr val="114F7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1" name="TextBox 10"/>
          <p:cNvSpPr txBox="1"/>
          <p:nvPr/>
        </p:nvSpPr>
        <p:spPr>
          <a:xfrm>
            <a:off x="704088" y="4910328"/>
            <a:ext cx="7918704" cy="557784"/>
          </a:xfrm>
          <a:prstGeom prst="rect">
            <a:avLst/>
          </a:prstGeom>
          <a:noFill/>
        </p:spPr>
        <p:txBody>
          <a:bodyPr wrap="square" lIns="0" tIns="0" rIns="0" bIns="0" anchor="ctr">
            <a:spAutoFit/>
          </a:bodyPr>
          <a:lstStyle/>
          <a:p>
            <a:pPr marL="0" indent="0">
              <a:lnSpc>
                <a:spcPct val="95000"/>
              </a:lnSpc>
              <a:buNone/>
            </a:pPr>
            <a:r>
              <a:rPr sz="1200" b="1" i="0" cap="all" spc="50">
                <a:solidFill>
                  <a:srgbClr val="FFFFFF"/>
                </a:solidFill>
                <a:latin typeface="Garamond"/>
              </a:rPr>
              <a:t>Mais  </a:t>
            </a:r>
            <a:r>
              <a:rPr sz="1250" b="0" i="0">
                <a:solidFill>
                  <a:srgbClr val="FFFFFF"/>
                </a:solidFill>
                <a:latin typeface="Garamond"/>
              </a:rPr>
              <a:t>Taxation en Belgique si immeuble en Belgique — uniquement sur cet actif.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530352"/>
            <a:ext cx="5760720" cy="274320"/>
          </a:xfrm>
          <a:prstGeom prst="rect">
            <a:avLst/>
          </a:prstGeom>
          <a:noFill/>
        </p:spPr>
        <p:txBody>
          <a:bodyPr wrap="square" lIns="0" tIns="0" rIns="0" bIns="0">
            <a:spAutoFit/>
          </a:bodyPr>
          <a:lstStyle/>
          <a:p>
            <a:pPr marL="0" indent="0">
              <a:buNone/>
            </a:pPr>
            <a:r>
              <a:rPr sz="950" b="1" i="0" cap="all" spc="120">
                <a:solidFill>
                  <a:srgbClr val="4A9BD4"/>
                </a:solidFill>
                <a:latin typeface="Garamond"/>
              </a:rPr>
              <a:t>Choix de la loi successorale</a:t>
            </a:r>
          </a:p>
        </p:txBody>
      </p:sp>
      <p:sp>
        <p:nvSpPr>
          <p:cNvPr id="3" name="Rectangle 2"/>
          <p:cNvSpPr/>
          <p:nvPr/>
        </p:nvSpPr>
        <p:spPr>
          <a:xfrm>
            <a:off x="502920" y="841248"/>
            <a:ext cx="8321040" cy="548640"/>
          </a:xfrm>
          <a:prstGeom prst="rect">
            <a:avLst/>
          </a:prstGeom>
          <a:solidFill>
            <a:srgbClr val="1E7BBE"/>
          </a:solidFill>
          <a:ln>
            <a:noFill/>
          </a:ln>
          <a:effectLst/>
        </p:spPr>
        <p:style>
          <a:lnRef idx="1">
            <a:schemeClr val="accent1"/>
          </a:lnRef>
          <a:fillRef idx="3">
            <a:schemeClr val="accent1"/>
          </a:fillRef>
          <a:effectRef idx="2">
            <a:schemeClr val="accent1"/>
          </a:effectRef>
          <a:fontRef idx="minor">
            <a:schemeClr val="lt1"/>
          </a:fontRef>
        </p:style>
        <p:txBody>
          <a:bodyPr wrap="square" lIns="219456" tIns="0" rIns="164592" bIns="0" rtlCol="0" anchor="ctr"/>
          <a:lstStyle/>
          <a:p>
            <a:pPr marL="0" indent="0" algn="l">
              <a:lnSpc>
                <a:spcPct val="92000"/>
              </a:lnSpc>
              <a:buNone/>
            </a:pPr>
            <a:r>
              <a:rPr sz="1600" b="1" i="0" cap="all" spc="40" dirty="0" err="1">
                <a:solidFill>
                  <a:srgbClr val="FFFFFF"/>
                </a:solidFill>
                <a:latin typeface="Garamond"/>
              </a:rPr>
              <a:t>Puis</a:t>
            </a:r>
            <a:r>
              <a:rPr sz="1600" b="1" i="0" cap="all" spc="40" dirty="0">
                <a:solidFill>
                  <a:srgbClr val="FFFFFF"/>
                </a:solidFill>
                <a:latin typeface="Garamond"/>
              </a:rPr>
              <a:t>-je </a:t>
            </a:r>
            <a:r>
              <a:rPr sz="1600" b="1" i="0" cap="all" spc="40" dirty="0" err="1">
                <a:solidFill>
                  <a:srgbClr val="FFFFFF"/>
                </a:solidFill>
                <a:latin typeface="Garamond"/>
              </a:rPr>
              <a:t>choisir</a:t>
            </a:r>
            <a:r>
              <a:rPr sz="1600" b="1" i="0" cap="all" spc="40" dirty="0">
                <a:solidFill>
                  <a:srgbClr val="FFFFFF"/>
                </a:solidFill>
                <a:latin typeface="Garamond"/>
              </a:rPr>
              <a:t> un </a:t>
            </a:r>
            <a:r>
              <a:rPr sz="1600" b="1" i="0" cap="all" spc="40" dirty="0" err="1">
                <a:solidFill>
                  <a:srgbClr val="FFFFFF"/>
                </a:solidFill>
                <a:latin typeface="Garamond"/>
              </a:rPr>
              <a:t>autre</a:t>
            </a:r>
            <a:r>
              <a:rPr sz="1600" b="1" i="0" cap="all" spc="40" dirty="0">
                <a:solidFill>
                  <a:srgbClr val="FFFFFF"/>
                </a:solidFill>
                <a:latin typeface="Garamond"/>
              </a:rPr>
              <a:t> droit </a:t>
            </a:r>
            <a:r>
              <a:rPr sz="1600" b="1" i="0" cap="all" spc="40" dirty="0" err="1">
                <a:solidFill>
                  <a:srgbClr val="FFFFFF"/>
                </a:solidFill>
                <a:latin typeface="Garamond"/>
              </a:rPr>
              <a:t>successoral</a:t>
            </a:r>
            <a:r>
              <a:rPr lang="nl-BE" sz="1600" b="1" i="0" cap="all" spc="40" dirty="0">
                <a:solidFill>
                  <a:srgbClr val="FFFFFF"/>
                </a:solidFill>
                <a:latin typeface="Garamond"/>
              </a:rPr>
              <a:t> (CIVIL)</a:t>
            </a:r>
            <a:r>
              <a:rPr sz="1600" b="1" i="0" cap="all" spc="40" dirty="0">
                <a:solidFill>
                  <a:srgbClr val="FFFFFF"/>
                </a:solidFill>
                <a:latin typeface="Garamond"/>
              </a:rPr>
              <a:t> ?</a:t>
            </a:r>
          </a:p>
        </p:txBody>
      </p:sp>
      <p:sp>
        <p:nvSpPr>
          <p:cNvPr id="4" name="TextBox 3"/>
          <p:cNvSpPr txBox="1"/>
          <p:nvPr/>
        </p:nvSpPr>
        <p:spPr>
          <a:xfrm>
            <a:off x="18288" y="274320"/>
            <a:ext cx="292608" cy="274320"/>
          </a:xfrm>
          <a:prstGeom prst="rect">
            <a:avLst/>
          </a:prstGeom>
          <a:noFill/>
        </p:spPr>
        <p:txBody>
          <a:bodyPr wrap="square" lIns="0" tIns="0" rIns="0" bIns="0">
            <a:spAutoFit/>
          </a:bodyPr>
          <a:lstStyle/>
          <a:p>
            <a:pPr marL="0" indent="0" algn="ctr">
              <a:buNone/>
            </a:pPr>
            <a:r>
              <a:rPr sz="1300" b="1" i="0">
                <a:solidFill>
                  <a:srgbClr val="FFFFFF"/>
                </a:solidFill>
                <a:latin typeface="Garamond"/>
              </a:rPr>
              <a:t>14</a:t>
            </a:r>
          </a:p>
        </p:txBody>
      </p:sp>
      <p:sp>
        <p:nvSpPr>
          <p:cNvPr id="5" name="TextBox 4"/>
          <p:cNvSpPr txBox="1"/>
          <p:nvPr/>
        </p:nvSpPr>
        <p:spPr>
          <a:xfrm>
            <a:off x="502920" y="6455664"/>
            <a:ext cx="5943600" cy="274320"/>
          </a:xfrm>
          <a:prstGeom prst="rect">
            <a:avLst/>
          </a:prstGeom>
          <a:noFill/>
        </p:spPr>
        <p:txBody>
          <a:bodyPr wrap="square" lIns="0" tIns="0" rIns="0" bIns="0">
            <a:spAutoFit/>
          </a:bodyPr>
          <a:lstStyle/>
          <a:p>
            <a:pPr marL="0" indent="0">
              <a:buNone/>
            </a:pPr>
            <a:r>
              <a:rPr sz="950" b="0" i="0">
                <a:solidFill>
                  <a:srgbClr val="6B7C8A"/>
                </a:solidFill>
                <a:latin typeface="Garamond"/>
              </a:rPr>
              <a:t>Conférence U4U – 9 septembre 2026</a:t>
            </a:r>
          </a:p>
        </p:txBody>
      </p:sp>
      <p:sp>
        <p:nvSpPr>
          <p:cNvPr id="6" name="Rectangle 5"/>
          <p:cNvSpPr/>
          <p:nvPr/>
        </p:nvSpPr>
        <p:spPr>
          <a:xfrm>
            <a:off x="502920" y="1700784"/>
            <a:ext cx="1051560" cy="384048"/>
          </a:xfrm>
          <a:prstGeom prst="rect">
            <a:avLst/>
          </a:prstGeom>
          <a:solidFill>
            <a:srgbClr val="00A79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7" name="TextBox 6"/>
          <p:cNvSpPr txBox="1"/>
          <p:nvPr/>
        </p:nvSpPr>
        <p:spPr>
          <a:xfrm>
            <a:off x="502920" y="1764792"/>
            <a:ext cx="1051560" cy="274320"/>
          </a:xfrm>
          <a:prstGeom prst="rect">
            <a:avLst/>
          </a:prstGeom>
          <a:noFill/>
        </p:spPr>
        <p:txBody>
          <a:bodyPr wrap="square" lIns="0" tIns="0" rIns="0" bIns="0">
            <a:spAutoFit/>
          </a:bodyPr>
          <a:lstStyle/>
          <a:p>
            <a:pPr marL="0" indent="0" algn="ctr">
              <a:buNone/>
            </a:pPr>
            <a:r>
              <a:rPr sz="1500" b="1" i="0" cap="all" spc="100">
                <a:solidFill>
                  <a:srgbClr val="FFFFFF"/>
                </a:solidFill>
                <a:latin typeface="Garamond"/>
              </a:rPr>
              <a:t>Oui</a:t>
            </a:r>
          </a:p>
        </p:txBody>
      </p:sp>
      <p:sp>
        <p:nvSpPr>
          <p:cNvPr id="8" name="TextBox 7"/>
          <p:cNvSpPr txBox="1"/>
          <p:nvPr/>
        </p:nvSpPr>
        <p:spPr>
          <a:xfrm>
            <a:off x="1737360" y="1700784"/>
            <a:ext cx="7086600" cy="731520"/>
          </a:xfrm>
          <a:prstGeom prst="rect">
            <a:avLst/>
          </a:prstGeom>
          <a:noFill/>
        </p:spPr>
        <p:txBody>
          <a:bodyPr wrap="square" lIns="0" tIns="0" rIns="0" bIns="0">
            <a:spAutoFit/>
          </a:bodyPr>
          <a:lstStyle/>
          <a:p>
            <a:pPr marL="0" indent="0">
              <a:lnSpc>
                <a:spcPct val="97000"/>
              </a:lnSpc>
              <a:buNone/>
            </a:pPr>
            <a:r>
              <a:rPr sz="1500" b="0" i="0">
                <a:solidFill>
                  <a:srgbClr val="114F7A"/>
                </a:solidFill>
                <a:latin typeface="Garamond"/>
              </a:rPr>
              <a:t>Règlement européen relatif à la loi applicable en matière de successions, applicable à toutes les successions ouvertes depuis le 17 août 2015.</a:t>
            </a:r>
          </a:p>
        </p:txBody>
      </p:sp>
      <p:sp>
        <p:nvSpPr>
          <p:cNvPr id="9" name="TextBox 8"/>
          <p:cNvSpPr txBox="1"/>
          <p:nvPr/>
        </p:nvSpPr>
        <p:spPr>
          <a:xfrm>
            <a:off x="502920" y="2743200"/>
            <a:ext cx="8321040" cy="1655390"/>
          </a:xfrm>
          <a:prstGeom prst="rect">
            <a:avLst/>
          </a:prstGeom>
          <a:noFill/>
        </p:spPr>
        <p:txBody>
          <a:bodyPr wrap="square" lIns="0" tIns="0" rIns="0" bIns="0">
            <a:spAutoFit/>
          </a:bodyPr>
          <a:lstStyle/>
          <a:p>
            <a:pPr marL="182880" indent="-182880">
              <a:lnSpc>
                <a:spcPct val="94000"/>
              </a:lnSpc>
              <a:spcAft>
                <a:spcPts val="700"/>
              </a:spcAft>
              <a:buClr>
                <a:srgbClr val="1E7BBE"/>
              </a:buClr>
              <a:buSzPct val="85000"/>
              <a:buFont typeface="Garamond"/>
              <a:buChar char="▪"/>
            </a:pPr>
            <a:r>
              <a:rPr sz="1450" b="1" i="0" dirty="0">
                <a:solidFill>
                  <a:srgbClr val="1C2B36"/>
                </a:solidFill>
                <a:latin typeface="Garamond"/>
              </a:rPr>
              <a:t>Quel droit </a:t>
            </a:r>
            <a:r>
              <a:rPr sz="1450" b="1" i="0" dirty="0" err="1">
                <a:solidFill>
                  <a:srgbClr val="1C2B36"/>
                </a:solidFill>
                <a:latin typeface="Garamond"/>
              </a:rPr>
              <a:t>successoral</a:t>
            </a:r>
            <a:r>
              <a:rPr sz="1450" b="1" i="0" dirty="0">
                <a:solidFill>
                  <a:srgbClr val="1C2B36"/>
                </a:solidFill>
                <a:latin typeface="Garamond"/>
              </a:rPr>
              <a:t> </a:t>
            </a:r>
            <a:r>
              <a:rPr sz="1450" b="1" i="0" dirty="0" err="1">
                <a:solidFill>
                  <a:srgbClr val="1C2B36"/>
                </a:solidFill>
                <a:latin typeface="Garamond"/>
              </a:rPr>
              <a:t>peut</a:t>
            </a:r>
            <a:r>
              <a:rPr sz="1450" b="1" i="0" dirty="0">
                <a:solidFill>
                  <a:srgbClr val="1C2B36"/>
                </a:solidFill>
                <a:latin typeface="Garamond"/>
              </a:rPr>
              <a:t> </a:t>
            </a:r>
            <a:r>
              <a:rPr sz="1450" b="1" i="0" dirty="0" err="1">
                <a:solidFill>
                  <a:srgbClr val="1C2B36"/>
                </a:solidFill>
                <a:latin typeface="Garamond"/>
              </a:rPr>
              <a:t>être</a:t>
            </a:r>
            <a:r>
              <a:rPr sz="1450" b="1" i="0" dirty="0">
                <a:solidFill>
                  <a:srgbClr val="1C2B36"/>
                </a:solidFill>
                <a:latin typeface="Garamond"/>
              </a:rPr>
              <a:t> </a:t>
            </a:r>
            <a:r>
              <a:rPr sz="1450" b="1" i="0" dirty="0" err="1">
                <a:solidFill>
                  <a:srgbClr val="1C2B36"/>
                </a:solidFill>
                <a:latin typeface="Garamond"/>
              </a:rPr>
              <a:t>choisi</a:t>
            </a:r>
            <a:r>
              <a:rPr sz="1450" b="1" i="0" dirty="0">
                <a:solidFill>
                  <a:srgbClr val="1C2B36"/>
                </a:solidFill>
                <a:latin typeface="Garamond"/>
              </a:rPr>
              <a:t> ?</a:t>
            </a:r>
          </a:p>
          <a:p>
            <a:pPr marL="420624" indent="-182880">
              <a:lnSpc>
                <a:spcPct val="94000"/>
              </a:lnSpc>
              <a:spcAft>
                <a:spcPts val="500"/>
              </a:spcAft>
              <a:buClr>
                <a:srgbClr val="4A9BD4"/>
              </a:buClr>
              <a:buSzPct val="100000"/>
              <a:buFont typeface="Garamond"/>
              <a:buChar char="–"/>
            </a:pPr>
            <a:r>
              <a:rPr sz="1300" b="0" i="0" dirty="0" err="1">
                <a:solidFill>
                  <a:srgbClr val="334350"/>
                </a:solidFill>
                <a:latin typeface="Garamond"/>
              </a:rPr>
              <a:t>Uniquement</a:t>
            </a:r>
            <a:r>
              <a:rPr sz="1300" b="0" i="0" dirty="0">
                <a:solidFill>
                  <a:srgbClr val="334350"/>
                </a:solidFill>
                <a:latin typeface="Garamond"/>
              </a:rPr>
              <a:t> la </a:t>
            </a:r>
            <a:r>
              <a:rPr sz="1300" b="0" i="0" dirty="0" err="1">
                <a:solidFill>
                  <a:srgbClr val="334350"/>
                </a:solidFill>
                <a:latin typeface="Garamond"/>
              </a:rPr>
              <a:t>loi</a:t>
            </a:r>
            <a:r>
              <a:rPr sz="1300" b="0" i="0" dirty="0">
                <a:solidFill>
                  <a:srgbClr val="334350"/>
                </a:solidFill>
                <a:latin typeface="Garamond"/>
              </a:rPr>
              <a:t> de la </a:t>
            </a:r>
            <a:r>
              <a:rPr sz="1300" b="0" i="0" dirty="0" err="1">
                <a:solidFill>
                  <a:srgbClr val="334350"/>
                </a:solidFill>
                <a:latin typeface="Garamond"/>
              </a:rPr>
              <a:t>nationalité</a:t>
            </a:r>
            <a:r>
              <a:rPr sz="1300" b="0" i="0" dirty="0">
                <a:solidFill>
                  <a:srgbClr val="334350"/>
                </a:solidFill>
                <a:latin typeface="Garamond"/>
              </a:rPr>
              <a:t>, au jour du choix </a:t>
            </a:r>
            <a:r>
              <a:rPr sz="1300" b="0" i="0" dirty="0" err="1">
                <a:solidFill>
                  <a:srgbClr val="334350"/>
                </a:solidFill>
                <a:latin typeface="Garamond"/>
              </a:rPr>
              <a:t>ou</a:t>
            </a:r>
            <a:r>
              <a:rPr sz="1300" b="0" i="0" dirty="0">
                <a:solidFill>
                  <a:srgbClr val="334350"/>
                </a:solidFill>
                <a:latin typeface="Garamond"/>
              </a:rPr>
              <a:t> au jour du </a:t>
            </a:r>
            <a:r>
              <a:rPr sz="1300" b="0" i="0" dirty="0" err="1">
                <a:solidFill>
                  <a:srgbClr val="334350"/>
                </a:solidFill>
                <a:latin typeface="Garamond"/>
              </a:rPr>
              <a:t>décès</a:t>
            </a:r>
            <a:r>
              <a:rPr sz="1300" b="0" i="0" dirty="0">
                <a:solidFill>
                  <a:srgbClr val="334350"/>
                </a:solidFill>
                <a:latin typeface="Garamond"/>
              </a:rPr>
              <a:t>.</a:t>
            </a:r>
          </a:p>
          <a:p>
            <a:pPr marL="420624" indent="-182880">
              <a:lnSpc>
                <a:spcPct val="94000"/>
              </a:lnSpc>
              <a:spcAft>
                <a:spcPts val="500"/>
              </a:spcAft>
              <a:buClr>
                <a:srgbClr val="4A9BD4"/>
              </a:buClr>
              <a:buSzPct val="100000"/>
              <a:buFont typeface="Garamond"/>
              <a:buChar char="–"/>
            </a:pPr>
            <a:r>
              <a:rPr sz="1300" b="0" i="0" dirty="0">
                <a:solidFill>
                  <a:srgbClr val="334350"/>
                </a:solidFill>
                <a:latin typeface="Garamond"/>
              </a:rPr>
              <a:t>À </a:t>
            </a:r>
            <a:r>
              <a:rPr sz="1300" b="0" i="0" dirty="0" err="1">
                <a:solidFill>
                  <a:srgbClr val="334350"/>
                </a:solidFill>
                <a:latin typeface="Garamond"/>
              </a:rPr>
              <a:t>défaut</a:t>
            </a:r>
            <a:r>
              <a:rPr sz="1300" b="0" i="0" dirty="0">
                <a:solidFill>
                  <a:srgbClr val="334350"/>
                </a:solidFill>
                <a:latin typeface="Garamond"/>
              </a:rPr>
              <a:t>, le droit </a:t>
            </a:r>
            <a:r>
              <a:rPr sz="1300" b="0" i="0" dirty="0" err="1">
                <a:solidFill>
                  <a:srgbClr val="334350"/>
                </a:solidFill>
                <a:latin typeface="Garamond"/>
              </a:rPr>
              <a:t>successoral</a:t>
            </a:r>
            <a:r>
              <a:rPr sz="1300" b="0" i="0" dirty="0">
                <a:solidFill>
                  <a:srgbClr val="334350"/>
                </a:solidFill>
                <a:latin typeface="Garamond"/>
              </a:rPr>
              <a:t> </a:t>
            </a:r>
            <a:r>
              <a:rPr sz="1300" b="0" i="0" dirty="0" err="1">
                <a:solidFill>
                  <a:srgbClr val="334350"/>
                </a:solidFill>
                <a:latin typeface="Garamond"/>
              </a:rPr>
              <a:t>légal</a:t>
            </a:r>
            <a:r>
              <a:rPr sz="1300" b="0" i="0" dirty="0">
                <a:solidFill>
                  <a:srgbClr val="334350"/>
                </a:solidFill>
                <a:latin typeface="Garamond"/>
              </a:rPr>
              <a:t> du pays de la </a:t>
            </a:r>
            <a:r>
              <a:rPr sz="1300" b="0" i="0" dirty="0" err="1">
                <a:solidFill>
                  <a:srgbClr val="334350"/>
                </a:solidFill>
                <a:latin typeface="Garamond"/>
              </a:rPr>
              <a:t>résidence</a:t>
            </a:r>
            <a:r>
              <a:rPr sz="1300" b="0" i="0" dirty="0">
                <a:solidFill>
                  <a:srgbClr val="334350"/>
                </a:solidFill>
                <a:latin typeface="Garamond"/>
              </a:rPr>
              <a:t> </a:t>
            </a:r>
            <a:r>
              <a:rPr sz="1300" b="0" i="0" dirty="0" err="1">
                <a:solidFill>
                  <a:srgbClr val="334350"/>
                </a:solidFill>
                <a:latin typeface="Garamond"/>
              </a:rPr>
              <a:t>habituelle</a:t>
            </a:r>
            <a:r>
              <a:rPr sz="1300" b="0" i="0" dirty="0">
                <a:solidFill>
                  <a:srgbClr val="334350"/>
                </a:solidFill>
                <a:latin typeface="Garamond"/>
              </a:rPr>
              <a:t> du </a:t>
            </a:r>
            <a:r>
              <a:rPr sz="1300" b="0" i="0" dirty="0" err="1">
                <a:solidFill>
                  <a:srgbClr val="334350"/>
                </a:solidFill>
                <a:latin typeface="Garamond"/>
              </a:rPr>
              <a:t>défunt</a:t>
            </a:r>
            <a:r>
              <a:rPr sz="1300" b="0" i="0" dirty="0">
                <a:solidFill>
                  <a:srgbClr val="334350"/>
                </a:solidFill>
                <a:latin typeface="Garamond"/>
              </a:rPr>
              <a:t> </a:t>
            </a:r>
            <a:r>
              <a:rPr sz="1300" b="0" i="0" dirty="0" err="1">
                <a:solidFill>
                  <a:srgbClr val="334350"/>
                </a:solidFill>
                <a:latin typeface="Garamond"/>
              </a:rPr>
              <a:t>s’applique</a:t>
            </a:r>
            <a:r>
              <a:rPr sz="1300" b="0" i="0" dirty="0">
                <a:solidFill>
                  <a:srgbClr val="334350"/>
                </a:solidFill>
                <a:latin typeface="Garamond"/>
              </a:rPr>
              <a:t> sur la </a:t>
            </a:r>
            <a:r>
              <a:rPr sz="1300" b="0" i="0" dirty="0" err="1">
                <a:solidFill>
                  <a:srgbClr val="334350"/>
                </a:solidFill>
                <a:latin typeface="Garamond"/>
              </a:rPr>
              <a:t>totalité</a:t>
            </a:r>
            <a:r>
              <a:rPr sz="1300" b="0" i="0" dirty="0">
                <a:solidFill>
                  <a:srgbClr val="334350"/>
                </a:solidFill>
                <a:latin typeface="Garamond"/>
              </a:rPr>
              <a:t> des </a:t>
            </a:r>
            <a:r>
              <a:rPr sz="1300" b="0" i="0" dirty="0" err="1">
                <a:solidFill>
                  <a:srgbClr val="334350"/>
                </a:solidFill>
                <a:latin typeface="Garamond"/>
              </a:rPr>
              <a:t>biens</a:t>
            </a:r>
            <a:r>
              <a:rPr sz="1300" b="0" i="0" dirty="0">
                <a:solidFill>
                  <a:srgbClr val="334350"/>
                </a:solidFill>
                <a:latin typeface="Garamond"/>
              </a:rPr>
              <a:t> </a:t>
            </a:r>
            <a:r>
              <a:rPr sz="1300" b="0" i="0" dirty="0" err="1">
                <a:solidFill>
                  <a:srgbClr val="334350"/>
                </a:solidFill>
                <a:latin typeface="Garamond"/>
              </a:rPr>
              <a:t>composant</a:t>
            </a:r>
            <a:r>
              <a:rPr sz="1300" b="0" i="0" dirty="0">
                <a:solidFill>
                  <a:srgbClr val="334350"/>
                </a:solidFill>
                <a:latin typeface="Garamond"/>
              </a:rPr>
              <a:t> la succession.</a:t>
            </a:r>
            <a:endParaRPr lang="nl-BE" sz="1300" b="0" i="0" dirty="0">
              <a:solidFill>
                <a:srgbClr val="334350"/>
              </a:solidFill>
              <a:latin typeface="Garamond"/>
            </a:endParaRPr>
          </a:p>
          <a:p>
            <a:pPr marL="420624" indent="-182880">
              <a:lnSpc>
                <a:spcPct val="94000"/>
              </a:lnSpc>
              <a:spcAft>
                <a:spcPts val="500"/>
              </a:spcAft>
              <a:buClr>
                <a:srgbClr val="4A9BD4"/>
              </a:buClr>
              <a:buSzPct val="100000"/>
              <a:buFont typeface="Garamond"/>
              <a:buChar char="–"/>
            </a:pPr>
            <a:endParaRPr sz="1300" b="0" i="0" dirty="0">
              <a:solidFill>
                <a:srgbClr val="334350"/>
              </a:solidFill>
              <a:latin typeface="Garamond"/>
            </a:endParaRPr>
          </a:p>
          <a:p>
            <a:pPr marL="640080" indent="-164592">
              <a:lnSpc>
                <a:spcPct val="94000"/>
              </a:lnSpc>
              <a:spcAft>
                <a:spcPts val="500"/>
              </a:spcAft>
              <a:buClr>
                <a:srgbClr val="00A791"/>
              </a:buClr>
              <a:buSzPct val="115000"/>
              <a:buFont typeface="Garamond"/>
              <a:buChar char="·"/>
            </a:pPr>
            <a:r>
              <a:rPr sz="1200" b="0" i="1" dirty="0">
                <a:solidFill>
                  <a:srgbClr val="6B7C8A"/>
                </a:solidFill>
                <a:latin typeface="Garamond"/>
              </a:rPr>
              <a:t>Fonctionnaire </a:t>
            </a:r>
            <a:r>
              <a:rPr sz="1200" b="0" i="1" dirty="0" err="1">
                <a:solidFill>
                  <a:srgbClr val="6B7C8A"/>
                </a:solidFill>
                <a:latin typeface="Garamond"/>
              </a:rPr>
              <a:t>européen</a:t>
            </a:r>
            <a:r>
              <a:rPr sz="1200" b="0" i="1" dirty="0">
                <a:solidFill>
                  <a:srgbClr val="6B7C8A"/>
                </a:solidFill>
                <a:latin typeface="Garamond"/>
              </a:rPr>
              <a:t> — « </a:t>
            </a:r>
            <a:r>
              <a:rPr sz="1200" b="0" i="1" dirty="0" err="1">
                <a:solidFill>
                  <a:srgbClr val="6B7C8A"/>
                </a:solidFill>
                <a:latin typeface="Garamond"/>
              </a:rPr>
              <a:t>résidence</a:t>
            </a:r>
            <a:r>
              <a:rPr sz="1200" b="0" i="1" dirty="0">
                <a:solidFill>
                  <a:srgbClr val="6B7C8A"/>
                </a:solidFill>
                <a:latin typeface="Garamond"/>
              </a:rPr>
              <a:t> </a:t>
            </a:r>
            <a:r>
              <a:rPr sz="1200" b="0" i="1" dirty="0" err="1">
                <a:solidFill>
                  <a:srgbClr val="6B7C8A"/>
                </a:solidFill>
                <a:latin typeface="Garamond"/>
              </a:rPr>
              <a:t>habituelle</a:t>
            </a:r>
            <a:r>
              <a:rPr sz="1200" b="0" i="1" dirty="0">
                <a:solidFill>
                  <a:srgbClr val="6B7C8A"/>
                </a:solidFill>
                <a:latin typeface="Garamond"/>
              </a:rPr>
              <a:t> » ? </a:t>
            </a:r>
            <a:endParaRPr lang="nl-BE" sz="1200" b="0" i="1" dirty="0">
              <a:solidFill>
                <a:srgbClr val="6B7C8A"/>
              </a:solidFill>
              <a:latin typeface="Garamond"/>
            </a:endParaRPr>
          </a:p>
          <a:p>
            <a:pPr marL="640080" indent="-164592">
              <a:lnSpc>
                <a:spcPct val="94000"/>
              </a:lnSpc>
              <a:spcAft>
                <a:spcPts val="500"/>
              </a:spcAft>
              <a:buClr>
                <a:srgbClr val="00A791"/>
              </a:buClr>
              <a:buSzPct val="115000"/>
              <a:buFont typeface="Garamond"/>
              <a:buChar char="·"/>
            </a:pPr>
            <a:r>
              <a:rPr lang="fr-BE" sz="1200" i="1" dirty="0">
                <a:solidFill>
                  <a:srgbClr val="6B7C8A"/>
                </a:solidFill>
                <a:latin typeface="Garamond"/>
                <a:sym typeface="Wingdings" pitchFamily="2" charset="2"/>
              </a:rPr>
              <a:t> </a:t>
            </a:r>
            <a:r>
              <a:rPr sz="1200" b="0" i="1" dirty="0" err="1">
                <a:solidFill>
                  <a:srgbClr val="6B7C8A"/>
                </a:solidFill>
                <a:latin typeface="Garamond"/>
              </a:rPr>
              <a:t>Prévoir</a:t>
            </a:r>
            <a:r>
              <a:rPr sz="1200" b="0" i="1" dirty="0">
                <a:solidFill>
                  <a:srgbClr val="6B7C8A"/>
                </a:solidFill>
                <a:latin typeface="Garamond"/>
              </a:rPr>
              <a:t> un testament.</a:t>
            </a:r>
          </a:p>
        </p:txBody>
      </p:sp>
      <p:sp>
        <p:nvSpPr>
          <p:cNvPr id="10" name="Rectangle 9"/>
          <p:cNvSpPr/>
          <p:nvPr/>
        </p:nvSpPr>
        <p:spPr>
          <a:xfrm>
            <a:off x="502920" y="4892040"/>
            <a:ext cx="8321040" cy="777240"/>
          </a:xfrm>
          <a:prstGeom prst="rect">
            <a:avLst/>
          </a:prstGeom>
          <a:solidFill>
            <a:srgbClr val="114F7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1" name="TextBox 10"/>
          <p:cNvSpPr txBox="1"/>
          <p:nvPr/>
        </p:nvSpPr>
        <p:spPr>
          <a:xfrm>
            <a:off x="704088" y="5189289"/>
            <a:ext cx="7918704" cy="182742"/>
          </a:xfrm>
          <a:prstGeom prst="rect">
            <a:avLst/>
          </a:prstGeom>
          <a:noFill/>
        </p:spPr>
        <p:txBody>
          <a:bodyPr wrap="square" lIns="0" tIns="0" rIns="0" bIns="0" anchor="ctr">
            <a:spAutoFit/>
          </a:bodyPr>
          <a:lstStyle/>
          <a:p>
            <a:pPr marL="0" indent="0">
              <a:lnSpc>
                <a:spcPct val="95000"/>
              </a:lnSpc>
              <a:buNone/>
            </a:pPr>
            <a:r>
              <a:rPr sz="1200" b="1" i="0" cap="all" spc="50" dirty="0">
                <a:solidFill>
                  <a:srgbClr val="FFFFFF"/>
                </a:solidFill>
                <a:latin typeface="Garamond"/>
              </a:rPr>
              <a:t>Bien </a:t>
            </a:r>
            <a:r>
              <a:rPr sz="1200" b="1" i="0" cap="all" spc="50" dirty="0" err="1">
                <a:solidFill>
                  <a:srgbClr val="FFFFFF"/>
                </a:solidFill>
                <a:latin typeface="Garamond"/>
              </a:rPr>
              <a:t>évidemment</a:t>
            </a:r>
            <a:r>
              <a:rPr sz="1200" b="1" i="0" cap="all" spc="50" dirty="0">
                <a:solidFill>
                  <a:srgbClr val="FFFFFF"/>
                </a:solidFill>
                <a:latin typeface="Garamond"/>
              </a:rPr>
              <a:t> </a:t>
            </a:r>
            <a:r>
              <a:rPr lang="nl-BE" sz="1200" b="1" i="0" cap="all" spc="50" dirty="0">
                <a:solidFill>
                  <a:srgbClr val="FFFFFF"/>
                </a:solidFill>
                <a:latin typeface="Garamond"/>
              </a:rPr>
              <a:t> </a:t>
            </a:r>
            <a:r>
              <a:rPr lang="nl-BE" sz="1250" b="1" i="0" dirty="0">
                <a:solidFill>
                  <a:srgbClr val="FFFFFF"/>
                </a:solidFill>
                <a:latin typeface="Garamond"/>
              </a:rPr>
              <a:t>P</a:t>
            </a:r>
            <a:r>
              <a:rPr sz="1250" b="1" i="0" dirty="0">
                <a:solidFill>
                  <a:srgbClr val="FFFFFF"/>
                </a:solidFill>
                <a:latin typeface="Garamond"/>
              </a:rPr>
              <a:t>as possible de </a:t>
            </a:r>
            <a:r>
              <a:rPr sz="1250" b="1" i="0" dirty="0" err="1">
                <a:solidFill>
                  <a:srgbClr val="FFFFFF"/>
                </a:solidFill>
                <a:latin typeface="Garamond"/>
              </a:rPr>
              <a:t>choisir</a:t>
            </a:r>
            <a:r>
              <a:rPr sz="1250" b="1" i="0" dirty="0">
                <a:solidFill>
                  <a:srgbClr val="FFFFFF"/>
                </a:solidFill>
                <a:latin typeface="Garamond"/>
              </a:rPr>
              <a:t> les droits de succession </a:t>
            </a:r>
            <a:r>
              <a:rPr sz="1250" b="0" i="0" dirty="0">
                <a:solidFill>
                  <a:srgbClr val="FFFFFF"/>
                </a:solidFill>
                <a:latin typeface="Garamond"/>
              </a:rPr>
              <a:t>(fiscal) </a:t>
            </a:r>
            <a:r>
              <a:rPr sz="1250" b="0" i="0" dirty="0" err="1">
                <a:solidFill>
                  <a:srgbClr val="FFFFFF"/>
                </a:solidFill>
                <a:latin typeface="Garamond"/>
              </a:rPr>
              <a:t>applicables</a:t>
            </a:r>
            <a:r>
              <a:rPr sz="1250" b="0" i="0" dirty="0">
                <a:solidFill>
                  <a:srgbClr val="FFFFFF"/>
                </a:solidFill>
                <a:latin typeface="Garamond"/>
              </a:rPr>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530352"/>
            <a:ext cx="5760720" cy="274320"/>
          </a:xfrm>
          <a:prstGeom prst="rect">
            <a:avLst/>
          </a:prstGeom>
          <a:noFill/>
        </p:spPr>
        <p:txBody>
          <a:bodyPr wrap="square" lIns="0" tIns="0" rIns="0" bIns="0">
            <a:spAutoFit/>
          </a:bodyPr>
          <a:lstStyle/>
          <a:p>
            <a:pPr marL="0" indent="0">
              <a:buNone/>
            </a:pPr>
            <a:r>
              <a:rPr sz="950" b="1" i="0" cap="all" spc="120">
                <a:solidFill>
                  <a:srgbClr val="4A9BD4"/>
                </a:solidFill>
                <a:latin typeface="Garamond"/>
              </a:rPr>
              <a:t>Tarifs</a:t>
            </a:r>
          </a:p>
        </p:txBody>
      </p:sp>
      <p:sp>
        <p:nvSpPr>
          <p:cNvPr id="3" name="Rectangle 2"/>
          <p:cNvSpPr/>
          <p:nvPr/>
        </p:nvSpPr>
        <p:spPr>
          <a:xfrm>
            <a:off x="502920" y="841248"/>
            <a:ext cx="8321040" cy="548640"/>
          </a:xfrm>
          <a:prstGeom prst="rect">
            <a:avLst/>
          </a:prstGeom>
          <a:solidFill>
            <a:srgbClr val="1E7BBE"/>
          </a:solidFill>
          <a:ln>
            <a:noFill/>
          </a:ln>
          <a:effectLst/>
        </p:spPr>
        <p:style>
          <a:lnRef idx="1">
            <a:schemeClr val="accent1"/>
          </a:lnRef>
          <a:fillRef idx="3">
            <a:schemeClr val="accent1"/>
          </a:fillRef>
          <a:effectRef idx="2">
            <a:schemeClr val="accent1"/>
          </a:effectRef>
          <a:fontRef idx="minor">
            <a:schemeClr val="lt1"/>
          </a:fontRef>
        </p:style>
        <p:txBody>
          <a:bodyPr wrap="square" lIns="219456" tIns="0" rIns="164592" bIns="0" rtlCol="0" anchor="ctr"/>
          <a:lstStyle/>
          <a:p>
            <a:pPr marL="0" indent="0" algn="l">
              <a:lnSpc>
                <a:spcPct val="92000"/>
              </a:lnSpc>
              <a:buNone/>
            </a:pPr>
            <a:r>
              <a:rPr sz="1400" b="1" i="0" cap="all" spc="40">
                <a:solidFill>
                  <a:srgbClr val="FFFFFF"/>
                </a:solidFill>
                <a:latin typeface="Garamond"/>
              </a:rPr>
              <a:t>Quels sont les droits de succession à payer par mes héritiers ?</a:t>
            </a:r>
          </a:p>
        </p:txBody>
      </p:sp>
      <p:sp>
        <p:nvSpPr>
          <p:cNvPr id="4" name="TextBox 3"/>
          <p:cNvSpPr txBox="1"/>
          <p:nvPr/>
        </p:nvSpPr>
        <p:spPr>
          <a:xfrm>
            <a:off x="18288" y="274320"/>
            <a:ext cx="292608" cy="274320"/>
          </a:xfrm>
          <a:prstGeom prst="rect">
            <a:avLst/>
          </a:prstGeom>
          <a:noFill/>
        </p:spPr>
        <p:txBody>
          <a:bodyPr wrap="square" lIns="0" tIns="0" rIns="0" bIns="0">
            <a:spAutoFit/>
          </a:bodyPr>
          <a:lstStyle/>
          <a:p>
            <a:pPr marL="0" indent="0" algn="ctr">
              <a:buNone/>
            </a:pPr>
            <a:r>
              <a:rPr sz="1300" b="1" i="0">
                <a:solidFill>
                  <a:srgbClr val="FFFFFF"/>
                </a:solidFill>
                <a:latin typeface="Garamond"/>
              </a:rPr>
              <a:t>15</a:t>
            </a:r>
          </a:p>
        </p:txBody>
      </p:sp>
      <p:sp>
        <p:nvSpPr>
          <p:cNvPr id="5" name="TextBox 4"/>
          <p:cNvSpPr txBox="1"/>
          <p:nvPr/>
        </p:nvSpPr>
        <p:spPr>
          <a:xfrm>
            <a:off x="502920" y="6455664"/>
            <a:ext cx="5943600" cy="274320"/>
          </a:xfrm>
          <a:prstGeom prst="rect">
            <a:avLst/>
          </a:prstGeom>
          <a:noFill/>
        </p:spPr>
        <p:txBody>
          <a:bodyPr wrap="square" lIns="0" tIns="0" rIns="0" bIns="0">
            <a:spAutoFit/>
          </a:bodyPr>
          <a:lstStyle/>
          <a:p>
            <a:pPr marL="0" indent="0">
              <a:buNone/>
            </a:pPr>
            <a:r>
              <a:rPr sz="950" b="0" i="0">
                <a:solidFill>
                  <a:srgbClr val="6B7C8A"/>
                </a:solidFill>
                <a:latin typeface="Garamond"/>
              </a:rPr>
              <a:t>Conférence U4U – 9 septembre 2026</a:t>
            </a:r>
          </a:p>
        </p:txBody>
      </p:sp>
      <p:sp>
        <p:nvSpPr>
          <p:cNvPr id="6" name="Rectangle 5"/>
          <p:cNvSpPr/>
          <p:nvPr/>
        </p:nvSpPr>
        <p:spPr>
          <a:xfrm>
            <a:off x="502920" y="1737360"/>
            <a:ext cx="4041648" cy="2423160"/>
          </a:xfrm>
          <a:prstGeom prst="rect">
            <a:avLst/>
          </a:prstGeom>
          <a:solidFill>
            <a:srgbClr val="F1F7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7" name="TextBox 6"/>
          <p:cNvSpPr txBox="1"/>
          <p:nvPr/>
        </p:nvSpPr>
        <p:spPr>
          <a:xfrm>
            <a:off x="722376" y="1892808"/>
            <a:ext cx="640080" cy="365760"/>
          </a:xfrm>
          <a:prstGeom prst="rect">
            <a:avLst/>
          </a:prstGeom>
          <a:noFill/>
        </p:spPr>
        <p:txBody>
          <a:bodyPr wrap="square" lIns="0" tIns="0" rIns="0" bIns="0">
            <a:spAutoFit/>
          </a:bodyPr>
          <a:lstStyle/>
          <a:p>
            <a:pPr marL="0" indent="0">
              <a:buNone/>
            </a:pPr>
            <a:r>
              <a:rPr sz="2100" b="1" i="0">
                <a:solidFill>
                  <a:srgbClr val="4A9BD4"/>
                </a:solidFill>
                <a:latin typeface="Garamond"/>
              </a:rPr>
              <a:t>1</a:t>
            </a:r>
          </a:p>
        </p:txBody>
      </p:sp>
      <p:sp>
        <p:nvSpPr>
          <p:cNvPr id="8" name="TextBox 7"/>
          <p:cNvSpPr txBox="1"/>
          <p:nvPr/>
        </p:nvSpPr>
        <p:spPr>
          <a:xfrm>
            <a:off x="722376" y="2267712"/>
            <a:ext cx="3602736" cy="201168"/>
          </a:xfrm>
          <a:prstGeom prst="rect">
            <a:avLst/>
          </a:prstGeom>
          <a:noFill/>
        </p:spPr>
        <p:txBody>
          <a:bodyPr wrap="square" lIns="0" tIns="0" rIns="0" bIns="0">
            <a:spAutoFit/>
          </a:bodyPr>
          <a:lstStyle/>
          <a:p>
            <a:pPr marL="0" indent="0">
              <a:lnSpc>
                <a:spcPct val="95000"/>
              </a:lnSpc>
              <a:buNone/>
            </a:pPr>
            <a:r>
              <a:rPr sz="1200" b="1" i="0" cap="all" spc="50">
                <a:solidFill>
                  <a:srgbClr val="114F7A"/>
                </a:solidFill>
                <a:latin typeface="Garamond"/>
              </a:rPr>
              <a:t>Ils varient en fonction de la Région</a:t>
            </a:r>
          </a:p>
        </p:txBody>
      </p:sp>
      <p:sp>
        <p:nvSpPr>
          <p:cNvPr id="9" name="TextBox 8"/>
          <p:cNvSpPr txBox="1"/>
          <p:nvPr/>
        </p:nvSpPr>
        <p:spPr>
          <a:xfrm>
            <a:off x="722376" y="2615184"/>
            <a:ext cx="3602736" cy="606576"/>
          </a:xfrm>
          <a:prstGeom prst="rect">
            <a:avLst/>
          </a:prstGeom>
          <a:noFill/>
        </p:spPr>
        <p:txBody>
          <a:bodyPr wrap="square" lIns="0" tIns="0" rIns="0" bIns="0">
            <a:spAutoFit/>
          </a:bodyPr>
          <a:lstStyle/>
          <a:p>
            <a:pPr marL="155448" indent="-155448">
              <a:lnSpc>
                <a:spcPct val="94000"/>
              </a:lnSpc>
              <a:spcAft>
                <a:spcPts val="500"/>
              </a:spcAft>
              <a:buClr>
                <a:srgbClr val="1E7BBE"/>
              </a:buClr>
              <a:buSzPct val="80000"/>
              <a:buFont typeface="Garamond"/>
              <a:buChar char="▪"/>
            </a:pPr>
            <a:r>
              <a:rPr sz="1300" b="0" i="0" dirty="0" err="1">
                <a:solidFill>
                  <a:srgbClr val="1C2B36"/>
                </a:solidFill>
                <a:latin typeface="Garamond"/>
              </a:rPr>
              <a:t>Région</a:t>
            </a:r>
            <a:r>
              <a:rPr sz="1300" b="0" i="0" dirty="0">
                <a:solidFill>
                  <a:srgbClr val="1C2B36"/>
                </a:solidFill>
                <a:latin typeface="Garamond"/>
              </a:rPr>
              <a:t> </a:t>
            </a:r>
            <a:r>
              <a:rPr sz="1300" b="0" i="0" dirty="0" err="1">
                <a:solidFill>
                  <a:srgbClr val="1C2B36"/>
                </a:solidFill>
                <a:latin typeface="Garamond"/>
              </a:rPr>
              <a:t>où</a:t>
            </a:r>
            <a:r>
              <a:rPr sz="1300" b="0" i="0" dirty="0">
                <a:solidFill>
                  <a:srgbClr val="1C2B36"/>
                </a:solidFill>
                <a:latin typeface="Garamond"/>
              </a:rPr>
              <a:t> </a:t>
            </a:r>
            <a:r>
              <a:rPr sz="1300" b="0" i="0" dirty="0" err="1">
                <a:solidFill>
                  <a:srgbClr val="1C2B36"/>
                </a:solidFill>
                <a:latin typeface="Garamond"/>
              </a:rPr>
              <a:t>était</a:t>
            </a:r>
            <a:r>
              <a:rPr sz="1300" b="0" i="0" dirty="0">
                <a:solidFill>
                  <a:srgbClr val="1C2B36"/>
                </a:solidFill>
                <a:latin typeface="Garamond"/>
              </a:rPr>
              <a:t> </a:t>
            </a:r>
            <a:r>
              <a:rPr sz="1300" b="0" i="0" dirty="0" err="1">
                <a:solidFill>
                  <a:srgbClr val="1C2B36"/>
                </a:solidFill>
                <a:latin typeface="Garamond"/>
              </a:rPr>
              <a:t>domicilié</a:t>
            </a:r>
            <a:r>
              <a:rPr sz="1300" b="0" i="0" dirty="0">
                <a:solidFill>
                  <a:srgbClr val="1C2B36"/>
                </a:solidFill>
                <a:latin typeface="Garamond"/>
              </a:rPr>
              <a:t> le </a:t>
            </a:r>
            <a:r>
              <a:rPr sz="1300" b="0" i="0" dirty="0" err="1">
                <a:solidFill>
                  <a:srgbClr val="1C2B36"/>
                </a:solidFill>
                <a:latin typeface="Garamond"/>
              </a:rPr>
              <a:t>défunt</a:t>
            </a:r>
            <a:r>
              <a:rPr sz="1300" b="0" i="0" dirty="0">
                <a:solidFill>
                  <a:srgbClr val="1C2B36"/>
                </a:solidFill>
                <a:latin typeface="Garamond"/>
              </a:rPr>
              <a:t> au jour de son </a:t>
            </a:r>
            <a:r>
              <a:rPr sz="1300" b="0" i="0" dirty="0" err="1">
                <a:solidFill>
                  <a:srgbClr val="1C2B36"/>
                </a:solidFill>
                <a:latin typeface="Garamond"/>
              </a:rPr>
              <a:t>décès</a:t>
            </a:r>
            <a:endParaRPr sz="1300" b="0" i="0" dirty="0">
              <a:solidFill>
                <a:srgbClr val="1C2B36"/>
              </a:solidFill>
              <a:latin typeface="Garamond"/>
            </a:endParaRPr>
          </a:p>
          <a:p>
            <a:pPr marL="365760" indent="-164592">
              <a:lnSpc>
                <a:spcPct val="94000"/>
              </a:lnSpc>
              <a:spcAft>
                <a:spcPts val="500"/>
              </a:spcAft>
              <a:buClr>
                <a:srgbClr val="4A9BD4"/>
              </a:buClr>
              <a:buSzPct val="100000"/>
              <a:buFont typeface="Garamond"/>
              <a:buChar char="–"/>
            </a:pPr>
            <a:r>
              <a:rPr sz="1150" b="0" i="0" dirty="0">
                <a:solidFill>
                  <a:srgbClr val="334350"/>
                </a:solidFill>
                <a:latin typeface="Garamond"/>
              </a:rPr>
              <a:t>attention à la </a:t>
            </a:r>
            <a:r>
              <a:rPr sz="1150" b="0" i="0" dirty="0" err="1">
                <a:solidFill>
                  <a:srgbClr val="334350"/>
                </a:solidFill>
                <a:latin typeface="Garamond"/>
              </a:rPr>
              <a:t>règle</a:t>
            </a:r>
            <a:r>
              <a:rPr sz="1150" b="0" i="0" dirty="0">
                <a:solidFill>
                  <a:srgbClr val="334350"/>
                </a:solidFill>
                <a:latin typeface="Garamond"/>
              </a:rPr>
              <a:t> des 5 </a:t>
            </a:r>
            <a:r>
              <a:rPr sz="1150" b="0" i="0" dirty="0" err="1">
                <a:solidFill>
                  <a:srgbClr val="334350"/>
                </a:solidFill>
                <a:latin typeface="Garamond"/>
              </a:rPr>
              <a:t>ans</a:t>
            </a:r>
            <a:r>
              <a:rPr sz="1150" b="0" i="0" dirty="0">
                <a:solidFill>
                  <a:srgbClr val="334350"/>
                </a:solidFill>
                <a:latin typeface="Garamond"/>
              </a:rPr>
              <a:t> !</a:t>
            </a:r>
            <a:endParaRPr lang="nl-BE" sz="1150" b="0" i="0" dirty="0">
              <a:solidFill>
                <a:srgbClr val="334350"/>
              </a:solidFill>
              <a:latin typeface="Garamond"/>
            </a:endParaRPr>
          </a:p>
        </p:txBody>
      </p:sp>
      <p:sp>
        <p:nvSpPr>
          <p:cNvPr id="10" name="Rectangle 9"/>
          <p:cNvSpPr/>
          <p:nvPr/>
        </p:nvSpPr>
        <p:spPr>
          <a:xfrm>
            <a:off x="4782312" y="1737360"/>
            <a:ext cx="4041648" cy="2423160"/>
          </a:xfrm>
          <a:prstGeom prst="rect">
            <a:avLst/>
          </a:prstGeom>
          <a:solidFill>
            <a:srgbClr val="D9E9F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1" name="TextBox 10"/>
          <p:cNvSpPr txBox="1"/>
          <p:nvPr/>
        </p:nvSpPr>
        <p:spPr>
          <a:xfrm>
            <a:off x="5001768" y="1892808"/>
            <a:ext cx="640080" cy="365760"/>
          </a:xfrm>
          <a:prstGeom prst="rect">
            <a:avLst/>
          </a:prstGeom>
          <a:noFill/>
        </p:spPr>
        <p:txBody>
          <a:bodyPr wrap="square" lIns="0" tIns="0" rIns="0" bIns="0">
            <a:spAutoFit/>
          </a:bodyPr>
          <a:lstStyle/>
          <a:p>
            <a:pPr marL="0" indent="0">
              <a:buNone/>
            </a:pPr>
            <a:r>
              <a:rPr sz="2100" b="1" i="0">
                <a:solidFill>
                  <a:srgbClr val="4A9BD4"/>
                </a:solidFill>
                <a:latin typeface="Garamond"/>
              </a:rPr>
              <a:t>2</a:t>
            </a:r>
          </a:p>
        </p:txBody>
      </p:sp>
      <p:sp>
        <p:nvSpPr>
          <p:cNvPr id="12" name="TextBox 11"/>
          <p:cNvSpPr txBox="1"/>
          <p:nvPr/>
        </p:nvSpPr>
        <p:spPr>
          <a:xfrm>
            <a:off x="5001768" y="2267712"/>
            <a:ext cx="3602736" cy="201168"/>
          </a:xfrm>
          <a:prstGeom prst="rect">
            <a:avLst/>
          </a:prstGeom>
          <a:noFill/>
        </p:spPr>
        <p:txBody>
          <a:bodyPr wrap="square" lIns="0" tIns="0" rIns="0" bIns="0">
            <a:spAutoFit/>
          </a:bodyPr>
          <a:lstStyle/>
          <a:p>
            <a:pPr marL="0" indent="0">
              <a:lnSpc>
                <a:spcPct val="95000"/>
              </a:lnSpc>
              <a:buNone/>
            </a:pPr>
            <a:r>
              <a:rPr sz="1200" b="1" i="0" cap="all" spc="50">
                <a:solidFill>
                  <a:srgbClr val="114F7A"/>
                </a:solidFill>
                <a:latin typeface="Garamond"/>
              </a:rPr>
              <a:t>Ils varient selon le lien de parenté</a:t>
            </a:r>
          </a:p>
        </p:txBody>
      </p:sp>
      <p:sp>
        <p:nvSpPr>
          <p:cNvPr id="13" name="TextBox 12"/>
          <p:cNvSpPr txBox="1"/>
          <p:nvPr/>
        </p:nvSpPr>
        <p:spPr>
          <a:xfrm>
            <a:off x="5001768" y="2615184"/>
            <a:ext cx="3602736" cy="1362455"/>
          </a:xfrm>
          <a:prstGeom prst="rect">
            <a:avLst/>
          </a:prstGeom>
          <a:noFill/>
        </p:spPr>
        <p:txBody>
          <a:bodyPr wrap="square" lIns="0" tIns="0" rIns="0" bIns="0">
            <a:spAutoFit/>
          </a:bodyPr>
          <a:lstStyle/>
          <a:p>
            <a:pPr marL="155448" indent="-155448">
              <a:lnSpc>
                <a:spcPct val="94000"/>
              </a:lnSpc>
              <a:spcAft>
                <a:spcPts val="500"/>
              </a:spcAft>
              <a:buClr>
                <a:srgbClr val="1E7BBE"/>
              </a:buClr>
              <a:buSzPct val="80000"/>
              <a:buFont typeface="Garamond"/>
              <a:buChar char="▪"/>
            </a:pPr>
            <a:r>
              <a:rPr sz="1300" b="0" i="0">
                <a:solidFill>
                  <a:srgbClr val="1C2B36"/>
                </a:solidFill>
                <a:latin typeface="Garamond"/>
              </a:rPr>
              <a:t>En ligne directe et entre partenaires</a:t>
            </a:r>
          </a:p>
          <a:p>
            <a:pPr marL="155448" indent="-155448">
              <a:lnSpc>
                <a:spcPct val="94000"/>
              </a:lnSpc>
              <a:spcAft>
                <a:spcPts val="500"/>
              </a:spcAft>
              <a:buClr>
                <a:srgbClr val="1E7BBE"/>
              </a:buClr>
              <a:buSzPct val="80000"/>
              <a:buFont typeface="Garamond"/>
              <a:buChar char="▪"/>
            </a:pPr>
            <a:r>
              <a:rPr sz="1300" b="0" i="0">
                <a:solidFill>
                  <a:srgbClr val="1C2B36"/>
                </a:solidFill>
                <a:latin typeface="Garamond"/>
              </a:rPr>
              <a:t>Entre frères et sœurs, collatéraux</a:t>
            </a:r>
          </a:p>
          <a:p>
            <a:pPr marL="155448" indent="-155448">
              <a:lnSpc>
                <a:spcPct val="94000"/>
              </a:lnSpc>
              <a:spcAft>
                <a:spcPts val="500"/>
              </a:spcAft>
              <a:buClr>
                <a:srgbClr val="1E7BBE"/>
              </a:buClr>
              <a:buSzPct val="80000"/>
              <a:buFont typeface="Garamond"/>
              <a:buChar char="▪"/>
            </a:pPr>
            <a:r>
              <a:rPr sz="1300" b="0" i="0">
                <a:solidFill>
                  <a:srgbClr val="1C2B36"/>
                </a:solidFill>
                <a:latin typeface="Garamond"/>
              </a:rPr>
              <a:t>Entre toutes autres personnes</a:t>
            </a:r>
          </a:p>
        </p:txBody>
      </p:sp>
      <p:sp>
        <p:nvSpPr>
          <p:cNvPr id="14" name="Rectangle 13"/>
          <p:cNvSpPr/>
          <p:nvPr/>
        </p:nvSpPr>
        <p:spPr>
          <a:xfrm>
            <a:off x="502920" y="4389120"/>
            <a:ext cx="8321040" cy="1005840"/>
          </a:xfrm>
          <a:prstGeom prst="rect">
            <a:avLst/>
          </a:prstGeom>
          <a:solidFill>
            <a:srgbClr val="114F7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5" name="TextBox 14"/>
          <p:cNvSpPr txBox="1"/>
          <p:nvPr/>
        </p:nvSpPr>
        <p:spPr>
          <a:xfrm>
            <a:off x="704088" y="4498848"/>
            <a:ext cx="7918704" cy="786384"/>
          </a:xfrm>
          <a:prstGeom prst="rect">
            <a:avLst/>
          </a:prstGeom>
          <a:noFill/>
        </p:spPr>
        <p:txBody>
          <a:bodyPr wrap="square" lIns="0" tIns="0" rIns="0" bIns="0" anchor="ctr">
            <a:spAutoFit/>
          </a:bodyPr>
          <a:lstStyle/>
          <a:p>
            <a:pPr marL="0" indent="0">
              <a:lnSpc>
                <a:spcPct val="95000"/>
              </a:lnSpc>
              <a:buNone/>
            </a:pPr>
            <a:r>
              <a:rPr sz="1200" b="1" i="0" cap="all" spc="50">
                <a:solidFill>
                  <a:srgbClr val="FFFFFF"/>
                </a:solidFill>
                <a:latin typeface="Garamond"/>
              </a:rPr>
              <a:t>Deux variables  </a:t>
            </a:r>
            <a:r>
              <a:rPr sz="1250" b="0" i="0">
                <a:solidFill>
                  <a:srgbClr val="FFFFFF"/>
                </a:solidFill>
                <a:latin typeface="Garamond"/>
              </a:rPr>
              <a:t>La Région de domicile du défunt et le lien de parenté avec l’héritier commandent l’intégralité de la facture. Les quatre tableaux qui suivent croisent ces deux dimensions.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530352"/>
            <a:ext cx="5760720" cy="274320"/>
          </a:xfrm>
          <a:prstGeom prst="rect">
            <a:avLst/>
          </a:prstGeom>
          <a:noFill/>
        </p:spPr>
        <p:txBody>
          <a:bodyPr wrap="square" lIns="0" tIns="0" rIns="0" bIns="0">
            <a:spAutoFit/>
          </a:bodyPr>
          <a:lstStyle/>
          <a:p>
            <a:pPr marL="0" indent="0">
              <a:buNone/>
            </a:pPr>
            <a:r>
              <a:rPr sz="950" b="1" i="0" cap="all" spc="120">
                <a:solidFill>
                  <a:srgbClr val="4A9BD4"/>
                </a:solidFill>
                <a:latin typeface="Garamond"/>
              </a:rPr>
              <a:t>Cas pratique</a:t>
            </a:r>
          </a:p>
        </p:txBody>
      </p:sp>
      <p:sp>
        <p:nvSpPr>
          <p:cNvPr id="3" name="Rectangle 2"/>
          <p:cNvSpPr/>
          <p:nvPr/>
        </p:nvSpPr>
        <p:spPr>
          <a:xfrm>
            <a:off x="502920" y="841248"/>
            <a:ext cx="8321040" cy="548640"/>
          </a:xfrm>
          <a:prstGeom prst="rect">
            <a:avLst/>
          </a:prstGeom>
          <a:solidFill>
            <a:srgbClr val="1E7BBE"/>
          </a:solidFill>
          <a:ln>
            <a:noFill/>
          </a:ln>
          <a:effectLst/>
        </p:spPr>
        <p:style>
          <a:lnRef idx="1">
            <a:schemeClr val="accent1"/>
          </a:lnRef>
          <a:fillRef idx="3">
            <a:schemeClr val="accent1"/>
          </a:fillRef>
          <a:effectRef idx="2">
            <a:schemeClr val="accent1"/>
          </a:effectRef>
          <a:fontRef idx="minor">
            <a:schemeClr val="lt1"/>
          </a:fontRef>
        </p:style>
        <p:txBody>
          <a:bodyPr wrap="square" lIns="219456" tIns="0" rIns="164592" bIns="0" rtlCol="0" anchor="ctr"/>
          <a:lstStyle/>
          <a:p>
            <a:pPr marL="0" indent="0" algn="l">
              <a:lnSpc>
                <a:spcPct val="92000"/>
              </a:lnSpc>
              <a:buNone/>
            </a:pPr>
            <a:r>
              <a:rPr sz="1400" b="1" i="0" cap="all" spc="40">
                <a:solidFill>
                  <a:srgbClr val="FFFFFF"/>
                </a:solidFill>
                <a:latin typeface="Garamond"/>
              </a:rPr>
              <a:t>La règle des cinq ans : quelle Région est compétente ?</a:t>
            </a:r>
          </a:p>
        </p:txBody>
      </p:sp>
      <p:sp>
        <p:nvSpPr>
          <p:cNvPr id="4" name="TextBox 3"/>
          <p:cNvSpPr txBox="1"/>
          <p:nvPr/>
        </p:nvSpPr>
        <p:spPr>
          <a:xfrm>
            <a:off x="18288" y="274320"/>
            <a:ext cx="292608" cy="274320"/>
          </a:xfrm>
          <a:prstGeom prst="rect">
            <a:avLst/>
          </a:prstGeom>
          <a:noFill/>
        </p:spPr>
        <p:txBody>
          <a:bodyPr wrap="square" lIns="0" tIns="0" rIns="0" bIns="0">
            <a:spAutoFit/>
          </a:bodyPr>
          <a:lstStyle/>
          <a:p>
            <a:pPr marL="0" indent="0" algn="ctr">
              <a:buNone/>
            </a:pPr>
            <a:r>
              <a:rPr sz="1300" b="1" i="0">
                <a:solidFill>
                  <a:srgbClr val="FFFFFF"/>
                </a:solidFill>
                <a:latin typeface="Garamond"/>
              </a:rPr>
              <a:t>16</a:t>
            </a:r>
          </a:p>
        </p:txBody>
      </p:sp>
      <p:sp>
        <p:nvSpPr>
          <p:cNvPr id="5" name="TextBox 4"/>
          <p:cNvSpPr txBox="1"/>
          <p:nvPr/>
        </p:nvSpPr>
        <p:spPr>
          <a:xfrm>
            <a:off x="502920" y="6455664"/>
            <a:ext cx="5943600" cy="274320"/>
          </a:xfrm>
          <a:prstGeom prst="rect">
            <a:avLst/>
          </a:prstGeom>
          <a:noFill/>
        </p:spPr>
        <p:txBody>
          <a:bodyPr wrap="square" lIns="0" tIns="0" rIns="0" bIns="0">
            <a:spAutoFit/>
          </a:bodyPr>
          <a:lstStyle/>
          <a:p>
            <a:pPr marL="0" indent="0">
              <a:buNone/>
            </a:pPr>
            <a:r>
              <a:rPr sz="950" b="0" i="0">
                <a:solidFill>
                  <a:srgbClr val="6B7C8A"/>
                </a:solidFill>
                <a:latin typeface="Garamond"/>
              </a:rPr>
              <a:t>Conférence U4U – 9 septembre 2026</a:t>
            </a:r>
          </a:p>
        </p:txBody>
      </p:sp>
      <p:sp>
        <p:nvSpPr>
          <p:cNvPr id="6" name="Rectangle 5"/>
          <p:cNvSpPr/>
          <p:nvPr/>
        </p:nvSpPr>
        <p:spPr>
          <a:xfrm>
            <a:off x="502920" y="1627632"/>
            <a:ext cx="8321040" cy="841248"/>
          </a:xfrm>
          <a:prstGeom prst="rect">
            <a:avLst/>
          </a:prstGeom>
          <a:solidFill>
            <a:srgbClr val="D9E9F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7" name="TextBox 6"/>
          <p:cNvSpPr txBox="1"/>
          <p:nvPr/>
        </p:nvSpPr>
        <p:spPr>
          <a:xfrm>
            <a:off x="704088" y="1865513"/>
            <a:ext cx="7918704" cy="365485"/>
          </a:xfrm>
          <a:prstGeom prst="rect">
            <a:avLst/>
          </a:prstGeom>
          <a:noFill/>
        </p:spPr>
        <p:txBody>
          <a:bodyPr wrap="square" lIns="0" tIns="0" rIns="0" bIns="0" anchor="ctr">
            <a:spAutoFit/>
          </a:bodyPr>
          <a:lstStyle/>
          <a:p>
            <a:pPr marL="0" indent="0">
              <a:lnSpc>
                <a:spcPct val="95000"/>
              </a:lnSpc>
              <a:buNone/>
            </a:pPr>
            <a:r>
              <a:rPr sz="1200" b="1" i="0" cap="all" spc="50" dirty="0">
                <a:solidFill>
                  <a:srgbClr val="114F7A"/>
                </a:solidFill>
                <a:latin typeface="Garamond"/>
              </a:rPr>
              <a:t>La situation  </a:t>
            </a:r>
            <a:r>
              <a:rPr sz="1250" b="0" i="0" dirty="0">
                <a:solidFill>
                  <a:srgbClr val="1C2B36"/>
                </a:solidFill>
                <a:latin typeface="Garamond"/>
              </a:rPr>
              <a:t>Une </a:t>
            </a:r>
            <a:r>
              <a:rPr sz="1250" b="0" i="0" dirty="0" err="1">
                <a:solidFill>
                  <a:srgbClr val="1C2B36"/>
                </a:solidFill>
                <a:latin typeface="Garamond"/>
              </a:rPr>
              <a:t>personne</a:t>
            </a:r>
            <a:r>
              <a:rPr sz="1250" b="0" i="0" dirty="0">
                <a:solidFill>
                  <a:srgbClr val="1C2B36"/>
                </a:solidFill>
                <a:latin typeface="Garamond"/>
              </a:rPr>
              <a:t> </a:t>
            </a:r>
            <a:r>
              <a:rPr sz="1250" b="0" i="0" dirty="0" err="1">
                <a:solidFill>
                  <a:srgbClr val="1C2B36"/>
                </a:solidFill>
                <a:latin typeface="Garamond"/>
              </a:rPr>
              <a:t>quitte</a:t>
            </a:r>
            <a:r>
              <a:rPr sz="1250" b="0" i="0" dirty="0">
                <a:solidFill>
                  <a:srgbClr val="1C2B36"/>
                </a:solidFill>
                <a:latin typeface="Garamond"/>
              </a:rPr>
              <a:t> la </a:t>
            </a:r>
            <a:r>
              <a:rPr sz="1250" b="0" i="0" dirty="0" err="1">
                <a:solidFill>
                  <a:srgbClr val="1C2B36"/>
                </a:solidFill>
                <a:latin typeface="Garamond"/>
              </a:rPr>
              <a:t>Wallonie</a:t>
            </a:r>
            <a:r>
              <a:rPr sz="1250" b="0" i="0" dirty="0">
                <a:solidFill>
                  <a:srgbClr val="1C2B36"/>
                </a:solidFill>
                <a:latin typeface="Garamond"/>
              </a:rPr>
              <a:t> pour la Flandre </a:t>
            </a:r>
            <a:r>
              <a:rPr sz="1250" b="1" i="0" dirty="0">
                <a:solidFill>
                  <a:srgbClr val="1C2B36"/>
                </a:solidFill>
                <a:latin typeface="Garamond"/>
              </a:rPr>
              <a:t>dix-</a:t>
            </a:r>
            <a:r>
              <a:rPr sz="1250" b="1" i="0" dirty="0" err="1">
                <a:solidFill>
                  <a:srgbClr val="1C2B36"/>
                </a:solidFill>
                <a:latin typeface="Garamond"/>
              </a:rPr>
              <a:t>huit</a:t>
            </a:r>
            <a:r>
              <a:rPr sz="1250" b="1" i="0" dirty="0">
                <a:solidFill>
                  <a:srgbClr val="1C2B36"/>
                </a:solidFill>
                <a:latin typeface="Garamond"/>
              </a:rPr>
              <a:t> </a:t>
            </a:r>
            <a:r>
              <a:rPr sz="1250" b="1" i="0" dirty="0" err="1">
                <a:solidFill>
                  <a:srgbClr val="1C2B36"/>
                </a:solidFill>
                <a:latin typeface="Garamond"/>
              </a:rPr>
              <a:t>mois</a:t>
            </a:r>
            <a:r>
              <a:rPr sz="1250" b="1" i="0" dirty="0">
                <a:solidFill>
                  <a:srgbClr val="1C2B36"/>
                </a:solidFill>
                <a:latin typeface="Garamond"/>
              </a:rPr>
              <a:t> avant son </a:t>
            </a:r>
            <a:r>
              <a:rPr sz="1250" b="1" i="0" dirty="0" err="1">
                <a:solidFill>
                  <a:srgbClr val="1C2B36"/>
                </a:solidFill>
                <a:latin typeface="Garamond"/>
              </a:rPr>
              <a:t>décès</a:t>
            </a:r>
            <a:r>
              <a:rPr sz="1250" b="0" i="0" dirty="0">
                <a:solidFill>
                  <a:srgbClr val="1C2B36"/>
                </a:solidFill>
                <a:latin typeface="Garamond"/>
              </a:rPr>
              <a:t>. Ses </a:t>
            </a:r>
            <a:r>
              <a:rPr sz="1250" b="0" i="0" dirty="0" err="1">
                <a:solidFill>
                  <a:srgbClr val="1C2B36"/>
                </a:solidFill>
                <a:latin typeface="Garamond"/>
              </a:rPr>
              <a:t>héritiers</a:t>
            </a:r>
            <a:r>
              <a:rPr sz="1250" b="0" i="0" dirty="0">
                <a:solidFill>
                  <a:srgbClr val="1C2B36"/>
                </a:solidFill>
                <a:latin typeface="Garamond"/>
              </a:rPr>
              <a:t> </a:t>
            </a:r>
            <a:r>
              <a:rPr sz="1250" b="0" i="0" dirty="0" err="1">
                <a:solidFill>
                  <a:srgbClr val="1C2B36"/>
                </a:solidFill>
                <a:latin typeface="Garamond"/>
              </a:rPr>
              <a:t>sont</a:t>
            </a:r>
            <a:r>
              <a:rPr sz="1250" b="0" i="0" dirty="0">
                <a:solidFill>
                  <a:srgbClr val="1C2B36"/>
                </a:solidFill>
                <a:latin typeface="Garamond"/>
              </a:rPr>
              <a:t> </a:t>
            </a:r>
            <a:r>
              <a:rPr sz="1250" b="0" i="0" dirty="0" err="1">
                <a:solidFill>
                  <a:srgbClr val="1C2B36"/>
                </a:solidFill>
                <a:latin typeface="Garamond"/>
              </a:rPr>
              <a:t>ses</a:t>
            </a:r>
            <a:r>
              <a:rPr sz="1250" b="0" i="0" dirty="0">
                <a:solidFill>
                  <a:srgbClr val="1C2B36"/>
                </a:solidFill>
                <a:latin typeface="Garamond"/>
              </a:rPr>
              <a:t> deux enfants. Quelle </a:t>
            </a:r>
            <a:r>
              <a:rPr sz="1250" b="0" i="0" dirty="0" err="1">
                <a:solidFill>
                  <a:srgbClr val="1C2B36"/>
                </a:solidFill>
                <a:latin typeface="Garamond"/>
              </a:rPr>
              <a:t>Région</a:t>
            </a:r>
            <a:r>
              <a:rPr sz="1250" b="0" i="0" dirty="0">
                <a:solidFill>
                  <a:srgbClr val="1C2B36"/>
                </a:solidFill>
                <a:latin typeface="Garamond"/>
              </a:rPr>
              <a:t> </a:t>
            </a:r>
            <a:r>
              <a:rPr sz="1250" b="0" i="0" dirty="0" err="1">
                <a:solidFill>
                  <a:srgbClr val="1C2B36"/>
                </a:solidFill>
                <a:latin typeface="Garamond"/>
              </a:rPr>
              <a:t>percevra</a:t>
            </a:r>
            <a:r>
              <a:rPr sz="1250" b="0" i="0" dirty="0">
                <a:solidFill>
                  <a:srgbClr val="1C2B36"/>
                </a:solidFill>
                <a:latin typeface="Garamond"/>
              </a:rPr>
              <a:t> les droits ?</a:t>
            </a:r>
          </a:p>
        </p:txBody>
      </p:sp>
      <p:sp>
        <p:nvSpPr>
          <p:cNvPr id="8" name="Rectangle 7"/>
          <p:cNvSpPr/>
          <p:nvPr/>
        </p:nvSpPr>
        <p:spPr>
          <a:xfrm>
            <a:off x="502920" y="2670048"/>
            <a:ext cx="4041648" cy="2011680"/>
          </a:xfrm>
          <a:prstGeom prst="rect">
            <a:avLst/>
          </a:prstGeom>
          <a:solidFill>
            <a:srgbClr val="F1F7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722376" y="2825496"/>
            <a:ext cx="640080" cy="365760"/>
          </a:xfrm>
          <a:prstGeom prst="rect">
            <a:avLst/>
          </a:prstGeom>
          <a:noFill/>
        </p:spPr>
        <p:txBody>
          <a:bodyPr wrap="square" lIns="0" tIns="0" rIns="0" bIns="0">
            <a:spAutoFit/>
          </a:bodyPr>
          <a:lstStyle/>
          <a:p>
            <a:pPr marL="0" indent="0">
              <a:buNone/>
            </a:pPr>
            <a:r>
              <a:rPr sz="2100" b="1" i="0">
                <a:solidFill>
                  <a:srgbClr val="4A9BD4"/>
                </a:solidFill>
                <a:latin typeface="Garamond"/>
              </a:rPr>
              <a:t>1</a:t>
            </a:r>
          </a:p>
        </p:txBody>
      </p:sp>
      <p:sp>
        <p:nvSpPr>
          <p:cNvPr id="10" name="TextBox 9"/>
          <p:cNvSpPr txBox="1"/>
          <p:nvPr/>
        </p:nvSpPr>
        <p:spPr>
          <a:xfrm>
            <a:off x="722376" y="3200400"/>
            <a:ext cx="3602736" cy="201168"/>
          </a:xfrm>
          <a:prstGeom prst="rect">
            <a:avLst/>
          </a:prstGeom>
          <a:noFill/>
        </p:spPr>
        <p:txBody>
          <a:bodyPr wrap="square" lIns="0" tIns="0" rIns="0" bIns="0">
            <a:spAutoFit/>
          </a:bodyPr>
          <a:lstStyle/>
          <a:p>
            <a:pPr marL="0" indent="0">
              <a:lnSpc>
                <a:spcPct val="95000"/>
              </a:lnSpc>
              <a:buNone/>
            </a:pPr>
            <a:r>
              <a:rPr sz="1200" b="1" i="0" cap="all" spc="50">
                <a:solidFill>
                  <a:srgbClr val="114F7A"/>
                </a:solidFill>
                <a:latin typeface="Garamond"/>
              </a:rPr>
              <a:t>Le principe</a:t>
            </a:r>
          </a:p>
        </p:txBody>
      </p:sp>
      <p:sp>
        <p:nvSpPr>
          <p:cNvPr id="11" name="TextBox 10"/>
          <p:cNvSpPr txBox="1"/>
          <p:nvPr/>
        </p:nvSpPr>
        <p:spPr>
          <a:xfrm>
            <a:off x="722376" y="3547872"/>
            <a:ext cx="3602736" cy="376129"/>
          </a:xfrm>
          <a:prstGeom prst="rect">
            <a:avLst/>
          </a:prstGeom>
          <a:noFill/>
        </p:spPr>
        <p:txBody>
          <a:bodyPr wrap="square" lIns="0" tIns="0" rIns="0" bIns="0">
            <a:spAutoFit/>
          </a:bodyPr>
          <a:lstStyle/>
          <a:p>
            <a:pPr marL="155448" indent="-155448">
              <a:lnSpc>
                <a:spcPct val="94000"/>
              </a:lnSpc>
              <a:spcAft>
                <a:spcPts val="500"/>
              </a:spcAft>
              <a:buClr>
                <a:srgbClr val="1E7BBE"/>
              </a:buClr>
              <a:buSzPct val="80000"/>
              <a:buFont typeface="Garamond"/>
              <a:buChar char="▪"/>
            </a:pPr>
            <a:r>
              <a:rPr sz="1300" b="0" i="0" dirty="0">
                <a:solidFill>
                  <a:srgbClr val="1C2B36"/>
                </a:solidFill>
                <a:latin typeface="Garamond"/>
              </a:rPr>
              <a:t>La succession est </a:t>
            </a:r>
            <a:r>
              <a:rPr sz="1300" b="0" i="0" dirty="0" err="1">
                <a:solidFill>
                  <a:srgbClr val="1C2B36"/>
                </a:solidFill>
                <a:latin typeface="Garamond"/>
              </a:rPr>
              <a:t>localisée</a:t>
            </a:r>
            <a:r>
              <a:rPr sz="1300" b="0" i="0" dirty="0">
                <a:solidFill>
                  <a:srgbClr val="1C2B36"/>
                </a:solidFill>
                <a:latin typeface="Garamond"/>
              </a:rPr>
              <a:t> dans la </a:t>
            </a:r>
            <a:r>
              <a:rPr sz="1300" b="0" i="0" dirty="0" err="1">
                <a:solidFill>
                  <a:srgbClr val="1C2B36"/>
                </a:solidFill>
                <a:latin typeface="Garamond"/>
              </a:rPr>
              <a:t>Région</a:t>
            </a:r>
            <a:r>
              <a:rPr sz="1300" b="0" i="0" dirty="0">
                <a:solidFill>
                  <a:srgbClr val="1C2B36"/>
                </a:solidFill>
                <a:latin typeface="Garamond"/>
              </a:rPr>
              <a:t> du domicile fiscal au </a:t>
            </a:r>
            <a:r>
              <a:rPr sz="1300" b="1" i="0" dirty="0">
                <a:solidFill>
                  <a:srgbClr val="1C2B36"/>
                </a:solidFill>
                <a:latin typeface="Garamond"/>
              </a:rPr>
              <a:t>jour du </a:t>
            </a:r>
            <a:r>
              <a:rPr sz="1300" b="1" i="0" dirty="0" err="1">
                <a:solidFill>
                  <a:srgbClr val="1C2B36"/>
                </a:solidFill>
                <a:latin typeface="Garamond"/>
              </a:rPr>
              <a:t>décès</a:t>
            </a:r>
            <a:endParaRPr sz="1300" b="1" i="0" dirty="0">
              <a:solidFill>
                <a:srgbClr val="1C2B36"/>
              </a:solidFill>
              <a:latin typeface="Garamond"/>
            </a:endParaRPr>
          </a:p>
        </p:txBody>
      </p:sp>
      <p:sp>
        <p:nvSpPr>
          <p:cNvPr id="12" name="Rectangle 11"/>
          <p:cNvSpPr/>
          <p:nvPr/>
        </p:nvSpPr>
        <p:spPr>
          <a:xfrm>
            <a:off x="4782312" y="2670048"/>
            <a:ext cx="4041648" cy="2011680"/>
          </a:xfrm>
          <a:prstGeom prst="rect">
            <a:avLst/>
          </a:prstGeom>
          <a:solidFill>
            <a:srgbClr val="E6F6F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TextBox 12"/>
          <p:cNvSpPr txBox="1"/>
          <p:nvPr/>
        </p:nvSpPr>
        <p:spPr>
          <a:xfrm>
            <a:off x="5001768" y="2825496"/>
            <a:ext cx="640080" cy="365760"/>
          </a:xfrm>
          <a:prstGeom prst="rect">
            <a:avLst/>
          </a:prstGeom>
          <a:noFill/>
        </p:spPr>
        <p:txBody>
          <a:bodyPr wrap="square" lIns="0" tIns="0" rIns="0" bIns="0">
            <a:spAutoFit/>
          </a:bodyPr>
          <a:lstStyle/>
          <a:p>
            <a:pPr marL="0" indent="0">
              <a:buNone/>
            </a:pPr>
            <a:r>
              <a:rPr sz="2100" b="1" i="0">
                <a:solidFill>
                  <a:srgbClr val="4A9BD4"/>
                </a:solidFill>
                <a:latin typeface="Garamond"/>
              </a:rPr>
              <a:t>2</a:t>
            </a:r>
          </a:p>
        </p:txBody>
      </p:sp>
      <p:sp>
        <p:nvSpPr>
          <p:cNvPr id="14" name="TextBox 13"/>
          <p:cNvSpPr txBox="1"/>
          <p:nvPr/>
        </p:nvSpPr>
        <p:spPr>
          <a:xfrm>
            <a:off x="5001768" y="3200400"/>
            <a:ext cx="3602736" cy="201168"/>
          </a:xfrm>
          <a:prstGeom prst="rect">
            <a:avLst/>
          </a:prstGeom>
          <a:noFill/>
        </p:spPr>
        <p:txBody>
          <a:bodyPr wrap="square" lIns="0" tIns="0" rIns="0" bIns="0">
            <a:spAutoFit/>
          </a:bodyPr>
          <a:lstStyle/>
          <a:p>
            <a:pPr marL="0" indent="0">
              <a:lnSpc>
                <a:spcPct val="95000"/>
              </a:lnSpc>
              <a:buNone/>
            </a:pPr>
            <a:r>
              <a:rPr sz="1200" b="1" i="0" cap="all" spc="50">
                <a:solidFill>
                  <a:srgbClr val="007A6B"/>
                </a:solidFill>
                <a:latin typeface="Garamond"/>
              </a:rPr>
              <a:t>Le correctif</a:t>
            </a:r>
          </a:p>
        </p:txBody>
      </p:sp>
      <p:sp>
        <p:nvSpPr>
          <p:cNvPr id="15" name="TextBox 14"/>
          <p:cNvSpPr txBox="1"/>
          <p:nvPr/>
        </p:nvSpPr>
        <p:spPr>
          <a:xfrm>
            <a:off x="5001768" y="3547872"/>
            <a:ext cx="3602736" cy="950975"/>
          </a:xfrm>
          <a:prstGeom prst="rect">
            <a:avLst/>
          </a:prstGeom>
          <a:noFill/>
        </p:spPr>
        <p:txBody>
          <a:bodyPr wrap="square" lIns="0" tIns="0" rIns="0" bIns="0">
            <a:spAutoFit/>
          </a:bodyPr>
          <a:lstStyle/>
          <a:p>
            <a:pPr marL="155448" indent="-155448">
              <a:lnSpc>
                <a:spcPct val="94000"/>
              </a:lnSpc>
              <a:spcAft>
                <a:spcPts val="500"/>
              </a:spcAft>
              <a:buClr>
                <a:srgbClr val="1E7BBE"/>
              </a:buClr>
              <a:buSzPct val="80000"/>
              <a:buFont typeface="Garamond"/>
              <a:buChar char="▪"/>
            </a:pPr>
            <a:r>
              <a:rPr sz="1300" b="0" i="0" dirty="0">
                <a:solidFill>
                  <a:srgbClr val="1C2B36"/>
                </a:solidFill>
                <a:latin typeface="Garamond"/>
              </a:rPr>
              <a:t>Si le </a:t>
            </a:r>
            <a:r>
              <a:rPr sz="1300" b="0" i="0" dirty="0" err="1">
                <a:solidFill>
                  <a:srgbClr val="1C2B36"/>
                </a:solidFill>
                <a:latin typeface="Garamond"/>
              </a:rPr>
              <a:t>défunt</a:t>
            </a:r>
            <a:r>
              <a:rPr sz="1300" b="0" i="0" dirty="0">
                <a:solidFill>
                  <a:srgbClr val="1C2B36"/>
                </a:solidFill>
                <a:latin typeface="Garamond"/>
              </a:rPr>
              <a:t> a </a:t>
            </a:r>
            <a:r>
              <a:rPr sz="1300" b="0" i="0" dirty="0" err="1">
                <a:solidFill>
                  <a:srgbClr val="1C2B36"/>
                </a:solidFill>
                <a:latin typeface="Garamond"/>
              </a:rPr>
              <a:t>été</a:t>
            </a:r>
            <a:r>
              <a:rPr sz="1300" b="0" i="0" dirty="0">
                <a:solidFill>
                  <a:srgbClr val="1C2B36"/>
                </a:solidFill>
                <a:latin typeface="Garamond"/>
              </a:rPr>
              <a:t> </a:t>
            </a:r>
            <a:r>
              <a:rPr sz="1300" b="0" i="0" dirty="0" err="1">
                <a:solidFill>
                  <a:srgbClr val="1C2B36"/>
                </a:solidFill>
                <a:latin typeface="Garamond"/>
              </a:rPr>
              <a:t>domicilié</a:t>
            </a:r>
            <a:r>
              <a:rPr sz="1300" b="0" i="0" dirty="0">
                <a:solidFill>
                  <a:srgbClr val="1C2B36"/>
                </a:solidFill>
                <a:latin typeface="Garamond"/>
              </a:rPr>
              <a:t> </a:t>
            </a:r>
            <a:r>
              <a:rPr sz="1300" b="1" i="0" dirty="0">
                <a:solidFill>
                  <a:srgbClr val="1C2B36"/>
                </a:solidFill>
                <a:latin typeface="Garamond"/>
              </a:rPr>
              <a:t>à </a:t>
            </a:r>
            <a:r>
              <a:rPr sz="1300" b="1" i="0" dirty="0" err="1">
                <a:solidFill>
                  <a:srgbClr val="1C2B36"/>
                </a:solidFill>
                <a:latin typeface="Garamond"/>
              </a:rPr>
              <a:t>plusieurs</a:t>
            </a:r>
            <a:r>
              <a:rPr sz="1300" b="1" i="0" dirty="0">
                <a:solidFill>
                  <a:srgbClr val="1C2B36"/>
                </a:solidFill>
                <a:latin typeface="Garamond"/>
              </a:rPr>
              <a:t> </a:t>
            </a:r>
            <a:r>
              <a:rPr sz="1300" b="1" i="0" dirty="0" err="1">
                <a:solidFill>
                  <a:srgbClr val="1C2B36"/>
                </a:solidFill>
                <a:latin typeface="Garamond"/>
              </a:rPr>
              <a:t>endroits</a:t>
            </a:r>
            <a:r>
              <a:rPr sz="1300" b="1" i="0" dirty="0">
                <a:solidFill>
                  <a:srgbClr val="1C2B36"/>
                </a:solidFill>
                <a:latin typeface="Garamond"/>
              </a:rPr>
              <a:t> </a:t>
            </a:r>
            <a:r>
              <a:rPr sz="1300" b="1" i="0" dirty="0" err="1">
                <a:solidFill>
                  <a:srgbClr val="1C2B36"/>
                </a:solidFill>
                <a:latin typeface="Garamond"/>
              </a:rPr>
              <a:t>en</a:t>
            </a:r>
            <a:r>
              <a:rPr sz="1300" b="1" i="0" dirty="0">
                <a:solidFill>
                  <a:srgbClr val="1C2B36"/>
                </a:solidFill>
                <a:latin typeface="Garamond"/>
              </a:rPr>
              <a:t> Belgique au </a:t>
            </a:r>
            <a:r>
              <a:rPr sz="1300" b="1" i="0" dirty="0" err="1">
                <a:solidFill>
                  <a:srgbClr val="1C2B36"/>
                </a:solidFill>
                <a:latin typeface="Garamond"/>
              </a:rPr>
              <a:t>cours</a:t>
            </a:r>
            <a:r>
              <a:rPr sz="1300" b="1" i="0" dirty="0">
                <a:solidFill>
                  <a:srgbClr val="1C2B36"/>
                </a:solidFill>
                <a:latin typeface="Garamond"/>
              </a:rPr>
              <a:t> des cinq </a:t>
            </a:r>
            <a:r>
              <a:rPr sz="1300" b="1" i="0" dirty="0" err="1">
                <a:solidFill>
                  <a:srgbClr val="1C2B36"/>
                </a:solidFill>
                <a:latin typeface="Garamond"/>
              </a:rPr>
              <a:t>années</a:t>
            </a:r>
            <a:r>
              <a:rPr sz="1300" b="1" i="0" dirty="0">
                <a:solidFill>
                  <a:srgbClr val="1C2B36"/>
                </a:solidFill>
                <a:latin typeface="Garamond"/>
              </a:rPr>
              <a:t> </a:t>
            </a:r>
            <a:r>
              <a:rPr sz="1300" b="1" i="0" dirty="0" err="1">
                <a:solidFill>
                  <a:srgbClr val="1C2B36"/>
                </a:solidFill>
                <a:latin typeface="Garamond"/>
              </a:rPr>
              <a:t>précédant</a:t>
            </a:r>
            <a:r>
              <a:rPr sz="1300" b="1" i="0" dirty="0">
                <a:solidFill>
                  <a:srgbClr val="1C2B36"/>
                </a:solidFill>
                <a:latin typeface="Garamond"/>
              </a:rPr>
              <a:t> son </a:t>
            </a:r>
            <a:r>
              <a:rPr sz="1300" b="1" i="0" dirty="0" err="1">
                <a:solidFill>
                  <a:srgbClr val="1C2B36"/>
                </a:solidFill>
                <a:latin typeface="Garamond"/>
              </a:rPr>
              <a:t>décès</a:t>
            </a:r>
            <a:r>
              <a:rPr sz="1300" b="0" i="0" dirty="0">
                <a:solidFill>
                  <a:srgbClr val="1C2B36"/>
                </a:solidFill>
                <a:latin typeface="Garamond"/>
              </a:rPr>
              <a:t>, la succession est </a:t>
            </a:r>
            <a:r>
              <a:rPr sz="1300" b="0" i="0" dirty="0" err="1">
                <a:solidFill>
                  <a:srgbClr val="1C2B36"/>
                </a:solidFill>
                <a:latin typeface="Garamond"/>
              </a:rPr>
              <a:t>réputée</a:t>
            </a:r>
            <a:r>
              <a:rPr sz="1300" b="0" i="0" dirty="0">
                <a:solidFill>
                  <a:srgbClr val="1C2B36"/>
                </a:solidFill>
                <a:latin typeface="Garamond"/>
              </a:rPr>
              <a:t> </a:t>
            </a:r>
            <a:r>
              <a:rPr sz="1300" b="0" i="0" dirty="0" err="1">
                <a:solidFill>
                  <a:srgbClr val="1C2B36"/>
                </a:solidFill>
                <a:latin typeface="Garamond"/>
              </a:rPr>
              <a:t>localisée</a:t>
            </a:r>
            <a:r>
              <a:rPr sz="1300" b="0" i="0" dirty="0">
                <a:solidFill>
                  <a:srgbClr val="1C2B36"/>
                </a:solidFill>
                <a:latin typeface="Garamond"/>
              </a:rPr>
              <a:t> dans la </a:t>
            </a:r>
            <a:r>
              <a:rPr sz="1300" b="0" i="0" dirty="0" err="1">
                <a:solidFill>
                  <a:srgbClr val="1C2B36"/>
                </a:solidFill>
                <a:latin typeface="Garamond"/>
              </a:rPr>
              <a:t>Région</a:t>
            </a:r>
            <a:r>
              <a:rPr sz="1300" b="0" i="0" dirty="0">
                <a:solidFill>
                  <a:srgbClr val="1C2B36"/>
                </a:solidFill>
                <a:latin typeface="Garamond"/>
              </a:rPr>
              <a:t> </a:t>
            </a:r>
            <a:r>
              <a:rPr sz="1300" b="1" i="0" dirty="0" err="1">
                <a:solidFill>
                  <a:srgbClr val="1C2B36"/>
                </a:solidFill>
                <a:latin typeface="Garamond"/>
              </a:rPr>
              <a:t>où</a:t>
            </a:r>
            <a:r>
              <a:rPr sz="1300" b="1" i="0" dirty="0">
                <a:solidFill>
                  <a:srgbClr val="1C2B36"/>
                </a:solidFill>
                <a:latin typeface="Garamond"/>
              </a:rPr>
              <a:t> il a </a:t>
            </a:r>
            <a:r>
              <a:rPr sz="1300" b="1" i="0" dirty="0" err="1">
                <a:solidFill>
                  <a:srgbClr val="1C2B36"/>
                </a:solidFill>
                <a:latin typeface="Garamond"/>
              </a:rPr>
              <a:t>résidé</a:t>
            </a:r>
            <a:r>
              <a:rPr sz="1300" b="1" i="0" dirty="0">
                <a:solidFill>
                  <a:srgbClr val="1C2B36"/>
                </a:solidFill>
                <a:latin typeface="Garamond"/>
              </a:rPr>
              <a:t> le plus </a:t>
            </a:r>
            <a:r>
              <a:rPr sz="1300" b="1" i="0" dirty="0" err="1">
                <a:solidFill>
                  <a:srgbClr val="1C2B36"/>
                </a:solidFill>
                <a:latin typeface="Garamond"/>
              </a:rPr>
              <a:t>longtemps</a:t>
            </a:r>
            <a:r>
              <a:rPr sz="1300" b="1" i="0" dirty="0">
                <a:solidFill>
                  <a:srgbClr val="1C2B36"/>
                </a:solidFill>
                <a:latin typeface="Garamond"/>
              </a:rPr>
              <a:t> </a:t>
            </a:r>
            <a:r>
              <a:rPr sz="1300" b="0" i="0" dirty="0" err="1">
                <a:solidFill>
                  <a:srgbClr val="1C2B36"/>
                </a:solidFill>
                <a:latin typeface="Garamond"/>
              </a:rPr>
              <a:t>durant</a:t>
            </a:r>
            <a:r>
              <a:rPr sz="1300" b="0" i="0" dirty="0">
                <a:solidFill>
                  <a:srgbClr val="1C2B36"/>
                </a:solidFill>
                <a:latin typeface="Garamond"/>
              </a:rPr>
              <a:t> </a:t>
            </a:r>
            <a:r>
              <a:rPr sz="1300" b="0" i="0" dirty="0" err="1">
                <a:solidFill>
                  <a:srgbClr val="1C2B36"/>
                </a:solidFill>
                <a:latin typeface="Garamond"/>
              </a:rPr>
              <a:t>cette</a:t>
            </a:r>
            <a:r>
              <a:rPr sz="1300" b="0" i="0" dirty="0">
                <a:solidFill>
                  <a:srgbClr val="1C2B36"/>
                </a:solidFill>
                <a:latin typeface="Garamond"/>
              </a:rPr>
              <a:t> </a:t>
            </a:r>
            <a:r>
              <a:rPr sz="1300" b="0" i="0" dirty="0" err="1">
                <a:solidFill>
                  <a:srgbClr val="1C2B36"/>
                </a:solidFill>
                <a:latin typeface="Garamond"/>
              </a:rPr>
              <a:t>période</a:t>
            </a:r>
            <a:endParaRPr sz="1300" b="0" i="0" dirty="0">
              <a:solidFill>
                <a:srgbClr val="1C2B36"/>
              </a:solidFill>
              <a:latin typeface="Garamond"/>
            </a:endParaRPr>
          </a:p>
        </p:txBody>
      </p:sp>
      <p:sp>
        <p:nvSpPr>
          <p:cNvPr id="16" name="Rectangle 15"/>
          <p:cNvSpPr/>
          <p:nvPr/>
        </p:nvSpPr>
        <p:spPr>
          <a:xfrm>
            <a:off x="502920" y="4828032"/>
            <a:ext cx="8321040" cy="914400"/>
          </a:xfrm>
          <a:prstGeom prst="rect">
            <a:avLst/>
          </a:prstGeom>
          <a:solidFill>
            <a:srgbClr val="114F7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TextBox 16"/>
          <p:cNvSpPr txBox="1"/>
          <p:nvPr/>
        </p:nvSpPr>
        <p:spPr>
          <a:xfrm>
            <a:off x="704088" y="4937760"/>
            <a:ext cx="7918704" cy="694944"/>
          </a:xfrm>
          <a:prstGeom prst="rect">
            <a:avLst/>
          </a:prstGeom>
          <a:noFill/>
        </p:spPr>
        <p:txBody>
          <a:bodyPr wrap="square" lIns="0" tIns="0" rIns="0" bIns="0" anchor="ctr">
            <a:spAutoFit/>
          </a:bodyPr>
          <a:lstStyle/>
          <a:p>
            <a:pPr marL="0" indent="0">
              <a:lnSpc>
                <a:spcPct val="95000"/>
              </a:lnSpc>
              <a:buNone/>
            </a:pPr>
            <a:r>
              <a:rPr sz="1150" b="1" i="0" cap="all" spc="50">
                <a:solidFill>
                  <a:srgbClr val="FFFFFF"/>
                </a:solidFill>
                <a:latin typeface="Garamond"/>
              </a:rPr>
              <a:t>La réponse  </a:t>
            </a:r>
            <a:r>
              <a:rPr sz="1200" b="0" i="0">
                <a:solidFill>
                  <a:srgbClr val="FFFFFF"/>
                </a:solidFill>
                <a:latin typeface="Garamond"/>
              </a:rPr>
              <a:t>Sur les cinq années précédant le décès : dix-huit mois en Flandre contre quarante-deux mois en Wallonie. C’est la Wallonie qui perçoit les droits. Un déménagement tardif ne suffit donc pas à changer de tarif.</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4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400"/>
                                        <p:tgtEl>
                                          <p:spTgt spid="4"/>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400"/>
                                        <p:tgtEl>
                                          <p:spTgt spid="5"/>
                                        </p:tgtEl>
                                      </p:cBhvr>
                                    </p:animEffect>
                                  </p:childTnLst>
                                </p:cTn>
                              </p:par>
                              <p:par>
                                <p:cTn id="17" presetID="10"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400"/>
                                        <p:tgtEl>
                                          <p:spTgt spid="6"/>
                                        </p:tgtEl>
                                      </p:cBhvr>
                                    </p:animEffect>
                                  </p:childTnLst>
                                </p:cTn>
                              </p:par>
                              <p:par>
                                <p:cTn id="20" presetID="10"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4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400"/>
                                        <p:tgtEl>
                                          <p:spTgt spid="2"/>
                                        </p:tgtEl>
                                      </p:cBhvr>
                                    </p:animEffect>
                                  </p:childTnLst>
                                </p:cTn>
                              </p:par>
                              <p:par>
                                <p:cTn id="28" presetID="10" presetClass="entr" presetSubtype="0" fill="hold"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400"/>
                                        <p:tgtEl>
                                          <p:spTgt spid="3"/>
                                        </p:tgtEl>
                                      </p:cBhvr>
                                    </p:animEffect>
                                  </p:childTnLst>
                                </p:cTn>
                              </p:par>
                              <p:par>
                                <p:cTn id="31" presetID="10"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400"/>
                                        <p:tgtEl>
                                          <p:spTgt spid="4"/>
                                        </p:tgtEl>
                                      </p:cBhvr>
                                    </p:animEffect>
                                  </p:childTnLst>
                                </p:cTn>
                              </p:par>
                              <p:par>
                                <p:cTn id="34" presetID="10" presetClass="entr" presetSubtype="0" fill="hold" nodeType="with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400"/>
                                        <p:tgtEl>
                                          <p:spTgt spid="5"/>
                                        </p:tgtEl>
                                      </p:cBhvr>
                                    </p:animEffect>
                                  </p:childTnLst>
                                </p:cTn>
                              </p:par>
                              <p:par>
                                <p:cTn id="37" presetID="10" presetClass="entr" presetSubtype="0" fill="hold"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400"/>
                                        <p:tgtEl>
                                          <p:spTgt spid="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500"/>
                                        <p:tgtEl>
                                          <p:spTgt spid="8"/>
                                        </p:tgtEl>
                                      </p:cBhvr>
                                    </p:animEffect>
                                  </p:childTnLst>
                                </p:cTn>
                              </p:par>
                              <p:par>
                                <p:cTn id="43" presetID="10" presetClass="entr" presetSubtype="0" fill="hold" nodeType="with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400"/>
                                        <p:tgtEl>
                                          <p:spTgt spid="9"/>
                                        </p:tgtEl>
                                      </p:cBhvr>
                                    </p:animEffect>
                                  </p:childTnLst>
                                </p:cTn>
                              </p:par>
                              <p:par>
                                <p:cTn id="46" presetID="10" presetClass="entr" presetSubtype="0" fill="hold" nodeType="with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400"/>
                                        <p:tgtEl>
                                          <p:spTgt spid="10"/>
                                        </p:tgtEl>
                                      </p:cBhvr>
                                    </p:animEffect>
                                  </p:childTnLst>
                                </p:cTn>
                              </p:par>
                              <p:par>
                                <p:cTn id="49" presetID="10" presetClass="entr" presetSubtype="0" fill="hold"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400"/>
                                        <p:tgtEl>
                                          <p:spTgt spid="11"/>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fade">
                                      <p:cBhvr>
                                        <p:cTn id="56" dur="400"/>
                                        <p:tgtEl>
                                          <p:spTgt spid="3"/>
                                        </p:tgtEl>
                                      </p:cBhvr>
                                    </p:animEffect>
                                  </p:childTnLst>
                                </p:cTn>
                              </p:par>
                              <p:par>
                                <p:cTn id="57" presetID="10" presetClass="entr" presetSubtype="0" fill="hold" nodeType="withEffect">
                                  <p:stCondLst>
                                    <p:cond delay="0"/>
                                  </p:stCondLst>
                                  <p:childTnLst>
                                    <p:set>
                                      <p:cBhvr>
                                        <p:cTn id="58" dur="1" fill="hold">
                                          <p:stCondLst>
                                            <p:cond delay="0"/>
                                          </p:stCondLst>
                                        </p:cTn>
                                        <p:tgtEl>
                                          <p:spTgt spid="4"/>
                                        </p:tgtEl>
                                        <p:attrNameLst>
                                          <p:attrName>style.visibility</p:attrName>
                                        </p:attrNameLst>
                                      </p:cBhvr>
                                      <p:to>
                                        <p:strVal val="visible"/>
                                      </p:to>
                                    </p:set>
                                    <p:animEffect transition="in" filter="fade">
                                      <p:cBhvr>
                                        <p:cTn id="59" dur="400"/>
                                        <p:tgtEl>
                                          <p:spTgt spid="4"/>
                                        </p:tgtEl>
                                      </p:cBhvr>
                                    </p:animEffect>
                                  </p:childTnLst>
                                </p:cTn>
                              </p:par>
                              <p:par>
                                <p:cTn id="60" presetID="10" presetClass="entr" presetSubtype="0" fill="hold" nodeType="with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fade">
                                      <p:cBhvr>
                                        <p:cTn id="62" dur="400"/>
                                        <p:tgtEl>
                                          <p:spTgt spid="5"/>
                                        </p:tgtEl>
                                      </p:cBhvr>
                                    </p:animEffect>
                                  </p:childTnLst>
                                </p:cTn>
                              </p:par>
                              <p:par>
                                <p:cTn id="63" presetID="10" presetClass="entr" presetSubtype="0" fill="hold" nodeType="with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fade">
                                      <p:cBhvr>
                                        <p:cTn id="65" dur="400"/>
                                        <p:tgtEl>
                                          <p:spTgt spid="6"/>
                                        </p:tgtEl>
                                      </p:cBhvr>
                                    </p:animEffect>
                                  </p:childTnLst>
                                </p:cTn>
                              </p:par>
                              <p:par>
                                <p:cTn id="66" presetID="10" presetClass="entr" presetSubtype="0" fill="hold" nodeType="with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fade">
                                      <p:cBhvr>
                                        <p:cTn id="68" dur="400"/>
                                        <p:tgtEl>
                                          <p:spTgt spid="7"/>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fade">
                                      <p:cBhvr>
                                        <p:cTn id="71" dur="500"/>
                                        <p:tgtEl>
                                          <p:spTgt spid="12"/>
                                        </p:tgtEl>
                                      </p:cBhvr>
                                    </p:animEffect>
                                  </p:childTnLst>
                                </p:cTn>
                              </p:par>
                              <p:par>
                                <p:cTn id="72" presetID="10" presetClass="entr" presetSubtype="0" fill="hold" nodeType="with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fade">
                                      <p:cBhvr>
                                        <p:cTn id="74" dur="400"/>
                                        <p:tgtEl>
                                          <p:spTgt spid="9"/>
                                        </p:tgtEl>
                                      </p:cBhvr>
                                    </p:animEffect>
                                  </p:childTnLst>
                                </p:cTn>
                              </p:par>
                              <p:par>
                                <p:cTn id="75" presetID="10" presetClass="entr" presetSubtype="0" fill="hold" nodeType="withEffect">
                                  <p:stCondLst>
                                    <p:cond delay="0"/>
                                  </p:stCondLst>
                                  <p:childTnLst>
                                    <p:set>
                                      <p:cBhvr>
                                        <p:cTn id="76" dur="1" fill="hold">
                                          <p:stCondLst>
                                            <p:cond delay="0"/>
                                          </p:stCondLst>
                                        </p:cTn>
                                        <p:tgtEl>
                                          <p:spTgt spid="11"/>
                                        </p:tgtEl>
                                        <p:attrNameLst>
                                          <p:attrName>style.visibility</p:attrName>
                                        </p:attrNameLst>
                                      </p:cBhvr>
                                      <p:to>
                                        <p:strVal val="visible"/>
                                      </p:to>
                                    </p:set>
                                    <p:animEffect transition="in" filter="fade">
                                      <p:cBhvr>
                                        <p:cTn id="77" dur="400"/>
                                        <p:tgtEl>
                                          <p:spTgt spid="11"/>
                                        </p:tgtEl>
                                      </p:cBhvr>
                                    </p:animEffect>
                                  </p:childTnLst>
                                </p:cTn>
                              </p:par>
                              <p:par>
                                <p:cTn id="78" presetID="10" presetClass="entr" presetSubtype="0" fill="hold" nodeType="withEffect">
                                  <p:stCondLst>
                                    <p:cond delay="0"/>
                                  </p:stCondLst>
                                  <p:childTnLst>
                                    <p:set>
                                      <p:cBhvr>
                                        <p:cTn id="79" dur="1" fill="hold">
                                          <p:stCondLst>
                                            <p:cond delay="0"/>
                                          </p:stCondLst>
                                        </p:cTn>
                                        <p:tgtEl>
                                          <p:spTgt spid="13"/>
                                        </p:tgtEl>
                                        <p:attrNameLst>
                                          <p:attrName>style.visibility</p:attrName>
                                        </p:attrNameLst>
                                      </p:cBhvr>
                                      <p:to>
                                        <p:strVal val="visible"/>
                                      </p:to>
                                    </p:set>
                                    <p:animEffect transition="in" filter="fade">
                                      <p:cBhvr>
                                        <p:cTn id="80" dur="400"/>
                                        <p:tgtEl>
                                          <p:spTgt spid="13"/>
                                        </p:tgtEl>
                                      </p:cBhvr>
                                    </p:animEffect>
                                  </p:childTnLst>
                                </p:cTn>
                              </p:par>
                              <p:par>
                                <p:cTn id="81" presetID="10" presetClass="entr" presetSubtype="0" fill="hold" nodeType="withEffect">
                                  <p:stCondLst>
                                    <p:cond delay="0"/>
                                  </p:stCondLst>
                                  <p:childTnLst>
                                    <p:set>
                                      <p:cBhvr>
                                        <p:cTn id="82" dur="1" fill="hold">
                                          <p:stCondLst>
                                            <p:cond delay="0"/>
                                          </p:stCondLst>
                                        </p:cTn>
                                        <p:tgtEl>
                                          <p:spTgt spid="14"/>
                                        </p:tgtEl>
                                        <p:attrNameLst>
                                          <p:attrName>style.visibility</p:attrName>
                                        </p:attrNameLst>
                                      </p:cBhvr>
                                      <p:to>
                                        <p:strVal val="visible"/>
                                      </p:to>
                                    </p:set>
                                    <p:animEffect transition="in" filter="fade">
                                      <p:cBhvr>
                                        <p:cTn id="83" dur="400"/>
                                        <p:tgtEl>
                                          <p:spTgt spid="14"/>
                                        </p:tgtEl>
                                      </p:cBhvr>
                                    </p:animEffect>
                                  </p:childTnLst>
                                </p:cTn>
                              </p:par>
                              <p:par>
                                <p:cTn id="84" presetID="10" presetClass="entr" presetSubtype="0" fill="hold" nodeType="withEffect">
                                  <p:stCondLst>
                                    <p:cond delay="0"/>
                                  </p:stCondLst>
                                  <p:childTnLst>
                                    <p:set>
                                      <p:cBhvr>
                                        <p:cTn id="85" dur="1" fill="hold">
                                          <p:stCondLst>
                                            <p:cond delay="0"/>
                                          </p:stCondLst>
                                        </p:cTn>
                                        <p:tgtEl>
                                          <p:spTgt spid="15"/>
                                        </p:tgtEl>
                                        <p:attrNameLst>
                                          <p:attrName>style.visibility</p:attrName>
                                        </p:attrNameLst>
                                      </p:cBhvr>
                                      <p:to>
                                        <p:strVal val="visible"/>
                                      </p:to>
                                    </p:set>
                                    <p:animEffect transition="in" filter="fade">
                                      <p:cBhvr>
                                        <p:cTn id="86" dur="400"/>
                                        <p:tgtEl>
                                          <p:spTgt spid="15"/>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nodeType="clickEffect">
                                  <p:stCondLst>
                                    <p:cond delay="0"/>
                                  </p:stCondLst>
                                  <p:childTnLst>
                                    <p:set>
                                      <p:cBhvr>
                                        <p:cTn id="90" dur="1" fill="hold">
                                          <p:stCondLst>
                                            <p:cond delay="0"/>
                                          </p:stCondLst>
                                        </p:cTn>
                                        <p:tgtEl>
                                          <p:spTgt spid="2"/>
                                        </p:tgtEl>
                                        <p:attrNameLst>
                                          <p:attrName>style.visibility</p:attrName>
                                        </p:attrNameLst>
                                      </p:cBhvr>
                                      <p:to>
                                        <p:strVal val="visible"/>
                                      </p:to>
                                    </p:set>
                                    <p:animEffect transition="in" filter="fade">
                                      <p:cBhvr>
                                        <p:cTn id="91" dur="400"/>
                                        <p:tgtEl>
                                          <p:spTgt spid="2"/>
                                        </p:tgtEl>
                                      </p:cBhvr>
                                    </p:animEffect>
                                  </p:childTnLst>
                                </p:cTn>
                              </p:par>
                              <p:par>
                                <p:cTn id="92" presetID="10" presetClass="entr" presetSubtype="0" fill="hold" nodeType="withEffect">
                                  <p:stCondLst>
                                    <p:cond delay="0"/>
                                  </p:stCondLst>
                                  <p:childTnLst>
                                    <p:set>
                                      <p:cBhvr>
                                        <p:cTn id="93" dur="1" fill="hold">
                                          <p:stCondLst>
                                            <p:cond delay="0"/>
                                          </p:stCondLst>
                                        </p:cTn>
                                        <p:tgtEl>
                                          <p:spTgt spid="4"/>
                                        </p:tgtEl>
                                        <p:attrNameLst>
                                          <p:attrName>style.visibility</p:attrName>
                                        </p:attrNameLst>
                                      </p:cBhvr>
                                      <p:to>
                                        <p:strVal val="visible"/>
                                      </p:to>
                                    </p:set>
                                    <p:animEffect transition="in" filter="fade">
                                      <p:cBhvr>
                                        <p:cTn id="94" dur="400"/>
                                        <p:tgtEl>
                                          <p:spTgt spid="4"/>
                                        </p:tgtEl>
                                      </p:cBhvr>
                                    </p:animEffect>
                                  </p:childTnLst>
                                </p:cTn>
                              </p:par>
                              <p:par>
                                <p:cTn id="95" presetID="10" presetClass="entr" presetSubtype="0" fill="hold" nodeType="withEffect">
                                  <p:stCondLst>
                                    <p:cond delay="0"/>
                                  </p:stCondLst>
                                  <p:childTnLst>
                                    <p:set>
                                      <p:cBhvr>
                                        <p:cTn id="96" dur="1" fill="hold">
                                          <p:stCondLst>
                                            <p:cond delay="0"/>
                                          </p:stCondLst>
                                        </p:cTn>
                                        <p:tgtEl>
                                          <p:spTgt spid="6"/>
                                        </p:tgtEl>
                                        <p:attrNameLst>
                                          <p:attrName>style.visibility</p:attrName>
                                        </p:attrNameLst>
                                      </p:cBhvr>
                                      <p:to>
                                        <p:strVal val="visible"/>
                                      </p:to>
                                    </p:set>
                                    <p:animEffect transition="in" filter="fade">
                                      <p:cBhvr>
                                        <p:cTn id="97" dur="400"/>
                                        <p:tgtEl>
                                          <p:spTgt spid="6"/>
                                        </p:tgtEl>
                                      </p:cBhvr>
                                    </p:animEffect>
                                  </p:childTnLst>
                                </p:cTn>
                              </p:par>
                              <p:par>
                                <p:cTn id="98" presetID="10" presetClass="entr" presetSubtype="0" fill="hold" nodeType="withEffect">
                                  <p:stCondLst>
                                    <p:cond delay="0"/>
                                  </p:stCondLst>
                                  <p:childTnLst>
                                    <p:set>
                                      <p:cBhvr>
                                        <p:cTn id="99" dur="1" fill="hold">
                                          <p:stCondLst>
                                            <p:cond delay="0"/>
                                          </p:stCondLst>
                                        </p:cTn>
                                        <p:tgtEl>
                                          <p:spTgt spid="7"/>
                                        </p:tgtEl>
                                        <p:attrNameLst>
                                          <p:attrName>style.visibility</p:attrName>
                                        </p:attrNameLst>
                                      </p:cBhvr>
                                      <p:to>
                                        <p:strVal val="visible"/>
                                      </p:to>
                                    </p:set>
                                    <p:animEffect transition="in" filter="fade">
                                      <p:cBhvr>
                                        <p:cTn id="100" dur="400"/>
                                        <p:tgtEl>
                                          <p:spTgt spid="7"/>
                                        </p:tgtEl>
                                      </p:cBhvr>
                                    </p:animEffect>
                                  </p:childTnLst>
                                </p:cTn>
                              </p:par>
                              <p:par>
                                <p:cTn id="101" presetID="10" presetClass="entr" presetSubtype="0" fill="hold" nodeType="withEffect">
                                  <p:stCondLst>
                                    <p:cond delay="0"/>
                                  </p:stCondLst>
                                  <p:childTnLst>
                                    <p:set>
                                      <p:cBhvr>
                                        <p:cTn id="102" dur="1" fill="hold">
                                          <p:stCondLst>
                                            <p:cond delay="0"/>
                                          </p:stCondLst>
                                        </p:cTn>
                                        <p:tgtEl>
                                          <p:spTgt spid="9"/>
                                        </p:tgtEl>
                                        <p:attrNameLst>
                                          <p:attrName>style.visibility</p:attrName>
                                        </p:attrNameLst>
                                      </p:cBhvr>
                                      <p:to>
                                        <p:strVal val="visible"/>
                                      </p:to>
                                    </p:set>
                                    <p:animEffect transition="in" filter="fade">
                                      <p:cBhvr>
                                        <p:cTn id="103" dur="400"/>
                                        <p:tgtEl>
                                          <p:spTgt spid="9"/>
                                        </p:tgtEl>
                                      </p:cBhvr>
                                    </p:animEffect>
                                  </p:childTnLst>
                                </p:cTn>
                              </p:par>
                              <p:par>
                                <p:cTn id="104" presetID="10" presetClass="entr" presetSubtype="0" fill="hold" nodeType="withEffect">
                                  <p:stCondLst>
                                    <p:cond delay="0"/>
                                  </p:stCondLst>
                                  <p:childTnLst>
                                    <p:set>
                                      <p:cBhvr>
                                        <p:cTn id="105" dur="1" fill="hold">
                                          <p:stCondLst>
                                            <p:cond delay="0"/>
                                          </p:stCondLst>
                                        </p:cTn>
                                        <p:tgtEl>
                                          <p:spTgt spid="10"/>
                                        </p:tgtEl>
                                        <p:attrNameLst>
                                          <p:attrName>style.visibility</p:attrName>
                                        </p:attrNameLst>
                                      </p:cBhvr>
                                      <p:to>
                                        <p:strVal val="visible"/>
                                      </p:to>
                                    </p:set>
                                    <p:animEffect transition="in" filter="fade">
                                      <p:cBhvr>
                                        <p:cTn id="106" dur="400"/>
                                        <p:tgtEl>
                                          <p:spTgt spid="10"/>
                                        </p:tgtEl>
                                      </p:cBhvr>
                                    </p:animEffect>
                                  </p:childTnLst>
                                </p:cTn>
                              </p:par>
                              <p:par>
                                <p:cTn id="107" presetID="10" presetClass="entr" presetSubtype="0" fill="hold" nodeType="withEffect">
                                  <p:stCondLst>
                                    <p:cond delay="0"/>
                                  </p:stCondLst>
                                  <p:childTnLst>
                                    <p:set>
                                      <p:cBhvr>
                                        <p:cTn id="108" dur="1" fill="hold">
                                          <p:stCondLst>
                                            <p:cond delay="0"/>
                                          </p:stCondLst>
                                        </p:cTn>
                                        <p:tgtEl>
                                          <p:spTgt spid="14"/>
                                        </p:tgtEl>
                                        <p:attrNameLst>
                                          <p:attrName>style.visibility</p:attrName>
                                        </p:attrNameLst>
                                      </p:cBhvr>
                                      <p:to>
                                        <p:strVal val="visible"/>
                                      </p:to>
                                    </p:set>
                                    <p:animEffect transition="in" filter="fade">
                                      <p:cBhvr>
                                        <p:cTn id="109" dur="400"/>
                                        <p:tgtEl>
                                          <p:spTgt spid="14"/>
                                        </p:tgtEl>
                                      </p:cBhvr>
                                    </p:animEffect>
                                  </p:childTnLst>
                                </p:cTn>
                              </p:par>
                              <p:par>
                                <p:cTn id="110" presetID="10" presetClass="entr" presetSubtype="0" fill="hold" nodeType="withEffect">
                                  <p:stCondLst>
                                    <p:cond delay="0"/>
                                  </p:stCondLst>
                                  <p:childTnLst>
                                    <p:set>
                                      <p:cBhvr>
                                        <p:cTn id="111" dur="1" fill="hold">
                                          <p:stCondLst>
                                            <p:cond delay="0"/>
                                          </p:stCondLst>
                                        </p:cTn>
                                        <p:tgtEl>
                                          <p:spTgt spid="15"/>
                                        </p:tgtEl>
                                        <p:attrNameLst>
                                          <p:attrName>style.visibility</p:attrName>
                                        </p:attrNameLst>
                                      </p:cBhvr>
                                      <p:to>
                                        <p:strVal val="visible"/>
                                      </p:to>
                                    </p:set>
                                    <p:animEffect transition="in" filter="fade">
                                      <p:cBhvr>
                                        <p:cTn id="112" dur="400"/>
                                        <p:tgtEl>
                                          <p:spTgt spid="15"/>
                                        </p:tgtEl>
                                      </p:cBhvr>
                                    </p:animEffect>
                                  </p:childTnLst>
                                </p:cTn>
                              </p:par>
                              <p:par>
                                <p:cTn id="113" presetID="10" presetClass="entr" presetSubtype="0" fill="hold" nodeType="withEffect">
                                  <p:stCondLst>
                                    <p:cond delay="0"/>
                                  </p:stCondLst>
                                  <p:childTnLst>
                                    <p:set>
                                      <p:cBhvr>
                                        <p:cTn id="114" dur="1" fill="hold">
                                          <p:stCondLst>
                                            <p:cond delay="0"/>
                                          </p:stCondLst>
                                        </p:cTn>
                                        <p:tgtEl>
                                          <p:spTgt spid="17"/>
                                        </p:tgtEl>
                                        <p:attrNameLst>
                                          <p:attrName>style.visibility</p:attrName>
                                        </p:attrNameLst>
                                      </p:cBhvr>
                                      <p:to>
                                        <p:strVal val="visible"/>
                                      </p:to>
                                    </p:set>
                                    <p:animEffect transition="in" filter="fade">
                                      <p:cBhvr>
                                        <p:cTn id="115" dur="400"/>
                                        <p:tgtEl>
                                          <p:spTgt spid="17"/>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16"/>
                                        </p:tgtEl>
                                        <p:attrNameLst>
                                          <p:attrName>style.visibility</p:attrName>
                                        </p:attrNameLst>
                                      </p:cBhvr>
                                      <p:to>
                                        <p:strVal val="visible"/>
                                      </p:to>
                                    </p:set>
                                    <p:animEffect transition="in" filter="fade">
                                      <p:cBhvr>
                                        <p:cTn id="1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530352"/>
            <a:ext cx="5760720" cy="274320"/>
          </a:xfrm>
          <a:prstGeom prst="rect">
            <a:avLst/>
          </a:prstGeom>
          <a:noFill/>
        </p:spPr>
        <p:txBody>
          <a:bodyPr wrap="square" lIns="0" tIns="0" rIns="0" bIns="0">
            <a:spAutoFit/>
          </a:bodyPr>
          <a:lstStyle/>
          <a:p>
            <a:pPr marL="0" indent="0">
              <a:buNone/>
            </a:pPr>
            <a:r>
              <a:rPr sz="950" b="1" i="0" cap="all" spc="120">
                <a:solidFill>
                  <a:srgbClr val="4A9BD4"/>
                </a:solidFill>
                <a:latin typeface="Garamond"/>
              </a:rPr>
              <a:t>Tarifs — 1 / 4</a:t>
            </a:r>
          </a:p>
        </p:txBody>
      </p:sp>
      <p:sp>
        <p:nvSpPr>
          <p:cNvPr id="3" name="Rectangle 2"/>
          <p:cNvSpPr/>
          <p:nvPr/>
        </p:nvSpPr>
        <p:spPr>
          <a:xfrm>
            <a:off x="502920" y="841248"/>
            <a:ext cx="8321040" cy="548640"/>
          </a:xfrm>
          <a:prstGeom prst="rect">
            <a:avLst/>
          </a:prstGeom>
          <a:solidFill>
            <a:srgbClr val="1E7BBE"/>
          </a:solidFill>
          <a:ln>
            <a:noFill/>
          </a:ln>
          <a:effectLst/>
        </p:spPr>
        <p:style>
          <a:lnRef idx="1">
            <a:schemeClr val="accent1"/>
          </a:lnRef>
          <a:fillRef idx="3">
            <a:schemeClr val="accent1"/>
          </a:fillRef>
          <a:effectRef idx="2">
            <a:schemeClr val="accent1"/>
          </a:effectRef>
          <a:fontRef idx="minor">
            <a:schemeClr val="lt1"/>
          </a:fontRef>
        </p:style>
        <p:txBody>
          <a:bodyPr wrap="square" lIns="219456" tIns="0" rIns="164592" bIns="0" rtlCol="0" anchor="ctr"/>
          <a:lstStyle/>
          <a:p>
            <a:pPr marL="0" indent="0" algn="l">
              <a:lnSpc>
                <a:spcPct val="92000"/>
              </a:lnSpc>
              <a:buNone/>
            </a:pPr>
            <a:r>
              <a:rPr sz="1400" b="1" i="0" cap="all" spc="40">
                <a:solidFill>
                  <a:srgbClr val="FFFFFF"/>
                </a:solidFill>
                <a:latin typeface="Garamond"/>
              </a:rPr>
              <a:t>Comparatif ligne directe, entre époux, cohabitants légaux ou partenaires</a:t>
            </a:r>
          </a:p>
        </p:txBody>
      </p:sp>
      <p:sp>
        <p:nvSpPr>
          <p:cNvPr id="4" name="TextBox 3"/>
          <p:cNvSpPr txBox="1"/>
          <p:nvPr/>
        </p:nvSpPr>
        <p:spPr>
          <a:xfrm>
            <a:off x="18288" y="274320"/>
            <a:ext cx="292608" cy="274320"/>
          </a:xfrm>
          <a:prstGeom prst="rect">
            <a:avLst/>
          </a:prstGeom>
          <a:noFill/>
        </p:spPr>
        <p:txBody>
          <a:bodyPr wrap="square" lIns="0" tIns="0" rIns="0" bIns="0">
            <a:spAutoFit/>
          </a:bodyPr>
          <a:lstStyle/>
          <a:p>
            <a:pPr marL="0" indent="0" algn="ctr">
              <a:buNone/>
            </a:pPr>
            <a:r>
              <a:rPr sz="1300" b="1" i="0">
                <a:solidFill>
                  <a:srgbClr val="FFFFFF"/>
                </a:solidFill>
                <a:latin typeface="Garamond"/>
              </a:rPr>
              <a:t>17</a:t>
            </a:r>
          </a:p>
        </p:txBody>
      </p:sp>
      <p:sp>
        <p:nvSpPr>
          <p:cNvPr id="5" name="TextBox 4"/>
          <p:cNvSpPr txBox="1"/>
          <p:nvPr/>
        </p:nvSpPr>
        <p:spPr>
          <a:xfrm>
            <a:off x="502920" y="6455664"/>
            <a:ext cx="5943600" cy="274320"/>
          </a:xfrm>
          <a:prstGeom prst="rect">
            <a:avLst/>
          </a:prstGeom>
          <a:noFill/>
        </p:spPr>
        <p:txBody>
          <a:bodyPr wrap="square" lIns="0" tIns="0" rIns="0" bIns="0">
            <a:spAutoFit/>
          </a:bodyPr>
          <a:lstStyle/>
          <a:p>
            <a:pPr marL="0" indent="0">
              <a:buNone/>
            </a:pPr>
            <a:r>
              <a:rPr sz="950" b="0" i="0">
                <a:solidFill>
                  <a:srgbClr val="6B7C8A"/>
                </a:solidFill>
                <a:latin typeface="Garamond"/>
              </a:rPr>
              <a:t>Conférence U4U – 9 septembre 2026</a:t>
            </a:r>
          </a:p>
        </p:txBody>
      </p:sp>
      <p:graphicFrame>
        <p:nvGraphicFramePr>
          <p:cNvPr id="6" name="Table 5"/>
          <p:cNvGraphicFramePr>
            <a:graphicFrameLocks noGrp="1"/>
          </p:cNvGraphicFramePr>
          <p:nvPr/>
        </p:nvGraphicFramePr>
        <p:xfrm>
          <a:off x="502920" y="1682496"/>
          <a:ext cx="8321040" cy="3767320"/>
        </p:xfrm>
        <a:graphic>
          <a:graphicData uri="http://schemas.openxmlformats.org/drawingml/2006/table">
            <a:tbl>
              <a:tblPr>
                <a:tableStyleId>{2D5ABB26-0587-4C30-8999-92F81FD0307C}</a:tableStyleId>
              </a:tblPr>
              <a:tblGrid>
                <a:gridCol w="2139696">
                  <a:extLst>
                    <a:ext uri="{9D8B030D-6E8A-4147-A177-3AD203B41FA5}">
                      <a16:colId xmlns:a16="http://schemas.microsoft.com/office/drawing/2014/main" val="20000"/>
                    </a:ext>
                  </a:extLst>
                </a:gridCol>
                <a:gridCol w="1545336">
                  <a:extLst>
                    <a:ext uri="{9D8B030D-6E8A-4147-A177-3AD203B41FA5}">
                      <a16:colId xmlns:a16="http://schemas.microsoft.com/office/drawing/2014/main" val="20001"/>
                    </a:ext>
                  </a:extLst>
                </a:gridCol>
                <a:gridCol w="1545336">
                  <a:extLst>
                    <a:ext uri="{9D8B030D-6E8A-4147-A177-3AD203B41FA5}">
                      <a16:colId xmlns:a16="http://schemas.microsoft.com/office/drawing/2014/main" val="20002"/>
                    </a:ext>
                  </a:extLst>
                </a:gridCol>
                <a:gridCol w="1545336">
                  <a:extLst>
                    <a:ext uri="{9D8B030D-6E8A-4147-A177-3AD203B41FA5}">
                      <a16:colId xmlns:a16="http://schemas.microsoft.com/office/drawing/2014/main" val="20003"/>
                    </a:ext>
                  </a:extLst>
                </a:gridCol>
                <a:gridCol w="1545336">
                  <a:extLst>
                    <a:ext uri="{9D8B030D-6E8A-4147-A177-3AD203B41FA5}">
                      <a16:colId xmlns:a16="http://schemas.microsoft.com/office/drawing/2014/main" val="20004"/>
                    </a:ext>
                  </a:extLst>
                </a:gridCol>
              </a:tblGrid>
              <a:tr h="548640">
                <a:tc>
                  <a:txBody>
                    <a:bodyPr/>
                    <a:lstStyle/>
                    <a:p>
                      <a:pPr marL="0" indent="0" algn="l">
                        <a:lnSpc>
                          <a:spcPct val="92000"/>
                        </a:lnSpc>
                        <a:buNone/>
                      </a:pPr>
                      <a:r>
                        <a:rPr sz="1200" b="1" i="0">
                          <a:solidFill>
                            <a:srgbClr val="FFFFFF"/>
                          </a:solidFill>
                          <a:latin typeface="Garamond"/>
                        </a:rPr>
                        <a:t>Tranche (EUR)</a:t>
                      </a:r>
                    </a:p>
                  </a:txBody>
                  <a:tcPr marL="73152" marR="73152" marT="18288" marB="18288" anchor="ctr">
                    <a:lnR w="12700" cap="flat" cmpd="sng" algn="ctr">
                      <a:solidFill>
                        <a:srgbClr val="FFFFFF"/>
                      </a:solidFill>
                    </a:lnR>
                    <a:lnT w="9525" cap="flat" cmpd="sng" algn="ctr">
                      <a:noFill/>
                    </a:lnT>
                    <a:lnB w="9525" cap="flat" cmpd="sng" algn="ctr">
                      <a:noFill/>
                    </a:lnB>
                    <a:solidFill>
                      <a:srgbClr val="114F7A"/>
                    </a:solidFill>
                  </a:tcPr>
                </a:tc>
                <a:tc>
                  <a:txBody>
                    <a:bodyPr/>
                    <a:lstStyle/>
                    <a:p>
                      <a:pPr marL="0" indent="0" algn="ctr">
                        <a:lnSpc>
                          <a:spcPct val="92000"/>
                        </a:lnSpc>
                        <a:buNone/>
                      </a:pPr>
                      <a:r>
                        <a:rPr sz="1200" b="1" i="0">
                          <a:solidFill>
                            <a:srgbClr val="FFFFFF"/>
                          </a:solidFill>
                          <a:latin typeface="Garamond"/>
                        </a:rPr>
                        <a:t>Région wallonne</a:t>
                      </a:r>
                    </a:p>
                    <a:p>
                      <a:pPr marL="0" indent="0" algn="ctr">
                        <a:lnSpc>
                          <a:spcPct val="92000"/>
                        </a:lnSpc>
                        <a:buNone/>
                      </a:pPr>
                      <a:r>
                        <a:rPr sz="1000" b="0" i="0">
                          <a:solidFill>
                            <a:srgbClr val="BFDCF2"/>
                          </a:solidFill>
                          <a:latin typeface="Garamond"/>
                        </a:rPr>
                        <a:t>régime actuel</a:t>
                      </a:r>
                    </a:p>
                  </a:txBody>
                  <a:tcPr marL="73152" marR="73152" marT="18288" marB="18288" anchor="ctr">
                    <a:lnL w="12700" cap="flat" cmpd="sng" algn="ctr">
                      <a:solidFill>
                        <a:srgbClr val="FFFFFF"/>
                      </a:solidFill>
                      <a:prstDash val="solid"/>
                      <a:round/>
                      <a:headEnd type="none" w="med" len="med"/>
                      <a:tailEnd type="none" w="med" len="med"/>
                    </a:lnL>
                    <a:lnR w="12700" cap="flat" cmpd="sng" algn="ctr">
                      <a:solidFill>
                        <a:srgbClr val="FFFFFF"/>
                      </a:solidFill>
                    </a:lnR>
                    <a:lnT w="9525" cap="flat" cmpd="sng" algn="ctr">
                      <a:noFill/>
                    </a:lnT>
                    <a:lnB w="9525" cap="flat" cmpd="sng" algn="ctr">
                      <a:noFill/>
                    </a:lnB>
                    <a:solidFill>
                      <a:srgbClr val="114F7A"/>
                    </a:solidFill>
                  </a:tcPr>
                </a:tc>
                <a:tc>
                  <a:txBody>
                    <a:bodyPr/>
                    <a:lstStyle/>
                    <a:p>
                      <a:pPr marL="0" indent="0" algn="ctr">
                        <a:lnSpc>
                          <a:spcPct val="92000"/>
                        </a:lnSpc>
                        <a:buNone/>
                      </a:pPr>
                      <a:r>
                        <a:rPr sz="1200" b="1" i="0">
                          <a:solidFill>
                            <a:srgbClr val="FFFFFF"/>
                          </a:solidFill>
                          <a:latin typeface="Garamond"/>
                        </a:rPr>
                        <a:t>Région wallonne</a:t>
                      </a:r>
                    </a:p>
                    <a:p>
                      <a:pPr marL="0" indent="0" algn="ctr">
                        <a:lnSpc>
                          <a:spcPct val="92000"/>
                        </a:lnSpc>
                        <a:buNone/>
                      </a:pPr>
                      <a:r>
                        <a:rPr sz="1000" b="0" i="0">
                          <a:solidFill>
                            <a:srgbClr val="CFEAE5"/>
                          </a:solidFill>
                          <a:latin typeface="Garamond"/>
                        </a:rPr>
                        <a:t>dès 2028</a:t>
                      </a:r>
                    </a:p>
                  </a:txBody>
                  <a:tcPr marL="73152" marR="73152" marT="18288" marB="18288" anchor="ctr">
                    <a:lnL w="12700" cap="flat" cmpd="sng" algn="ctr">
                      <a:solidFill>
                        <a:srgbClr val="FFFFFF"/>
                      </a:solidFill>
                      <a:prstDash val="solid"/>
                      <a:round/>
                      <a:headEnd type="none" w="med" len="med"/>
                      <a:tailEnd type="none" w="med" len="med"/>
                    </a:lnL>
                    <a:lnR w="12700" cap="flat" cmpd="sng" algn="ctr">
                      <a:solidFill>
                        <a:srgbClr val="FFFFFF"/>
                      </a:solidFill>
                    </a:lnR>
                    <a:lnT w="9525" cap="flat" cmpd="sng" algn="ctr">
                      <a:noFill/>
                    </a:lnT>
                    <a:lnB w="9525" cap="flat" cmpd="sng" algn="ctr">
                      <a:noFill/>
                    </a:lnB>
                    <a:solidFill>
                      <a:srgbClr val="00A791"/>
                    </a:solidFill>
                  </a:tcPr>
                </a:tc>
                <a:tc>
                  <a:txBody>
                    <a:bodyPr/>
                    <a:lstStyle/>
                    <a:p>
                      <a:pPr marL="0" indent="0" algn="ctr">
                        <a:lnSpc>
                          <a:spcPct val="92000"/>
                        </a:lnSpc>
                        <a:buNone/>
                      </a:pPr>
                      <a:r>
                        <a:rPr sz="1200" b="1" i="0">
                          <a:solidFill>
                            <a:srgbClr val="FFFFFF"/>
                          </a:solidFill>
                          <a:latin typeface="Garamond"/>
                        </a:rPr>
                        <a:t>Région bruxelloise</a:t>
                      </a:r>
                    </a:p>
                  </a:txBody>
                  <a:tcPr marL="73152" marR="73152" marT="18288" marB="18288" anchor="ctr">
                    <a:lnL w="12700" cap="flat" cmpd="sng" algn="ctr">
                      <a:solidFill>
                        <a:srgbClr val="FFFFFF"/>
                      </a:solidFill>
                      <a:prstDash val="solid"/>
                      <a:round/>
                      <a:headEnd type="none" w="med" len="med"/>
                      <a:tailEnd type="none" w="med" len="med"/>
                    </a:lnL>
                    <a:lnR w="12700" cap="flat" cmpd="sng" algn="ctr">
                      <a:solidFill>
                        <a:srgbClr val="FFFFFF"/>
                      </a:solidFill>
                    </a:lnR>
                    <a:lnT w="9525" cap="flat" cmpd="sng" algn="ctr">
                      <a:noFill/>
                    </a:lnT>
                    <a:lnB w="9525" cap="flat" cmpd="sng" algn="ctr">
                      <a:noFill/>
                    </a:lnB>
                    <a:solidFill>
                      <a:srgbClr val="114F7A"/>
                    </a:solidFill>
                  </a:tcPr>
                </a:tc>
                <a:tc>
                  <a:txBody>
                    <a:bodyPr/>
                    <a:lstStyle/>
                    <a:p>
                      <a:pPr marL="0" indent="0" algn="ctr">
                        <a:lnSpc>
                          <a:spcPct val="92000"/>
                        </a:lnSpc>
                        <a:buNone/>
                      </a:pPr>
                      <a:r>
                        <a:rPr sz="1200" b="1" i="0">
                          <a:solidFill>
                            <a:srgbClr val="FFFFFF"/>
                          </a:solidFill>
                          <a:latin typeface="Garamond"/>
                        </a:rPr>
                        <a:t>Région flamande</a:t>
                      </a:r>
                    </a:p>
                  </a:txBody>
                  <a:tcPr marL="73152" marR="73152" marT="18288" marB="18288" anchor="ctr">
                    <a:lnL w="12700" cap="flat" cmpd="sng" algn="ctr">
                      <a:solidFill>
                        <a:srgbClr val="FFFFFF"/>
                      </a:solidFill>
                      <a:prstDash val="solid"/>
                      <a:round/>
                      <a:headEnd type="none" w="med" len="med"/>
                      <a:tailEnd type="none" w="med" len="med"/>
                    </a:lnL>
                    <a:lnT w="9525" cap="flat" cmpd="sng" algn="ctr">
                      <a:noFill/>
                    </a:lnT>
                    <a:lnB w="9525" cap="flat" cmpd="sng" algn="ctr">
                      <a:noFill/>
                    </a:lnB>
                    <a:solidFill>
                      <a:srgbClr val="114F7A"/>
                    </a:solidFill>
                  </a:tcPr>
                </a:tc>
                <a:extLst>
                  <a:ext uri="{0D108BD9-81ED-4DB2-BD59-A6C34878D82A}">
                    <a16:rowId xmlns:a16="http://schemas.microsoft.com/office/drawing/2014/main" val="10000"/>
                  </a:ext>
                </a:extLst>
              </a:tr>
              <a:tr h="321868">
                <a:tc>
                  <a:txBody>
                    <a:bodyPr/>
                    <a:lstStyle/>
                    <a:p>
                      <a:pPr marL="0" indent="0" algn="l">
                        <a:lnSpc>
                          <a:spcPct val="92000"/>
                        </a:lnSpc>
                        <a:buNone/>
                      </a:pPr>
                      <a:r>
                        <a:rPr sz="1250" b="0" i="0">
                          <a:solidFill>
                            <a:srgbClr val="334350"/>
                          </a:solidFill>
                          <a:latin typeface="Garamond"/>
                        </a:rPr>
                        <a:t>0 – 12.500</a:t>
                      </a:r>
                    </a:p>
                  </a:txBody>
                  <a:tcPr marL="73152" marR="73152" marT="18288" marB="18288" anchor="ctr">
                    <a:lnR w="12700" cap="flat" cmpd="sng" algn="ctr">
                      <a:solidFill>
                        <a:srgbClr val="DCE6EE"/>
                      </a:solidFill>
                    </a:lnR>
                    <a:lnT>
                      <a:noFill/>
                    </a:lnT>
                    <a:lnB w="6350" cap="flat" cmpd="sng" algn="ctr">
                      <a:solidFill>
                        <a:srgbClr val="E7EEF4"/>
                      </a:solidFill>
                    </a:lnB>
                    <a:solidFill>
                      <a:srgbClr val="F7FAFD"/>
                    </a:solidFill>
                  </a:tcPr>
                </a:tc>
                <a:tc>
                  <a:txBody>
                    <a:bodyPr/>
                    <a:lstStyle/>
                    <a:p>
                      <a:pPr marL="0" indent="0" algn="ctr">
                        <a:lnSpc>
                          <a:spcPct val="92000"/>
                        </a:lnSpc>
                        <a:buNone/>
                      </a:pPr>
                      <a:r>
                        <a:rPr sz="1700" b="1" i="0">
                          <a:solidFill>
                            <a:srgbClr val="114F7A"/>
                          </a:solidFill>
                          <a:latin typeface="Garamond"/>
                        </a:rPr>
                        <a:t>3 %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a:noFill/>
                    </a:lnT>
                    <a:lnB w="9525" cap="flat" cmpd="sng" algn="ctr">
                      <a:solidFill>
                        <a:srgbClr val="C9DAE7"/>
                      </a:solidFill>
                    </a:lnB>
                    <a:solidFill>
                      <a:srgbClr val="FFFFFF"/>
                    </a:solidFill>
                  </a:tcPr>
                </a:tc>
                <a:tc>
                  <a:txBody>
                    <a:bodyPr/>
                    <a:lstStyle/>
                    <a:p>
                      <a:pPr marL="0" indent="0" algn="ctr">
                        <a:lnSpc>
                          <a:spcPct val="92000"/>
                        </a:lnSpc>
                        <a:buNone/>
                      </a:pPr>
                      <a:r>
                        <a:rPr sz="1700" b="1" i="0">
                          <a:solidFill>
                            <a:srgbClr val="114F7A"/>
                          </a:solidFill>
                          <a:latin typeface="Garamond"/>
                        </a:rPr>
                        <a:t>3 %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a:noFill/>
                    </a:lnT>
                    <a:lnB w="9525" cap="flat" cmpd="sng" algn="ctr">
                      <a:solidFill>
                        <a:srgbClr val="C9DAE7"/>
                      </a:solidFill>
                    </a:lnB>
                    <a:solidFill>
                      <a:srgbClr val="FFFFFF"/>
                    </a:solidFill>
                  </a:tcPr>
                </a:tc>
                <a:tc rowSpan="3">
                  <a:txBody>
                    <a:bodyPr/>
                    <a:lstStyle/>
                    <a:p>
                      <a:pPr marL="0" indent="0" algn="ctr">
                        <a:lnSpc>
                          <a:spcPct val="92000"/>
                        </a:lnSpc>
                        <a:buNone/>
                      </a:pPr>
                      <a:r>
                        <a:rPr sz="1700" b="1" i="0">
                          <a:solidFill>
                            <a:srgbClr val="114F7A"/>
                          </a:solidFill>
                          <a:latin typeface="Garamond"/>
                        </a:rPr>
                        <a:t>3 %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a:noFill/>
                    </a:lnT>
                    <a:lnB w="9525" cap="flat" cmpd="sng" algn="ctr">
                      <a:solidFill>
                        <a:srgbClr val="C9DAE7"/>
                      </a:solidFill>
                    </a:lnB>
                    <a:solidFill>
                      <a:srgbClr val="FFFFFF"/>
                    </a:solidFill>
                  </a:tcPr>
                </a:tc>
                <a:tc rowSpan="3">
                  <a:txBody>
                    <a:bodyPr/>
                    <a:lstStyle/>
                    <a:p>
                      <a:pPr marL="0" indent="0" algn="ctr">
                        <a:lnSpc>
                          <a:spcPct val="92000"/>
                        </a:lnSpc>
                        <a:buNone/>
                      </a:pPr>
                      <a:r>
                        <a:rPr sz="1700" b="1" i="0">
                          <a:solidFill>
                            <a:srgbClr val="114F7A"/>
                          </a:solidFill>
                          <a:latin typeface="Garamond"/>
                        </a:rPr>
                        <a:t>3 %</a:t>
                      </a:r>
                    </a:p>
                  </a:txBody>
                  <a:tcPr marL="73152" marR="73152" marT="18288" marB="18288" anchor="ctr">
                    <a:lnL w="12700" cap="flat" cmpd="sng" algn="ctr">
                      <a:solidFill>
                        <a:srgbClr val="DCE6EE"/>
                      </a:solidFill>
                      <a:prstDash val="solid"/>
                      <a:round/>
                      <a:headEnd type="none" w="med" len="med"/>
                      <a:tailEnd type="none" w="med" len="med"/>
                    </a:lnL>
                    <a:lnT>
                      <a:noFill/>
                    </a:lnT>
                    <a:lnB w="9525" cap="flat" cmpd="sng" algn="ctr">
                      <a:solidFill>
                        <a:srgbClr val="C9DAE7"/>
                      </a:solidFill>
                    </a:lnB>
                    <a:solidFill>
                      <a:srgbClr val="FFFFFF"/>
                    </a:solidFill>
                  </a:tcPr>
                </a:tc>
                <a:extLst>
                  <a:ext uri="{0D108BD9-81ED-4DB2-BD59-A6C34878D82A}">
                    <a16:rowId xmlns:a16="http://schemas.microsoft.com/office/drawing/2014/main" val="10001"/>
                  </a:ext>
                </a:extLst>
              </a:tr>
              <a:tr h="321868">
                <a:tc>
                  <a:txBody>
                    <a:bodyPr/>
                    <a:lstStyle/>
                    <a:p>
                      <a:pPr marL="0" indent="0" algn="l">
                        <a:lnSpc>
                          <a:spcPct val="92000"/>
                        </a:lnSpc>
                        <a:buNone/>
                      </a:pPr>
                      <a:r>
                        <a:rPr sz="1250" b="0" i="0">
                          <a:solidFill>
                            <a:srgbClr val="334350"/>
                          </a:solidFill>
                          <a:latin typeface="Garamond"/>
                        </a:rPr>
                        <a:t>12.500 – 25.000</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a:txBody>
                    <a:bodyPr/>
                    <a:lstStyle/>
                    <a:p>
                      <a:pPr marL="0" indent="0" algn="ctr">
                        <a:lnSpc>
                          <a:spcPct val="92000"/>
                        </a:lnSpc>
                        <a:buNone/>
                      </a:pPr>
                      <a:r>
                        <a:rPr sz="1700" b="1" i="0">
                          <a:solidFill>
                            <a:srgbClr val="114F7A"/>
                          </a:solidFill>
                          <a:latin typeface="Garamond"/>
                        </a:rPr>
                        <a:t>4 %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EDF4FA"/>
                    </a:solidFill>
                  </a:tcPr>
                </a:tc>
                <a:tc>
                  <a:txBody>
                    <a:bodyPr/>
                    <a:lstStyle/>
                    <a:p>
                      <a:pPr marL="0" indent="0" algn="ctr">
                        <a:lnSpc>
                          <a:spcPct val="92000"/>
                        </a:lnSpc>
                        <a:buNone/>
                      </a:pPr>
                      <a:r>
                        <a:rPr sz="1700" b="1" i="0">
                          <a:solidFill>
                            <a:srgbClr val="114F7A"/>
                          </a:solidFill>
                          <a:latin typeface="Garamond"/>
                        </a:rPr>
                        <a:t>4 %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E4F4F1"/>
                    </a:solidFill>
                  </a:tcPr>
                </a:tc>
                <a:tc vMerge="1">
                  <a:txBody>
                    <a:bodyPr/>
                    <a:lstStyle/>
                    <a:p>
                      <a:endParaRPr/>
                    </a:p>
                  </a:txBody>
                  <a:tcPr/>
                </a:tc>
                <a:tc vMerge="1">
                  <a:txBody>
                    <a:bodyPr/>
                    <a:lstStyle/>
                    <a:p>
                      <a:endParaRPr/>
                    </a:p>
                  </a:txBody>
                  <a:tcPr/>
                </a:tc>
                <a:extLst>
                  <a:ext uri="{0D108BD9-81ED-4DB2-BD59-A6C34878D82A}">
                    <a16:rowId xmlns:a16="http://schemas.microsoft.com/office/drawing/2014/main" val="10002"/>
                  </a:ext>
                </a:extLst>
              </a:tr>
              <a:tr h="321868">
                <a:tc>
                  <a:txBody>
                    <a:bodyPr/>
                    <a:lstStyle/>
                    <a:p>
                      <a:pPr marL="0" indent="0" algn="l">
                        <a:lnSpc>
                          <a:spcPct val="92000"/>
                        </a:lnSpc>
                        <a:buNone/>
                      </a:pPr>
                      <a:r>
                        <a:rPr sz="1250" b="0" i="0">
                          <a:solidFill>
                            <a:srgbClr val="334350"/>
                          </a:solidFill>
                          <a:latin typeface="Garamond"/>
                        </a:rPr>
                        <a:t>25.000 – 50.000</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a:txBody>
                    <a:bodyPr/>
                    <a:lstStyle/>
                    <a:p>
                      <a:pPr marL="0" indent="0" algn="ctr">
                        <a:lnSpc>
                          <a:spcPct val="92000"/>
                        </a:lnSpc>
                        <a:buNone/>
                      </a:pPr>
                      <a:r>
                        <a:rPr sz="1700" b="1" i="0">
                          <a:solidFill>
                            <a:srgbClr val="114F7A"/>
                          </a:solidFill>
                          <a:latin typeface="Garamond"/>
                        </a:rPr>
                        <a:t>5 %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FFFFFF"/>
                    </a:solidFill>
                  </a:tcPr>
                </a:tc>
                <a:tc rowSpan="3">
                  <a:txBody>
                    <a:bodyPr/>
                    <a:lstStyle/>
                    <a:p>
                      <a:pPr marL="0" indent="0" algn="ctr">
                        <a:lnSpc>
                          <a:spcPct val="92000"/>
                        </a:lnSpc>
                        <a:buNone/>
                      </a:pPr>
                      <a:r>
                        <a:rPr sz="1700" b="1" i="0">
                          <a:solidFill>
                            <a:srgbClr val="114F7A"/>
                          </a:solidFill>
                          <a:latin typeface="Garamond"/>
                        </a:rPr>
                        <a:t>5 %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FFFFFF"/>
                    </a:solidFill>
                  </a:tcPr>
                </a:tc>
                <a:tc vMerge="1">
                  <a:txBody>
                    <a:bodyPr/>
                    <a:lstStyle/>
                    <a:p>
                      <a:endParaRPr/>
                    </a:p>
                  </a:txBody>
                  <a:tcPr/>
                </a:tc>
                <a:tc vMerge="1">
                  <a:txBody>
                    <a:bodyPr/>
                    <a:lstStyle/>
                    <a:p>
                      <a:endParaRPr/>
                    </a:p>
                  </a:txBody>
                  <a:tcPr/>
                </a:tc>
                <a:extLst>
                  <a:ext uri="{0D108BD9-81ED-4DB2-BD59-A6C34878D82A}">
                    <a16:rowId xmlns:a16="http://schemas.microsoft.com/office/drawing/2014/main" val="10003"/>
                  </a:ext>
                </a:extLst>
              </a:tr>
              <a:tr h="321868">
                <a:tc>
                  <a:txBody>
                    <a:bodyPr/>
                    <a:lstStyle/>
                    <a:p>
                      <a:pPr marL="0" indent="0" algn="l">
                        <a:lnSpc>
                          <a:spcPct val="92000"/>
                        </a:lnSpc>
                        <a:buNone/>
                      </a:pPr>
                      <a:r>
                        <a:rPr sz="1250" b="0" i="0">
                          <a:solidFill>
                            <a:srgbClr val="334350"/>
                          </a:solidFill>
                          <a:latin typeface="Garamond"/>
                        </a:rPr>
                        <a:t>50.000 – 100.000</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a:txBody>
                    <a:bodyPr/>
                    <a:lstStyle/>
                    <a:p>
                      <a:pPr marL="0" indent="0" algn="ctr">
                        <a:lnSpc>
                          <a:spcPct val="92000"/>
                        </a:lnSpc>
                        <a:buNone/>
                      </a:pPr>
                      <a:r>
                        <a:rPr sz="1700" b="1" i="0">
                          <a:solidFill>
                            <a:srgbClr val="114F7A"/>
                          </a:solidFill>
                          <a:latin typeface="Garamond"/>
                        </a:rPr>
                        <a:t>7 %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EDF4FA"/>
                    </a:solidFill>
                  </a:tcPr>
                </a:tc>
                <a:tc vMerge="1">
                  <a:txBody>
                    <a:bodyPr/>
                    <a:lstStyle/>
                    <a:p>
                      <a:endParaRPr/>
                    </a:p>
                  </a:txBody>
                  <a:tcPr/>
                </a:tc>
                <a:tc>
                  <a:txBody>
                    <a:bodyPr/>
                    <a:lstStyle/>
                    <a:p>
                      <a:pPr marL="0" indent="0" algn="ctr">
                        <a:lnSpc>
                          <a:spcPct val="92000"/>
                        </a:lnSpc>
                        <a:buNone/>
                      </a:pPr>
                      <a:r>
                        <a:rPr sz="1700" b="1" i="0">
                          <a:solidFill>
                            <a:srgbClr val="114F7A"/>
                          </a:solidFill>
                          <a:latin typeface="Garamond"/>
                        </a:rPr>
                        <a:t>8 %</a:t>
                      </a:r>
                    </a:p>
                  </a:txBody>
                  <a:tcPr marL="73152" marR="73152" marT="18288" marB="18288" anchor="ctr">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EDF4FA"/>
                    </a:solidFill>
                  </a:tcPr>
                </a:tc>
                <a:tc rowSpan="5">
                  <a:txBody>
                    <a:bodyPr/>
                    <a:lstStyle/>
                    <a:p>
                      <a:pPr marL="0" indent="0" algn="ctr">
                        <a:lnSpc>
                          <a:spcPct val="92000"/>
                        </a:lnSpc>
                        <a:buNone/>
                      </a:pPr>
                      <a:r>
                        <a:rPr sz="1700" b="1" i="0">
                          <a:solidFill>
                            <a:srgbClr val="114F7A"/>
                          </a:solidFill>
                          <a:latin typeface="Garamond"/>
                        </a:rPr>
                        <a:t>9 %</a:t>
                      </a:r>
                    </a:p>
                  </a:txBody>
                  <a:tcPr marL="73152" marR="73152" marT="18288" marB="18288" anchor="ctr">
                    <a:lnL w="12700" cap="flat" cmpd="sng" algn="ctr">
                      <a:solidFill>
                        <a:srgbClr val="DCE6EE"/>
                      </a:solidFill>
                      <a:prstDash val="solid"/>
                      <a:round/>
                      <a:headEnd type="none" w="med" len="med"/>
                      <a:tailEnd type="none" w="med" len="med"/>
                    </a:lnL>
                    <a:lnT w="9525" cap="flat" cmpd="sng" algn="ctr">
                      <a:solidFill>
                        <a:srgbClr val="C9DAE7"/>
                      </a:solidFill>
                      <a:prstDash val="solid"/>
                      <a:round/>
                      <a:headEnd type="none" w="med" len="med"/>
                      <a:tailEnd type="none" w="med" len="med"/>
                    </a:lnT>
                    <a:lnB w="9525" cap="flat" cmpd="sng" algn="ctr">
                      <a:solidFill>
                        <a:srgbClr val="C9DAE7"/>
                      </a:solidFill>
                    </a:lnB>
                    <a:solidFill>
                      <a:srgbClr val="EDF4FA"/>
                    </a:solidFill>
                  </a:tcPr>
                </a:tc>
                <a:extLst>
                  <a:ext uri="{0D108BD9-81ED-4DB2-BD59-A6C34878D82A}">
                    <a16:rowId xmlns:a16="http://schemas.microsoft.com/office/drawing/2014/main" val="10004"/>
                  </a:ext>
                </a:extLst>
              </a:tr>
              <a:tr h="321868">
                <a:tc>
                  <a:txBody>
                    <a:bodyPr/>
                    <a:lstStyle/>
                    <a:p>
                      <a:pPr marL="0" indent="0" algn="l">
                        <a:lnSpc>
                          <a:spcPct val="92000"/>
                        </a:lnSpc>
                        <a:buNone/>
                      </a:pPr>
                      <a:r>
                        <a:rPr sz="1250" b="0" i="0">
                          <a:solidFill>
                            <a:srgbClr val="334350"/>
                          </a:solidFill>
                          <a:latin typeface="Garamond"/>
                        </a:rPr>
                        <a:t>100.000 – 150.000</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a:txBody>
                    <a:bodyPr/>
                    <a:lstStyle/>
                    <a:p>
                      <a:pPr marL="0" indent="0" algn="ctr">
                        <a:lnSpc>
                          <a:spcPct val="92000"/>
                        </a:lnSpc>
                        <a:buNone/>
                      </a:pPr>
                      <a:r>
                        <a:rPr sz="1700" b="1" i="0">
                          <a:solidFill>
                            <a:srgbClr val="114F7A"/>
                          </a:solidFill>
                          <a:latin typeface="Garamond"/>
                        </a:rPr>
                        <a:t>10 %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FFFFFF"/>
                    </a:solidFill>
                  </a:tcPr>
                </a:tc>
                <a:tc vMerge="1">
                  <a:txBody>
                    <a:bodyPr/>
                    <a:lstStyle/>
                    <a:p>
                      <a:endParaRPr/>
                    </a:p>
                  </a:txBody>
                  <a:tcPr/>
                </a:tc>
                <a:tc rowSpan="2">
                  <a:txBody>
                    <a:bodyPr/>
                    <a:lstStyle/>
                    <a:p>
                      <a:pPr marL="0" indent="0" algn="ctr">
                        <a:lnSpc>
                          <a:spcPct val="92000"/>
                        </a:lnSpc>
                        <a:buNone/>
                      </a:pPr>
                      <a:r>
                        <a:rPr sz="1700" b="1" i="0">
                          <a:solidFill>
                            <a:srgbClr val="114F7A"/>
                          </a:solidFill>
                          <a:latin typeface="Garamond"/>
                        </a:rPr>
                        <a:t>9 %</a:t>
                      </a:r>
                    </a:p>
                  </a:txBody>
                  <a:tcPr marL="73152" marR="73152" marT="18288" marB="18288" anchor="ctr">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FFFFFF"/>
                    </a:solidFill>
                  </a:tcPr>
                </a:tc>
                <a:tc vMerge="1">
                  <a:txBody>
                    <a:bodyPr/>
                    <a:lstStyle/>
                    <a:p>
                      <a:endParaRPr/>
                    </a:p>
                  </a:txBody>
                  <a:tcPr/>
                </a:tc>
                <a:extLst>
                  <a:ext uri="{0D108BD9-81ED-4DB2-BD59-A6C34878D82A}">
                    <a16:rowId xmlns:a16="http://schemas.microsoft.com/office/drawing/2014/main" val="10005"/>
                  </a:ext>
                </a:extLst>
              </a:tr>
              <a:tr h="321868">
                <a:tc>
                  <a:txBody>
                    <a:bodyPr/>
                    <a:lstStyle/>
                    <a:p>
                      <a:pPr marL="0" indent="0" algn="l">
                        <a:lnSpc>
                          <a:spcPct val="92000"/>
                        </a:lnSpc>
                        <a:buNone/>
                      </a:pPr>
                      <a:r>
                        <a:rPr sz="1250" b="0" i="0">
                          <a:solidFill>
                            <a:srgbClr val="334350"/>
                          </a:solidFill>
                          <a:latin typeface="Garamond"/>
                        </a:rPr>
                        <a:t>150.000 – 175.000</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rowSpan="2">
                  <a:txBody>
                    <a:bodyPr/>
                    <a:lstStyle/>
                    <a:p>
                      <a:pPr marL="0" indent="0" algn="ctr">
                        <a:lnSpc>
                          <a:spcPct val="92000"/>
                        </a:lnSpc>
                        <a:buNone/>
                      </a:pPr>
                      <a:r>
                        <a:rPr sz="1700" b="1" i="0">
                          <a:solidFill>
                            <a:srgbClr val="114F7A"/>
                          </a:solidFill>
                          <a:latin typeface="Garamond"/>
                        </a:rPr>
                        <a:t>14 %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EDF4FA"/>
                    </a:solidFill>
                  </a:tcPr>
                </a:tc>
                <a:tc rowSpan="2">
                  <a:txBody>
                    <a:bodyPr/>
                    <a:lstStyle/>
                    <a:p>
                      <a:pPr marL="0" indent="0" algn="ctr">
                        <a:lnSpc>
                          <a:spcPct val="92000"/>
                        </a:lnSpc>
                        <a:buNone/>
                      </a:pPr>
                      <a:r>
                        <a:rPr sz="1700" b="1" i="0">
                          <a:solidFill>
                            <a:srgbClr val="114F7A"/>
                          </a:solidFill>
                          <a:latin typeface="Garamond"/>
                        </a:rPr>
                        <a:t>7 %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E4F4F1"/>
                    </a:solidFill>
                  </a:tcPr>
                </a:tc>
                <a:tc vMerge="1">
                  <a:txBody>
                    <a:bodyPr/>
                    <a:lstStyle/>
                    <a:p>
                      <a:endParaRPr/>
                    </a:p>
                  </a:txBody>
                  <a:tcPr/>
                </a:tc>
                <a:tc vMerge="1">
                  <a:txBody>
                    <a:bodyPr/>
                    <a:lstStyle/>
                    <a:p>
                      <a:endParaRPr/>
                    </a:p>
                  </a:txBody>
                  <a:tcPr/>
                </a:tc>
                <a:extLst>
                  <a:ext uri="{0D108BD9-81ED-4DB2-BD59-A6C34878D82A}">
                    <a16:rowId xmlns:a16="http://schemas.microsoft.com/office/drawing/2014/main" val="10006"/>
                  </a:ext>
                </a:extLst>
              </a:tr>
              <a:tr h="321868">
                <a:tc>
                  <a:txBody>
                    <a:bodyPr/>
                    <a:lstStyle/>
                    <a:p>
                      <a:pPr marL="0" indent="0" algn="l">
                        <a:lnSpc>
                          <a:spcPct val="92000"/>
                        </a:lnSpc>
                        <a:buNone/>
                      </a:pPr>
                      <a:r>
                        <a:rPr sz="1250" b="0" i="0">
                          <a:solidFill>
                            <a:srgbClr val="334350"/>
                          </a:solidFill>
                          <a:latin typeface="Garamond"/>
                        </a:rPr>
                        <a:t>175.000 – 200.000</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vMerge="1">
                  <a:txBody>
                    <a:bodyPr/>
                    <a:lstStyle/>
                    <a:p>
                      <a:endParaRPr/>
                    </a:p>
                  </a:txBody>
                  <a:tcPr/>
                </a:tc>
                <a:tc vMerge="1">
                  <a:txBody>
                    <a:bodyPr/>
                    <a:lstStyle/>
                    <a:p>
                      <a:endParaRPr/>
                    </a:p>
                  </a:txBody>
                  <a:tcPr/>
                </a:tc>
                <a:tc rowSpan="2">
                  <a:txBody>
                    <a:bodyPr/>
                    <a:lstStyle/>
                    <a:p>
                      <a:pPr marL="0" indent="0" algn="ctr">
                        <a:lnSpc>
                          <a:spcPct val="92000"/>
                        </a:lnSpc>
                        <a:buNone/>
                      </a:pPr>
                      <a:r>
                        <a:rPr sz="1700" b="1" i="0">
                          <a:solidFill>
                            <a:srgbClr val="114F7A"/>
                          </a:solidFill>
                          <a:latin typeface="Garamond"/>
                        </a:rPr>
                        <a:t>18 %</a:t>
                      </a:r>
                    </a:p>
                  </a:txBody>
                  <a:tcPr marL="73152" marR="73152" marT="18288" marB="18288" anchor="ctr">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EDF4FA"/>
                    </a:solidFill>
                  </a:tcPr>
                </a:tc>
                <a:tc vMerge="1">
                  <a:txBody>
                    <a:bodyPr/>
                    <a:lstStyle/>
                    <a:p>
                      <a:endParaRPr/>
                    </a:p>
                  </a:txBody>
                  <a:tcPr/>
                </a:tc>
                <a:extLst>
                  <a:ext uri="{0D108BD9-81ED-4DB2-BD59-A6C34878D82A}">
                    <a16:rowId xmlns:a16="http://schemas.microsoft.com/office/drawing/2014/main" val="10007"/>
                  </a:ext>
                </a:extLst>
              </a:tr>
              <a:tr h="321868">
                <a:tc>
                  <a:txBody>
                    <a:bodyPr/>
                    <a:lstStyle/>
                    <a:p>
                      <a:pPr marL="0" indent="0" algn="l">
                        <a:lnSpc>
                          <a:spcPct val="92000"/>
                        </a:lnSpc>
                        <a:buNone/>
                      </a:pPr>
                      <a:r>
                        <a:rPr sz="1250" b="0" i="0">
                          <a:solidFill>
                            <a:srgbClr val="334350"/>
                          </a:solidFill>
                          <a:latin typeface="Garamond"/>
                        </a:rPr>
                        <a:t>200.000 – 250.000</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a:txBody>
                    <a:bodyPr/>
                    <a:lstStyle/>
                    <a:p>
                      <a:pPr marL="0" indent="0" algn="ctr">
                        <a:lnSpc>
                          <a:spcPct val="92000"/>
                        </a:lnSpc>
                        <a:buNone/>
                      </a:pPr>
                      <a:r>
                        <a:rPr sz="1700" b="1" i="0">
                          <a:solidFill>
                            <a:srgbClr val="114F7A"/>
                          </a:solidFill>
                          <a:latin typeface="Garamond"/>
                        </a:rPr>
                        <a:t>18 %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FFFFFF"/>
                    </a:solidFill>
                  </a:tcPr>
                </a:tc>
                <a:tc>
                  <a:txBody>
                    <a:bodyPr/>
                    <a:lstStyle/>
                    <a:p>
                      <a:pPr marL="0" indent="0" algn="ctr">
                        <a:lnSpc>
                          <a:spcPct val="92000"/>
                        </a:lnSpc>
                        <a:buNone/>
                      </a:pPr>
                      <a:r>
                        <a:rPr sz="1700" b="1" i="0">
                          <a:solidFill>
                            <a:srgbClr val="114F7A"/>
                          </a:solidFill>
                          <a:latin typeface="Garamond"/>
                        </a:rPr>
                        <a:t>9 %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FFFFFF"/>
                    </a:solidFill>
                  </a:tcPr>
                </a:tc>
                <a:tc vMerge="1">
                  <a:txBody>
                    <a:bodyPr/>
                    <a:lstStyle/>
                    <a:p>
                      <a:endParaRPr/>
                    </a:p>
                  </a:txBody>
                  <a:tcPr/>
                </a:tc>
                <a:tc vMerge="1">
                  <a:txBody>
                    <a:bodyPr/>
                    <a:lstStyle/>
                    <a:p>
                      <a:endParaRPr/>
                    </a:p>
                  </a:txBody>
                  <a:tcPr/>
                </a:tc>
                <a:extLst>
                  <a:ext uri="{0D108BD9-81ED-4DB2-BD59-A6C34878D82A}">
                    <a16:rowId xmlns:a16="http://schemas.microsoft.com/office/drawing/2014/main" val="10008"/>
                  </a:ext>
                </a:extLst>
              </a:tr>
              <a:tr h="321868">
                <a:tc>
                  <a:txBody>
                    <a:bodyPr/>
                    <a:lstStyle/>
                    <a:p>
                      <a:pPr marL="0" indent="0" algn="l">
                        <a:lnSpc>
                          <a:spcPct val="92000"/>
                        </a:lnSpc>
                        <a:buNone/>
                      </a:pPr>
                      <a:r>
                        <a:rPr sz="1250" b="0" i="0">
                          <a:solidFill>
                            <a:srgbClr val="334350"/>
                          </a:solidFill>
                          <a:latin typeface="Garamond"/>
                        </a:rPr>
                        <a:t>250.000 – 500.000</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a:txBody>
                    <a:bodyPr/>
                    <a:lstStyle/>
                    <a:p>
                      <a:pPr marL="0" indent="0" algn="ctr">
                        <a:lnSpc>
                          <a:spcPct val="92000"/>
                        </a:lnSpc>
                        <a:buNone/>
                      </a:pPr>
                      <a:r>
                        <a:rPr sz="1700" b="1" i="0">
                          <a:solidFill>
                            <a:srgbClr val="114F7A"/>
                          </a:solidFill>
                          <a:latin typeface="Garamond"/>
                        </a:rPr>
                        <a:t>24 %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EDF4FA"/>
                    </a:solidFill>
                  </a:tcPr>
                </a:tc>
                <a:tc>
                  <a:txBody>
                    <a:bodyPr/>
                    <a:lstStyle/>
                    <a:p>
                      <a:pPr marL="0" indent="0" algn="ctr">
                        <a:lnSpc>
                          <a:spcPct val="92000"/>
                        </a:lnSpc>
                        <a:buNone/>
                      </a:pPr>
                      <a:r>
                        <a:rPr sz="1700" b="1" i="0">
                          <a:solidFill>
                            <a:srgbClr val="114F7A"/>
                          </a:solidFill>
                          <a:latin typeface="Garamond"/>
                        </a:rPr>
                        <a:t>12 %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E4F4F1"/>
                    </a:solidFill>
                  </a:tcPr>
                </a:tc>
                <a:tc>
                  <a:txBody>
                    <a:bodyPr/>
                    <a:lstStyle/>
                    <a:p>
                      <a:pPr marL="0" indent="0" algn="ctr">
                        <a:lnSpc>
                          <a:spcPct val="92000"/>
                        </a:lnSpc>
                        <a:buNone/>
                      </a:pPr>
                      <a:r>
                        <a:rPr sz="1700" b="1" i="0">
                          <a:solidFill>
                            <a:srgbClr val="114F7A"/>
                          </a:solidFill>
                          <a:latin typeface="Garamond"/>
                        </a:rPr>
                        <a:t>24 %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FFFFFF"/>
                    </a:solidFill>
                  </a:tcPr>
                </a:tc>
                <a:tc rowSpan="2">
                  <a:txBody>
                    <a:bodyPr/>
                    <a:lstStyle/>
                    <a:p>
                      <a:pPr marL="0" indent="0" algn="ctr">
                        <a:lnSpc>
                          <a:spcPct val="92000"/>
                        </a:lnSpc>
                        <a:buNone/>
                      </a:pPr>
                      <a:r>
                        <a:rPr sz="1700" b="1" i="0">
                          <a:solidFill>
                            <a:srgbClr val="114F7A"/>
                          </a:solidFill>
                          <a:latin typeface="Garamond"/>
                        </a:rPr>
                        <a:t>27 %</a:t>
                      </a:r>
                    </a:p>
                  </a:txBody>
                  <a:tcPr marL="73152" marR="73152" marT="18288" marB="18288" anchor="ctr">
                    <a:lnL w="12700" cap="flat" cmpd="sng" algn="ctr">
                      <a:solidFill>
                        <a:srgbClr val="DCE6EE"/>
                      </a:solidFill>
                      <a:prstDash val="solid"/>
                      <a:round/>
                      <a:headEnd type="none" w="med" len="med"/>
                      <a:tailEnd type="none" w="med" len="med"/>
                    </a:lnL>
                    <a:lnT w="9525" cap="flat" cmpd="sng" algn="ctr">
                      <a:solidFill>
                        <a:srgbClr val="C9DAE7"/>
                      </a:solidFill>
                      <a:prstDash val="solid"/>
                      <a:round/>
                      <a:headEnd type="none" w="med" len="med"/>
                      <a:tailEnd type="none" w="med" len="med"/>
                    </a:lnT>
                    <a:lnB w="9525" cap="flat" cmpd="sng" algn="ctr">
                      <a:solidFill>
                        <a:srgbClr val="C9DAE7"/>
                      </a:solidFill>
                    </a:lnB>
                    <a:solidFill>
                      <a:srgbClr val="FFFFFF"/>
                    </a:solidFill>
                  </a:tcPr>
                </a:tc>
                <a:extLst>
                  <a:ext uri="{0D108BD9-81ED-4DB2-BD59-A6C34878D82A}">
                    <a16:rowId xmlns:a16="http://schemas.microsoft.com/office/drawing/2014/main" val="10009"/>
                  </a:ext>
                </a:extLst>
              </a:tr>
              <a:tr h="321868">
                <a:tc>
                  <a:txBody>
                    <a:bodyPr/>
                    <a:lstStyle/>
                    <a:p>
                      <a:pPr marL="0" indent="0" algn="l">
                        <a:lnSpc>
                          <a:spcPct val="92000"/>
                        </a:lnSpc>
                        <a:buNone/>
                      </a:pPr>
                      <a:r>
                        <a:rPr sz="1250" b="0" i="0">
                          <a:solidFill>
                            <a:srgbClr val="334350"/>
                          </a:solidFill>
                          <a:latin typeface="Garamond"/>
                        </a:rPr>
                        <a:t>Au-delà de 500.000</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a:txBody>
                    <a:bodyPr/>
                    <a:lstStyle/>
                    <a:p>
                      <a:pPr marL="0" indent="0" algn="ctr">
                        <a:lnSpc>
                          <a:spcPct val="92000"/>
                        </a:lnSpc>
                        <a:buNone/>
                      </a:pPr>
                      <a:r>
                        <a:rPr sz="1700" b="1" i="0">
                          <a:solidFill>
                            <a:srgbClr val="114F7A"/>
                          </a:solidFill>
                          <a:latin typeface="Garamond"/>
                        </a:rPr>
                        <a:t>30 %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FFFFFF"/>
                    </a:solidFill>
                  </a:tcPr>
                </a:tc>
                <a:tc>
                  <a:txBody>
                    <a:bodyPr/>
                    <a:lstStyle/>
                    <a:p>
                      <a:pPr marL="0" indent="0" algn="ctr">
                        <a:lnSpc>
                          <a:spcPct val="92000"/>
                        </a:lnSpc>
                        <a:buNone/>
                      </a:pPr>
                      <a:r>
                        <a:rPr sz="1700" b="1" i="0">
                          <a:solidFill>
                            <a:srgbClr val="114F7A"/>
                          </a:solidFill>
                          <a:latin typeface="Garamond"/>
                        </a:rPr>
                        <a:t>15 %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FFFFFF"/>
                    </a:solidFill>
                  </a:tcPr>
                </a:tc>
                <a:tc>
                  <a:txBody>
                    <a:bodyPr/>
                    <a:lstStyle/>
                    <a:p>
                      <a:pPr marL="0" indent="0" algn="ctr">
                        <a:lnSpc>
                          <a:spcPct val="92000"/>
                        </a:lnSpc>
                        <a:buNone/>
                      </a:pPr>
                      <a:r>
                        <a:rPr sz="1700" b="1" i="0">
                          <a:solidFill>
                            <a:srgbClr val="114F7A"/>
                          </a:solidFill>
                          <a:latin typeface="Garamond"/>
                        </a:rPr>
                        <a:t>30 %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EDF4FA"/>
                    </a:solidFill>
                  </a:tcPr>
                </a:tc>
                <a:tc vMerge="1">
                  <a:txBody>
                    <a:bodyPr/>
                    <a:lstStyle/>
                    <a:p>
                      <a:endParaRPr/>
                    </a:p>
                  </a:txBody>
                  <a:tcPr/>
                </a:tc>
                <a:extLst>
                  <a:ext uri="{0D108BD9-81ED-4DB2-BD59-A6C34878D82A}">
                    <a16:rowId xmlns:a16="http://schemas.microsoft.com/office/drawing/2014/main" val="10010"/>
                  </a:ext>
                </a:extLst>
              </a:tr>
            </a:tbl>
          </a:graphicData>
        </a:graphic>
      </p:graphicFrame>
      <p:sp>
        <p:nvSpPr>
          <p:cNvPr id="7" name="Rectangle 6"/>
          <p:cNvSpPr/>
          <p:nvPr/>
        </p:nvSpPr>
        <p:spPr>
          <a:xfrm>
            <a:off x="502920" y="5541264"/>
            <a:ext cx="6805384" cy="566928"/>
          </a:xfrm>
          <a:prstGeom prst="rect">
            <a:avLst/>
          </a:prstGeom>
          <a:solidFill>
            <a:srgbClr val="D9E9F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TextBox 7"/>
          <p:cNvSpPr txBox="1"/>
          <p:nvPr/>
        </p:nvSpPr>
        <p:spPr>
          <a:xfrm>
            <a:off x="704088" y="5650992"/>
            <a:ext cx="7050024" cy="347472"/>
          </a:xfrm>
          <a:prstGeom prst="rect">
            <a:avLst/>
          </a:prstGeom>
          <a:noFill/>
        </p:spPr>
        <p:txBody>
          <a:bodyPr wrap="square" lIns="0" tIns="0" rIns="0" bIns="0" anchor="ctr">
            <a:spAutoFit/>
          </a:bodyPr>
          <a:lstStyle/>
          <a:p>
            <a:pPr marL="0" indent="0">
              <a:lnSpc>
                <a:spcPct val="95000"/>
              </a:lnSpc>
              <a:buNone/>
            </a:pPr>
            <a:r>
              <a:rPr sz="1100" b="1" i="0" cap="all" spc="50" dirty="0" err="1">
                <a:solidFill>
                  <a:srgbClr val="114F7A"/>
                </a:solidFill>
                <a:latin typeface="Garamond"/>
              </a:rPr>
              <a:t>Particularité</a:t>
            </a:r>
            <a:r>
              <a:rPr sz="1100" b="1" i="0" cap="all" spc="50" dirty="0">
                <a:solidFill>
                  <a:srgbClr val="114F7A"/>
                </a:solidFill>
                <a:latin typeface="Garamond"/>
              </a:rPr>
              <a:t> </a:t>
            </a:r>
            <a:r>
              <a:rPr sz="1100" b="1" i="0" cap="all" spc="50" dirty="0" err="1">
                <a:solidFill>
                  <a:srgbClr val="114F7A"/>
                </a:solidFill>
                <a:latin typeface="Garamond"/>
              </a:rPr>
              <a:t>flamande</a:t>
            </a:r>
            <a:r>
              <a:rPr sz="1100" b="1" i="0" cap="all" spc="50" dirty="0">
                <a:solidFill>
                  <a:srgbClr val="114F7A"/>
                </a:solidFill>
                <a:latin typeface="Garamond"/>
              </a:rPr>
              <a:t>  </a:t>
            </a:r>
            <a:r>
              <a:rPr sz="1150" b="0" i="0" dirty="0">
                <a:solidFill>
                  <a:srgbClr val="1C2B36"/>
                </a:solidFill>
                <a:latin typeface="Garamond"/>
              </a:rPr>
              <a:t>Le </a:t>
            </a:r>
            <a:r>
              <a:rPr sz="1150" b="0" i="0" dirty="0" err="1">
                <a:solidFill>
                  <a:srgbClr val="1C2B36"/>
                </a:solidFill>
                <a:latin typeface="Garamond"/>
              </a:rPr>
              <a:t>tarif</a:t>
            </a:r>
            <a:r>
              <a:rPr sz="1150" b="0" i="0" dirty="0">
                <a:solidFill>
                  <a:srgbClr val="1C2B36"/>
                </a:solidFill>
                <a:latin typeface="Garamond"/>
              </a:rPr>
              <a:t> </a:t>
            </a:r>
            <a:r>
              <a:rPr sz="1150" b="0" i="0" dirty="0" err="1">
                <a:solidFill>
                  <a:srgbClr val="1C2B36"/>
                </a:solidFill>
                <a:latin typeface="Garamond"/>
              </a:rPr>
              <a:t>s’applique</a:t>
            </a:r>
            <a:r>
              <a:rPr sz="1150" b="0" i="0" dirty="0">
                <a:solidFill>
                  <a:srgbClr val="1C2B36"/>
                </a:solidFill>
                <a:latin typeface="Garamond"/>
              </a:rPr>
              <a:t> </a:t>
            </a:r>
            <a:r>
              <a:rPr sz="1150" b="0" i="0" dirty="0" err="1">
                <a:solidFill>
                  <a:srgbClr val="1C2B36"/>
                </a:solidFill>
                <a:latin typeface="Garamond"/>
              </a:rPr>
              <a:t>séparément</a:t>
            </a:r>
            <a:r>
              <a:rPr sz="1150" b="0" i="0" dirty="0">
                <a:solidFill>
                  <a:srgbClr val="1C2B36"/>
                </a:solidFill>
                <a:latin typeface="Garamond"/>
              </a:rPr>
              <a:t> à la part </a:t>
            </a:r>
            <a:r>
              <a:rPr sz="1150" b="0" i="0" dirty="0" err="1">
                <a:solidFill>
                  <a:srgbClr val="1C2B36"/>
                </a:solidFill>
                <a:latin typeface="Garamond"/>
              </a:rPr>
              <a:t>mobilière</a:t>
            </a:r>
            <a:r>
              <a:rPr sz="1150" b="0" i="0" dirty="0">
                <a:solidFill>
                  <a:srgbClr val="1C2B36"/>
                </a:solidFill>
                <a:latin typeface="Garamond"/>
              </a:rPr>
              <a:t> et à la part </a:t>
            </a:r>
            <a:r>
              <a:rPr sz="1150" b="0" i="0" dirty="0" err="1">
                <a:solidFill>
                  <a:srgbClr val="1C2B36"/>
                </a:solidFill>
                <a:latin typeface="Garamond"/>
              </a:rPr>
              <a:t>immobilière</a:t>
            </a:r>
            <a:r>
              <a:rPr sz="1150" b="0" i="0" dirty="0">
                <a:solidFill>
                  <a:srgbClr val="1C2B36"/>
                </a:solidFill>
                <a:latin typeface="Garamond"/>
              </a:rPr>
              <a:t>. </a:t>
            </a:r>
            <a:endParaRPr lang="nl-BE" sz="1150" b="0" i="0" dirty="0">
              <a:solidFill>
                <a:srgbClr val="1C2B36"/>
              </a:solidFill>
              <a:latin typeface="Garamond"/>
            </a:endParaRPr>
          </a:p>
          <a:p>
            <a:pPr marL="0" indent="0">
              <a:lnSpc>
                <a:spcPct val="95000"/>
              </a:lnSpc>
              <a:buNone/>
            </a:pPr>
            <a:r>
              <a:rPr sz="1150" b="0" i="0" dirty="0">
                <a:solidFill>
                  <a:srgbClr val="1C2B36"/>
                </a:solidFill>
                <a:latin typeface="Garamond"/>
              </a:rPr>
              <a:t>À Bruxelles et </a:t>
            </a:r>
            <a:r>
              <a:rPr sz="1150" b="0" i="0" dirty="0" err="1">
                <a:solidFill>
                  <a:srgbClr val="1C2B36"/>
                </a:solidFill>
                <a:latin typeface="Garamond"/>
              </a:rPr>
              <a:t>en</a:t>
            </a:r>
            <a:r>
              <a:rPr sz="1150" b="0" i="0" dirty="0">
                <a:solidFill>
                  <a:srgbClr val="1C2B36"/>
                </a:solidFill>
                <a:latin typeface="Garamond"/>
              </a:rPr>
              <a:t> </a:t>
            </a:r>
            <a:r>
              <a:rPr sz="1150" b="0" i="0" dirty="0" err="1">
                <a:solidFill>
                  <a:srgbClr val="1C2B36"/>
                </a:solidFill>
                <a:latin typeface="Garamond"/>
              </a:rPr>
              <a:t>Wallonie</a:t>
            </a:r>
            <a:r>
              <a:rPr sz="1150" b="0" i="0" dirty="0">
                <a:solidFill>
                  <a:srgbClr val="1C2B36"/>
                </a:solidFill>
                <a:latin typeface="Garamond"/>
              </a:rPr>
              <a:t>, un </a:t>
            </a:r>
            <a:r>
              <a:rPr sz="1150" b="0" i="0" dirty="0" err="1">
                <a:solidFill>
                  <a:srgbClr val="1C2B36"/>
                </a:solidFill>
                <a:latin typeface="Garamond"/>
              </a:rPr>
              <a:t>tarif</a:t>
            </a:r>
            <a:r>
              <a:rPr sz="1150" b="0" i="0" dirty="0">
                <a:solidFill>
                  <a:srgbClr val="1C2B36"/>
                </a:solidFill>
                <a:latin typeface="Garamond"/>
              </a:rPr>
              <a:t> unique frappe la part </a:t>
            </a:r>
            <a:r>
              <a:rPr sz="1150" b="0" i="0" dirty="0" err="1">
                <a:solidFill>
                  <a:srgbClr val="1C2B36"/>
                </a:solidFill>
                <a:latin typeface="Garamond"/>
              </a:rPr>
              <a:t>nette</a:t>
            </a:r>
            <a:r>
              <a:rPr sz="1150" b="0" i="0" dirty="0">
                <a:solidFill>
                  <a:srgbClr val="1C2B36"/>
                </a:solidFill>
                <a:latin typeface="Garamond"/>
              </a:rPr>
              <a:t> </a:t>
            </a:r>
            <a:r>
              <a:rPr sz="1150" b="0" i="0" dirty="0" err="1">
                <a:solidFill>
                  <a:srgbClr val="1C2B36"/>
                </a:solidFill>
                <a:latin typeface="Garamond"/>
              </a:rPr>
              <a:t>globale</a:t>
            </a:r>
            <a:r>
              <a:rPr sz="1150" b="0" i="0" dirty="0">
                <a:solidFill>
                  <a:srgbClr val="1C2B36"/>
                </a:solidFill>
                <a:latin typeface="Garamond"/>
              </a:rPr>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530352"/>
            <a:ext cx="5760720" cy="274320"/>
          </a:xfrm>
          <a:prstGeom prst="rect">
            <a:avLst/>
          </a:prstGeom>
          <a:noFill/>
        </p:spPr>
        <p:txBody>
          <a:bodyPr wrap="square" lIns="0" tIns="0" rIns="0" bIns="0">
            <a:spAutoFit/>
          </a:bodyPr>
          <a:lstStyle/>
          <a:p>
            <a:pPr marL="0" indent="0">
              <a:buNone/>
            </a:pPr>
            <a:r>
              <a:rPr sz="950" b="1" i="0" cap="all" spc="120">
                <a:solidFill>
                  <a:srgbClr val="4A9BD4"/>
                </a:solidFill>
                <a:latin typeface="Garamond"/>
              </a:rPr>
              <a:t>Tarifs — 2 / 4</a:t>
            </a:r>
          </a:p>
        </p:txBody>
      </p:sp>
      <p:sp>
        <p:nvSpPr>
          <p:cNvPr id="3" name="Rectangle 2"/>
          <p:cNvSpPr/>
          <p:nvPr/>
        </p:nvSpPr>
        <p:spPr>
          <a:xfrm>
            <a:off x="502920" y="841248"/>
            <a:ext cx="8321040" cy="548640"/>
          </a:xfrm>
          <a:prstGeom prst="rect">
            <a:avLst/>
          </a:prstGeom>
          <a:solidFill>
            <a:srgbClr val="1E7BBE"/>
          </a:solidFill>
          <a:ln>
            <a:noFill/>
          </a:ln>
          <a:effectLst/>
        </p:spPr>
        <p:style>
          <a:lnRef idx="1">
            <a:schemeClr val="accent1"/>
          </a:lnRef>
          <a:fillRef idx="3">
            <a:schemeClr val="accent1"/>
          </a:fillRef>
          <a:effectRef idx="2">
            <a:schemeClr val="accent1"/>
          </a:effectRef>
          <a:fontRef idx="minor">
            <a:schemeClr val="lt1"/>
          </a:fontRef>
        </p:style>
        <p:txBody>
          <a:bodyPr wrap="square" lIns="219456" tIns="0" rIns="164592" bIns="0" rtlCol="0" anchor="ctr"/>
          <a:lstStyle/>
          <a:p>
            <a:pPr marL="0" indent="0" algn="l">
              <a:lnSpc>
                <a:spcPct val="92000"/>
              </a:lnSpc>
              <a:buNone/>
            </a:pPr>
            <a:r>
              <a:rPr sz="1600" b="1" i="0" cap="all" spc="40">
                <a:solidFill>
                  <a:srgbClr val="FFFFFF"/>
                </a:solidFill>
                <a:latin typeface="Garamond"/>
              </a:rPr>
              <a:t>Droits de succession entre frères et sœurs</a:t>
            </a:r>
          </a:p>
        </p:txBody>
      </p:sp>
      <p:sp>
        <p:nvSpPr>
          <p:cNvPr id="4" name="TextBox 3"/>
          <p:cNvSpPr txBox="1"/>
          <p:nvPr/>
        </p:nvSpPr>
        <p:spPr>
          <a:xfrm>
            <a:off x="18288" y="274320"/>
            <a:ext cx="292608" cy="274320"/>
          </a:xfrm>
          <a:prstGeom prst="rect">
            <a:avLst/>
          </a:prstGeom>
          <a:noFill/>
        </p:spPr>
        <p:txBody>
          <a:bodyPr wrap="square" lIns="0" tIns="0" rIns="0" bIns="0">
            <a:spAutoFit/>
          </a:bodyPr>
          <a:lstStyle/>
          <a:p>
            <a:pPr marL="0" indent="0" algn="ctr">
              <a:buNone/>
            </a:pPr>
            <a:r>
              <a:rPr sz="1300" b="1" i="0">
                <a:solidFill>
                  <a:srgbClr val="FFFFFF"/>
                </a:solidFill>
                <a:latin typeface="Garamond"/>
              </a:rPr>
              <a:t>18</a:t>
            </a:r>
          </a:p>
        </p:txBody>
      </p:sp>
      <p:sp>
        <p:nvSpPr>
          <p:cNvPr id="5" name="TextBox 4"/>
          <p:cNvSpPr txBox="1"/>
          <p:nvPr/>
        </p:nvSpPr>
        <p:spPr>
          <a:xfrm>
            <a:off x="502920" y="6455664"/>
            <a:ext cx="5943600" cy="274320"/>
          </a:xfrm>
          <a:prstGeom prst="rect">
            <a:avLst/>
          </a:prstGeom>
          <a:noFill/>
        </p:spPr>
        <p:txBody>
          <a:bodyPr wrap="square" lIns="0" tIns="0" rIns="0" bIns="0">
            <a:spAutoFit/>
          </a:bodyPr>
          <a:lstStyle/>
          <a:p>
            <a:pPr marL="0" indent="0">
              <a:buNone/>
            </a:pPr>
            <a:r>
              <a:rPr sz="950" b="0" i="0">
                <a:solidFill>
                  <a:srgbClr val="6B7C8A"/>
                </a:solidFill>
                <a:latin typeface="Garamond"/>
              </a:rPr>
              <a:t>Conférence U4U – 9 septembre 2026</a:t>
            </a:r>
          </a:p>
        </p:txBody>
      </p:sp>
      <p:graphicFrame>
        <p:nvGraphicFramePr>
          <p:cNvPr id="6" name="Table 5"/>
          <p:cNvGraphicFramePr>
            <a:graphicFrameLocks noGrp="1"/>
          </p:cNvGraphicFramePr>
          <p:nvPr/>
        </p:nvGraphicFramePr>
        <p:xfrm>
          <a:off x="502920" y="1682496"/>
          <a:ext cx="8321040" cy="3767328"/>
        </p:xfrm>
        <a:graphic>
          <a:graphicData uri="http://schemas.openxmlformats.org/drawingml/2006/table">
            <a:tbl>
              <a:tblPr>
                <a:tableStyleId>{2D5ABB26-0587-4C30-8999-92F81FD0307C}</a:tableStyleId>
              </a:tblPr>
              <a:tblGrid>
                <a:gridCol w="2139696">
                  <a:extLst>
                    <a:ext uri="{9D8B030D-6E8A-4147-A177-3AD203B41FA5}">
                      <a16:colId xmlns:a16="http://schemas.microsoft.com/office/drawing/2014/main" val="20000"/>
                    </a:ext>
                  </a:extLst>
                </a:gridCol>
                <a:gridCol w="1545336">
                  <a:extLst>
                    <a:ext uri="{9D8B030D-6E8A-4147-A177-3AD203B41FA5}">
                      <a16:colId xmlns:a16="http://schemas.microsoft.com/office/drawing/2014/main" val="20001"/>
                    </a:ext>
                  </a:extLst>
                </a:gridCol>
                <a:gridCol w="1545336">
                  <a:extLst>
                    <a:ext uri="{9D8B030D-6E8A-4147-A177-3AD203B41FA5}">
                      <a16:colId xmlns:a16="http://schemas.microsoft.com/office/drawing/2014/main" val="20002"/>
                    </a:ext>
                  </a:extLst>
                </a:gridCol>
                <a:gridCol w="1545336">
                  <a:extLst>
                    <a:ext uri="{9D8B030D-6E8A-4147-A177-3AD203B41FA5}">
                      <a16:colId xmlns:a16="http://schemas.microsoft.com/office/drawing/2014/main" val="20003"/>
                    </a:ext>
                  </a:extLst>
                </a:gridCol>
                <a:gridCol w="1545336">
                  <a:extLst>
                    <a:ext uri="{9D8B030D-6E8A-4147-A177-3AD203B41FA5}">
                      <a16:colId xmlns:a16="http://schemas.microsoft.com/office/drawing/2014/main" val="20004"/>
                    </a:ext>
                  </a:extLst>
                </a:gridCol>
              </a:tblGrid>
              <a:tr h="548640">
                <a:tc>
                  <a:txBody>
                    <a:bodyPr/>
                    <a:lstStyle/>
                    <a:p>
                      <a:pPr marL="0" indent="0" algn="l">
                        <a:lnSpc>
                          <a:spcPct val="92000"/>
                        </a:lnSpc>
                        <a:buNone/>
                      </a:pPr>
                      <a:r>
                        <a:rPr sz="1200" b="1" i="0">
                          <a:solidFill>
                            <a:srgbClr val="FFFFFF"/>
                          </a:solidFill>
                          <a:latin typeface="Garamond"/>
                        </a:rPr>
                        <a:t>Tranche (EUR)</a:t>
                      </a:r>
                    </a:p>
                  </a:txBody>
                  <a:tcPr marL="73152" marR="73152" marT="18288" marB="18288" anchor="ctr">
                    <a:lnR w="12700" cap="flat" cmpd="sng" algn="ctr">
                      <a:solidFill>
                        <a:srgbClr val="FFFFFF"/>
                      </a:solidFill>
                    </a:lnR>
                    <a:lnT w="9525" cap="flat" cmpd="sng" algn="ctr">
                      <a:noFill/>
                    </a:lnT>
                    <a:lnB w="9525" cap="flat" cmpd="sng" algn="ctr">
                      <a:noFill/>
                    </a:lnB>
                    <a:solidFill>
                      <a:srgbClr val="114F7A"/>
                    </a:solidFill>
                  </a:tcPr>
                </a:tc>
                <a:tc>
                  <a:txBody>
                    <a:bodyPr/>
                    <a:lstStyle/>
                    <a:p>
                      <a:pPr marL="0" indent="0" algn="ctr">
                        <a:lnSpc>
                          <a:spcPct val="92000"/>
                        </a:lnSpc>
                        <a:buNone/>
                      </a:pPr>
                      <a:r>
                        <a:rPr sz="1200" b="1" i="0">
                          <a:solidFill>
                            <a:srgbClr val="FFFFFF"/>
                          </a:solidFill>
                          <a:latin typeface="Garamond"/>
                        </a:rPr>
                        <a:t>Région wallonne</a:t>
                      </a:r>
                    </a:p>
                    <a:p>
                      <a:pPr marL="0" indent="0" algn="ctr">
                        <a:lnSpc>
                          <a:spcPct val="92000"/>
                        </a:lnSpc>
                        <a:buNone/>
                      </a:pPr>
                      <a:r>
                        <a:rPr sz="1000" b="0" i="0">
                          <a:solidFill>
                            <a:srgbClr val="BFDCF2"/>
                          </a:solidFill>
                          <a:latin typeface="Garamond"/>
                        </a:rPr>
                        <a:t>régime actuel</a:t>
                      </a:r>
                    </a:p>
                  </a:txBody>
                  <a:tcPr marL="73152" marR="73152" marT="18288" marB="18288" anchor="ctr">
                    <a:lnL w="12700" cap="flat" cmpd="sng" algn="ctr">
                      <a:solidFill>
                        <a:srgbClr val="FFFFFF"/>
                      </a:solidFill>
                      <a:prstDash val="solid"/>
                      <a:round/>
                      <a:headEnd type="none" w="med" len="med"/>
                      <a:tailEnd type="none" w="med" len="med"/>
                    </a:lnL>
                    <a:lnR w="12700" cap="flat" cmpd="sng" algn="ctr">
                      <a:solidFill>
                        <a:srgbClr val="FFFFFF"/>
                      </a:solidFill>
                    </a:lnR>
                    <a:lnT w="9525" cap="flat" cmpd="sng" algn="ctr">
                      <a:noFill/>
                    </a:lnT>
                    <a:lnB w="9525" cap="flat" cmpd="sng" algn="ctr">
                      <a:noFill/>
                    </a:lnB>
                    <a:solidFill>
                      <a:srgbClr val="114F7A"/>
                    </a:solidFill>
                  </a:tcPr>
                </a:tc>
                <a:tc>
                  <a:txBody>
                    <a:bodyPr/>
                    <a:lstStyle/>
                    <a:p>
                      <a:pPr marL="0" indent="0" algn="ctr">
                        <a:lnSpc>
                          <a:spcPct val="92000"/>
                        </a:lnSpc>
                        <a:buNone/>
                      </a:pPr>
                      <a:r>
                        <a:rPr sz="1200" b="1" i="0">
                          <a:solidFill>
                            <a:srgbClr val="FFFFFF"/>
                          </a:solidFill>
                          <a:latin typeface="Garamond"/>
                        </a:rPr>
                        <a:t>Région wallonne</a:t>
                      </a:r>
                    </a:p>
                    <a:p>
                      <a:pPr marL="0" indent="0" algn="ctr">
                        <a:lnSpc>
                          <a:spcPct val="92000"/>
                        </a:lnSpc>
                        <a:buNone/>
                      </a:pPr>
                      <a:r>
                        <a:rPr sz="1000" b="0" i="0">
                          <a:solidFill>
                            <a:srgbClr val="CFEAE5"/>
                          </a:solidFill>
                          <a:latin typeface="Garamond"/>
                        </a:rPr>
                        <a:t>dès 2028</a:t>
                      </a:r>
                    </a:p>
                  </a:txBody>
                  <a:tcPr marL="73152" marR="73152" marT="18288" marB="18288" anchor="ctr">
                    <a:lnL w="12700" cap="flat" cmpd="sng" algn="ctr">
                      <a:solidFill>
                        <a:srgbClr val="FFFFFF"/>
                      </a:solidFill>
                      <a:prstDash val="solid"/>
                      <a:round/>
                      <a:headEnd type="none" w="med" len="med"/>
                      <a:tailEnd type="none" w="med" len="med"/>
                    </a:lnL>
                    <a:lnR w="12700" cap="flat" cmpd="sng" algn="ctr">
                      <a:solidFill>
                        <a:srgbClr val="FFFFFF"/>
                      </a:solidFill>
                    </a:lnR>
                    <a:lnT w="9525" cap="flat" cmpd="sng" algn="ctr">
                      <a:noFill/>
                    </a:lnT>
                    <a:lnB w="9525" cap="flat" cmpd="sng" algn="ctr">
                      <a:noFill/>
                    </a:lnB>
                    <a:solidFill>
                      <a:srgbClr val="00A791"/>
                    </a:solidFill>
                  </a:tcPr>
                </a:tc>
                <a:tc>
                  <a:txBody>
                    <a:bodyPr/>
                    <a:lstStyle/>
                    <a:p>
                      <a:pPr marL="0" indent="0" algn="ctr">
                        <a:lnSpc>
                          <a:spcPct val="92000"/>
                        </a:lnSpc>
                        <a:buNone/>
                      </a:pPr>
                      <a:r>
                        <a:rPr sz="1200" b="1" i="0">
                          <a:solidFill>
                            <a:srgbClr val="FFFFFF"/>
                          </a:solidFill>
                          <a:latin typeface="Garamond"/>
                        </a:rPr>
                        <a:t>Région bruxelloise</a:t>
                      </a:r>
                    </a:p>
                  </a:txBody>
                  <a:tcPr marL="73152" marR="73152" marT="18288" marB="18288" anchor="ctr">
                    <a:lnL w="12700" cap="flat" cmpd="sng" algn="ctr">
                      <a:solidFill>
                        <a:srgbClr val="FFFFFF"/>
                      </a:solidFill>
                      <a:prstDash val="solid"/>
                      <a:round/>
                      <a:headEnd type="none" w="med" len="med"/>
                      <a:tailEnd type="none" w="med" len="med"/>
                    </a:lnL>
                    <a:lnR w="12700" cap="flat" cmpd="sng" algn="ctr">
                      <a:solidFill>
                        <a:srgbClr val="FFFFFF"/>
                      </a:solidFill>
                    </a:lnR>
                    <a:lnT w="9525" cap="flat" cmpd="sng" algn="ctr">
                      <a:noFill/>
                    </a:lnT>
                    <a:lnB w="9525" cap="flat" cmpd="sng" algn="ctr">
                      <a:noFill/>
                    </a:lnB>
                    <a:solidFill>
                      <a:srgbClr val="114F7A"/>
                    </a:solidFill>
                  </a:tcPr>
                </a:tc>
                <a:tc>
                  <a:txBody>
                    <a:bodyPr/>
                    <a:lstStyle/>
                    <a:p>
                      <a:pPr marL="0" indent="0" algn="ctr">
                        <a:lnSpc>
                          <a:spcPct val="92000"/>
                        </a:lnSpc>
                        <a:buNone/>
                      </a:pPr>
                      <a:r>
                        <a:rPr sz="1200" b="1" i="0">
                          <a:solidFill>
                            <a:srgbClr val="FFFFFF"/>
                          </a:solidFill>
                          <a:latin typeface="Garamond"/>
                        </a:rPr>
                        <a:t>Région flamande</a:t>
                      </a:r>
                    </a:p>
                  </a:txBody>
                  <a:tcPr marL="73152" marR="73152" marT="18288" marB="18288" anchor="ctr">
                    <a:lnL w="12700" cap="flat" cmpd="sng" algn="ctr">
                      <a:solidFill>
                        <a:srgbClr val="FFFFFF"/>
                      </a:solidFill>
                      <a:prstDash val="solid"/>
                      <a:round/>
                      <a:headEnd type="none" w="med" len="med"/>
                      <a:tailEnd type="none" w="med" len="med"/>
                    </a:lnL>
                    <a:lnT w="9525" cap="flat" cmpd="sng" algn="ctr">
                      <a:noFill/>
                    </a:lnT>
                    <a:lnB w="9525" cap="flat" cmpd="sng" algn="ctr">
                      <a:noFill/>
                    </a:lnB>
                    <a:solidFill>
                      <a:srgbClr val="114F7A"/>
                    </a:solidFill>
                  </a:tcPr>
                </a:tc>
                <a:extLst>
                  <a:ext uri="{0D108BD9-81ED-4DB2-BD59-A6C34878D82A}">
                    <a16:rowId xmlns:a16="http://schemas.microsoft.com/office/drawing/2014/main" val="10000"/>
                  </a:ext>
                </a:extLst>
              </a:tr>
              <a:tr h="357632">
                <a:tc>
                  <a:txBody>
                    <a:bodyPr/>
                    <a:lstStyle/>
                    <a:p>
                      <a:pPr marL="0" indent="0" algn="l">
                        <a:lnSpc>
                          <a:spcPct val="92000"/>
                        </a:lnSpc>
                        <a:buNone/>
                      </a:pPr>
                      <a:r>
                        <a:rPr sz="1250" b="0" i="0">
                          <a:solidFill>
                            <a:srgbClr val="334350"/>
                          </a:solidFill>
                          <a:latin typeface="Garamond"/>
                        </a:rPr>
                        <a:t>0 – 12.500</a:t>
                      </a:r>
                    </a:p>
                  </a:txBody>
                  <a:tcPr marL="73152" marR="73152" marT="18288" marB="18288" anchor="ctr">
                    <a:lnR w="12700" cap="flat" cmpd="sng" algn="ctr">
                      <a:solidFill>
                        <a:srgbClr val="DCE6EE"/>
                      </a:solidFill>
                    </a:lnR>
                    <a:lnT>
                      <a:noFill/>
                    </a:lnT>
                    <a:lnB w="6350" cap="flat" cmpd="sng" algn="ctr">
                      <a:solidFill>
                        <a:srgbClr val="E7EEF4"/>
                      </a:solidFill>
                    </a:lnB>
                    <a:solidFill>
                      <a:srgbClr val="F7FAFD"/>
                    </a:solidFill>
                  </a:tcPr>
                </a:tc>
                <a:tc>
                  <a:txBody>
                    <a:bodyPr/>
                    <a:lstStyle/>
                    <a:p>
                      <a:pPr marL="0" indent="0" algn="ctr">
                        <a:lnSpc>
                          <a:spcPct val="92000"/>
                        </a:lnSpc>
                        <a:buNone/>
                      </a:pPr>
                      <a:r>
                        <a:rPr sz="1700" b="1" i="0">
                          <a:solidFill>
                            <a:srgbClr val="114F7A"/>
                          </a:solidFill>
                          <a:latin typeface="Garamond"/>
                        </a:rPr>
                        <a:t>20 %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a:noFill/>
                    </a:lnT>
                    <a:lnB w="9525" cap="flat" cmpd="sng" algn="ctr">
                      <a:solidFill>
                        <a:srgbClr val="C9DAE7"/>
                      </a:solidFill>
                    </a:lnB>
                    <a:solidFill>
                      <a:srgbClr val="FFFFFF"/>
                    </a:solidFill>
                  </a:tcPr>
                </a:tc>
                <a:tc>
                  <a:txBody>
                    <a:bodyPr/>
                    <a:lstStyle/>
                    <a:p>
                      <a:pPr marL="0" indent="0" algn="ctr">
                        <a:lnSpc>
                          <a:spcPct val="92000"/>
                        </a:lnSpc>
                        <a:buNone/>
                      </a:pPr>
                      <a:r>
                        <a:rPr sz="1700" b="1" i="0">
                          <a:solidFill>
                            <a:srgbClr val="114F7A"/>
                          </a:solidFill>
                          <a:latin typeface="Garamond"/>
                        </a:rPr>
                        <a:t>10 %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a:noFill/>
                    </a:lnT>
                    <a:lnB w="9525" cap="flat" cmpd="sng" algn="ctr">
                      <a:solidFill>
                        <a:srgbClr val="C9DAE7"/>
                      </a:solidFill>
                    </a:lnB>
                    <a:solidFill>
                      <a:srgbClr val="FFFFFF"/>
                    </a:solidFill>
                  </a:tcPr>
                </a:tc>
                <a:tc>
                  <a:txBody>
                    <a:bodyPr/>
                    <a:lstStyle/>
                    <a:p>
                      <a:pPr marL="0" indent="0" algn="ctr">
                        <a:lnSpc>
                          <a:spcPct val="92000"/>
                        </a:lnSpc>
                        <a:buNone/>
                      </a:pPr>
                      <a:r>
                        <a:rPr sz="1700" b="1" i="0">
                          <a:solidFill>
                            <a:srgbClr val="114F7A"/>
                          </a:solidFill>
                          <a:latin typeface="Garamond"/>
                        </a:rPr>
                        <a:t>20 %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a:noFill/>
                    </a:lnT>
                    <a:lnB w="9525" cap="flat" cmpd="sng" algn="ctr">
                      <a:solidFill>
                        <a:srgbClr val="C9DAE7"/>
                      </a:solidFill>
                    </a:lnB>
                    <a:solidFill>
                      <a:srgbClr val="FFFFFF"/>
                    </a:solidFill>
                  </a:tcPr>
                </a:tc>
                <a:tc rowSpan="3">
                  <a:txBody>
                    <a:bodyPr/>
                    <a:lstStyle/>
                    <a:p>
                      <a:pPr marL="0" indent="0" algn="ctr">
                        <a:lnSpc>
                          <a:spcPct val="92000"/>
                        </a:lnSpc>
                        <a:buNone/>
                      </a:pPr>
                      <a:r>
                        <a:rPr sz="1700" b="1" i="0">
                          <a:solidFill>
                            <a:srgbClr val="114F7A"/>
                          </a:solidFill>
                          <a:latin typeface="Garamond"/>
                        </a:rPr>
                        <a:t>25 %</a:t>
                      </a:r>
                    </a:p>
                  </a:txBody>
                  <a:tcPr marL="73152" marR="73152" marT="18288" marB="18288" anchor="ctr">
                    <a:lnL w="12700" cap="flat" cmpd="sng" algn="ctr">
                      <a:solidFill>
                        <a:srgbClr val="DCE6EE"/>
                      </a:solidFill>
                      <a:prstDash val="solid"/>
                      <a:round/>
                      <a:headEnd type="none" w="med" len="med"/>
                      <a:tailEnd type="none" w="med" len="med"/>
                    </a:lnL>
                    <a:lnT>
                      <a:noFill/>
                    </a:lnT>
                    <a:lnB w="9525" cap="flat" cmpd="sng" algn="ctr">
                      <a:solidFill>
                        <a:srgbClr val="C9DAE7"/>
                      </a:solidFill>
                    </a:lnB>
                    <a:solidFill>
                      <a:srgbClr val="FFFFFF"/>
                    </a:solidFill>
                  </a:tcPr>
                </a:tc>
                <a:extLst>
                  <a:ext uri="{0D108BD9-81ED-4DB2-BD59-A6C34878D82A}">
                    <a16:rowId xmlns:a16="http://schemas.microsoft.com/office/drawing/2014/main" val="10001"/>
                  </a:ext>
                </a:extLst>
              </a:tr>
              <a:tr h="357632">
                <a:tc>
                  <a:txBody>
                    <a:bodyPr/>
                    <a:lstStyle/>
                    <a:p>
                      <a:pPr marL="0" indent="0" algn="l">
                        <a:lnSpc>
                          <a:spcPct val="92000"/>
                        </a:lnSpc>
                        <a:buNone/>
                      </a:pPr>
                      <a:r>
                        <a:rPr sz="1250" b="0" i="0">
                          <a:solidFill>
                            <a:srgbClr val="334350"/>
                          </a:solidFill>
                          <a:latin typeface="Garamond"/>
                        </a:rPr>
                        <a:t>12.500 – 25.000</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a:txBody>
                    <a:bodyPr/>
                    <a:lstStyle/>
                    <a:p>
                      <a:pPr marL="0" indent="0" algn="ctr">
                        <a:lnSpc>
                          <a:spcPct val="92000"/>
                        </a:lnSpc>
                        <a:buNone/>
                      </a:pPr>
                      <a:r>
                        <a:rPr sz="1700" b="1" i="0">
                          <a:solidFill>
                            <a:srgbClr val="114F7A"/>
                          </a:solidFill>
                          <a:latin typeface="Garamond"/>
                        </a:rPr>
                        <a:t>25 %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EDF4FA"/>
                    </a:solidFill>
                  </a:tcPr>
                </a:tc>
                <a:tc>
                  <a:txBody>
                    <a:bodyPr/>
                    <a:lstStyle/>
                    <a:p>
                      <a:pPr marL="0" indent="0" algn="ctr">
                        <a:lnSpc>
                          <a:spcPct val="92000"/>
                        </a:lnSpc>
                        <a:buNone/>
                      </a:pPr>
                      <a:r>
                        <a:rPr sz="1700" b="1" i="0">
                          <a:solidFill>
                            <a:srgbClr val="114F7A"/>
                          </a:solidFill>
                          <a:latin typeface="Garamond"/>
                        </a:rPr>
                        <a:t>13 %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E4F4F1"/>
                    </a:solidFill>
                  </a:tcPr>
                </a:tc>
                <a:tc>
                  <a:txBody>
                    <a:bodyPr/>
                    <a:lstStyle/>
                    <a:p>
                      <a:pPr marL="0" indent="0" algn="ctr">
                        <a:lnSpc>
                          <a:spcPct val="92000"/>
                        </a:lnSpc>
                        <a:buNone/>
                      </a:pPr>
                      <a:r>
                        <a:rPr sz="1700" b="1" i="0">
                          <a:solidFill>
                            <a:srgbClr val="114F7A"/>
                          </a:solidFill>
                          <a:latin typeface="Garamond"/>
                        </a:rPr>
                        <a:t>25 %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EDF4FA"/>
                    </a:solidFill>
                  </a:tcPr>
                </a:tc>
                <a:tc vMerge="1">
                  <a:txBody>
                    <a:bodyPr/>
                    <a:lstStyle/>
                    <a:p>
                      <a:endParaRPr/>
                    </a:p>
                  </a:txBody>
                  <a:tcPr/>
                </a:tc>
                <a:extLst>
                  <a:ext uri="{0D108BD9-81ED-4DB2-BD59-A6C34878D82A}">
                    <a16:rowId xmlns:a16="http://schemas.microsoft.com/office/drawing/2014/main" val="10002"/>
                  </a:ext>
                </a:extLst>
              </a:tr>
              <a:tr h="357632">
                <a:tc>
                  <a:txBody>
                    <a:bodyPr/>
                    <a:lstStyle/>
                    <a:p>
                      <a:pPr marL="0" indent="0" algn="l">
                        <a:lnSpc>
                          <a:spcPct val="92000"/>
                        </a:lnSpc>
                        <a:buNone/>
                      </a:pPr>
                      <a:r>
                        <a:rPr sz="1250" b="0" i="0">
                          <a:solidFill>
                            <a:srgbClr val="334350"/>
                          </a:solidFill>
                          <a:latin typeface="Garamond"/>
                        </a:rPr>
                        <a:t>25.000 – 35.000</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rowSpan="3">
                  <a:txBody>
                    <a:bodyPr/>
                    <a:lstStyle/>
                    <a:p>
                      <a:pPr marL="0" indent="0" algn="ctr">
                        <a:lnSpc>
                          <a:spcPct val="92000"/>
                        </a:lnSpc>
                        <a:buNone/>
                      </a:pPr>
                      <a:r>
                        <a:rPr sz="1700" b="1" i="0">
                          <a:solidFill>
                            <a:srgbClr val="114F7A"/>
                          </a:solidFill>
                          <a:latin typeface="Garamond"/>
                        </a:rPr>
                        <a:t>35 %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FFFFFF"/>
                    </a:solidFill>
                  </a:tcPr>
                </a:tc>
                <a:tc rowSpan="3">
                  <a:txBody>
                    <a:bodyPr/>
                    <a:lstStyle/>
                    <a:p>
                      <a:pPr marL="0" indent="0" algn="ctr">
                        <a:lnSpc>
                          <a:spcPct val="92000"/>
                        </a:lnSpc>
                        <a:buNone/>
                      </a:pPr>
                      <a:r>
                        <a:rPr sz="1700" b="1" i="0">
                          <a:solidFill>
                            <a:srgbClr val="114F7A"/>
                          </a:solidFill>
                          <a:latin typeface="Garamond"/>
                        </a:rPr>
                        <a:t>18 %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FFFFFF"/>
                    </a:solidFill>
                  </a:tcPr>
                </a:tc>
                <a:tc rowSpan="2">
                  <a:txBody>
                    <a:bodyPr/>
                    <a:lstStyle/>
                    <a:p>
                      <a:pPr marL="0" indent="0" algn="ctr">
                        <a:lnSpc>
                          <a:spcPct val="92000"/>
                        </a:lnSpc>
                        <a:buNone/>
                      </a:pPr>
                      <a:r>
                        <a:rPr sz="1700" b="1" i="0">
                          <a:solidFill>
                            <a:srgbClr val="114F7A"/>
                          </a:solidFill>
                          <a:latin typeface="Garamond"/>
                        </a:rPr>
                        <a:t>30 %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FFFFFF"/>
                    </a:solidFill>
                  </a:tcPr>
                </a:tc>
                <a:tc vMerge="1">
                  <a:txBody>
                    <a:bodyPr/>
                    <a:lstStyle/>
                    <a:p>
                      <a:endParaRPr/>
                    </a:p>
                  </a:txBody>
                  <a:tcPr/>
                </a:tc>
                <a:extLst>
                  <a:ext uri="{0D108BD9-81ED-4DB2-BD59-A6C34878D82A}">
                    <a16:rowId xmlns:a16="http://schemas.microsoft.com/office/drawing/2014/main" val="10003"/>
                  </a:ext>
                </a:extLst>
              </a:tr>
              <a:tr h="357632">
                <a:tc>
                  <a:txBody>
                    <a:bodyPr/>
                    <a:lstStyle/>
                    <a:p>
                      <a:pPr marL="0" indent="0" algn="l">
                        <a:lnSpc>
                          <a:spcPct val="92000"/>
                        </a:lnSpc>
                        <a:buNone/>
                      </a:pPr>
                      <a:r>
                        <a:rPr sz="1250" b="0" i="0">
                          <a:solidFill>
                            <a:srgbClr val="334350"/>
                          </a:solidFill>
                          <a:latin typeface="Garamond"/>
                        </a:rPr>
                        <a:t>35.000 – 50.000</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vMerge="1">
                  <a:txBody>
                    <a:bodyPr/>
                    <a:lstStyle/>
                    <a:p>
                      <a:endParaRPr/>
                    </a:p>
                  </a:txBody>
                  <a:tcPr/>
                </a:tc>
                <a:tc vMerge="1">
                  <a:txBody>
                    <a:bodyPr/>
                    <a:lstStyle/>
                    <a:p>
                      <a:endParaRPr/>
                    </a:p>
                  </a:txBody>
                  <a:tcPr/>
                </a:tc>
                <a:tc vMerge="1">
                  <a:txBody>
                    <a:bodyPr/>
                    <a:lstStyle/>
                    <a:p>
                      <a:endParaRPr/>
                    </a:p>
                  </a:txBody>
                  <a:tcPr/>
                </a:tc>
                <a:tc rowSpan="2">
                  <a:txBody>
                    <a:bodyPr/>
                    <a:lstStyle/>
                    <a:p>
                      <a:pPr marL="0" indent="0" algn="ctr">
                        <a:lnSpc>
                          <a:spcPct val="92000"/>
                        </a:lnSpc>
                        <a:buNone/>
                      </a:pPr>
                      <a:r>
                        <a:rPr sz="1700" b="1" i="0">
                          <a:solidFill>
                            <a:srgbClr val="114F7A"/>
                          </a:solidFill>
                          <a:latin typeface="Garamond"/>
                        </a:rPr>
                        <a:t>30 %</a:t>
                      </a:r>
                    </a:p>
                  </a:txBody>
                  <a:tcPr marL="73152" marR="73152" marT="18288" marB="18288" anchor="ctr">
                    <a:lnT w="9525" cap="flat" cmpd="sng" algn="ctr">
                      <a:solidFill>
                        <a:srgbClr val="C9DAE7"/>
                      </a:solidFill>
                      <a:prstDash val="solid"/>
                      <a:round/>
                      <a:headEnd type="none" w="med" len="med"/>
                      <a:tailEnd type="none" w="med" len="med"/>
                    </a:lnT>
                    <a:lnB w="9525" cap="flat" cmpd="sng" algn="ctr">
                      <a:solidFill>
                        <a:srgbClr val="C9DAE7"/>
                      </a:solidFill>
                    </a:lnB>
                    <a:solidFill>
                      <a:srgbClr val="EDF4FA"/>
                    </a:solidFill>
                  </a:tcPr>
                </a:tc>
                <a:extLst>
                  <a:ext uri="{0D108BD9-81ED-4DB2-BD59-A6C34878D82A}">
                    <a16:rowId xmlns:a16="http://schemas.microsoft.com/office/drawing/2014/main" val="10004"/>
                  </a:ext>
                </a:extLst>
              </a:tr>
              <a:tr h="357632">
                <a:tc>
                  <a:txBody>
                    <a:bodyPr/>
                    <a:lstStyle/>
                    <a:p>
                      <a:pPr marL="0" indent="0" algn="l">
                        <a:lnSpc>
                          <a:spcPct val="92000"/>
                        </a:lnSpc>
                        <a:buNone/>
                      </a:pPr>
                      <a:r>
                        <a:rPr sz="1250" b="0" i="0">
                          <a:solidFill>
                            <a:srgbClr val="334350"/>
                          </a:solidFill>
                          <a:latin typeface="Garamond"/>
                        </a:rPr>
                        <a:t>50.000 – 75.000</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vMerge="1">
                  <a:txBody>
                    <a:bodyPr/>
                    <a:lstStyle/>
                    <a:p>
                      <a:endParaRPr/>
                    </a:p>
                  </a:txBody>
                  <a:tcPr/>
                </a:tc>
                <a:tc vMerge="1">
                  <a:txBody>
                    <a:bodyPr/>
                    <a:lstStyle/>
                    <a:p>
                      <a:endParaRPr/>
                    </a:p>
                  </a:txBody>
                  <a:tcPr/>
                </a:tc>
                <a:tc rowSpan="2">
                  <a:txBody>
                    <a:bodyPr/>
                    <a:lstStyle/>
                    <a:p>
                      <a:pPr marL="0" indent="0" algn="ctr">
                        <a:lnSpc>
                          <a:spcPct val="92000"/>
                        </a:lnSpc>
                        <a:buNone/>
                      </a:pPr>
                      <a:r>
                        <a:rPr sz="1700" b="1" i="0">
                          <a:solidFill>
                            <a:srgbClr val="114F7A"/>
                          </a:solidFill>
                          <a:latin typeface="Garamond"/>
                        </a:rPr>
                        <a:t>40 %</a:t>
                      </a:r>
                    </a:p>
                  </a:txBody>
                  <a:tcPr marL="73152" marR="73152" marT="18288" marB="18288" anchor="ctr">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EDF4FA"/>
                    </a:solidFill>
                  </a:tcPr>
                </a:tc>
                <a:tc vMerge="1">
                  <a:txBody>
                    <a:bodyPr/>
                    <a:lstStyle/>
                    <a:p>
                      <a:endParaRPr/>
                    </a:p>
                  </a:txBody>
                  <a:tcPr/>
                </a:tc>
                <a:extLst>
                  <a:ext uri="{0D108BD9-81ED-4DB2-BD59-A6C34878D82A}">
                    <a16:rowId xmlns:a16="http://schemas.microsoft.com/office/drawing/2014/main" val="10005"/>
                  </a:ext>
                </a:extLst>
              </a:tr>
              <a:tr h="357632">
                <a:tc>
                  <a:txBody>
                    <a:bodyPr/>
                    <a:lstStyle/>
                    <a:p>
                      <a:pPr marL="0" indent="0" algn="l">
                        <a:lnSpc>
                          <a:spcPct val="92000"/>
                        </a:lnSpc>
                        <a:buNone/>
                      </a:pPr>
                      <a:r>
                        <a:rPr sz="1250" b="0" i="0">
                          <a:solidFill>
                            <a:srgbClr val="334350"/>
                          </a:solidFill>
                          <a:latin typeface="Garamond"/>
                        </a:rPr>
                        <a:t>75.000 – 100.000</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rowSpan="2">
                  <a:txBody>
                    <a:bodyPr/>
                    <a:lstStyle/>
                    <a:p>
                      <a:pPr marL="0" indent="0" algn="ctr">
                        <a:lnSpc>
                          <a:spcPct val="92000"/>
                        </a:lnSpc>
                        <a:buNone/>
                      </a:pPr>
                      <a:r>
                        <a:rPr sz="1700" b="1" i="0">
                          <a:solidFill>
                            <a:srgbClr val="E8572F"/>
                          </a:solidFill>
                          <a:latin typeface="Garamond"/>
                        </a:rPr>
                        <a:t>50 %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EDF4FA"/>
                    </a:solidFill>
                  </a:tcPr>
                </a:tc>
                <a:tc rowSpan="2">
                  <a:txBody>
                    <a:bodyPr/>
                    <a:lstStyle/>
                    <a:p>
                      <a:pPr marL="0" indent="0" algn="ctr">
                        <a:lnSpc>
                          <a:spcPct val="92000"/>
                        </a:lnSpc>
                        <a:buNone/>
                      </a:pPr>
                      <a:r>
                        <a:rPr sz="1700" b="1" i="0">
                          <a:solidFill>
                            <a:srgbClr val="114F7A"/>
                          </a:solidFill>
                          <a:latin typeface="Garamond"/>
                        </a:rPr>
                        <a:t>25 %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E4F4F1"/>
                    </a:solidFill>
                  </a:tcPr>
                </a:tc>
                <a:tc vMerge="1">
                  <a:txBody>
                    <a:bodyPr/>
                    <a:lstStyle/>
                    <a:p>
                      <a:endParaRPr/>
                    </a:p>
                  </a:txBody>
                  <a:tcPr/>
                </a:tc>
                <a:tc rowSpan="4">
                  <a:txBody>
                    <a:bodyPr/>
                    <a:lstStyle/>
                    <a:p>
                      <a:pPr marL="0" indent="0" algn="ctr">
                        <a:lnSpc>
                          <a:spcPct val="92000"/>
                        </a:lnSpc>
                        <a:buNone/>
                      </a:pPr>
                      <a:r>
                        <a:rPr sz="1700" b="1" i="0">
                          <a:solidFill>
                            <a:srgbClr val="E8572F"/>
                          </a:solidFill>
                          <a:latin typeface="Garamond"/>
                        </a:rPr>
                        <a:t>55 %</a:t>
                      </a:r>
                    </a:p>
                  </a:txBody>
                  <a:tcPr marL="73152" marR="73152" marT="18288" marB="18288" anchor="ctr">
                    <a:lnT w="9525" cap="flat" cmpd="sng" algn="ctr">
                      <a:solidFill>
                        <a:srgbClr val="C9DAE7"/>
                      </a:solidFill>
                      <a:prstDash val="solid"/>
                      <a:round/>
                      <a:headEnd type="none" w="med" len="med"/>
                      <a:tailEnd type="none" w="med" len="med"/>
                    </a:lnT>
                    <a:lnB w="9525" cap="flat" cmpd="sng" algn="ctr">
                      <a:solidFill>
                        <a:srgbClr val="C9DAE7"/>
                      </a:solidFill>
                    </a:lnB>
                    <a:solidFill>
                      <a:srgbClr val="FFFFFF"/>
                    </a:solidFill>
                  </a:tcPr>
                </a:tc>
                <a:extLst>
                  <a:ext uri="{0D108BD9-81ED-4DB2-BD59-A6C34878D82A}">
                    <a16:rowId xmlns:a16="http://schemas.microsoft.com/office/drawing/2014/main" val="10006"/>
                  </a:ext>
                </a:extLst>
              </a:tr>
              <a:tr h="357632">
                <a:tc>
                  <a:txBody>
                    <a:bodyPr/>
                    <a:lstStyle/>
                    <a:p>
                      <a:pPr marL="0" indent="0" algn="l">
                        <a:lnSpc>
                          <a:spcPct val="92000"/>
                        </a:lnSpc>
                        <a:buNone/>
                      </a:pPr>
                      <a:r>
                        <a:rPr sz="1250" b="0" i="0">
                          <a:solidFill>
                            <a:srgbClr val="334350"/>
                          </a:solidFill>
                          <a:latin typeface="Garamond"/>
                        </a:rPr>
                        <a:t>100.000 – 175.000</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vMerge="1">
                  <a:txBody>
                    <a:bodyPr/>
                    <a:lstStyle/>
                    <a:p>
                      <a:endParaRPr/>
                    </a:p>
                  </a:txBody>
                  <a:tcPr/>
                </a:tc>
                <a:tc vMerge="1">
                  <a:txBody>
                    <a:bodyPr/>
                    <a:lstStyle/>
                    <a:p>
                      <a:endParaRPr/>
                    </a:p>
                  </a:txBody>
                  <a:tcPr/>
                </a:tc>
                <a:tc>
                  <a:txBody>
                    <a:bodyPr/>
                    <a:lstStyle/>
                    <a:p>
                      <a:pPr marL="0" indent="0" algn="ctr">
                        <a:lnSpc>
                          <a:spcPct val="92000"/>
                        </a:lnSpc>
                        <a:buNone/>
                      </a:pPr>
                      <a:r>
                        <a:rPr sz="1700" b="1" i="0">
                          <a:solidFill>
                            <a:srgbClr val="E8572F"/>
                          </a:solidFill>
                          <a:latin typeface="Garamond"/>
                        </a:rPr>
                        <a:t>55 %</a:t>
                      </a:r>
                    </a:p>
                  </a:txBody>
                  <a:tcPr marL="73152" marR="73152" marT="18288" marB="18288" anchor="ctr">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FFFFFF"/>
                    </a:solidFill>
                  </a:tcPr>
                </a:tc>
                <a:tc vMerge="1">
                  <a:txBody>
                    <a:bodyPr/>
                    <a:lstStyle/>
                    <a:p>
                      <a:endParaRPr/>
                    </a:p>
                  </a:txBody>
                  <a:tcPr/>
                </a:tc>
                <a:extLst>
                  <a:ext uri="{0D108BD9-81ED-4DB2-BD59-A6C34878D82A}">
                    <a16:rowId xmlns:a16="http://schemas.microsoft.com/office/drawing/2014/main" val="10007"/>
                  </a:ext>
                </a:extLst>
              </a:tr>
              <a:tr h="357632">
                <a:tc>
                  <a:txBody>
                    <a:bodyPr/>
                    <a:lstStyle/>
                    <a:p>
                      <a:pPr marL="0" indent="0" algn="l">
                        <a:lnSpc>
                          <a:spcPct val="92000"/>
                        </a:lnSpc>
                        <a:buNone/>
                      </a:pPr>
                      <a:r>
                        <a:rPr sz="1250" b="0" i="0">
                          <a:solidFill>
                            <a:srgbClr val="334350"/>
                          </a:solidFill>
                          <a:latin typeface="Garamond"/>
                        </a:rPr>
                        <a:t>175.000 – 250.000</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rowSpan="2">
                  <a:txBody>
                    <a:bodyPr/>
                    <a:lstStyle/>
                    <a:p>
                      <a:pPr marL="0" indent="0" algn="ctr">
                        <a:lnSpc>
                          <a:spcPct val="92000"/>
                        </a:lnSpc>
                        <a:buNone/>
                      </a:pPr>
                      <a:r>
                        <a:rPr sz="1700" b="1" i="0">
                          <a:solidFill>
                            <a:srgbClr val="E8572F"/>
                          </a:solidFill>
                          <a:latin typeface="Garamond"/>
                        </a:rPr>
                        <a:t>65 %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FFFFFF"/>
                    </a:solidFill>
                  </a:tcPr>
                </a:tc>
                <a:tc rowSpan="2">
                  <a:txBody>
                    <a:bodyPr/>
                    <a:lstStyle/>
                    <a:p>
                      <a:pPr marL="0" indent="0" algn="ctr">
                        <a:lnSpc>
                          <a:spcPct val="92000"/>
                        </a:lnSpc>
                        <a:buNone/>
                      </a:pPr>
                      <a:r>
                        <a:rPr sz="1700" b="1" i="0">
                          <a:solidFill>
                            <a:srgbClr val="114F7A"/>
                          </a:solidFill>
                          <a:latin typeface="Garamond"/>
                        </a:rPr>
                        <a:t>33 %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FFFFFF"/>
                    </a:solidFill>
                  </a:tcPr>
                </a:tc>
                <a:tc>
                  <a:txBody>
                    <a:bodyPr/>
                    <a:lstStyle/>
                    <a:p>
                      <a:pPr marL="0" indent="0" algn="ctr">
                        <a:lnSpc>
                          <a:spcPct val="92000"/>
                        </a:lnSpc>
                        <a:buNone/>
                      </a:pPr>
                      <a:r>
                        <a:rPr sz="1700" b="1" i="0">
                          <a:solidFill>
                            <a:srgbClr val="E8572F"/>
                          </a:solidFill>
                          <a:latin typeface="Garamond"/>
                        </a:rPr>
                        <a:t>60 %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EDF4FA"/>
                    </a:solidFill>
                  </a:tcPr>
                </a:tc>
                <a:tc vMerge="1">
                  <a:txBody>
                    <a:bodyPr/>
                    <a:lstStyle/>
                    <a:p>
                      <a:endParaRPr/>
                    </a:p>
                  </a:txBody>
                  <a:tcPr/>
                </a:tc>
                <a:extLst>
                  <a:ext uri="{0D108BD9-81ED-4DB2-BD59-A6C34878D82A}">
                    <a16:rowId xmlns:a16="http://schemas.microsoft.com/office/drawing/2014/main" val="10008"/>
                  </a:ext>
                </a:extLst>
              </a:tr>
              <a:tr h="357632">
                <a:tc>
                  <a:txBody>
                    <a:bodyPr/>
                    <a:lstStyle/>
                    <a:p>
                      <a:pPr marL="0" indent="0" algn="l">
                        <a:lnSpc>
                          <a:spcPct val="92000"/>
                        </a:lnSpc>
                        <a:buNone/>
                      </a:pPr>
                      <a:r>
                        <a:rPr sz="1250" b="0" i="0">
                          <a:solidFill>
                            <a:srgbClr val="334350"/>
                          </a:solidFill>
                          <a:latin typeface="Garamond"/>
                        </a:rPr>
                        <a:t>Au-delà de 250.000</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vMerge="1">
                  <a:txBody>
                    <a:bodyPr/>
                    <a:lstStyle/>
                    <a:p>
                      <a:endParaRPr/>
                    </a:p>
                  </a:txBody>
                  <a:tcPr/>
                </a:tc>
                <a:tc vMerge="1">
                  <a:txBody>
                    <a:bodyPr/>
                    <a:lstStyle/>
                    <a:p>
                      <a:endParaRPr/>
                    </a:p>
                  </a:txBody>
                  <a:tcPr/>
                </a:tc>
                <a:tc>
                  <a:txBody>
                    <a:bodyPr/>
                    <a:lstStyle/>
                    <a:p>
                      <a:pPr marL="0" indent="0" algn="ctr">
                        <a:lnSpc>
                          <a:spcPct val="92000"/>
                        </a:lnSpc>
                        <a:buNone/>
                      </a:pPr>
                      <a:r>
                        <a:rPr sz="1700" b="1" i="0">
                          <a:solidFill>
                            <a:srgbClr val="E8572F"/>
                          </a:solidFill>
                          <a:latin typeface="Garamond"/>
                        </a:rPr>
                        <a:t>65 %</a:t>
                      </a:r>
                    </a:p>
                  </a:txBody>
                  <a:tcPr marL="73152" marR="73152" marT="18288" marB="18288" anchor="ctr">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FFFFFF"/>
                    </a:solidFill>
                  </a:tcPr>
                </a:tc>
                <a:tc vMerge="1">
                  <a:txBody>
                    <a:bodyPr/>
                    <a:lstStyle/>
                    <a:p>
                      <a:endParaRPr/>
                    </a:p>
                  </a:txBody>
                  <a:tcPr/>
                </a:tc>
                <a:extLst>
                  <a:ext uri="{0D108BD9-81ED-4DB2-BD59-A6C34878D82A}">
                    <a16:rowId xmlns:a16="http://schemas.microsoft.com/office/drawing/2014/main" val="10009"/>
                  </a:ext>
                </a:extLst>
              </a:tr>
            </a:tbl>
          </a:graphicData>
        </a:graphic>
      </p:graphicFrame>
      <p:sp>
        <p:nvSpPr>
          <p:cNvPr id="7" name="Rectangle 6"/>
          <p:cNvSpPr/>
          <p:nvPr/>
        </p:nvSpPr>
        <p:spPr>
          <a:xfrm>
            <a:off x="502920" y="5541264"/>
            <a:ext cx="6805384" cy="566928"/>
          </a:xfrm>
          <a:prstGeom prst="rect">
            <a:avLst/>
          </a:prstGeom>
          <a:solidFill>
            <a:srgbClr val="D9E9F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TextBox 7"/>
          <p:cNvSpPr txBox="1"/>
          <p:nvPr/>
        </p:nvSpPr>
        <p:spPr>
          <a:xfrm>
            <a:off x="704088" y="5650992"/>
            <a:ext cx="7050024" cy="347472"/>
          </a:xfrm>
          <a:prstGeom prst="rect">
            <a:avLst/>
          </a:prstGeom>
          <a:noFill/>
        </p:spPr>
        <p:txBody>
          <a:bodyPr wrap="square" lIns="0" tIns="0" rIns="0" bIns="0" anchor="ctr">
            <a:spAutoFit/>
          </a:bodyPr>
          <a:lstStyle/>
          <a:p>
            <a:pPr marL="0" indent="0">
              <a:lnSpc>
                <a:spcPct val="95000"/>
              </a:lnSpc>
              <a:buNone/>
            </a:pPr>
            <a:r>
              <a:rPr sz="1100" b="1" i="0" cap="all" spc="50">
                <a:solidFill>
                  <a:srgbClr val="114F7A"/>
                </a:solidFill>
                <a:latin typeface="Garamond"/>
              </a:rPr>
              <a:t>Dans les trois Régions  </a:t>
            </a:r>
            <a:r>
              <a:rPr sz="1150" b="0" i="0">
                <a:solidFill>
                  <a:srgbClr val="1C2B36"/>
                </a:solidFill>
                <a:latin typeface="Garamond"/>
              </a:rPr>
              <a:t>Le tarif est appliqué par héritier, sur la part nette recueillie par chacun.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530352"/>
            <a:ext cx="5760720" cy="274320"/>
          </a:xfrm>
          <a:prstGeom prst="rect">
            <a:avLst/>
          </a:prstGeom>
          <a:noFill/>
        </p:spPr>
        <p:txBody>
          <a:bodyPr wrap="square" lIns="0" tIns="0" rIns="0" bIns="0">
            <a:spAutoFit/>
          </a:bodyPr>
          <a:lstStyle/>
          <a:p>
            <a:pPr marL="0" indent="0">
              <a:buNone/>
            </a:pPr>
            <a:r>
              <a:rPr sz="950" b="1" i="0" cap="all" spc="120">
                <a:solidFill>
                  <a:srgbClr val="4A9BD4"/>
                </a:solidFill>
                <a:latin typeface="Garamond"/>
              </a:rPr>
              <a:t>Tarifs — 3 / 4</a:t>
            </a:r>
          </a:p>
        </p:txBody>
      </p:sp>
      <p:sp>
        <p:nvSpPr>
          <p:cNvPr id="3" name="Rectangle 2"/>
          <p:cNvSpPr/>
          <p:nvPr/>
        </p:nvSpPr>
        <p:spPr>
          <a:xfrm>
            <a:off x="502920" y="841248"/>
            <a:ext cx="8321040" cy="548640"/>
          </a:xfrm>
          <a:prstGeom prst="rect">
            <a:avLst/>
          </a:prstGeom>
          <a:solidFill>
            <a:srgbClr val="1E7BBE"/>
          </a:solidFill>
          <a:ln>
            <a:noFill/>
          </a:ln>
          <a:effectLst/>
        </p:spPr>
        <p:style>
          <a:lnRef idx="1">
            <a:schemeClr val="accent1"/>
          </a:lnRef>
          <a:fillRef idx="3">
            <a:schemeClr val="accent1"/>
          </a:fillRef>
          <a:effectRef idx="2">
            <a:schemeClr val="accent1"/>
          </a:effectRef>
          <a:fontRef idx="minor">
            <a:schemeClr val="lt1"/>
          </a:fontRef>
        </p:style>
        <p:txBody>
          <a:bodyPr wrap="square" lIns="219456" tIns="0" rIns="164592" bIns="0" rtlCol="0" anchor="ctr"/>
          <a:lstStyle/>
          <a:p>
            <a:pPr marL="0" indent="0" algn="l">
              <a:lnSpc>
                <a:spcPct val="92000"/>
              </a:lnSpc>
              <a:buNone/>
            </a:pPr>
            <a:r>
              <a:rPr sz="1400" b="1" i="0" cap="all" spc="40">
                <a:solidFill>
                  <a:srgbClr val="FFFFFF"/>
                </a:solidFill>
                <a:latin typeface="Garamond"/>
              </a:rPr>
              <a:t>Droits de succession entre oncles/tantes et neveux/nièces</a:t>
            </a:r>
          </a:p>
        </p:txBody>
      </p:sp>
      <p:sp>
        <p:nvSpPr>
          <p:cNvPr id="4" name="TextBox 3"/>
          <p:cNvSpPr txBox="1"/>
          <p:nvPr/>
        </p:nvSpPr>
        <p:spPr>
          <a:xfrm>
            <a:off x="18288" y="274320"/>
            <a:ext cx="292608" cy="274320"/>
          </a:xfrm>
          <a:prstGeom prst="rect">
            <a:avLst/>
          </a:prstGeom>
          <a:noFill/>
        </p:spPr>
        <p:txBody>
          <a:bodyPr wrap="square" lIns="0" tIns="0" rIns="0" bIns="0">
            <a:spAutoFit/>
          </a:bodyPr>
          <a:lstStyle/>
          <a:p>
            <a:pPr marL="0" indent="0" algn="ctr">
              <a:buNone/>
            </a:pPr>
            <a:r>
              <a:rPr sz="1300" b="1" i="0">
                <a:solidFill>
                  <a:srgbClr val="FFFFFF"/>
                </a:solidFill>
                <a:latin typeface="Garamond"/>
              </a:rPr>
              <a:t>19</a:t>
            </a:r>
          </a:p>
        </p:txBody>
      </p:sp>
      <p:sp>
        <p:nvSpPr>
          <p:cNvPr id="5" name="TextBox 4"/>
          <p:cNvSpPr txBox="1"/>
          <p:nvPr/>
        </p:nvSpPr>
        <p:spPr>
          <a:xfrm>
            <a:off x="502920" y="6455664"/>
            <a:ext cx="5943600" cy="274320"/>
          </a:xfrm>
          <a:prstGeom prst="rect">
            <a:avLst/>
          </a:prstGeom>
          <a:noFill/>
        </p:spPr>
        <p:txBody>
          <a:bodyPr wrap="square" lIns="0" tIns="0" rIns="0" bIns="0">
            <a:spAutoFit/>
          </a:bodyPr>
          <a:lstStyle/>
          <a:p>
            <a:pPr marL="0" indent="0">
              <a:buNone/>
            </a:pPr>
            <a:r>
              <a:rPr sz="950" b="0" i="0">
                <a:solidFill>
                  <a:srgbClr val="6B7C8A"/>
                </a:solidFill>
                <a:latin typeface="Garamond"/>
              </a:rPr>
              <a:t>Conférence U4U – 9 septembre 2026</a:t>
            </a:r>
          </a:p>
        </p:txBody>
      </p:sp>
      <p:graphicFrame>
        <p:nvGraphicFramePr>
          <p:cNvPr id="6" name="Table 5"/>
          <p:cNvGraphicFramePr>
            <a:graphicFrameLocks noGrp="1"/>
          </p:cNvGraphicFramePr>
          <p:nvPr/>
        </p:nvGraphicFramePr>
        <p:xfrm>
          <a:off x="502920" y="1682496"/>
          <a:ext cx="8321040" cy="3767328"/>
        </p:xfrm>
        <a:graphic>
          <a:graphicData uri="http://schemas.openxmlformats.org/drawingml/2006/table">
            <a:tbl>
              <a:tblPr>
                <a:tableStyleId>{2D5ABB26-0587-4C30-8999-92F81FD0307C}</a:tableStyleId>
              </a:tblPr>
              <a:tblGrid>
                <a:gridCol w="2139696">
                  <a:extLst>
                    <a:ext uri="{9D8B030D-6E8A-4147-A177-3AD203B41FA5}">
                      <a16:colId xmlns:a16="http://schemas.microsoft.com/office/drawing/2014/main" val="20000"/>
                    </a:ext>
                  </a:extLst>
                </a:gridCol>
                <a:gridCol w="1545336">
                  <a:extLst>
                    <a:ext uri="{9D8B030D-6E8A-4147-A177-3AD203B41FA5}">
                      <a16:colId xmlns:a16="http://schemas.microsoft.com/office/drawing/2014/main" val="20001"/>
                    </a:ext>
                  </a:extLst>
                </a:gridCol>
                <a:gridCol w="1545336">
                  <a:extLst>
                    <a:ext uri="{9D8B030D-6E8A-4147-A177-3AD203B41FA5}">
                      <a16:colId xmlns:a16="http://schemas.microsoft.com/office/drawing/2014/main" val="20002"/>
                    </a:ext>
                  </a:extLst>
                </a:gridCol>
                <a:gridCol w="1545336">
                  <a:extLst>
                    <a:ext uri="{9D8B030D-6E8A-4147-A177-3AD203B41FA5}">
                      <a16:colId xmlns:a16="http://schemas.microsoft.com/office/drawing/2014/main" val="20003"/>
                    </a:ext>
                  </a:extLst>
                </a:gridCol>
                <a:gridCol w="1545336">
                  <a:extLst>
                    <a:ext uri="{9D8B030D-6E8A-4147-A177-3AD203B41FA5}">
                      <a16:colId xmlns:a16="http://schemas.microsoft.com/office/drawing/2014/main" val="20004"/>
                    </a:ext>
                  </a:extLst>
                </a:gridCol>
              </a:tblGrid>
              <a:tr h="548640">
                <a:tc>
                  <a:txBody>
                    <a:bodyPr/>
                    <a:lstStyle/>
                    <a:p>
                      <a:pPr marL="0" indent="0" algn="l">
                        <a:lnSpc>
                          <a:spcPct val="92000"/>
                        </a:lnSpc>
                        <a:buNone/>
                      </a:pPr>
                      <a:r>
                        <a:rPr sz="1200" b="1" i="0">
                          <a:solidFill>
                            <a:srgbClr val="FFFFFF"/>
                          </a:solidFill>
                          <a:latin typeface="Garamond"/>
                        </a:rPr>
                        <a:t>Tranche (EUR)</a:t>
                      </a:r>
                    </a:p>
                  </a:txBody>
                  <a:tcPr marL="73152" marR="73152" marT="18288" marB="18288" anchor="ctr">
                    <a:lnR w="12700" cap="flat" cmpd="sng" algn="ctr">
                      <a:solidFill>
                        <a:srgbClr val="FFFFFF"/>
                      </a:solidFill>
                    </a:lnR>
                    <a:lnT w="9525" cap="flat" cmpd="sng" algn="ctr">
                      <a:noFill/>
                    </a:lnT>
                    <a:lnB w="9525" cap="flat" cmpd="sng" algn="ctr">
                      <a:noFill/>
                    </a:lnB>
                    <a:solidFill>
                      <a:srgbClr val="114F7A"/>
                    </a:solidFill>
                  </a:tcPr>
                </a:tc>
                <a:tc>
                  <a:txBody>
                    <a:bodyPr/>
                    <a:lstStyle/>
                    <a:p>
                      <a:pPr marL="0" indent="0" algn="ctr">
                        <a:lnSpc>
                          <a:spcPct val="92000"/>
                        </a:lnSpc>
                        <a:buNone/>
                      </a:pPr>
                      <a:r>
                        <a:rPr sz="1200" b="1" i="0">
                          <a:solidFill>
                            <a:srgbClr val="FFFFFF"/>
                          </a:solidFill>
                          <a:latin typeface="Garamond"/>
                        </a:rPr>
                        <a:t>Région wallonne</a:t>
                      </a:r>
                    </a:p>
                    <a:p>
                      <a:pPr marL="0" indent="0" algn="ctr">
                        <a:lnSpc>
                          <a:spcPct val="92000"/>
                        </a:lnSpc>
                        <a:buNone/>
                      </a:pPr>
                      <a:r>
                        <a:rPr sz="1000" b="0" i="0">
                          <a:solidFill>
                            <a:srgbClr val="BFDCF2"/>
                          </a:solidFill>
                          <a:latin typeface="Garamond"/>
                        </a:rPr>
                        <a:t>régime actuel</a:t>
                      </a:r>
                    </a:p>
                  </a:txBody>
                  <a:tcPr marL="73152" marR="73152" marT="18288" marB="18288" anchor="ctr">
                    <a:lnL w="12700" cap="flat" cmpd="sng" algn="ctr">
                      <a:solidFill>
                        <a:srgbClr val="FFFFFF"/>
                      </a:solidFill>
                      <a:prstDash val="solid"/>
                      <a:round/>
                      <a:headEnd type="none" w="med" len="med"/>
                      <a:tailEnd type="none" w="med" len="med"/>
                    </a:lnL>
                    <a:lnR w="12700" cap="flat" cmpd="sng" algn="ctr">
                      <a:solidFill>
                        <a:srgbClr val="FFFFFF"/>
                      </a:solidFill>
                    </a:lnR>
                    <a:lnT w="9525" cap="flat" cmpd="sng" algn="ctr">
                      <a:noFill/>
                    </a:lnT>
                    <a:lnB w="9525" cap="flat" cmpd="sng" algn="ctr">
                      <a:noFill/>
                    </a:lnB>
                    <a:solidFill>
                      <a:srgbClr val="114F7A"/>
                    </a:solidFill>
                  </a:tcPr>
                </a:tc>
                <a:tc>
                  <a:txBody>
                    <a:bodyPr/>
                    <a:lstStyle/>
                    <a:p>
                      <a:pPr marL="0" indent="0" algn="ctr">
                        <a:lnSpc>
                          <a:spcPct val="92000"/>
                        </a:lnSpc>
                        <a:buNone/>
                      </a:pPr>
                      <a:r>
                        <a:rPr sz="1200" b="1" i="0">
                          <a:solidFill>
                            <a:srgbClr val="FFFFFF"/>
                          </a:solidFill>
                          <a:latin typeface="Garamond"/>
                        </a:rPr>
                        <a:t>Région wallonne</a:t>
                      </a:r>
                    </a:p>
                    <a:p>
                      <a:pPr marL="0" indent="0" algn="ctr">
                        <a:lnSpc>
                          <a:spcPct val="92000"/>
                        </a:lnSpc>
                        <a:buNone/>
                      </a:pPr>
                      <a:r>
                        <a:rPr sz="1000" b="0" i="0">
                          <a:solidFill>
                            <a:srgbClr val="CFEAE5"/>
                          </a:solidFill>
                          <a:latin typeface="Garamond"/>
                        </a:rPr>
                        <a:t>dès 2028</a:t>
                      </a:r>
                    </a:p>
                  </a:txBody>
                  <a:tcPr marL="73152" marR="73152" marT="18288" marB="18288" anchor="ctr">
                    <a:lnL w="12700" cap="flat" cmpd="sng" algn="ctr">
                      <a:solidFill>
                        <a:srgbClr val="FFFFFF"/>
                      </a:solidFill>
                      <a:prstDash val="solid"/>
                      <a:round/>
                      <a:headEnd type="none" w="med" len="med"/>
                      <a:tailEnd type="none" w="med" len="med"/>
                    </a:lnL>
                    <a:lnR w="12700" cap="flat" cmpd="sng" algn="ctr">
                      <a:solidFill>
                        <a:srgbClr val="FFFFFF"/>
                      </a:solidFill>
                    </a:lnR>
                    <a:lnT w="9525" cap="flat" cmpd="sng" algn="ctr">
                      <a:noFill/>
                    </a:lnT>
                    <a:lnB w="9525" cap="flat" cmpd="sng" algn="ctr">
                      <a:noFill/>
                    </a:lnB>
                    <a:solidFill>
                      <a:srgbClr val="00A791"/>
                    </a:solidFill>
                  </a:tcPr>
                </a:tc>
                <a:tc>
                  <a:txBody>
                    <a:bodyPr/>
                    <a:lstStyle/>
                    <a:p>
                      <a:pPr marL="0" indent="0" algn="ctr">
                        <a:lnSpc>
                          <a:spcPct val="92000"/>
                        </a:lnSpc>
                        <a:buNone/>
                      </a:pPr>
                      <a:r>
                        <a:rPr sz="1200" b="1" i="0">
                          <a:solidFill>
                            <a:srgbClr val="FFFFFF"/>
                          </a:solidFill>
                          <a:latin typeface="Garamond"/>
                        </a:rPr>
                        <a:t>Région bruxelloise</a:t>
                      </a:r>
                    </a:p>
                  </a:txBody>
                  <a:tcPr marL="73152" marR="73152" marT="18288" marB="18288" anchor="ctr">
                    <a:lnL w="12700" cap="flat" cmpd="sng" algn="ctr">
                      <a:solidFill>
                        <a:srgbClr val="FFFFFF"/>
                      </a:solidFill>
                      <a:prstDash val="solid"/>
                      <a:round/>
                      <a:headEnd type="none" w="med" len="med"/>
                      <a:tailEnd type="none" w="med" len="med"/>
                    </a:lnL>
                    <a:lnR w="12700" cap="flat" cmpd="sng" algn="ctr">
                      <a:solidFill>
                        <a:srgbClr val="FFFFFF"/>
                      </a:solidFill>
                    </a:lnR>
                    <a:lnT w="9525" cap="flat" cmpd="sng" algn="ctr">
                      <a:noFill/>
                    </a:lnT>
                    <a:lnB w="9525" cap="flat" cmpd="sng" algn="ctr">
                      <a:noFill/>
                    </a:lnB>
                    <a:solidFill>
                      <a:srgbClr val="114F7A"/>
                    </a:solidFill>
                  </a:tcPr>
                </a:tc>
                <a:tc>
                  <a:txBody>
                    <a:bodyPr/>
                    <a:lstStyle/>
                    <a:p>
                      <a:pPr marL="0" indent="0" algn="ctr">
                        <a:lnSpc>
                          <a:spcPct val="92000"/>
                        </a:lnSpc>
                        <a:buNone/>
                      </a:pPr>
                      <a:r>
                        <a:rPr sz="1200" b="1" i="0">
                          <a:solidFill>
                            <a:srgbClr val="FFFFFF"/>
                          </a:solidFill>
                          <a:latin typeface="Garamond"/>
                        </a:rPr>
                        <a:t>Région flamande</a:t>
                      </a:r>
                    </a:p>
                  </a:txBody>
                  <a:tcPr marL="73152" marR="73152" marT="18288" marB="18288" anchor="ctr">
                    <a:lnL w="12700" cap="flat" cmpd="sng" algn="ctr">
                      <a:solidFill>
                        <a:srgbClr val="FFFFFF"/>
                      </a:solidFill>
                      <a:prstDash val="solid"/>
                      <a:round/>
                      <a:headEnd type="none" w="med" len="med"/>
                      <a:tailEnd type="none" w="med" len="med"/>
                    </a:lnL>
                    <a:lnT w="9525" cap="flat" cmpd="sng" algn="ctr">
                      <a:noFill/>
                    </a:lnT>
                    <a:lnB w="9525" cap="flat" cmpd="sng" algn="ctr">
                      <a:noFill/>
                    </a:lnB>
                    <a:solidFill>
                      <a:srgbClr val="114F7A"/>
                    </a:solidFill>
                  </a:tcPr>
                </a:tc>
                <a:extLst>
                  <a:ext uri="{0D108BD9-81ED-4DB2-BD59-A6C34878D82A}">
                    <a16:rowId xmlns:a16="http://schemas.microsoft.com/office/drawing/2014/main" val="10000"/>
                  </a:ext>
                </a:extLst>
              </a:tr>
              <a:tr h="402336">
                <a:tc>
                  <a:txBody>
                    <a:bodyPr/>
                    <a:lstStyle/>
                    <a:p>
                      <a:pPr marL="0" indent="0" algn="l">
                        <a:lnSpc>
                          <a:spcPct val="92000"/>
                        </a:lnSpc>
                        <a:buNone/>
                      </a:pPr>
                      <a:r>
                        <a:rPr sz="1250" b="0" i="0">
                          <a:solidFill>
                            <a:srgbClr val="334350"/>
                          </a:solidFill>
                          <a:latin typeface="Garamond"/>
                        </a:rPr>
                        <a:t>0 – 12.500</a:t>
                      </a:r>
                    </a:p>
                  </a:txBody>
                  <a:tcPr marL="73152" marR="73152" marT="18288" marB="18288" anchor="ctr">
                    <a:lnR w="12700" cap="flat" cmpd="sng" algn="ctr">
                      <a:solidFill>
                        <a:srgbClr val="DCE6EE"/>
                      </a:solidFill>
                    </a:lnR>
                    <a:lnT>
                      <a:noFill/>
                    </a:lnT>
                    <a:lnB w="6350" cap="flat" cmpd="sng" algn="ctr">
                      <a:solidFill>
                        <a:srgbClr val="E7EEF4"/>
                      </a:solidFill>
                    </a:lnB>
                    <a:solidFill>
                      <a:srgbClr val="F7FAFD"/>
                    </a:solidFill>
                  </a:tcPr>
                </a:tc>
                <a:tc>
                  <a:txBody>
                    <a:bodyPr/>
                    <a:lstStyle/>
                    <a:p>
                      <a:pPr marL="0" indent="0" algn="ctr">
                        <a:lnSpc>
                          <a:spcPct val="92000"/>
                        </a:lnSpc>
                        <a:buNone/>
                      </a:pPr>
                      <a:r>
                        <a:rPr sz="1700" b="1" i="0">
                          <a:solidFill>
                            <a:srgbClr val="114F7A"/>
                          </a:solidFill>
                          <a:latin typeface="Garamond"/>
                        </a:rPr>
                        <a:t>25 %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a:noFill/>
                    </a:lnT>
                    <a:lnB w="9525" cap="flat" cmpd="sng" algn="ctr">
                      <a:solidFill>
                        <a:srgbClr val="C9DAE7"/>
                      </a:solidFill>
                    </a:lnB>
                    <a:solidFill>
                      <a:srgbClr val="FFFFFF"/>
                    </a:solidFill>
                  </a:tcPr>
                </a:tc>
                <a:tc>
                  <a:txBody>
                    <a:bodyPr/>
                    <a:lstStyle/>
                    <a:p>
                      <a:pPr marL="0" indent="0" algn="ctr">
                        <a:lnSpc>
                          <a:spcPct val="92000"/>
                        </a:lnSpc>
                        <a:buNone/>
                      </a:pPr>
                      <a:r>
                        <a:rPr sz="1700" b="1" i="0">
                          <a:solidFill>
                            <a:srgbClr val="114F7A"/>
                          </a:solidFill>
                          <a:latin typeface="Garamond"/>
                        </a:rPr>
                        <a:t>13 %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a:noFill/>
                    </a:lnT>
                    <a:lnB w="9525" cap="flat" cmpd="sng" algn="ctr">
                      <a:solidFill>
                        <a:srgbClr val="C9DAE7"/>
                      </a:solidFill>
                    </a:lnB>
                    <a:solidFill>
                      <a:srgbClr val="FFFFFF"/>
                    </a:solidFill>
                  </a:tcPr>
                </a:tc>
                <a:tc rowSpan="4">
                  <a:txBody>
                    <a:bodyPr/>
                    <a:lstStyle/>
                    <a:p>
                      <a:pPr marL="0" indent="0" algn="ctr">
                        <a:lnSpc>
                          <a:spcPct val="92000"/>
                        </a:lnSpc>
                        <a:buNone/>
                      </a:pPr>
                      <a:r>
                        <a:rPr sz="1700" b="1" i="0">
                          <a:solidFill>
                            <a:srgbClr val="114F7A"/>
                          </a:solidFill>
                          <a:latin typeface="Garamond"/>
                        </a:rPr>
                        <a:t>35 %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a:noFill/>
                    </a:lnT>
                    <a:lnB w="9525" cap="flat" cmpd="sng" algn="ctr">
                      <a:solidFill>
                        <a:srgbClr val="C9DAE7"/>
                      </a:solidFill>
                    </a:lnB>
                    <a:solidFill>
                      <a:srgbClr val="FFFFFF"/>
                    </a:solidFill>
                  </a:tcPr>
                </a:tc>
                <a:tc rowSpan="3">
                  <a:txBody>
                    <a:bodyPr/>
                    <a:lstStyle/>
                    <a:p>
                      <a:pPr marL="0" indent="0" algn="ctr">
                        <a:lnSpc>
                          <a:spcPct val="92000"/>
                        </a:lnSpc>
                        <a:buNone/>
                      </a:pPr>
                      <a:r>
                        <a:rPr sz="1700" b="1" i="0">
                          <a:solidFill>
                            <a:srgbClr val="114F7A"/>
                          </a:solidFill>
                          <a:latin typeface="Garamond"/>
                        </a:rPr>
                        <a:t>25 %</a:t>
                      </a:r>
                    </a:p>
                  </a:txBody>
                  <a:tcPr marL="73152" marR="73152" marT="18288" marB="18288" anchor="ctr">
                    <a:lnL w="12700" cap="flat" cmpd="sng" algn="ctr">
                      <a:solidFill>
                        <a:srgbClr val="DCE6EE"/>
                      </a:solidFill>
                      <a:prstDash val="solid"/>
                      <a:round/>
                      <a:headEnd type="none" w="med" len="med"/>
                      <a:tailEnd type="none" w="med" len="med"/>
                    </a:lnL>
                    <a:lnT>
                      <a:noFill/>
                    </a:lnT>
                    <a:lnB w="9525" cap="flat" cmpd="sng" algn="ctr">
                      <a:solidFill>
                        <a:srgbClr val="C9DAE7"/>
                      </a:solidFill>
                    </a:lnB>
                    <a:solidFill>
                      <a:srgbClr val="FFFFFF"/>
                    </a:solidFill>
                  </a:tcPr>
                </a:tc>
                <a:extLst>
                  <a:ext uri="{0D108BD9-81ED-4DB2-BD59-A6C34878D82A}">
                    <a16:rowId xmlns:a16="http://schemas.microsoft.com/office/drawing/2014/main" val="10001"/>
                  </a:ext>
                </a:extLst>
              </a:tr>
              <a:tr h="402336">
                <a:tc>
                  <a:txBody>
                    <a:bodyPr/>
                    <a:lstStyle/>
                    <a:p>
                      <a:pPr marL="0" indent="0" algn="l">
                        <a:lnSpc>
                          <a:spcPct val="92000"/>
                        </a:lnSpc>
                        <a:buNone/>
                      </a:pPr>
                      <a:r>
                        <a:rPr sz="1250" b="0" i="0">
                          <a:solidFill>
                            <a:srgbClr val="334350"/>
                          </a:solidFill>
                          <a:latin typeface="Garamond"/>
                        </a:rPr>
                        <a:t>12.500 – 25.000</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a:txBody>
                    <a:bodyPr/>
                    <a:lstStyle/>
                    <a:p>
                      <a:pPr marL="0" indent="0" algn="ctr">
                        <a:lnSpc>
                          <a:spcPct val="92000"/>
                        </a:lnSpc>
                        <a:buNone/>
                      </a:pPr>
                      <a:r>
                        <a:rPr sz="1700" b="1" i="0">
                          <a:solidFill>
                            <a:srgbClr val="114F7A"/>
                          </a:solidFill>
                          <a:latin typeface="Garamond"/>
                        </a:rPr>
                        <a:t>30 %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EDF4FA"/>
                    </a:solidFill>
                  </a:tcPr>
                </a:tc>
                <a:tc>
                  <a:txBody>
                    <a:bodyPr/>
                    <a:lstStyle/>
                    <a:p>
                      <a:pPr marL="0" indent="0" algn="ctr">
                        <a:lnSpc>
                          <a:spcPct val="92000"/>
                        </a:lnSpc>
                        <a:buNone/>
                      </a:pPr>
                      <a:r>
                        <a:rPr sz="1700" b="1" i="0">
                          <a:solidFill>
                            <a:srgbClr val="114F7A"/>
                          </a:solidFill>
                          <a:latin typeface="Garamond"/>
                        </a:rPr>
                        <a:t>15 %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E4F4F1"/>
                    </a:solidFill>
                  </a:tcPr>
                </a:tc>
                <a:tc vMerge="1">
                  <a:txBody>
                    <a:bodyPr/>
                    <a:lstStyle/>
                    <a:p>
                      <a:endParaRPr/>
                    </a:p>
                  </a:txBody>
                  <a:tcPr/>
                </a:tc>
                <a:tc vMerge="1">
                  <a:txBody>
                    <a:bodyPr/>
                    <a:lstStyle/>
                    <a:p>
                      <a:endParaRPr/>
                    </a:p>
                  </a:txBody>
                  <a:tcPr/>
                </a:tc>
                <a:extLst>
                  <a:ext uri="{0D108BD9-81ED-4DB2-BD59-A6C34878D82A}">
                    <a16:rowId xmlns:a16="http://schemas.microsoft.com/office/drawing/2014/main" val="10002"/>
                  </a:ext>
                </a:extLst>
              </a:tr>
              <a:tr h="402336">
                <a:tc>
                  <a:txBody>
                    <a:bodyPr/>
                    <a:lstStyle/>
                    <a:p>
                      <a:pPr marL="0" indent="0" algn="l">
                        <a:lnSpc>
                          <a:spcPct val="92000"/>
                        </a:lnSpc>
                        <a:buNone/>
                      </a:pPr>
                      <a:r>
                        <a:rPr sz="1250" b="0" i="0">
                          <a:solidFill>
                            <a:srgbClr val="334350"/>
                          </a:solidFill>
                          <a:latin typeface="Garamond"/>
                        </a:rPr>
                        <a:t>25.000 – 35.000</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rowSpan="3">
                  <a:txBody>
                    <a:bodyPr/>
                    <a:lstStyle/>
                    <a:p>
                      <a:pPr marL="0" indent="0" algn="ctr">
                        <a:lnSpc>
                          <a:spcPct val="92000"/>
                        </a:lnSpc>
                        <a:buNone/>
                      </a:pPr>
                      <a:r>
                        <a:rPr sz="1700" b="1" i="0">
                          <a:solidFill>
                            <a:srgbClr val="114F7A"/>
                          </a:solidFill>
                          <a:latin typeface="Garamond"/>
                        </a:rPr>
                        <a:t>40 %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FFFFFF"/>
                    </a:solidFill>
                  </a:tcPr>
                </a:tc>
                <a:tc rowSpan="3">
                  <a:txBody>
                    <a:bodyPr/>
                    <a:lstStyle/>
                    <a:p>
                      <a:pPr marL="0" indent="0" algn="ctr">
                        <a:lnSpc>
                          <a:spcPct val="92000"/>
                        </a:lnSpc>
                        <a:buNone/>
                      </a:pPr>
                      <a:r>
                        <a:rPr sz="1700" b="1" i="0">
                          <a:solidFill>
                            <a:srgbClr val="114F7A"/>
                          </a:solidFill>
                          <a:latin typeface="Garamond"/>
                        </a:rPr>
                        <a:t>20 %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FFFFFF"/>
                    </a:solidFill>
                  </a:tcPr>
                </a:tc>
                <a:tc vMerge="1">
                  <a:txBody>
                    <a:bodyPr/>
                    <a:lstStyle/>
                    <a:p>
                      <a:endParaRPr/>
                    </a:p>
                  </a:txBody>
                  <a:tcPr/>
                </a:tc>
                <a:tc vMerge="1">
                  <a:txBody>
                    <a:bodyPr/>
                    <a:lstStyle/>
                    <a:p>
                      <a:endParaRPr/>
                    </a:p>
                  </a:txBody>
                  <a:tcPr/>
                </a:tc>
                <a:extLst>
                  <a:ext uri="{0D108BD9-81ED-4DB2-BD59-A6C34878D82A}">
                    <a16:rowId xmlns:a16="http://schemas.microsoft.com/office/drawing/2014/main" val="10003"/>
                  </a:ext>
                </a:extLst>
              </a:tr>
              <a:tr h="402336">
                <a:tc>
                  <a:txBody>
                    <a:bodyPr/>
                    <a:lstStyle/>
                    <a:p>
                      <a:pPr marL="0" indent="0" algn="l">
                        <a:lnSpc>
                          <a:spcPct val="92000"/>
                        </a:lnSpc>
                        <a:buNone/>
                      </a:pPr>
                      <a:r>
                        <a:rPr sz="1250" b="0" i="0">
                          <a:solidFill>
                            <a:srgbClr val="334350"/>
                          </a:solidFill>
                          <a:latin typeface="Garamond"/>
                        </a:rPr>
                        <a:t>35.000 – 50.000</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vMerge="1">
                  <a:txBody>
                    <a:bodyPr/>
                    <a:lstStyle/>
                    <a:p>
                      <a:endParaRPr/>
                    </a:p>
                  </a:txBody>
                  <a:tcPr/>
                </a:tc>
                <a:tc vMerge="1">
                  <a:txBody>
                    <a:bodyPr/>
                    <a:lstStyle/>
                    <a:p>
                      <a:endParaRPr/>
                    </a:p>
                  </a:txBody>
                  <a:tcPr/>
                </a:tc>
                <a:tc vMerge="1">
                  <a:txBody>
                    <a:bodyPr/>
                    <a:lstStyle/>
                    <a:p>
                      <a:endParaRPr/>
                    </a:p>
                  </a:txBody>
                  <a:tcPr/>
                </a:tc>
                <a:tc rowSpan="2">
                  <a:txBody>
                    <a:bodyPr/>
                    <a:lstStyle/>
                    <a:p>
                      <a:pPr marL="0" indent="0" algn="ctr">
                        <a:lnSpc>
                          <a:spcPct val="92000"/>
                        </a:lnSpc>
                        <a:buNone/>
                      </a:pPr>
                      <a:r>
                        <a:rPr sz="1700" b="1" i="0">
                          <a:solidFill>
                            <a:srgbClr val="114F7A"/>
                          </a:solidFill>
                          <a:latin typeface="Garamond"/>
                        </a:rPr>
                        <a:t>45 %</a:t>
                      </a:r>
                    </a:p>
                  </a:txBody>
                  <a:tcPr marL="73152" marR="73152" marT="18288" marB="18288" anchor="ctr">
                    <a:lnT w="9525" cap="flat" cmpd="sng" algn="ctr">
                      <a:solidFill>
                        <a:srgbClr val="C9DAE7"/>
                      </a:solidFill>
                      <a:prstDash val="solid"/>
                      <a:round/>
                      <a:headEnd type="none" w="med" len="med"/>
                      <a:tailEnd type="none" w="med" len="med"/>
                    </a:lnT>
                    <a:lnB w="9525" cap="flat" cmpd="sng" algn="ctr">
                      <a:solidFill>
                        <a:srgbClr val="C9DAE7"/>
                      </a:solidFill>
                    </a:lnB>
                    <a:solidFill>
                      <a:srgbClr val="EDF4FA"/>
                    </a:solidFill>
                  </a:tcPr>
                </a:tc>
                <a:extLst>
                  <a:ext uri="{0D108BD9-81ED-4DB2-BD59-A6C34878D82A}">
                    <a16:rowId xmlns:a16="http://schemas.microsoft.com/office/drawing/2014/main" val="10004"/>
                  </a:ext>
                </a:extLst>
              </a:tr>
              <a:tr h="402336">
                <a:tc>
                  <a:txBody>
                    <a:bodyPr/>
                    <a:lstStyle/>
                    <a:p>
                      <a:pPr marL="0" indent="0" algn="l">
                        <a:lnSpc>
                          <a:spcPct val="92000"/>
                        </a:lnSpc>
                        <a:buNone/>
                      </a:pPr>
                      <a:r>
                        <a:rPr sz="1250" b="0" i="0">
                          <a:solidFill>
                            <a:srgbClr val="334350"/>
                          </a:solidFill>
                          <a:latin typeface="Garamond"/>
                        </a:rPr>
                        <a:t>50.000 – 75.000</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vMerge="1">
                  <a:txBody>
                    <a:bodyPr/>
                    <a:lstStyle/>
                    <a:p>
                      <a:endParaRPr/>
                    </a:p>
                  </a:txBody>
                  <a:tcPr/>
                </a:tc>
                <a:tc vMerge="1">
                  <a:txBody>
                    <a:bodyPr/>
                    <a:lstStyle/>
                    <a:p>
                      <a:endParaRPr/>
                    </a:p>
                  </a:txBody>
                  <a:tcPr/>
                </a:tc>
                <a:tc rowSpan="2">
                  <a:txBody>
                    <a:bodyPr/>
                    <a:lstStyle/>
                    <a:p>
                      <a:pPr marL="0" indent="0" algn="ctr">
                        <a:lnSpc>
                          <a:spcPct val="92000"/>
                        </a:lnSpc>
                        <a:buNone/>
                      </a:pPr>
                      <a:r>
                        <a:rPr sz="1700" b="1" i="0">
                          <a:solidFill>
                            <a:srgbClr val="E8572F"/>
                          </a:solidFill>
                          <a:latin typeface="Garamond"/>
                        </a:rPr>
                        <a:t>50 %</a:t>
                      </a:r>
                    </a:p>
                  </a:txBody>
                  <a:tcPr marL="73152" marR="73152" marT="18288" marB="18288" anchor="ctr">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EDF4FA"/>
                    </a:solidFill>
                  </a:tcPr>
                </a:tc>
                <a:tc vMerge="1">
                  <a:txBody>
                    <a:bodyPr/>
                    <a:lstStyle/>
                    <a:p>
                      <a:endParaRPr/>
                    </a:p>
                  </a:txBody>
                  <a:tcPr/>
                </a:tc>
                <a:extLst>
                  <a:ext uri="{0D108BD9-81ED-4DB2-BD59-A6C34878D82A}">
                    <a16:rowId xmlns:a16="http://schemas.microsoft.com/office/drawing/2014/main" val="10005"/>
                  </a:ext>
                </a:extLst>
              </a:tr>
              <a:tr h="402336">
                <a:tc>
                  <a:txBody>
                    <a:bodyPr/>
                    <a:lstStyle/>
                    <a:p>
                      <a:pPr marL="0" indent="0" algn="l">
                        <a:lnSpc>
                          <a:spcPct val="92000"/>
                        </a:lnSpc>
                        <a:buNone/>
                      </a:pPr>
                      <a:r>
                        <a:rPr sz="1250" b="0" i="0">
                          <a:solidFill>
                            <a:srgbClr val="334350"/>
                          </a:solidFill>
                          <a:latin typeface="Garamond"/>
                        </a:rPr>
                        <a:t>75.000 – 100.000</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rowSpan="2">
                  <a:txBody>
                    <a:bodyPr/>
                    <a:lstStyle/>
                    <a:p>
                      <a:pPr marL="0" indent="0" algn="ctr">
                        <a:lnSpc>
                          <a:spcPct val="92000"/>
                        </a:lnSpc>
                        <a:buNone/>
                      </a:pPr>
                      <a:r>
                        <a:rPr sz="1700" b="1" i="0">
                          <a:solidFill>
                            <a:srgbClr val="E8572F"/>
                          </a:solidFill>
                          <a:latin typeface="Garamond"/>
                        </a:rPr>
                        <a:t>55 %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EDF4FA"/>
                    </a:solidFill>
                  </a:tcPr>
                </a:tc>
                <a:tc rowSpan="2">
                  <a:txBody>
                    <a:bodyPr/>
                    <a:lstStyle/>
                    <a:p>
                      <a:pPr marL="0" indent="0" algn="ctr">
                        <a:lnSpc>
                          <a:spcPct val="92000"/>
                        </a:lnSpc>
                        <a:buNone/>
                      </a:pPr>
                      <a:r>
                        <a:rPr sz="1700" b="1" i="0">
                          <a:solidFill>
                            <a:srgbClr val="114F7A"/>
                          </a:solidFill>
                          <a:latin typeface="Garamond"/>
                        </a:rPr>
                        <a:t>28 %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E4F4F1"/>
                    </a:solidFill>
                  </a:tcPr>
                </a:tc>
                <a:tc vMerge="1">
                  <a:txBody>
                    <a:bodyPr/>
                    <a:lstStyle/>
                    <a:p>
                      <a:endParaRPr/>
                    </a:p>
                  </a:txBody>
                  <a:tcPr/>
                </a:tc>
                <a:tc rowSpan="3">
                  <a:txBody>
                    <a:bodyPr/>
                    <a:lstStyle/>
                    <a:p>
                      <a:pPr marL="0" indent="0" algn="ctr">
                        <a:lnSpc>
                          <a:spcPct val="92000"/>
                        </a:lnSpc>
                        <a:buNone/>
                      </a:pPr>
                      <a:r>
                        <a:rPr sz="1700" b="1" i="0">
                          <a:solidFill>
                            <a:srgbClr val="E8572F"/>
                          </a:solidFill>
                          <a:latin typeface="Garamond"/>
                        </a:rPr>
                        <a:t>55 %</a:t>
                      </a:r>
                    </a:p>
                  </a:txBody>
                  <a:tcPr marL="73152" marR="73152" marT="18288" marB="18288" anchor="ctr">
                    <a:lnT w="9525" cap="flat" cmpd="sng" algn="ctr">
                      <a:solidFill>
                        <a:srgbClr val="C9DAE7"/>
                      </a:solidFill>
                      <a:prstDash val="solid"/>
                      <a:round/>
                      <a:headEnd type="none" w="med" len="med"/>
                      <a:tailEnd type="none" w="med" len="med"/>
                    </a:lnT>
                    <a:lnB w="9525" cap="flat" cmpd="sng" algn="ctr">
                      <a:solidFill>
                        <a:srgbClr val="C9DAE7"/>
                      </a:solidFill>
                    </a:lnB>
                    <a:solidFill>
                      <a:srgbClr val="FFFFFF"/>
                    </a:solidFill>
                  </a:tcPr>
                </a:tc>
                <a:extLst>
                  <a:ext uri="{0D108BD9-81ED-4DB2-BD59-A6C34878D82A}">
                    <a16:rowId xmlns:a16="http://schemas.microsoft.com/office/drawing/2014/main" val="10006"/>
                  </a:ext>
                </a:extLst>
              </a:tr>
              <a:tr h="402336">
                <a:tc>
                  <a:txBody>
                    <a:bodyPr/>
                    <a:lstStyle/>
                    <a:p>
                      <a:pPr marL="0" indent="0" algn="l">
                        <a:lnSpc>
                          <a:spcPct val="92000"/>
                        </a:lnSpc>
                        <a:buNone/>
                      </a:pPr>
                      <a:r>
                        <a:rPr sz="1250" b="0" i="0">
                          <a:solidFill>
                            <a:srgbClr val="334350"/>
                          </a:solidFill>
                          <a:latin typeface="Garamond"/>
                        </a:rPr>
                        <a:t>100.000 – 175.000</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vMerge="1">
                  <a:txBody>
                    <a:bodyPr/>
                    <a:lstStyle/>
                    <a:p>
                      <a:endParaRPr/>
                    </a:p>
                  </a:txBody>
                  <a:tcPr/>
                </a:tc>
                <a:tc vMerge="1">
                  <a:txBody>
                    <a:bodyPr/>
                    <a:lstStyle/>
                    <a:p>
                      <a:endParaRPr/>
                    </a:p>
                  </a:txBody>
                  <a:tcPr/>
                </a:tc>
                <a:tc>
                  <a:txBody>
                    <a:bodyPr/>
                    <a:lstStyle/>
                    <a:p>
                      <a:pPr marL="0" indent="0" algn="ctr">
                        <a:lnSpc>
                          <a:spcPct val="92000"/>
                        </a:lnSpc>
                        <a:buNone/>
                      </a:pPr>
                      <a:r>
                        <a:rPr sz="1700" b="1" i="0">
                          <a:solidFill>
                            <a:srgbClr val="E8572F"/>
                          </a:solidFill>
                          <a:latin typeface="Garamond"/>
                        </a:rPr>
                        <a:t>60 %</a:t>
                      </a:r>
                    </a:p>
                  </a:txBody>
                  <a:tcPr marL="73152" marR="73152" marT="18288" marB="18288" anchor="ctr">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FFFFFF"/>
                    </a:solidFill>
                  </a:tcPr>
                </a:tc>
                <a:tc vMerge="1">
                  <a:txBody>
                    <a:bodyPr/>
                    <a:lstStyle/>
                    <a:p>
                      <a:endParaRPr/>
                    </a:p>
                  </a:txBody>
                  <a:tcPr/>
                </a:tc>
                <a:extLst>
                  <a:ext uri="{0D108BD9-81ED-4DB2-BD59-A6C34878D82A}">
                    <a16:rowId xmlns:a16="http://schemas.microsoft.com/office/drawing/2014/main" val="10007"/>
                  </a:ext>
                </a:extLst>
              </a:tr>
              <a:tr h="402336">
                <a:tc>
                  <a:txBody>
                    <a:bodyPr/>
                    <a:lstStyle/>
                    <a:p>
                      <a:pPr marL="0" indent="0" algn="l">
                        <a:lnSpc>
                          <a:spcPct val="92000"/>
                        </a:lnSpc>
                        <a:buNone/>
                      </a:pPr>
                      <a:r>
                        <a:rPr sz="1250" b="0" i="0">
                          <a:solidFill>
                            <a:srgbClr val="334350"/>
                          </a:solidFill>
                          <a:latin typeface="Garamond"/>
                        </a:rPr>
                        <a:t>Au-delà de 175.000</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a:txBody>
                    <a:bodyPr/>
                    <a:lstStyle/>
                    <a:p>
                      <a:pPr marL="0" indent="0" algn="ctr">
                        <a:lnSpc>
                          <a:spcPct val="92000"/>
                        </a:lnSpc>
                        <a:buNone/>
                      </a:pPr>
                      <a:r>
                        <a:rPr sz="1700" b="1" i="0">
                          <a:solidFill>
                            <a:srgbClr val="E8572F"/>
                          </a:solidFill>
                          <a:latin typeface="Garamond"/>
                        </a:rPr>
                        <a:t>70 %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FFFFFF"/>
                    </a:solidFill>
                  </a:tcPr>
                </a:tc>
                <a:tc>
                  <a:txBody>
                    <a:bodyPr/>
                    <a:lstStyle/>
                    <a:p>
                      <a:pPr marL="0" indent="0" algn="ctr">
                        <a:lnSpc>
                          <a:spcPct val="92000"/>
                        </a:lnSpc>
                        <a:buNone/>
                      </a:pPr>
                      <a:r>
                        <a:rPr sz="1700" b="1" i="0">
                          <a:solidFill>
                            <a:srgbClr val="114F7A"/>
                          </a:solidFill>
                          <a:latin typeface="Garamond"/>
                        </a:rPr>
                        <a:t>35 %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FFFFFF"/>
                    </a:solidFill>
                  </a:tcPr>
                </a:tc>
                <a:tc>
                  <a:txBody>
                    <a:bodyPr/>
                    <a:lstStyle/>
                    <a:p>
                      <a:pPr marL="0" indent="0" algn="ctr">
                        <a:lnSpc>
                          <a:spcPct val="92000"/>
                        </a:lnSpc>
                        <a:buNone/>
                      </a:pPr>
                      <a:r>
                        <a:rPr sz="1700" b="1" i="0">
                          <a:solidFill>
                            <a:srgbClr val="E8572F"/>
                          </a:solidFill>
                          <a:latin typeface="Garamond"/>
                        </a:rPr>
                        <a:t>70 %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EDF4FA"/>
                    </a:solidFill>
                  </a:tcPr>
                </a:tc>
                <a:tc vMerge="1">
                  <a:txBody>
                    <a:bodyPr/>
                    <a:lstStyle/>
                    <a:p>
                      <a:endParaRPr/>
                    </a:p>
                  </a:txBody>
                  <a:tcPr/>
                </a:tc>
                <a:extLst>
                  <a:ext uri="{0D108BD9-81ED-4DB2-BD59-A6C34878D82A}">
                    <a16:rowId xmlns:a16="http://schemas.microsoft.com/office/drawing/2014/main" val="10008"/>
                  </a:ext>
                </a:extLst>
              </a:tr>
            </a:tbl>
          </a:graphicData>
        </a:graphic>
      </p:graphicFrame>
      <p:sp>
        <p:nvSpPr>
          <p:cNvPr id="7" name="Rectangle 6"/>
          <p:cNvSpPr/>
          <p:nvPr/>
        </p:nvSpPr>
        <p:spPr>
          <a:xfrm>
            <a:off x="502920" y="5541264"/>
            <a:ext cx="7453456" cy="566928"/>
          </a:xfrm>
          <a:prstGeom prst="rect">
            <a:avLst/>
          </a:prstGeom>
          <a:solidFill>
            <a:srgbClr val="E6F6F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TextBox 7"/>
          <p:cNvSpPr txBox="1"/>
          <p:nvPr/>
        </p:nvSpPr>
        <p:spPr>
          <a:xfrm>
            <a:off x="704088" y="5650992"/>
            <a:ext cx="7050024" cy="347472"/>
          </a:xfrm>
          <a:prstGeom prst="rect">
            <a:avLst/>
          </a:prstGeom>
          <a:noFill/>
        </p:spPr>
        <p:txBody>
          <a:bodyPr wrap="square" lIns="0" tIns="0" rIns="0" bIns="0" anchor="ctr">
            <a:spAutoFit/>
          </a:bodyPr>
          <a:lstStyle/>
          <a:p>
            <a:pPr marL="0" indent="0">
              <a:lnSpc>
                <a:spcPct val="95000"/>
              </a:lnSpc>
              <a:buNone/>
            </a:pPr>
            <a:r>
              <a:rPr sz="1100" b="1" i="0" cap="all" spc="50">
                <a:solidFill>
                  <a:srgbClr val="007A6B"/>
                </a:solidFill>
                <a:latin typeface="Garamond"/>
              </a:rPr>
              <a:t>Particularités régionales  </a:t>
            </a:r>
            <a:r>
              <a:rPr sz="1150" b="0" i="0">
                <a:solidFill>
                  <a:srgbClr val="1C2B36"/>
                </a:solidFill>
                <a:latin typeface="Garamond"/>
              </a:rPr>
              <a:t>La Flandre ne connaît pas cette catégorie : le tarif « autres personnes » s’applique. À Bruxelles et en Flandre, l’impôt est calculé sur la somme des parts nettes, puis réparti ; en Wallonie, il est calculé par bénéficiaire.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530352"/>
            <a:ext cx="5760720" cy="274320"/>
          </a:xfrm>
          <a:prstGeom prst="rect">
            <a:avLst/>
          </a:prstGeom>
          <a:noFill/>
        </p:spPr>
        <p:txBody>
          <a:bodyPr wrap="square" lIns="0" tIns="0" rIns="0" bIns="0">
            <a:spAutoFit/>
          </a:bodyPr>
          <a:lstStyle/>
          <a:p>
            <a:pPr marL="0" indent="0">
              <a:buNone/>
            </a:pPr>
            <a:r>
              <a:rPr sz="950" b="1" i="0" cap="all" spc="120">
                <a:solidFill>
                  <a:srgbClr val="4A9BD4"/>
                </a:solidFill>
                <a:latin typeface="Garamond"/>
              </a:rPr>
              <a:t>Tarifs — 4 / 4</a:t>
            </a:r>
          </a:p>
        </p:txBody>
      </p:sp>
      <p:sp>
        <p:nvSpPr>
          <p:cNvPr id="3" name="Rectangle 2"/>
          <p:cNvSpPr/>
          <p:nvPr/>
        </p:nvSpPr>
        <p:spPr>
          <a:xfrm>
            <a:off x="502920" y="841248"/>
            <a:ext cx="8321040" cy="548640"/>
          </a:xfrm>
          <a:prstGeom prst="rect">
            <a:avLst/>
          </a:prstGeom>
          <a:solidFill>
            <a:srgbClr val="1E7BBE"/>
          </a:solidFill>
          <a:ln>
            <a:noFill/>
          </a:ln>
          <a:effectLst/>
        </p:spPr>
        <p:style>
          <a:lnRef idx="1">
            <a:schemeClr val="accent1"/>
          </a:lnRef>
          <a:fillRef idx="3">
            <a:schemeClr val="accent1"/>
          </a:fillRef>
          <a:effectRef idx="2">
            <a:schemeClr val="accent1"/>
          </a:effectRef>
          <a:fontRef idx="minor">
            <a:schemeClr val="lt1"/>
          </a:fontRef>
        </p:style>
        <p:txBody>
          <a:bodyPr wrap="square" lIns="219456" tIns="0" rIns="164592" bIns="0" rtlCol="0" anchor="ctr"/>
          <a:lstStyle/>
          <a:p>
            <a:pPr marL="0" indent="0" algn="l">
              <a:lnSpc>
                <a:spcPct val="92000"/>
              </a:lnSpc>
              <a:buNone/>
            </a:pPr>
            <a:r>
              <a:rPr sz="1600" b="1" i="0" cap="all" spc="40">
                <a:solidFill>
                  <a:srgbClr val="FFFFFF"/>
                </a:solidFill>
                <a:latin typeface="Garamond"/>
              </a:rPr>
              <a:t>Droits de succession entre toutes autres personnes</a:t>
            </a:r>
          </a:p>
        </p:txBody>
      </p:sp>
      <p:sp>
        <p:nvSpPr>
          <p:cNvPr id="4" name="TextBox 3"/>
          <p:cNvSpPr txBox="1"/>
          <p:nvPr/>
        </p:nvSpPr>
        <p:spPr>
          <a:xfrm>
            <a:off x="18288" y="274320"/>
            <a:ext cx="292608" cy="274320"/>
          </a:xfrm>
          <a:prstGeom prst="rect">
            <a:avLst/>
          </a:prstGeom>
          <a:noFill/>
        </p:spPr>
        <p:txBody>
          <a:bodyPr wrap="square" lIns="0" tIns="0" rIns="0" bIns="0">
            <a:spAutoFit/>
          </a:bodyPr>
          <a:lstStyle/>
          <a:p>
            <a:pPr marL="0" indent="0" algn="ctr">
              <a:buNone/>
            </a:pPr>
            <a:r>
              <a:rPr sz="1300" b="1" i="0">
                <a:solidFill>
                  <a:srgbClr val="FFFFFF"/>
                </a:solidFill>
                <a:latin typeface="Garamond"/>
              </a:rPr>
              <a:t>20</a:t>
            </a:r>
          </a:p>
        </p:txBody>
      </p:sp>
      <p:sp>
        <p:nvSpPr>
          <p:cNvPr id="5" name="TextBox 4"/>
          <p:cNvSpPr txBox="1"/>
          <p:nvPr/>
        </p:nvSpPr>
        <p:spPr>
          <a:xfrm>
            <a:off x="502920" y="6455664"/>
            <a:ext cx="5943600" cy="274320"/>
          </a:xfrm>
          <a:prstGeom prst="rect">
            <a:avLst/>
          </a:prstGeom>
          <a:noFill/>
        </p:spPr>
        <p:txBody>
          <a:bodyPr wrap="square" lIns="0" tIns="0" rIns="0" bIns="0">
            <a:spAutoFit/>
          </a:bodyPr>
          <a:lstStyle/>
          <a:p>
            <a:pPr marL="0" indent="0">
              <a:buNone/>
            </a:pPr>
            <a:r>
              <a:rPr sz="950" b="0" i="0">
                <a:solidFill>
                  <a:srgbClr val="6B7C8A"/>
                </a:solidFill>
                <a:latin typeface="Garamond"/>
              </a:rPr>
              <a:t>Conférence U4U – 9 septembre 2026</a:t>
            </a:r>
          </a:p>
        </p:txBody>
      </p:sp>
      <p:graphicFrame>
        <p:nvGraphicFramePr>
          <p:cNvPr id="6" name="Table 5"/>
          <p:cNvGraphicFramePr>
            <a:graphicFrameLocks noGrp="1"/>
          </p:cNvGraphicFramePr>
          <p:nvPr/>
        </p:nvGraphicFramePr>
        <p:xfrm>
          <a:off x="502920" y="1682496"/>
          <a:ext cx="8321040" cy="3767324"/>
        </p:xfrm>
        <a:graphic>
          <a:graphicData uri="http://schemas.openxmlformats.org/drawingml/2006/table">
            <a:tbl>
              <a:tblPr>
                <a:tableStyleId>{2D5ABB26-0587-4C30-8999-92F81FD0307C}</a:tableStyleId>
              </a:tblPr>
              <a:tblGrid>
                <a:gridCol w="2139696">
                  <a:extLst>
                    <a:ext uri="{9D8B030D-6E8A-4147-A177-3AD203B41FA5}">
                      <a16:colId xmlns:a16="http://schemas.microsoft.com/office/drawing/2014/main" val="20000"/>
                    </a:ext>
                  </a:extLst>
                </a:gridCol>
                <a:gridCol w="1545336">
                  <a:extLst>
                    <a:ext uri="{9D8B030D-6E8A-4147-A177-3AD203B41FA5}">
                      <a16:colId xmlns:a16="http://schemas.microsoft.com/office/drawing/2014/main" val="20001"/>
                    </a:ext>
                  </a:extLst>
                </a:gridCol>
                <a:gridCol w="1545336">
                  <a:extLst>
                    <a:ext uri="{9D8B030D-6E8A-4147-A177-3AD203B41FA5}">
                      <a16:colId xmlns:a16="http://schemas.microsoft.com/office/drawing/2014/main" val="20002"/>
                    </a:ext>
                  </a:extLst>
                </a:gridCol>
                <a:gridCol w="1545336">
                  <a:extLst>
                    <a:ext uri="{9D8B030D-6E8A-4147-A177-3AD203B41FA5}">
                      <a16:colId xmlns:a16="http://schemas.microsoft.com/office/drawing/2014/main" val="20003"/>
                    </a:ext>
                  </a:extLst>
                </a:gridCol>
                <a:gridCol w="1545336">
                  <a:extLst>
                    <a:ext uri="{9D8B030D-6E8A-4147-A177-3AD203B41FA5}">
                      <a16:colId xmlns:a16="http://schemas.microsoft.com/office/drawing/2014/main" val="20004"/>
                    </a:ext>
                  </a:extLst>
                </a:gridCol>
              </a:tblGrid>
              <a:tr h="548640">
                <a:tc>
                  <a:txBody>
                    <a:bodyPr/>
                    <a:lstStyle/>
                    <a:p>
                      <a:pPr marL="0" indent="0" algn="l">
                        <a:lnSpc>
                          <a:spcPct val="92000"/>
                        </a:lnSpc>
                        <a:buNone/>
                      </a:pPr>
                      <a:r>
                        <a:rPr sz="1200" b="1" i="0">
                          <a:solidFill>
                            <a:srgbClr val="FFFFFF"/>
                          </a:solidFill>
                          <a:latin typeface="Garamond"/>
                        </a:rPr>
                        <a:t>Tranche (EUR)</a:t>
                      </a:r>
                    </a:p>
                  </a:txBody>
                  <a:tcPr marL="73152" marR="73152" marT="18288" marB="18288" anchor="ctr">
                    <a:lnR w="12700" cap="flat" cmpd="sng" algn="ctr">
                      <a:solidFill>
                        <a:srgbClr val="FFFFFF"/>
                      </a:solidFill>
                    </a:lnR>
                    <a:lnT w="9525" cap="flat" cmpd="sng" algn="ctr">
                      <a:noFill/>
                    </a:lnT>
                    <a:lnB w="9525" cap="flat" cmpd="sng" algn="ctr">
                      <a:noFill/>
                    </a:lnB>
                    <a:solidFill>
                      <a:srgbClr val="114F7A"/>
                    </a:solidFill>
                  </a:tcPr>
                </a:tc>
                <a:tc>
                  <a:txBody>
                    <a:bodyPr/>
                    <a:lstStyle/>
                    <a:p>
                      <a:pPr marL="0" indent="0" algn="ctr">
                        <a:lnSpc>
                          <a:spcPct val="92000"/>
                        </a:lnSpc>
                        <a:buNone/>
                      </a:pPr>
                      <a:r>
                        <a:rPr sz="1200" b="1" i="0">
                          <a:solidFill>
                            <a:srgbClr val="FFFFFF"/>
                          </a:solidFill>
                          <a:latin typeface="Garamond"/>
                        </a:rPr>
                        <a:t>Région wallonne</a:t>
                      </a:r>
                    </a:p>
                    <a:p>
                      <a:pPr marL="0" indent="0" algn="ctr">
                        <a:lnSpc>
                          <a:spcPct val="92000"/>
                        </a:lnSpc>
                        <a:buNone/>
                      </a:pPr>
                      <a:r>
                        <a:rPr sz="1000" b="0" i="0">
                          <a:solidFill>
                            <a:srgbClr val="BFDCF2"/>
                          </a:solidFill>
                          <a:latin typeface="Garamond"/>
                        </a:rPr>
                        <a:t>régime actuel</a:t>
                      </a:r>
                    </a:p>
                  </a:txBody>
                  <a:tcPr marL="73152" marR="73152" marT="18288" marB="18288" anchor="ctr">
                    <a:lnL w="12700" cap="flat" cmpd="sng" algn="ctr">
                      <a:solidFill>
                        <a:srgbClr val="FFFFFF"/>
                      </a:solidFill>
                      <a:prstDash val="solid"/>
                      <a:round/>
                      <a:headEnd type="none" w="med" len="med"/>
                      <a:tailEnd type="none" w="med" len="med"/>
                    </a:lnL>
                    <a:lnR w="12700" cap="flat" cmpd="sng" algn="ctr">
                      <a:solidFill>
                        <a:srgbClr val="FFFFFF"/>
                      </a:solidFill>
                    </a:lnR>
                    <a:lnT w="9525" cap="flat" cmpd="sng" algn="ctr">
                      <a:noFill/>
                    </a:lnT>
                    <a:lnB w="9525" cap="flat" cmpd="sng" algn="ctr">
                      <a:noFill/>
                    </a:lnB>
                    <a:solidFill>
                      <a:srgbClr val="114F7A"/>
                    </a:solidFill>
                  </a:tcPr>
                </a:tc>
                <a:tc>
                  <a:txBody>
                    <a:bodyPr/>
                    <a:lstStyle/>
                    <a:p>
                      <a:pPr marL="0" indent="0" algn="ctr">
                        <a:lnSpc>
                          <a:spcPct val="92000"/>
                        </a:lnSpc>
                        <a:buNone/>
                      </a:pPr>
                      <a:r>
                        <a:rPr sz="1200" b="1" i="0">
                          <a:solidFill>
                            <a:srgbClr val="FFFFFF"/>
                          </a:solidFill>
                          <a:latin typeface="Garamond"/>
                        </a:rPr>
                        <a:t>Région wallonne</a:t>
                      </a:r>
                    </a:p>
                    <a:p>
                      <a:pPr marL="0" indent="0" algn="ctr">
                        <a:lnSpc>
                          <a:spcPct val="92000"/>
                        </a:lnSpc>
                        <a:buNone/>
                      </a:pPr>
                      <a:r>
                        <a:rPr sz="1000" b="0" i="0">
                          <a:solidFill>
                            <a:srgbClr val="CFEAE5"/>
                          </a:solidFill>
                          <a:latin typeface="Garamond"/>
                        </a:rPr>
                        <a:t>dès 2028</a:t>
                      </a:r>
                    </a:p>
                  </a:txBody>
                  <a:tcPr marL="73152" marR="73152" marT="18288" marB="18288" anchor="ctr">
                    <a:lnL w="12700" cap="flat" cmpd="sng" algn="ctr">
                      <a:solidFill>
                        <a:srgbClr val="FFFFFF"/>
                      </a:solidFill>
                      <a:prstDash val="solid"/>
                      <a:round/>
                      <a:headEnd type="none" w="med" len="med"/>
                      <a:tailEnd type="none" w="med" len="med"/>
                    </a:lnL>
                    <a:lnR w="12700" cap="flat" cmpd="sng" algn="ctr">
                      <a:solidFill>
                        <a:srgbClr val="FFFFFF"/>
                      </a:solidFill>
                    </a:lnR>
                    <a:lnT w="9525" cap="flat" cmpd="sng" algn="ctr">
                      <a:noFill/>
                    </a:lnT>
                    <a:lnB w="9525" cap="flat" cmpd="sng" algn="ctr">
                      <a:noFill/>
                    </a:lnB>
                    <a:solidFill>
                      <a:srgbClr val="00A791"/>
                    </a:solidFill>
                  </a:tcPr>
                </a:tc>
                <a:tc>
                  <a:txBody>
                    <a:bodyPr/>
                    <a:lstStyle/>
                    <a:p>
                      <a:pPr marL="0" indent="0" algn="ctr">
                        <a:lnSpc>
                          <a:spcPct val="92000"/>
                        </a:lnSpc>
                        <a:buNone/>
                      </a:pPr>
                      <a:r>
                        <a:rPr sz="1200" b="1" i="0">
                          <a:solidFill>
                            <a:srgbClr val="FFFFFF"/>
                          </a:solidFill>
                          <a:latin typeface="Garamond"/>
                        </a:rPr>
                        <a:t>Région bruxelloise</a:t>
                      </a:r>
                    </a:p>
                  </a:txBody>
                  <a:tcPr marL="73152" marR="73152" marT="18288" marB="18288" anchor="ctr">
                    <a:lnL w="12700" cap="flat" cmpd="sng" algn="ctr">
                      <a:solidFill>
                        <a:srgbClr val="FFFFFF"/>
                      </a:solidFill>
                      <a:prstDash val="solid"/>
                      <a:round/>
                      <a:headEnd type="none" w="med" len="med"/>
                      <a:tailEnd type="none" w="med" len="med"/>
                    </a:lnL>
                    <a:lnR w="12700" cap="flat" cmpd="sng" algn="ctr">
                      <a:solidFill>
                        <a:srgbClr val="FFFFFF"/>
                      </a:solidFill>
                    </a:lnR>
                    <a:lnT w="9525" cap="flat" cmpd="sng" algn="ctr">
                      <a:noFill/>
                    </a:lnT>
                    <a:lnB w="9525" cap="flat" cmpd="sng" algn="ctr">
                      <a:noFill/>
                    </a:lnB>
                    <a:solidFill>
                      <a:srgbClr val="114F7A"/>
                    </a:solidFill>
                  </a:tcPr>
                </a:tc>
                <a:tc>
                  <a:txBody>
                    <a:bodyPr/>
                    <a:lstStyle/>
                    <a:p>
                      <a:pPr marL="0" indent="0" algn="ctr">
                        <a:lnSpc>
                          <a:spcPct val="92000"/>
                        </a:lnSpc>
                        <a:buNone/>
                      </a:pPr>
                      <a:r>
                        <a:rPr sz="1200" b="1" i="0">
                          <a:solidFill>
                            <a:srgbClr val="FFFFFF"/>
                          </a:solidFill>
                          <a:latin typeface="Garamond"/>
                        </a:rPr>
                        <a:t>Région flamande</a:t>
                      </a:r>
                    </a:p>
                  </a:txBody>
                  <a:tcPr marL="73152" marR="73152" marT="18288" marB="18288" anchor="ctr">
                    <a:lnL w="12700" cap="flat" cmpd="sng" algn="ctr">
                      <a:solidFill>
                        <a:srgbClr val="FFFFFF"/>
                      </a:solidFill>
                      <a:prstDash val="solid"/>
                      <a:round/>
                      <a:headEnd type="none" w="med" len="med"/>
                      <a:tailEnd type="none" w="med" len="med"/>
                    </a:lnL>
                    <a:lnT w="9525" cap="flat" cmpd="sng" algn="ctr">
                      <a:noFill/>
                    </a:lnT>
                    <a:lnB w="9525" cap="flat" cmpd="sng" algn="ctr">
                      <a:noFill/>
                    </a:lnB>
                    <a:solidFill>
                      <a:srgbClr val="114F7A"/>
                    </a:solidFill>
                  </a:tcPr>
                </a:tc>
                <a:extLst>
                  <a:ext uri="{0D108BD9-81ED-4DB2-BD59-A6C34878D82A}">
                    <a16:rowId xmlns:a16="http://schemas.microsoft.com/office/drawing/2014/main" val="10000"/>
                  </a:ext>
                </a:extLst>
              </a:tr>
              <a:tr h="459812">
                <a:tc>
                  <a:txBody>
                    <a:bodyPr/>
                    <a:lstStyle/>
                    <a:p>
                      <a:pPr marL="0" indent="0" algn="l">
                        <a:lnSpc>
                          <a:spcPct val="92000"/>
                        </a:lnSpc>
                        <a:buNone/>
                      </a:pPr>
                      <a:r>
                        <a:rPr sz="1250" b="0" i="0">
                          <a:solidFill>
                            <a:srgbClr val="334350"/>
                          </a:solidFill>
                          <a:latin typeface="Garamond"/>
                        </a:rPr>
                        <a:t>0 – 12.500</a:t>
                      </a:r>
                    </a:p>
                  </a:txBody>
                  <a:tcPr marL="73152" marR="73152" marT="18288" marB="18288" anchor="ctr">
                    <a:lnR w="12700" cap="flat" cmpd="sng" algn="ctr">
                      <a:solidFill>
                        <a:srgbClr val="DCE6EE"/>
                      </a:solidFill>
                    </a:lnR>
                    <a:lnT>
                      <a:noFill/>
                    </a:lnT>
                    <a:lnB w="6350" cap="flat" cmpd="sng" algn="ctr">
                      <a:solidFill>
                        <a:srgbClr val="E7EEF4"/>
                      </a:solidFill>
                    </a:lnB>
                    <a:solidFill>
                      <a:srgbClr val="F7FAFD"/>
                    </a:solidFill>
                  </a:tcPr>
                </a:tc>
                <a:tc>
                  <a:txBody>
                    <a:bodyPr/>
                    <a:lstStyle/>
                    <a:p>
                      <a:pPr marL="0" indent="0" algn="ctr">
                        <a:lnSpc>
                          <a:spcPct val="92000"/>
                        </a:lnSpc>
                        <a:buNone/>
                      </a:pPr>
                      <a:r>
                        <a:rPr sz="1700" b="1" i="0">
                          <a:solidFill>
                            <a:srgbClr val="114F7A"/>
                          </a:solidFill>
                          <a:latin typeface="Garamond"/>
                        </a:rPr>
                        <a:t>30 %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a:noFill/>
                    </a:lnT>
                    <a:lnB w="9525" cap="flat" cmpd="sng" algn="ctr">
                      <a:solidFill>
                        <a:srgbClr val="C9DAE7"/>
                      </a:solidFill>
                    </a:lnB>
                    <a:solidFill>
                      <a:srgbClr val="FFFFFF"/>
                    </a:solidFill>
                  </a:tcPr>
                </a:tc>
                <a:tc>
                  <a:txBody>
                    <a:bodyPr/>
                    <a:lstStyle/>
                    <a:p>
                      <a:pPr marL="0" indent="0" algn="ctr">
                        <a:lnSpc>
                          <a:spcPct val="92000"/>
                        </a:lnSpc>
                        <a:buNone/>
                      </a:pPr>
                      <a:r>
                        <a:rPr sz="1700" b="1" i="0">
                          <a:solidFill>
                            <a:srgbClr val="114F7A"/>
                          </a:solidFill>
                          <a:latin typeface="Garamond"/>
                        </a:rPr>
                        <a:t>15 %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a:noFill/>
                    </a:lnT>
                    <a:lnB w="9525" cap="flat" cmpd="sng" algn="ctr">
                      <a:solidFill>
                        <a:srgbClr val="C9DAE7"/>
                      </a:solidFill>
                    </a:lnB>
                    <a:solidFill>
                      <a:srgbClr val="FFFFFF"/>
                    </a:solidFill>
                  </a:tcPr>
                </a:tc>
                <a:tc rowSpan="4">
                  <a:txBody>
                    <a:bodyPr/>
                    <a:lstStyle/>
                    <a:p>
                      <a:pPr marL="0" indent="0" algn="ctr">
                        <a:lnSpc>
                          <a:spcPct val="92000"/>
                        </a:lnSpc>
                        <a:buNone/>
                      </a:pPr>
                      <a:r>
                        <a:rPr sz="1700" b="1" i="0">
                          <a:solidFill>
                            <a:srgbClr val="114F7A"/>
                          </a:solidFill>
                          <a:latin typeface="Garamond"/>
                        </a:rPr>
                        <a:t>40 %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a:noFill/>
                    </a:lnT>
                    <a:lnB w="9525" cap="flat" cmpd="sng" algn="ctr">
                      <a:solidFill>
                        <a:srgbClr val="C9DAE7"/>
                      </a:solidFill>
                    </a:lnB>
                    <a:solidFill>
                      <a:srgbClr val="FFFFFF"/>
                    </a:solidFill>
                  </a:tcPr>
                </a:tc>
                <a:tc rowSpan="3">
                  <a:txBody>
                    <a:bodyPr/>
                    <a:lstStyle/>
                    <a:p>
                      <a:pPr marL="0" indent="0" algn="ctr">
                        <a:lnSpc>
                          <a:spcPct val="92000"/>
                        </a:lnSpc>
                        <a:buNone/>
                      </a:pPr>
                      <a:r>
                        <a:rPr sz="1700" b="1" i="0">
                          <a:solidFill>
                            <a:srgbClr val="114F7A"/>
                          </a:solidFill>
                          <a:latin typeface="Garamond"/>
                        </a:rPr>
                        <a:t>25 %</a:t>
                      </a:r>
                    </a:p>
                  </a:txBody>
                  <a:tcPr marL="73152" marR="73152" marT="18288" marB="18288" anchor="ctr">
                    <a:lnL w="12700" cap="flat" cmpd="sng" algn="ctr">
                      <a:solidFill>
                        <a:srgbClr val="DCE6EE"/>
                      </a:solidFill>
                      <a:prstDash val="solid"/>
                      <a:round/>
                      <a:headEnd type="none" w="med" len="med"/>
                      <a:tailEnd type="none" w="med" len="med"/>
                    </a:lnL>
                    <a:lnT>
                      <a:noFill/>
                    </a:lnT>
                    <a:lnB w="9525" cap="flat" cmpd="sng" algn="ctr">
                      <a:solidFill>
                        <a:srgbClr val="C9DAE7"/>
                      </a:solidFill>
                    </a:lnB>
                    <a:solidFill>
                      <a:srgbClr val="FFFFFF"/>
                    </a:solidFill>
                  </a:tcPr>
                </a:tc>
                <a:extLst>
                  <a:ext uri="{0D108BD9-81ED-4DB2-BD59-A6C34878D82A}">
                    <a16:rowId xmlns:a16="http://schemas.microsoft.com/office/drawing/2014/main" val="10001"/>
                  </a:ext>
                </a:extLst>
              </a:tr>
              <a:tr h="459812">
                <a:tc>
                  <a:txBody>
                    <a:bodyPr/>
                    <a:lstStyle/>
                    <a:p>
                      <a:pPr marL="0" indent="0" algn="l">
                        <a:lnSpc>
                          <a:spcPct val="92000"/>
                        </a:lnSpc>
                        <a:buNone/>
                      </a:pPr>
                      <a:r>
                        <a:rPr sz="1250" b="0" i="0">
                          <a:solidFill>
                            <a:srgbClr val="334350"/>
                          </a:solidFill>
                          <a:latin typeface="Garamond"/>
                        </a:rPr>
                        <a:t>12.500 – 25.000</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a:txBody>
                    <a:bodyPr/>
                    <a:lstStyle/>
                    <a:p>
                      <a:pPr marL="0" indent="0" algn="ctr">
                        <a:lnSpc>
                          <a:spcPct val="92000"/>
                        </a:lnSpc>
                        <a:buNone/>
                      </a:pPr>
                      <a:r>
                        <a:rPr sz="1700" b="1" i="0">
                          <a:solidFill>
                            <a:srgbClr val="114F7A"/>
                          </a:solidFill>
                          <a:latin typeface="Garamond"/>
                        </a:rPr>
                        <a:t>35 %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EDF4FA"/>
                    </a:solidFill>
                  </a:tcPr>
                </a:tc>
                <a:tc>
                  <a:txBody>
                    <a:bodyPr/>
                    <a:lstStyle/>
                    <a:p>
                      <a:pPr marL="0" indent="0" algn="ctr">
                        <a:lnSpc>
                          <a:spcPct val="92000"/>
                        </a:lnSpc>
                        <a:buNone/>
                      </a:pPr>
                      <a:r>
                        <a:rPr sz="1700" b="1" i="0">
                          <a:solidFill>
                            <a:srgbClr val="114F7A"/>
                          </a:solidFill>
                          <a:latin typeface="Garamond"/>
                        </a:rPr>
                        <a:t>18 %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E4F4F1"/>
                    </a:solidFill>
                  </a:tcPr>
                </a:tc>
                <a:tc vMerge="1">
                  <a:txBody>
                    <a:bodyPr/>
                    <a:lstStyle/>
                    <a:p>
                      <a:endParaRPr/>
                    </a:p>
                  </a:txBody>
                  <a:tcPr/>
                </a:tc>
                <a:tc vMerge="1">
                  <a:txBody>
                    <a:bodyPr/>
                    <a:lstStyle/>
                    <a:p>
                      <a:endParaRPr/>
                    </a:p>
                  </a:txBody>
                  <a:tcPr/>
                </a:tc>
                <a:extLst>
                  <a:ext uri="{0D108BD9-81ED-4DB2-BD59-A6C34878D82A}">
                    <a16:rowId xmlns:a16="http://schemas.microsoft.com/office/drawing/2014/main" val="10002"/>
                  </a:ext>
                </a:extLst>
              </a:tr>
              <a:tr h="459812">
                <a:tc>
                  <a:txBody>
                    <a:bodyPr/>
                    <a:lstStyle/>
                    <a:p>
                      <a:pPr marL="0" indent="0" algn="l">
                        <a:lnSpc>
                          <a:spcPct val="92000"/>
                        </a:lnSpc>
                        <a:buNone/>
                      </a:pPr>
                      <a:r>
                        <a:rPr sz="1250" b="0" i="0">
                          <a:solidFill>
                            <a:srgbClr val="334350"/>
                          </a:solidFill>
                          <a:latin typeface="Garamond"/>
                        </a:rPr>
                        <a:t>25.000 – 35.000</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rowSpan="3">
                  <a:txBody>
                    <a:bodyPr/>
                    <a:lstStyle/>
                    <a:p>
                      <a:pPr marL="0" indent="0" algn="ctr">
                        <a:lnSpc>
                          <a:spcPct val="92000"/>
                        </a:lnSpc>
                        <a:buNone/>
                      </a:pPr>
                      <a:r>
                        <a:rPr sz="1700" b="1" i="0">
                          <a:solidFill>
                            <a:srgbClr val="E8572F"/>
                          </a:solidFill>
                          <a:latin typeface="Garamond"/>
                        </a:rPr>
                        <a:t>60 %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FFFFFF"/>
                    </a:solidFill>
                  </a:tcPr>
                </a:tc>
                <a:tc rowSpan="3">
                  <a:txBody>
                    <a:bodyPr/>
                    <a:lstStyle/>
                    <a:p>
                      <a:pPr marL="0" indent="0" algn="ctr">
                        <a:lnSpc>
                          <a:spcPct val="92000"/>
                        </a:lnSpc>
                        <a:buNone/>
                      </a:pPr>
                      <a:r>
                        <a:rPr sz="1700" b="1" i="0">
                          <a:solidFill>
                            <a:srgbClr val="114F7A"/>
                          </a:solidFill>
                          <a:latin typeface="Garamond"/>
                        </a:rPr>
                        <a:t>30 %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FFFFFF"/>
                    </a:solidFill>
                  </a:tcPr>
                </a:tc>
                <a:tc vMerge="1">
                  <a:txBody>
                    <a:bodyPr/>
                    <a:lstStyle/>
                    <a:p>
                      <a:endParaRPr/>
                    </a:p>
                  </a:txBody>
                  <a:tcPr/>
                </a:tc>
                <a:tc vMerge="1">
                  <a:txBody>
                    <a:bodyPr/>
                    <a:lstStyle/>
                    <a:p>
                      <a:endParaRPr/>
                    </a:p>
                  </a:txBody>
                  <a:tcPr/>
                </a:tc>
                <a:extLst>
                  <a:ext uri="{0D108BD9-81ED-4DB2-BD59-A6C34878D82A}">
                    <a16:rowId xmlns:a16="http://schemas.microsoft.com/office/drawing/2014/main" val="10003"/>
                  </a:ext>
                </a:extLst>
              </a:tr>
              <a:tr h="459812">
                <a:tc>
                  <a:txBody>
                    <a:bodyPr/>
                    <a:lstStyle/>
                    <a:p>
                      <a:pPr marL="0" indent="0" algn="l">
                        <a:lnSpc>
                          <a:spcPct val="92000"/>
                        </a:lnSpc>
                        <a:buNone/>
                      </a:pPr>
                      <a:r>
                        <a:rPr sz="1250" b="0" i="0">
                          <a:solidFill>
                            <a:srgbClr val="334350"/>
                          </a:solidFill>
                          <a:latin typeface="Garamond"/>
                        </a:rPr>
                        <a:t>35.000 – 50.000</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vMerge="1">
                  <a:txBody>
                    <a:bodyPr/>
                    <a:lstStyle/>
                    <a:p>
                      <a:endParaRPr/>
                    </a:p>
                  </a:txBody>
                  <a:tcPr/>
                </a:tc>
                <a:tc vMerge="1">
                  <a:txBody>
                    <a:bodyPr/>
                    <a:lstStyle/>
                    <a:p>
                      <a:endParaRPr/>
                    </a:p>
                  </a:txBody>
                  <a:tcPr/>
                </a:tc>
                <a:tc vMerge="1">
                  <a:txBody>
                    <a:bodyPr/>
                    <a:lstStyle/>
                    <a:p>
                      <a:endParaRPr/>
                    </a:p>
                  </a:txBody>
                  <a:tcPr/>
                </a:tc>
                <a:tc rowSpan="2">
                  <a:txBody>
                    <a:bodyPr/>
                    <a:lstStyle/>
                    <a:p>
                      <a:pPr marL="0" indent="0" algn="ctr">
                        <a:lnSpc>
                          <a:spcPct val="92000"/>
                        </a:lnSpc>
                        <a:buNone/>
                      </a:pPr>
                      <a:r>
                        <a:rPr sz="1700" b="1" i="0">
                          <a:solidFill>
                            <a:srgbClr val="114F7A"/>
                          </a:solidFill>
                          <a:latin typeface="Garamond"/>
                        </a:rPr>
                        <a:t>45 %</a:t>
                      </a:r>
                    </a:p>
                  </a:txBody>
                  <a:tcPr marL="73152" marR="73152" marT="18288" marB="18288" anchor="ctr">
                    <a:lnT w="9525" cap="flat" cmpd="sng" algn="ctr">
                      <a:solidFill>
                        <a:srgbClr val="C9DAE7"/>
                      </a:solidFill>
                      <a:prstDash val="solid"/>
                      <a:round/>
                      <a:headEnd type="none" w="med" len="med"/>
                      <a:tailEnd type="none" w="med" len="med"/>
                    </a:lnT>
                    <a:lnB w="9525" cap="flat" cmpd="sng" algn="ctr">
                      <a:solidFill>
                        <a:srgbClr val="C9DAE7"/>
                      </a:solidFill>
                    </a:lnB>
                    <a:solidFill>
                      <a:srgbClr val="EDF4FA"/>
                    </a:solidFill>
                  </a:tcPr>
                </a:tc>
                <a:extLst>
                  <a:ext uri="{0D108BD9-81ED-4DB2-BD59-A6C34878D82A}">
                    <a16:rowId xmlns:a16="http://schemas.microsoft.com/office/drawing/2014/main" val="10004"/>
                  </a:ext>
                </a:extLst>
              </a:tr>
              <a:tr h="459812">
                <a:tc>
                  <a:txBody>
                    <a:bodyPr/>
                    <a:lstStyle/>
                    <a:p>
                      <a:pPr marL="0" indent="0" algn="l">
                        <a:lnSpc>
                          <a:spcPct val="92000"/>
                        </a:lnSpc>
                        <a:buNone/>
                      </a:pPr>
                      <a:r>
                        <a:rPr sz="1250" b="0" i="0">
                          <a:solidFill>
                            <a:srgbClr val="334350"/>
                          </a:solidFill>
                          <a:latin typeface="Garamond"/>
                        </a:rPr>
                        <a:t>50.000 – 75.000</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vMerge="1">
                  <a:txBody>
                    <a:bodyPr/>
                    <a:lstStyle/>
                    <a:p>
                      <a:endParaRPr/>
                    </a:p>
                  </a:txBody>
                  <a:tcPr/>
                </a:tc>
                <a:tc vMerge="1">
                  <a:txBody>
                    <a:bodyPr/>
                    <a:lstStyle/>
                    <a:p>
                      <a:endParaRPr/>
                    </a:p>
                  </a:txBody>
                  <a:tcPr/>
                </a:tc>
                <a:tc>
                  <a:txBody>
                    <a:bodyPr/>
                    <a:lstStyle/>
                    <a:p>
                      <a:pPr marL="0" indent="0" algn="ctr">
                        <a:lnSpc>
                          <a:spcPct val="92000"/>
                        </a:lnSpc>
                        <a:buNone/>
                      </a:pPr>
                      <a:r>
                        <a:rPr sz="1700" b="1" i="0">
                          <a:solidFill>
                            <a:srgbClr val="E8572F"/>
                          </a:solidFill>
                          <a:latin typeface="Garamond"/>
                        </a:rPr>
                        <a:t>55 %</a:t>
                      </a:r>
                    </a:p>
                  </a:txBody>
                  <a:tcPr marL="73152" marR="73152" marT="18288" marB="18288" anchor="ctr">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EDF4FA"/>
                    </a:solidFill>
                  </a:tcPr>
                </a:tc>
                <a:tc vMerge="1">
                  <a:txBody>
                    <a:bodyPr/>
                    <a:lstStyle/>
                    <a:p>
                      <a:endParaRPr/>
                    </a:p>
                  </a:txBody>
                  <a:tcPr/>
                </a:tc>
                <a:extLst>
                  <a:ext uri="{0D108BD9-81ED-4DB2-BD59-A6C34878D82A}">
                    <a16:rowId xmlns:a16="http://schemas.microsoft.com/office/drawing/2014/main" val="10005"/>
                  </a:ext>
                </a:extLst>
              </a:tr>
              <a:tr h="459812">
                <a:tc>
                  <a:txBody>
                    <a:bodyPr/>
                    <a:lstStyle/>
                    <a:p>
                      <a:pPr marL="0" indent="0" algn="l">
                        <a:lnSpc>
                          <a:spcPct val="92000"/>
                        </a:lnSpc>
                        <a:buNone/>
                      </a:pPr>
                      <a:r>
                        <a:rPr sz="1250" b="0" i="0">
                          <a:solidFill>
                            <a:srgbClr val="334350"/>
                          </a:solidFill>
                          <a:latin typeface="Garamond"/>
                        </a:rPr>
                        <a:t>75.000 – 175.000</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rowSpan="2">
                  <a:txBody>
                    <a:bodyPr/>
                    <a:lstStyle/>
                    <a:p>
                      <a:pPr marL="0" indent="0" algn="ctr">
                        <a:lnSpc>
                          <a:spcPct val="92000"/>
                        </a:lnSpc>
                        <a:buNone/>
                      </a:pPr>
                      <a:r>
                        <a:rPr sz="1700" b="1" i="0">
                          <a:solidFill>
                            <a:srgbClr val="E8572F"/>
                          </a:solidFill>
                          <a:latin typeface="Garamond"/>
                        </a:rPr>
                        <a:t>80 %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EDF4FA"/>
                    </a:solidFill>
                  </a:tcPr>
                </a:tc>
                <a:tc rowSpan="2">
                  <a:txBody>
                    <a:bodyPr/>
                    <a:lstStyle/>
                    <a:p>
                      <a:pPr marL="0" indent="0" algn="ctr">
                        <a:lnSpc>
                          <a:spcPct val="92000"/>
                        </a:lnSpc>
                        <a:buNone/>
                      </a:pPr>
                      <a:r>
                        <a:rPr sz="1700" b="1" i="0">
                          <a:solidFill>
                            <a:srgbClr val="114F7A"/>
                          </a:solidFill>
                          <a:latin typeface="Garamond"/>
                        </a:rPr>
                        <a:t>40 %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E4F4F1"/>
                    </a:solidFill>
                  </a:tcPr>
                </a:tc>
                <a:tc>
                  <a:txBody>
                    <a:bodyPr/>
                    <a:lstStyle/>
                    <a:p>
                      <a:pPr marL="0" indent="0" algn="ctr">
                        <a:lnSpc>
                          <a:spcPct val="92000"/>
                        </a:lnSpc>
                        <a:buNone/>
                      </a:pPr>
                      <a:r>
                        <a:rPr sz="1700" b="1" i="0">
                          <a:solidFill>
                            <a:srgbClr val="E8572F"/>
                          </a:solidFill>
                          <a:latin typeface="Garamond"/>
                        </a:rPr>
                        <a:t>65 %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FFFFFF"/>
                    </a:solidFill>
                  </a:tcPr>
                </a:tc>
                <a:tc rowSpan="2">
                  <a:txBody>
                    <a:bodyPr/>
                    <a:lstStyle/>
                    <a:p>
                      <a:pPr marL="0" indent="0" algn="ctr">
                        <a:lnSpc>
                          <a:spcPct val="92000"/>
                        </a:lnSpc>
                        <a:buNone/>
                      </a:pPr>
                      <a:r>
                        <a:rPr sz="1700" b="1" i="0">
                          <a:solidFill>
                            <a:srgbClr val="E8572F"/>
                          </a:solidFill>
                          <a:latin typeface="Garamond"/>
                        </a:rPr>
                        <a:t>55 %</a:t>
                      </a:r>
                    </a:p>
                  </a:txBody>
                  <a:tcPr marL="73152" marR="73152" marT="18288" marB="18288" anchor="ctr">
                    <a:lnL w="12700" cap="flat" cmpd="sng" algn="ctr">
                      <a:solidFill>
                        <a:srgbClr val="DCE6EE"/>
                      </a:solidFill>
                      <a:prstDash val="solid"/>
                      <a:round/>
                      <a:headEnd type="none" w="med" len="med"/>
                      <a:tailEnd type="none" w="med" len="med"/>
                    </a:lnL>
                    <a:lnT w="9525" cap="flat" cmpd="sng" algn="ctr">
                      <a:solidFill>
                        <a:srgbClr val="C9DAE7"/>
                      </a:solidFill>
                      <a:prstDash val="solid"/>
                      <a:round/>
                      <a:headEnd type="none" w="med" len="med"/>
                      <a:tailEnd type="none" w="med" len="med"/>
                    </a:lnT>
                    <a:lnB w="9525" cap="flat" cmpd="sng" algn="ctr">
                      <a:solidFill>
                        <a:srgbClr val="C9DAE7"/>
                      </a:solidFill>
                    </a:lnB>
                    <a:solidFill>
                      <a:srgbClr val="FFFFFF"/>
                    </a:solidFill>
                  </a:tcPr>
                </a:tc>
                <a:extLst>
                  <a:ext uri="{0D108BD9-81ED-4DB2-BD59-A6C34878D82A}">
                    <a16:rowId xmlns:a16="http://schemas.microsoft.com/office/drawing/2014/main" val="10006"/>
                  </a:ext>
                </a:extLst>
              </a:tr>
              <a:tr h="459812">
                <a:tc>
                  <a:txBody>
                    <a:bodyPr/>
                    <a:lstStyle/>
                    <a:p>
                      <a:pPr marL="0" indent="0" algn="l">
                        <a:lnSpc>
                          <a:spcPct val="92000"/>
                        </a:lnSpc>
                        <a:buNone/>
                      </a:pPr>
                      <a:r>
                        <a:rPr sz="1250" b="0" i="0">
                          <a:solidFill>
                            <a:srgbClr val="334350"/>
                          </a:solidFill>
                          <a:latin typeface="Garamond"/>
                        </a:rPr>
                        <a:t>Au-delà de 175.000</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vMerge="1">
                  <a:txBody>
                    <a:bodyPr/>
                    <a:lstStyle/>
                    <a:p>
                      <a:endParaRPr/>
                    </a:p>
                  </a:txBody>
                  <a:tcPr/>
                </a:tc>
                <a:tc vMerge="1">
                  <a:txBody>
                    <a:bodyPr/>
                    <a:lstStyle/>
                    <a:p>
                      <a:endParaRPr/>
                    </a:p>
                  </a:txBody>
                  <a:tcPr/>
                </a:tc>
                <a:tc>
                  <a:txBody>
                    <a:bodyPr/>
                    <a:lstStyle/>
                    <a:p>
                      <a:pPr marL="0" indent="0" algn="ctr">
                        <a:lnSpc>
                          <a:spcPct val="92000"/>
                        </a:lnSpc>
                        <a:buNone/>
                      </a:pPr>
                      <a:r>
                        <a:rPr sz="1700" b="1" i="0">
                          <a:solidFill>
                            <a:srgbClr val="E8572F"/>
                          </a:solidFill>
                          <a:latin typeface="Garamond"/>
                        </a:rPr>
                        <a:t>80 %</a:t>
                      </a:r>
                    </a:p>
                  </a:txBody>
                  <a:tcPr marL="73152" marR="73152" marT="18288" marB="18288" anchor="ctr">
                    <a:lnR w="12700" cap="flat" cmpd="sng" algn="ctr">
                      <a:solidFill>
                        <a:srgbClr val="DCE6EE"/>
                      </a:solidFill>
                    </a:lnR>
                    <a:lnT w="9525" cap="flat" cmpd="sng" algn="ctr">
                      <a:solidFill>
                        <a:srgbClr val="C9DAE7"/>
                      </a:solidFill>
                      <a:prstDash val="solid"/>
                      <a:round/>
                      <a:headEnd type="none" w="med" len="med"/>
                      <a:tailEnd type="none" w="med" len="med"/>
                    </a:lnT>
                    <a:lnB w="9525" cap="flat" cmpd="sng" algn="ctr">
                      <a:solidFill>
                        <a:srgbClr val="C9DAE7"/>
                      </a:solidFill>
                    </a:lnB>
                    <a:solidFill>
                      <a:srgbClr val="EDF4FA"/>
                    </a:solidFill>
                  </a:tcPr>
                </a:tc>
                <a:tc vMerge="1">
                  <a:txBody>
                    <a:bodyPr/>
                    <a:lstStyle/>
                    <a:p>
                      <a:endParaRPr/>
                    </a:p>
                  </a:txBody>
                  <a:tcPr/>
                </a:tc>
                <a:extLst>
                  <a:ext uri="{0D108BD9-81ED-4DB2-BD59-A6C34878D82A}">
                    <a16:rowId xmlns:a16="http://schemas.microsoft.com/office/drawing/2014/main" val="10007"/>
                  </a:ext>
                </a:extLst>
              </a:tr>
            </a:tbl>
          </a:graphicData>
        </a:graphic>
      </p:graphicFrame>
      <p:sp>
        <p:nvSpPr>
          <p:cNvPr id="7" name="Rectangle 6"/>
          <p:cNvSpPr/>
          <p:nvPr/>
        </p:nvSpPr>
        <p:spPr>
          <a:xfrm>
            <a:off x="502920" y="5541264"/>
            <a:ext cx="7452360" cy="566928"/>
          </a:xfrm>
          <a:prstGeom prst="rect">
            <a:avLst/>
          </a:prstGeom>
          <a:solidFill>
            <a:srgbClr val="E6F6F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TextBox 7"/>
          <p:cNvSpPr txBox="1"/>
          <p:nvPr/>
        </p:nvSpPr>
        <p:spPr>
          <a:xfrm>
            <a:off x="704088" y="5650992"/>
            <a:ext cx="7050024" cy="347472"/>
          </a:xfrm>
          <a:prstGeom prst="rect">
            <a:avLst/>
          </a:prstGeom>
          <a:noFill/>
        </p:spPr>
        <p:txBody>
          <a:bodyPr wrap="square" lIns="0" tIns="0" rIns="0" bIns="0" anchor="ctr">
            <a:spAutoFit/>
          </a:bodyPr>
          <a:lstStyle/>
          <a:p>
            <a:pPr marL="0" indent="0">
              <a:lnSpc>
                <a:spcPct val="95000"/>
              </a:lnSpc>
              <a:buNone/>
            </a:pPr>
            <a:r>
              <a:rPr sz="1100" b="1" i="0" cap="all" spc="50">
                <a:solidFill>
                  <a:srgbClr val="007A6B"/>
                </a:solidFill>
                <a:latin typeface="Garamond"/>
              </a:rPr>
              <a:t>Particularités régionales  </a:t>
            </a:r>
            <a:r>
              <a:rPr sz="1150" b="0" i="0">
                <a:solidFill>
                  <a:srgbClr val="1C2B36"/>
                </a:solidFill>
                <a:latin typeface="Garamond"/>
              </a:rPr>
              <a:t>À Bruxelles et en Flandre, le tarif frappe la somme des parts nettes de l’ensemble des bénéficiaires, puis l’impôt est réparti entre eux. En Wallonie, le calcul se fait par bénéficiaire.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530352"/>
            <a:ext cx="5760720" cy="274320"/>
          </a:xfrm>
          <a:prstGeom prst="rect">
            <a:avLst/>
          </a:prstGeom>
          <a:noFill/>
        </p:spPr>
        <p:txBody>
          <a:bodyPr wrap="square" lIns="0" tIns="0" rIns="0" bIns="0">
            <a:spAutoFit/>
          </a:bodyPr>
          <a:lstStyle/>
          <a:p>
            <a:pPr marL="0" indent="0">
              <a:buNone/>
            </a:pPr>
            <a:r>
              <a:rPr sz="950" b="1" i="0" cap="all" spc="120">
                <a:solidFill>
                  <a:srgbClr val="4A9BD4"/>
                </a:solidFill>
                <a:latin typeface="Garamond"/>
              </a:rPr>
              <a:t>Synthèse</a:t>
            </a:r>
          </a:p>
        </p:txBody>
      </p:sp>
      <p:sp>
        <p:nvSpPr>
          <p:cNvPr id="3" name="Rectangle 2"/>
          <p:cNvSpPr/>
          <p:nvPr/>
        </p:nvSpPr>
        <p:spPr>
          <a:xfrm>
            <a:off x="502920" y="841248"/>
            <a:ext cx="8321040" cy="548640"/>
          </a:xfrm>
          <a:prstGeom prst="rect">
            <a:avLst/>
          </a:prstGeom>
          <a:solidFill>
            <a:srgbClr val="1E7BBE"/>
          </a:solidFill>
          <a:ln>
            <a:noFill/>
          </a:ln>
          <a:effectLst/>
        </p:spPr>
        <p:style>
          <a:lnRef idx="1">
            <a:schemeClr val="accent1"/>
          </a:lnRef>
          <a:fillRef idx="3">
            <a:schemeClr val="accent1"/>
          </a:fillRef>
          <a:effectRef idx="2">
            <a:schemeClr val="accent1"/>
          </a:effectRef>
          <a:fontRef idx="minor">
            <a:schemeClr val="lt1"/>
          </a:fontRef>
        </p:style>
        <p:txBody>
          <a:bodyPr wrap="square" lIns="219456" tIns="0" rIns="164592" bIns="0" rtlCol="0" anchor="ctr"/>
          <a:lstStyle/>
          <a:p>
            <a:pPr marL="0" indent="0" algn="l">
              <a:lnSpc>
                <a:spcPct val="92000"/>
              </a:lnSpc>
              <a:buNone/>
            </a:pPr>
            <a:r>
              <a:rPr sz="1600" b="1" i="0" cap="all" spc="40">
                <a:solidFill>
                  <a:srgbClr val="FFFFFF"/>
                </a:solidFill>
                <a:latin typeface="Garamond"/>
              </a:rPr>
              <a:t>Tableau récapitulatif des droits de succession</a:t>
            </a:r>
          </a:p>
        </p:txBody>
      </p:sp>
      <p:sp>
        <p:nvSpPr>
          <p:cNvPr id="4" name="TextBox 3"/>
          <p:cNvSpPr txBox="1"/>
          <p:nvPr/>
        </p:nvSpPr>
        <p:spPr>
          <a:xfrm>
            <a:off x="18288" y="274320"/>
            <a:ext cx="292608" cy="274320"/>
          </a:xfrm>
          <a:prstGeom prst="rect">
            <a:avLst/>
          </a:prstGeom>
          <a:noFill/>
        </p:spPr>
        <p:txBody>
          <a:bodyPr wrap="square" lIns="0" tIns="0" rIns="0" bIns="0">
            <a:spAutoFit/>
          </a:bodyPr>
          <a:lstStyle/>
          <a:p>
            <a:pPr marL="0" indent="0" algn="ctr">
              <a:buNone/>
            </a:pPr>
            <a:r>
              <a:rPr sz="1300" b="1" i="0">
                <a:solidFill>
                  <a:srgbClr val="FFFFFF"/>
                </a:solidFill>
                <a:latin typeface="Garamond"/>
              </a:rPr>
              <a:t>21</a:t>
            </a:r>
          </a:p>
        </p:txBody>
      </p:sp>
      <p:sp>
        <p:nvSpPr>
          <p:cNvPr id="5" name="TextBox 4"/>
          <p:cNvSpPr txBox="1"/>
          <p:nvPr/>
        </p:nvSpPr>
        <p:spPr>
          <a:xfrm>
            <a:off x="502920" y="6455664"/>
            <a:ext cx="5943600" cy="274320"/>
          </a:xfrm>
          <a:prstGeom prst="rect">
            <a:avLst/>
          </a:prstGeom>
          <a:noFill/>
        </p:spPr>
        <p:txBody>
          <a:bodyPr wrap="square" lIns="0" tIns="0" rIns="0" bIns="0">
            <a:spAutoFit/>
          </a:bodyPr>
          <a:lstStyle/>
          <a:p>
            <a:pPr marL="0" indent="0">
              <a:buNone/>
            </a:pPr>
            <a:r>
              <a:rPr sz="950" b="0" i="0">
                <a:solidFill>
                  <a:srgbClr val="6B7C8A"/>
                </a:solidFill>
                <a:latin typeface="Garamond"/>
              </a:rPr>
              <a:t>Conférence U4U – 9 septembre 2026</a:t>
            </a:r>
          </a:p>
        </p:txBody>
      </p:sp>
      <p:graphicFrame>
        <p:nvGraphicFramePr>
          <p:cNvPr id="6" name="Table 5"/>
          <p:cNvGraphicFramePr>
            <a:graphicFrameLocks noGrp="1"/>
          </p:cNvGraphicFramePr>
          <p:nvPr/>
        </p:nvGraphicFramePr>
        <p:xfrm>
          <a:off x="502920" y="1700784"/>
          <a:ext cx="8321040" cy="3767328"/>
        </p:xfrm>
        <a:graphic>
          <a:graphicData uri="http://schemas.openxmlformats.org/drawingml/2006/table">
            <a:tbl>
              <a:tblPr>
                <a:tableStyleId>{2D5ABB26-0587-4C30-8999-92F81FD0307C}</a:tableStyleId>
              </a:tblPr>
              <a:tblGrid>
                <a:gridCol w="2139696">
                  <a:extLst>
                    <a:ext uri="{9D8B030D-6E8A-4147-A177-3AD203B41FA5}">
                      <a16:colId xmlns:a16="http://schemas.microsoft.com/office/drawing/2014/main" val="20000"/>
                    </a:ext>
                  </a:extLst>
                </a:gridCol>
                <a:gridCol w="1545336">
                  <a:extLst>
                    <a:ext uri="{9D8B030D-6E8A-4147-A177-3AD203B41FA5}">
                      <a16:colId xmlns:a16="http://schemas.microsoft.com/office/drawing/2014/main" val="20001"/>
                    </a:ext>
                  </a:extLst>
                </a:gridCol>
                <a:gridCol w="1545336">
                  <a:extLst>
                    <a:ext uri="{9D8B030D-6E8A-4147-A177-3AD203B41FA5}">
                      <a16:colId xmlns:a16="http://schemas.microsoft.com/office/drawing/2014/main" val="20002"/>
                    </a:ext>
                  </a:extLst>
                </a:gridCol>
                <a:gridCol w="1545336">
                  <a:extLst>
                    <a:ext uri="{9D8B030D-6E8A-4147-A177-3AD203B41FA5}">
                      <a16:colId xmlns:a16="http://schemas.microsoft.com/office/drawing/2014/main" val="20003"/>
                    </a:ext>
                  </a:extLst>
                </a:gridCol>
                <a:gridCol w="1545336">
                  <a:extLst>
                    <a:ext uri="{9D8B030D-6E8A-4147-A177-3AD203B41FA5}">
                      <a16:colId xmlns:a16="http://schemas.microsoft.com/office/drawing/2014/main" val="20004"/>
                    </a:ext>
                  </a:extLst>
                </a:gridCol>
              </a:tblGrid>
              <a:tr h="548640">
                <a:tc>
                  <a:txBody>
                    <a:bodyPr/>
                    <a:lstStyle/>
                    <a:p>
                      <a:pPr marL="0" indent="0" algn="l">
                        <a:lnSpc>
                          <a:spcPct val="92000"/>
                        </a:lnSpc>
                        <a:buNone/>
                      </a:pPr>
                      <a:r>
                        <a:rPr sz="1200" b="1" i="0">
                          <a:solidFill>
                            <a:srgbClr val="FFFFFF"/>
                          </a:solidFill>
                          <a:latin typeface="Garamond"/>
                        </a:rPr>
                        <a:t>Taux marginal supérieur</a:t>
                      </a:r>
                    </a:p>
                  </a:txBody>
                  <a:tcPr marL="73152" marR="73152" marT="18288" marB="18288" anchor="ctr">
                    <a:lnR w="12700" cap="flat" cmpd="sng" algn="ctr">
                      <a:solidFill>
                        <a:srgbClr val="FFFFFF"/>
                      </a:solidFill>
                    </a:lnR>
                    <a:lnT w="9525" cap="flat" cmpd="sng" algn="ctr">
                      <a:noFill/>
                    </a:lnT>
                    <a:lnB w="9525" cap="flat" cmpd="sng" algn="ctr">
                      <a:noFill/>
                    </a:lnB>
                    <a:solidFill>
                      <a:srgbClr val="114F7A"/>
                    </a:solidFill>
                  </a:tcPr>
                </a:tc>
                <a:tc>
                  <a:txBody>
                    <a:bodyPr/>
                    <a:lstStyle/>
                    <a:p>
                      <a:pPr marL="0" indent="0" algn="ctr">
                        <a:lnSpc>
                          <a:spcPct val="92000"/>
                        </a:lnSpc>
                        <a:buNone/>
                      </a:pPr>
                      <a:r>
                        <a:rPr sz="1200" b="1" i="0">
                          <a:solidFill>
                            <a:srgbClr val="FFFFFF"/>
                          </a:solidFill>
                          <a:latin typeface="Garamond"/>
                        </a:rPr>
                        <a:t>Région wallonne</a:t>
                      </a:r>
                    </a:p>
                    <a:p>
                      <a:pPr marL="0" indent="0" algn="ctr">
                        <a:lnSpc>
                          <a:spcPct val="92000"/>
                        </a:lnSpc>
                        <a:buNone/>
                      </a:pPr>
                      <a:r>
                        <a:rPr sz="1000" b="0" i="0">
                          <a:solidFill>
                            <a:srgbClr val="BFDCF2"/>
                          </a:solidFill>
                          <a:latin typeface="Garamond"/>
                        </a:rPr>
                        <a:t>régime actuel</a:t>
                      </a:r>
                    </a:p>
                  </a:txBody>
                  <a:tcPr marL="73152" marR="73152" marT="18288" marB="18288" anchor="ctr">
                    <a:lnL w="12700" cap="flat" cmpd="sng" algn="ctr">
                      <a:solidFill>
                        <a:srgbClr val="FFFFFF"/>
                      </a:solidFill>
                      <a:prstDash val="solid"/>
                      <a:round/>
                      <a:headEnd type="none" w="med" len="med"/>
                      <a:tailEnd type="none" w="med" len="med"/>
                    </a:lnL>
                    <a:lnR w="12700" cap="flat" cmpd="sng" algn="ctr">
                      <a:solidFill>
                        <a:srgbClr val="FFFFFF"/>
                      </a:solidFill>
                    </a:lnR>
                    <a:lnT w="9525" cap="flat" cmpd="sng" algn="ctr">
                      <a:noFill/>
                    </a:lnT>
                    <a:lnB w="9525" cap="flat" cmpd="sng" algn="ctr">
                      <a:noFill/>
                    </a:lnB>
                    <a:solidFill>
                      <a:srgbClr val="114F7A"/>
                    </a:solidFill>
                  </a:tcPr>
                </a:tc>
                <a:tc>
                  <a:txBody>
                    <a:bodyPr/>
                    <a:lstStyle/>
                    <a:p>
                      <a:pPr marL="0" indent="0" algn="ctr">
                        <a:lnSpc>
                          <a:spcPct val="92000"/>
                        </a:lnSpc>
                        <a:buNone/>
                      </a:pPr>
                      <a:r>
                        <a:rPr sz="1200" b="1" i="0">
                          <a:solidFill>
                            <a:srgbClr val="FFFFFF"/>
                          </a:solidFill>
                          <a:latin typeface="Garamond"/>
                        </a:rPr>
                        <a:t>Région wallonne</a:t>
                      </a:r>
                    </a:p>
                    <a:p>
                      <a:pPr marL="0" indent="0" algn="ctr">
                        <a:lnSpc>
                          <a:spcPct val="92000"/>
                        </a:lnSpc>
                        <a:buNone/>
                      </a:pPr>
                      <a:r>
                        <a:rPr sz="1000" b="0" i="0">
                          <a:solidFill>
                            <a:srgbClr val="CFEAE5"/>
                          </a:solidFill>
                          <a:latin typeface="Garamond"/>
                        </a:rPr>
                        <a:t>dès 2028</a:t>
                      </a:r>
                    </a:p>
                  </a:txBody>
                  <a:tcPr marL="73152" marR="73152" marT="18288" marB="18288" anchor="ctr">
                    <a:lnL w="12700" cap="flat" cmpd="sng" algn="ctr">
                      <a:solidFill>
                        <a:srgbClr val="FFFFFF"/>
                      </a:solidFill>
                      <a:prstDash val="solid"/>
                      <a:round/>
                      <a:headEnd type="none" w="med" len="med"/>
                      <a:tailEnd type="none" w="med" len="med"/>
                    </a:lnL>
                    <a:lnR w="12700" cap="flat" cmpd="sng" algn="ctr">
                      <a:solidFill>
                        <a:srgbClr val="FFFFFF"/>
                      </a:solidFill>
                    </a:lnR>
                    <a:lnT w="9525" cap="flat" cmpd="sng" algn="ctr">
                      <a:noFill/>
                    </a:lnT>
                    <a:lnB w="9525" cap="flat" cmpd="sng" algn="ctr">
                      <a:noFill/>
                    </a:lnB>
                    <a:solidFill>
                      <a:srgbClr val="00A791"/>
                    </a:solidFill>
                  </a:tcPr>
                </a:tc>
                <a:tc>
                  <a:txBody>
                    <a:bodyPr/>
                    <a:lstStyle/>
                    <a:p>
                      <a:pPr marL="0" indent="0" algn="ctr">
                        <a:lnSpc>
                          <a:spcPct val="92000"/>
                        </a:lnSpc>
                        <a:buNone/>
                      </a:pPr>
                      <a:r>
                        <a:rPr sz="1200" b="1" i="0">
                          <a:solidFill>
                            <a:srgbClr val="FFFFFF"/>
                          </a:solidFill>
                          <a:latin typeface="Garamond"/>
                        </a:rPr>
                        <a:t>Région bruxelloise</a:t>
                      </a:r>
                    </a:p>
                  </a:txBody>
                  <a:tcPr marL="73152" marR="73152" marT="18288" marB="18288" anchor="ctr">
                    <a:lnL w="12700" cap="flat" cmpd="sng" algn="ctr">
                      <a:solidFill>
                        <a:srgbClr val="FFFFFF"/>
                      </a:solidFill>
                      <a:prstDash val="solid"/>
                      <a:round/>
                      <a:headEnd type="none" w="med" len="med"/>
                      <a:tailEnd type="none" w="med" len="med"/>
                    </a:lnL>
                    <a:lnR w="12700" cap="flat" cmpd="sng" algn="ctr">
                      <a:solidFill>
                        <a:srgbClr val="FFFFFF"/>
                      </a:solidFill>
                    </a:lnR>
                    <a:lnT w="9525" cap="flat" cmpd="sng" algn="ctr">
                      <a:noFill/>
                    </a:lnT>
                    <a:lnB w="9525" cap="flat" cmpd="sng" algn="ctr">
                      <a:noFill/>
                    </a:lnB>
                    <a:solidFill>
                      <a:srgbClr val="114F7A"/>
                    </a:solidFill>
                  </a:tcPr>
                </a:tc>
                <a:tc>
                  <a:txBody>
                    <a:bodyPr/>
                    <a:lstStyle/>
                    <a:p>
                      <a:pPr marL="0" indent="0" algn="ctr">
                        <a:lnSpc>
                          <a:spcPct val="92000"/>
                        </a:lnSpc>
                        <a:buNone/>
                      </a:pPr>
                      <a:r>
                        <a:rPr sz="1200" b="1" i="0">
                          <a:solidFill>
                            <a:srgbClr val="FFFFFF"/>
                          </a:solidFill>
                          <a:latin typeface="Garamond"/>
                        </a:rPr>
                        <a:t>Région flamande</a:t>
                      </a:r>
                    </a:p>
                  </a:txBody>
                  <a:tcPr marL="73152" marR="73152" marT="18288" marB="18288" anchor="ctr">
                    <a:lnL w="12700" cap="flat" cmpd="sng" algn="ctr">
                      <a:solidFill>
                        <a:srgbClr val="FFFFFF"/>
                      </a:solidFill>
                      <a:prstDash val="solid"/>
                      <a:round/>
                      <a:headEnd type="none" w="med" len="med"/>
                      <a:tailEnd type="none" w="med" len="med"/>
                    </a:lnL>
                    <a:lnT w="9525" cap="flat" cmpd="sng" algn="ctr">
                      <a:noFill/>
                    </a:lnT>
                    <a:lnB w="9525" cap="flat" cmpd="sng" algn="ctr">
                      <a:noFill/>
                    </a:lnB>
                    <a:solidFill>
                      <a:srgbClr val="114F7A"/>
                    </a:solidFill>
                  </a:tcPr>
                </a:tc>
                <a:extLst>
                  <a:ext uri="{0D108BD9-81ED-4DB2-BD59-A6C34878D82A}">
                    <a16:rowId xmlns:a16="http://schemas.microsoft.com/office/drawing/2014/main" val="10000"/>
                  </a:ext>
                </a:extLst>
              </a:tr>
              <a:tr h="804672">
                <a:tc>
                  <a:txBody>
                    <a:bodyPr/>
                    <a:lstStyle/>
                    <a:p>
                      <a:pPr marL="0" indent="0" algn="l">
                        <a:lnSpc>
                          <a:spcPct val="92000"/>
                        </a:lnSpc>
                        <a:buNone/>
                      </a:pPr>
                      <a:r>
                        <a:rPr sz="1250" b="0" i="0">
                          <a:solidFill>
                            <a:srgbClr val="334350"/>
                          </a:solidFill>
                          <a:latin typeface="Garamond"/>
                        </a:rPr>
                        <a:t>Ligne directe et</a:t>
                      </a:r>
                    </a:p>
                    <a:p>
                      <a:pPr marL="0" indent="0" algn="l">
                        <a:lnSpc>
                          <a:spcPct val="92000"/>
                        </a:lnSpc>
                        <a:buNone/>
                      </a:pPr>
                      <a:r>
                        <a:rPr sz="1250" b="0" i="0">
                          <a:solidFill>
                            <a:srgbClr val="334350"/>
                          </a:solidFill>
                          <a:latin typeface="Garamond"/>
                        </a:rPr>
                        <a:t>assimilées</a:t>
                      </a:r>
                    </a:p>
                  </a:txBody>
                  <a:tcPr marL="73152" marR="73152" marT="18288" marB="18288" anchor="ctr">
                    <a:lnR w="12700" cap="flat" cmpd="sng" algn="ctr">
                      <a:solidFill>
                        <a:srgbClr val="DCE6EE"/>
                      </a:solidFill>
                    </a:lnR>
                    <a:lnT>
                      <a:noFill/>
                    </a:lnT>
                    <a:lnB w="6350" cap="flat" cmpd="sng" algn="ctr">
                      <a:solidFill>
                        <a:srgbClr val="E7EEF4"/>
                      </a:solidFill>
                    </a:lnB>
                    <a:solidFill>
                      <a:srgbClr val="F7FAFD"/>
                    </a:solidFill>
                  </a:tcPr>
                </a:tc>
                <a:tc>
                  <a:txBody>
                    <a:bodyPr/>
                    <a:lstStyle/>
                    <a:p>
                      <a:pPr marL="0" indent="0" algn="ctr">
                        <a:lnSpc>
                          <a:spcPct val="92000"/>
                        </a:lnSpc>
                        <a:buNone/>
                      </a:pPr>
                      <a:r>
                        <a:rPr sz="1800" b="1" i="0">
                          <a:solidFill>
                            <a:srgbClr val="114F7A"/>
                          </a:solidFill>
                          <a:latin typeface="Garamond"/>
                        </a:rPr>
                        <a:t>30 %</a:t>
                      </a:r>
                    </a:p>
                    <a:p>
                      <a:pPr marL="0" indent="0" algn="ctr">
                        <a:lnSpc>
                          <a:spcPct val="92000"/>
                        </a:lnSpc>
                        <a:buNone/>
                      </a:pPr>
                      <a:r>
                        <a:rPr sz="1000" b="0" i="0">
                          <a:solidFill>
                            <a:srgbClr val="6B7C8A"/>
                          </a:solidFill>
                          <a:latin typeface="Garamond"/>
                        </a:rPr>
                        <a:t>au-delà de 500.000</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a:noFill/>
                    </a:lnT>
                    <a:lnB w="6350" cap="flat" cmpd="sng" algn="ctr">
                      <a:solidFill>
                        <a:srgbClr val="E7EEF4"/>
                      </a:solidFill>
                    </a:lnB>
                    <a:solidFill>
                      <a:srgbClr val="FFFFFF"/>
                    </a:solidFill>
                  </a:tcPr>
                </a:tc>
                <a:tc>
                  <a:txBody>
                    <a:bodyPr/>
                    <a:lstStyle/>
                    <a:p>
                      <a:pPr marL="0" indent="0" algn="ctr">
                        <a:lnSpc>
                          <a:spcPct val="92000"/>
                        </a:lnSpc>
                        <a:buNone/>
                      </a:pPr>
                      <a:r>
                        <a:rPr sz="1800" b="1" i="0">
                          <a:solidFill>
                            <a:srgbClr val="114F7A"/>
                          </a:solidFill>
                          <a:latin typeface="Garamond"/>
                        </a:rPr>
                        <a:t>15 %</a:t>
                      </a:r>
                    </a:p>
                    <a:p>
                      <a:pPr marL="0" indent="0" algn="ctr">
                        <a:lnSpc>
                          <a:spcPct val="92000"/>
                        </a:lnSpc>
                        <a:buNone/>
                      </a:pPr>
                      <a:r>
                        <a:rPr sz="1000" b="0" i="0">
                          <a:solidFill>
                            <a:srgbClr val="6B7C8A"/>
                          </a:solidFill>
                          <a:latin typeface="Garamond"/>
                        </a:rPr>
                        <a:t>au-delà de 500.000</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a:noFill/>
                    </a:lnT>
                    <a:lnB w="6350" cap="flat" cmpd="sng" algn="ctr">
                      <a:solidFill>
                        <a:srgbClr val="E7EEF4"/>
                      </a:solidFill>
                    </a:lnB>
                    <a:solidFill>
                      <a:srgbClr val="E4F4F1"/>
                    </a:solidFill>
                  </a:tcPr>
                </a:tc>
                <a:tc>
                  <a:txBody>
                    <a:bodyPr/>
                    <a:lstStyle/>
                    <a:p>
                      <a:pPr marL="0" indent="0" algn="ctr">
                        <a:lnSpc>
                          <a:spcPct val="92000"/>
                        </a:lnSpc>
                        <a:buNone/>
                      </a:pPr>
                      <a:r>
                        <a:rPr sz="1800" b="1" i="0">
                          <a:solidFill>
                            <a:srgbClr val="114F7A"/>
                          </a:solidFill>
                          <a:latin typeface="Garamond"/>
                        </a:rPr>
                        <a:t>30 %</a:t>
                      </a:r>
                    </a:p>
                    <a:p>
                      <a:pPr marL="0" indent="0" algn="ctr">
                        <a:lnSpc>
                          <a:spcPct val="92000"/>
                        </a:lnSpc>
                        <a:buNone/>
                      </a:pPr>
                      <a:r>
                        <a:rPr sz="1000" b="0" i="0">
                          <a:solidFill>
                            <a:srgbClr val="6B7C8A"/>
                          </a:solidFill>
                          <a:latin typeface="Garamond"/>
                        </a:rPr>
                        <a:t>au-delà de 500.000</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a:noFill/>
                    </a:lnT>
                    <a:lnB w="6350" cap="flat" cmpd="sng" algn="ctr">
                      <a:solidFill>
                        <a:srgbClr val="E7EEF4"/>
                      </a:solidFill>
                    </a:lnB>
                    <a:solidFill>
                      <a:srgbClr val="FFFFFF"/>
                    </a:solidFill>
                  </a:tcPr>
                </a:tc>
                <a:tc>
                  <a:txBody>
                    <a:bodyPr/>
                    <a:lstStyle/>
                    <a:p>
                      <a:pPr marL="0" indent="0" algn="ctr">
                        <a:lnSpc>
                          <a:spcPct val="92000"/>
                        </a:lnSpc>
                        <a:buNone/>
                      </a:pPr>
                      <a:r>
                        <a:rPr sz="1800" b="1" i="0">
                          <a:solidFill>
                            <a:srgbClr val="114F7A"/>
                          </a:solidFill>
                          <a:latin typeface="Garamond"/>
                        </a:rPr>
                        <a:t>27 %</a:t>
                      </a:r>
                    </a:p>
                    <a:p>
                      <a:pPr marL="0" indent="0" algn="ctr">
                        <a:lnSpc>
                          <a:spcPct val="92000"/>
                        </a:lnSpc>
                        <a:buNone/>
                      </a:pPr>
                      <a:r>
                        <a:rPr sz="1000" b="0" i="0">
                          <a:solidFill>
                            <a:srgbClr val="6B7C8A"/>
                          </a:solidFill>
                          <a:latin typeface="Garamond"/>
                        </a:rPr>
                        <a:t>au-delà de 250.000</a:t>
                      </a:r>
                    </a:p>
                  </a:txBody>
                  <a:tcPr marL="73152" marR="73152" marT="18288" marB="18288" anchor="ctr">
                    <a:lnL w="12700" cap="flat" cmpd="sng" algn="ctr">
                      <a:solidFill>
                        <a:srgbClr val="DCE6EE"/>
                      </a:solidFill>
                      <a:prstDash val="solid"/>
                      <a:round/>
                      <a:headEnd type="none" w="med" len="med"/>
                      <a:tailEnd type="none" w="med" len="med"/>
                    </a:lnL>
                    <a:lnT>
                      <a:noFill/>
                    </a:lnT>
                    <a:lnB w="6350" cap="flat" cmpd="sng" algn="ctr">
                      <a:solidFill>
                        <a:srgbClr val="E7EEF4"/>
                      </a:solidFill>
                    </a:lnB>
                    <a:solidFill>
                      <a:srgbClr val="FFFFFF"/>
                    </a:solidFill>
                  </a:tcPr>
                </a:tc>
                <a:extLst>
                  <a:ext uri="{0D108BD9-81ED-4DB2-BD59-A6C34878D82A}">
                    <a16:rowId xmlns:a16="http://schemas.microsoft.com/office/drawing/2014/main" val="10001"/>
                  </a:ext>
                </a:extLst>
              </a:tr>
              <a:tr h="804672">
                <a:tc>
                  <a:txBody>
                    <a:bodyPr/>
                    <a:lstStyle/>
                    <a:p>
                      <a:pPr marL="0" indent="0" algn="l">
                        <a:lnSpc>
                          <a:spcPct val="92000"/>
                        </a:lnSpc>
                        <a:buNone/>
                      </a:pPr>
                      <a:r>
                        <a:rPr sz="1250" b="0" i="0">
                          <a:solidFill>
                            <a:srgbClr val="334350"/>
                          </a:solidFill>
                          <a:latin typeface="Garamond"/>
                        </a:rPr>
                        <a:t>Frères et sœurs</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a:txBody>
                    <a:bodyPr/>
                    <a:lstStyle/>
                    <a:p>
                      <a:pPr marL="0" indent="0" algn="ctr">
                        <a:lnSpc>
                          <a:spcPct val="92000"/>
                        </a:lnSpc>
                        <a:buNone/>
                      </a:pPr>
                      <a:r>
                        <a:rPr sz="1800" b="1" i="0">
                          <a:solidFill>
                            <a:srgbClr val="E8572F"/>
                          </a:solidFill>
                          <a:latin typeface="Garamond"/>
                        </a:rPr>
                        <a:t>65 %</a:t>
                      </a:r>
                    </a:p>
                    <a:p>
                      <a:pPr marL="0" indent="0" algn="ctr">
                        <a:lnSpc>
                          <a:spcPct val="92000"/>
                        </a:lnSpc>
                        <a:buNone/>
                      </a:pPr>
                      <a:r>
                        <a:rPr sz="1000" b="0" i="0">
                          <a:solidFill>
                            <a:srgbClr val="6B7C8A"/>
                          </a:solidFill>
                          <a:latin typeface="Garamond"/>
                        </a:rPr>
                        <a:t>au-delà de 175.000</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EDF4FA"/>
                    </a:solidFill>
                  </a:tcPr>
                </a:tc>
                <a:tc>
                  <a:txBody>
                    <a:bodyPr/>
                    <a:lstStyle/>
                    <a:p>
                      <a:pPr marL="0" indent="0" algn="ctr">
                        <a:lnSpc>
                          <a:spcPct val="92000"/>
                        </a:lnSpc>
                        <a:buNone/>
                      </a:pPr>
                      <a:r>
                        <a:rPr sz="1800" b="1" i="0">
                          <a:solidFill>
                            <a:srgbClr val="114F7A"/>
                          </a:solidFill>
                          <a:latin typeface="Garamond"/>
                        </a:rPr>
                        <a:t>33 %</a:t>
                      </a:r>
                    </a:p>
                    <a:p>
                      <a:pPr marL="0" indent="0" algn="ctr">
                        <a:lnSpc>
                          <a:spcPct val="92000"/>
                        </a:lnSpc>
                        <a:buNone/>
                      </a:pPr>
                      <a:r>
                        <a:rPr sz="1000" b="0" i="0">
                          <a:solidFill>
                            <a:srgbClr val="6B7C8A"/>
                          </a:solidFill>
                          <a:latin typeface="Garamond"/>
                        </a:rPr>
                        <a:t>au-delà de 175.000</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E4F4F1"/>
                    </a:solidFill>
                  </a:tcPr>
                </a:tc>
                <a:tc>
                  <a:txBody>
                    <a:bodyPr/>
                    <a:lstStyle/>
                    <a:p>
                      <a:pPr marL="0" indent="0" algn="ctr">
                        <a:lnSpc>
                          <a:spcPct val="92000"/>
                        </a:lnSpc>
                        <a:buNone/>
                      </a:pPr>
                      <a:r>
                        <a:rPr sz="1800" b="1" i="0">
                          <a:solidFill>
                            <a:srgbClr val="E8572F"/>
                          </a:solidFill>
                          <a:latin typeface="Garamond"/>
                        </a:rPr>
                        <a:t>65 %</a:t>
                      </a:r>
                    </a:p>
                    <a:p>
                      <a:pPr marL="0" indent="0" algn="ctr">
                        <a:lnSpc>
                          <a:spcPct val="92000"/>
                        </a:lnSpc>
                        <a:buNone/>
                      </a:pPr>
                      <a:r>
                        <a:rPr sz="1000" b="0" i="0">
                          <a:solidFill>
                            <a:srgbClr val="6B7C8A"/>
                          </a:solidFill>
                          <a:latin typeface="Garamond"/>
                        </a:rPr>
                        <a:t>au-delà de 250.000</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EDF4FA"/>
                    </a:solidFill>
                  </a:tcPr>
                </a:tc>
                <a:tc>
                  <a:txBody>
                    <a:bodyPr/>
                    <a:lstStyle/>
                    <a:p>
                      <a:pPr marL="0" indent="0" algn="ctr">
                        <a:lnSpc>
                          <a:spcPct val="92000"/>
                        </a:lnSpc>
                        <a:buNone/>
                      </a:pPr>
                      <a:r>
                        <a:rPr sz="1800" b="1" i="0">
                          <a:solidFill>
                            <a:srgbClr val="E8572F"/>
                          </a:solidFill>
                          <a:latin typeface="Garamond"/>
                        </a:rPr>
                        <a:t>55 %</a:t>
                      </a:r>
                    </a:p>
                    <a:p>
                      <a:pPr marL="0" indent="0" algn="ctr">
                        <a:lnSpc>
                          <a:spcPct val="92000"/>
                        </a:lnSpc>
                        <a:buNone/>
                      </a:pPr>
                      <a:r>
                        <a:rPr sz="1000" b="0" i="0">
                          <a:solidFill>
                            <a:srgbClr val="6B7C8A"/>
                          </a:solidFill>
                          <a:latin typeface="Garamond"/>
                        </a:rPr>
                        <a:t>au-delà de 75.000</a:t>
                      </a:r>
                    </a:p>
                  </a:txBody>
                  <a:tcPr marL="73152" marR="73152" marT="18288" marB="18288" anchor="ctr">
                    <a:lnL w="12700" cap="flat" cmpd="sng" algn="ctr">
                      <a:solidFill>
                        <a:srgbClr val="DCE6EE"/>
                      </a:solidFill>
                      <a:prstDash val="solid"/>
                      <a:round/>
                      <a:headEnd type="none" w="med" len="med"/>
                      <a:tailEnd type="none" w="med" len="med"/>
                    </a:lnL>
                    <a:lnT w="6350" cap="flat" cmpd="sng" algn="ctr">
                      <a:solidFill>
                        <a:srgbClr val="E7EEF4"/>
                      </a:solidFill>
                      <a:prstDash val="solid"/>
                      <a:round/>
                      <a:headEnd type="none" w="med" len="med"/>
                      <a:tailEnd type="none" w="med" len="med"/>
                    </a:lnT>
                    <a:lnB w="6350" cap="flat" cmpd="sng" algn="ctr">
                      <a:solidFill>
                        <a:srgbClr val="E7EEF4"/>
                      </a:solidFill>
                    </a:lnB>
                    <a:solidFill>
                      <a:srgbClr val="EDF4FA"/>
                    </a:solidFill>
                  </a:tcPr>
                </a:tc>
                <a:extLst>
                  <a:ext uri="{0D108BD9-81ED-4DB2-BD59-A6C34878D82A}">
                    <a16:rowId xmlns:a16="http://schemas.microsoft.com/office/drawing/2014/main" val="10002"/>
                  </a:ext>
                </a:extLst>
              </a:tr>
              <a:tr h="804672">
                <a:tc>
                  <a:txBody>
                    <a:bodyPr/>
                    <a:lstStyle/>
                    <a:p>
                      <a:pPr marL="0" indent="0" algn="l">
                        <a:lnSpc>
                          <a:spcPct val="92000"/>
                        </a:lnSpc>
                        <a:buNone/>
                      </a:pPr>
                      <a:r>
                        <a:rPr sz="1250" b="0" i="0">
                          <a:solidFill>
                            <a:srgbClr val="334350"/>
                          </a:solidFill>
                          <a:latin typeface="Garamond"/>
                        </a:rPr>
                        <a:t>Oncle/tante –</a:t>
                      </a:r>
                    </a:p>
                    <a:p>
                      <a:pPr marL="0" indent="0" algn="l">
                        <a:lnSpc>
                          <a:spcPct val="92000"/>
                        </a:lnSpc>
                        <a:buNone/>
                      </a:pPr>
                      <a:r>
                        <a:rPr sz="1250" b="0" i="0">
                          <a:solidFill>
                            <a:srgbClr val="334350"/>
                          </a:solidFill>
                          <a:latin typeface="Garamond"/>
                        </a:rPr>
                        <a:t>neveu/nièce</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a:txBody>
                    <a:bodyPr/>
                    <a:lstStyle/>
                    <a:p>
                      <a:pPr marL="0" indent="0" algn="ctr">
                        <a:lnSpc>
                          <a:spcPct val="92000"/>
                        </a:lnSpc>
                        <a:buNone/>
                      </a:pPr>
                      <a:r>
                        <a:rPr sz="1800" b="1" i="0">
                          <a:solidFill>
                            <a:srgbClr val="E8572F"/>
                          </a:solidFill>
                          <a:latin typeface="Garamond"/>
                        </a:rPr>
                        <a:t>70 %</a:t>
                      </a:r>
                    </a:p>
                    <a:p>
                      <a:pPr marL="0" indent="0" algn="ctr">
                        <a:lnSpc>
                          <a:spcPct val="92000"/>
                        </a:lnSpc>
                        <a:buNone/>
                      </a:pPr>
                      <a:r>
                        <a:rPr sz="1000" b="0" i="0">
                          <a:solidFill>
                            <a:srgbClr val="6B7C8A"/>
                          </a:solidFill>
                          <a:latin typeface="Garamond"/>
                        </a:rPr>
                        <a:t>au-delà de 175.000</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FFFFF"/>
                    </a:solidFill>
                  </a:tcPr>
                </a:tc>
                <a:tc>
                  <a:txBody>
                    <a:bodyPr/>
                    <a:lstStyle/>
                    <a:p>
                      <a:pPr marL="0" indent="0" algn="ctr">
                        <a:lnSpc>
                          <a:spcPct val="92000"/>
                        </a:lnSpc>
                        <a:buNone/>
                      </a:pPr>
                      <a:r>
                        <a:rPr sz="1800" b="1" i="0">
                          <a:solidFill>
                            <a:srgbClr val="114F7A"/>
                          </a:solidFill>
                          <a:latin typeface="Garamond"/>
                        </a:rPr>
                        <a:t>35 %</a:t>
                      </a:r>
                    </a:p>
                    <a:p>
                      <a:pPr marL="0" indent="0" algn="ctr">
                        <a:lnSpc>
                          <a:spcPct val="92000"/>
                        </a:lnSpc>
                        <a:buNone/>
                      </a:pPr>
                      <a:r>
                        <a:rPr sz="1000" b="0" i="0">
                          <a:solidFill>
                            <a:srgbClr val="6B7C8A"/>
                          </a:solidFill>
                          <a:latin typeface="Garamond"/>
                        </a:rPr>
                        <a:t>au-delà de 175.000</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E4F4F1"/>
                    </a:solidFill>
                  </a:tcPr>
                </a:tc>
                <a:tc>
                  <a:txBody>
                    <a:bodyPr/>
                    <a:lstStyle/>
                    <a:p>
                      <a:pPr marL="0" indent="0" algn="ctr">
                        <a:lnSpc>
                          <a:spcPct val="92000"/>
                        </a:lnSpc>
                        <a:buNone/>
                      </a:pPr>
                      <a:r>
                        <a:rPr sz="1800" b="1" i="0">
                          <a:solidFill>
                            <a:srgbClr val="E8572F"/>
                          </a:solidFill>
                          <a:latin typeface="Garamond"/>
                        </a:rPr>
                        <a:t>70 %</a:t>
                      </a:r>
                    </a:p>
                    <a:p>
                      <a:pPr marL="0" indent="0" algn="ctr">
                        <a:lnSpc>
                          <a:spcPct val="92000"/>
                        </a:lnSpc>
                        <a:buNone/>
                      </a:pPr>
                      <a:r>
                        <a:rPr sz="1000" b="0" i="0">
                          <a:solidFill>
                            <a:srgbClr val="6B7C8A"/>
                          </a:solidFill>
                          <a:latin typeface="Garamond"/>
                        </a:rPr>
                        <a:t>au-delà de 175.000</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FFFFF"/>
                    </a:solidFill>
                  </a:tcPr>
                </a:tc>
                <a:tc>
                  <a:txBody>
                    <a:bodyPr/>
                    <a:lstStyle/>
                    <a:p>
                      <a:pPr marL="0" indent="0" algn="ctr">
                        <a:lnSpc>
                          <a:spcPct val="92000"/>
                        </a:lnSpc>
                        <a:buNone/>
                      </a:pPr>
                      <a:r>
                        <a:rPr sz="1800" b="1" i="0">
                          <a:solidFill>
                            <a:srgbClr val="E8572F"/>
                          </a:solidFill>
                          <a:latin typeface="Garamond"/>
                        </a:rPr>
                        <a:t>55 %</a:t>
                      </a:r>
                    </a:p>
                    <a:p>
                      <a:pPr marL="0" indent="0" algn="ctr">
                        <a:lnSpc>
                          <a:spcPct val="92000"/>
                        </a:lnSpc>
                        <a:buNone/>
                      </a:pPr>
                      <a:r>
                        <a:rPr sz="1000" b="0" i="0">
                          <a:solidFill>
                            <a:srgbClr val="6B7C8A"/>
                          </a:solidFill>
                          <a:latin typeface="Garamond"/>
                        </a:rPr>
                        <a:t>au-delà de 75.000</a:t>
                      </a:r>
                    </a:p>
                  </a:txBody>
                  <a:tcPr marL="73152" marR="73152" marT="18288" marB="18288" anchor="ctr">
                    <a:lnL w="12700" cap="flat" cmpd="sng" algn="ctr">
                      <a:solidFill>
                        <a:srgbClr val="DCE6EE"/>
                      </a:solidFill>
                      <a:prstDash val="solid"/>
                      <a:round/>
                      <a:headEnd type="none" w="med" len="med"/>
                      <a:tailEnd type="none" w="med" len="med"/>
                    </a:lnL>
                    <a:lnT w="6350" cap="flat" cmpd="sng" algn="ctr">
                      <a:solidFill>
                        <a:srgbClr val="E7EEF4"/>
                      </a:solidFill>
                      <a:prstDash val="solid"/>
                      <a:round/>
                      <a:headEnd type="none" w="med" len="med"/>
                      <a:tailEnd type="none" w="med" len="med"/>
                    </a:lnT>
                    <a:lnB w="6350" cap="flat" cmpd="sng" algn="ctr">
                      <a:solidFill>
                        <a:srgbClr val="E7EEF4"/>
                      </a:solidFill>
                    </a:lnB>
                    <a:solidFill>
                      <a:srgbClr val="FFFFFF"/>
                    </a:solidFill>
                  </a:tcPr>
                </a:tc>
                <a:extLst>
                  <a:ext uri="{0D108BD9-81ED-4DB2-BD59-A6C34878D82A}">
                    <a16:rowId xmlns:a16="http://schemas.microsoft.com/office/drawing/2014/main" val="10003"/>
                  </a:ext>
                </a:extLst>
              </a:tr>
              <a:tr h="804672">
                <a:tc>
                  <a:txBody>
                    <a:bodyPr/>
                    <a:lstStyle/>
                    <a:p>
                      <a:pPr marL="0" indent="0" algn="l">
                        <a:lnSpc>
                          <a:spcPct val="92000"/>
                        </a:lnSpc>
                        <a:buNone/>
                      </a:pPr>
                      <a:r>
                        <a:rPr sz="1250" b="0" i="0">
                          <a:solidFill>
                            <a:srgbClr val="334350"/>
                          </a:solidFill>
                          <a:latin typeface="Garamond"/>
                        </a:rPr>
                        <a:t>Toutes autres</a:t>
                      </a:r>
                    </a:p>
                    <a:p>
                      <a:pPr marL="0" indent="0" algn="l">
                        <a:lnSpc>
                          <a:spcPct val="92000"/>
                        </a:lnSpc>
                        <a:buNone/>
                      </a:pPr>
                      <a:r>
                        <a:rPr sz="1250" b="0" i="0">
                          <a:solidFill>
                            <a:srgbClr val="334350"/>
                          </a:solidFill>
                          <a:latin typeface="Garamond"/>
                        </a:rPr>
                        <a:t>personnes</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a:txBody>
                    <a:bodyPr/>
                    <a:lstStyle/>
                    <a:p>
                      <a:pPr marL="0" indent="0" algn="ctr">
                        <a:lnSpc>
                          <a:spcPct val="92000"/>
                        </a:lnSpc>
                        <a:buNone/>
                      </a:pPr>
                      <a:r>
                        <a:rPr sz="1800" b="1" i="0">
                          <a:solidFill>
                            <a:srgbClr val="E8572F"/>
                          </a:solidFill>
                          <a:latin typeface="Garamond"/>
                        </a:rPr>
                        <a:t>80 %</a:t>
                      </a:r>
                    </a:p>
                    <a:p>
                      <a:pPr marL="0" indent="0" algn="ctr">
                        <a:lnSpc>
                          <a:spcPct val="92000"/>
                        </a:lnSpc>
                        <a:buNone/>
                      </a:pPr>
                      <a:r>
                        <a:rPr sz="1000" b="0" i="0">
                          <a:solidFill>
                            <a:srgbClr val="6B7C8A"/>
                          </a:solidFill>
                          <a:latin typeface="Garamond"/>
                        </a:rPr>
                        <a:t>au-delà de 75.000</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EDF4FA"/>
                    </a:solidFill>
                  </a:tcPr>
                </a:tc>
                <a:tc>
                  <a:txBody>
                    <a:bodyPr/>
                    <a:lstStyle/>
                    <a:p>
                      <a:pPr marL="0" indent="0" algn="ctr">
                        <a:lnSpc>
                          <a:spcPct val="92000"/>
                        </a:lnSpc>
                        <a:buNone/>
                      </a:pPr>
                      <a:r>
                        <a:rPr sz="1800" b="1" i="0">
                          <a:solidFill>
                            <a:srgbClr val="114F7A"/>
                          </a:solidFill>
                          <a:latin typeface="Garamond"/>
                        </a:rPr>
                        <a:t>40 %</a:t>
                      </a:r>
                    </a:p>
                    <a:p>
                      <a:pPr marL="0" indent="0" algn="ctr">
                        <a:lnSpc>
                          <a:spcPct val="92000"/>
                        </a:lnSpc>
                        <a:buNone/>
                      </a:pPr>
                      <a:r>
                        <a:rPr sz="1000" b="0" i="0">
                          <a:solidFill>
                            <a:srgbClr val="6B7C8A"/>
                          </a:solidFill>
                          <a:latin typeface="Garamond"/>
                        </a:rPr>
                        <a:t>au-delà de 75.000</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E4F4F1"/>
                    </a:solidFill>
                  </a:tcPr>
                </a:tc>
                <a:tc>
                  <a:txBody>
                    <a:bodyPr/>
                    <a:lstStyle/>
                    <a:p>
                      <a:pPr marL="0" indent="0" algn="ctr">
                        <a:lnSpc>
                          <a:spcPct val="92000"/>
                        </a:lnSpc>
                        <a:buNone/>
                      </a:pPr>
                      <a:r>
                        <a:rPr sz="1800" b="1" i="0">
                          <a:solidFill>
                            <a:srgbClr val="E8572F"/>
                          </a:solidFill>
                          <a:latin typeface="Garamond"/>
                        </a:rPr>
                        <a:t>80 %</a:t>
                      </a:r>
                    </a:p>
                    <a:p>
                      <a:pPr marL="0" indent="0" algn="ctr">
                        <a:lnSpc>
                          <a:spcPct val="92000"/>
                        </a:lnSpc>
                        <a:buNone/>
                      </a:pPr>
                      <a:r>
                        <a:rPr sz="1000" b="0" i="0">
                          <a:solidFill>
                            <a:srgbClr val="6B7C8A"/>
                          </a:solidFill>
                          <a:latin typeface="Garamond"/>
                        </a:rPr>
                        <a:t>au-delà de 175.000</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EDF4FA"/>
                    </a:solidFill>
                  </a:tcPr>
                </a:tc>
                <a:tc>
                  <a:txBody>
                    <a:bodyPr/>
                    <a:lstStyle/>
                    <a:p>
                      <a:pPr marL="0" indent="0" algn="ctr">
                        <a:lnSpc>
                          <a:spcPct val="92000"/>
                        </a:lnSpc>
                        <a:buNone/>
                      </a:pPr>
                      <a:r>
                        <a:rPr sz="1800" b="1" i="0">
                          <a:solidFill>
                            <a:srgbClr val="E8572F"/>
                          </a:solidFill>
                          <a:latin typeface="Garamond"/>
                        </a:rPr>
                        <a:t>55 %</a:t>
                      </a:r>
                    </a:p>
                    <a:p>
                      <a:pPr marL="0" indent="0" algn="ctr">
                        <a:lnSpc>
                          <a:spcPct val="92000"/>
                        </a:lnSpc>
                        <a:buNone/>
                      </a:pPr>
                      <a:r>
                        <a:rPr sz="1000" b="0" i="0">
                          <a:solidFill>
                            <a:srgbClr val="6B7C8A"/>
                          </a:solidFill>
                          <a:latin typeface="Garamond"/>
                        </a:rPr>
                        <a:t>au-delà de 75.000</a:t>
                      </a:r>
                    </a:p>
                  </a:txBody>
                  <a:tcPr marL="73152" marR="73152" marT="18288" marB="18288" anchor="ctr">
                    <a:lnL w="12700" cap="flat" cmpd="sng" algn="ctr">
                      <a:solidFill>
                        <a:srgbClr val="DCE6EE"/>
                      </a:solidFill>
                      <a:prstDash val="solid"/>
                      <a:round/>
                      <a:headEnd type="none" w="med" len="med"/>
                      <a:tailEnd type="none" w="med" len="med"/>
                    </a:lnL>
                    <a:lnT w="6350" cap="flat" cmpd="sng" algn="ctr">
                      <a:solidFill>
                        <a:srgbClr val="E7EEF4"/>
                      </a:solidFill>
                      <a:prstDash val="solid"/>
                      <a:round/>
                      <a:headEnd type="none" w="med" len="med"/>
                      <a:tailEnd type="none" w="med" len="med"/>
                    </a:lnT>
                    <a:lnB w="6350" cap="flat" cmpd="sng" algn="ctr">
                      <a:solidFill>
                        <a:srgbClr val="E7EEF4"/>
                      </a:solidFill>
                    </a:lnB>
                    <a:solidFill>
                      <a:srgbClr val="EDF4FA"/>
                    </a:solidFill>
                  </a:tcPr>
                </a:tc>
                <a:extLst>
                  <a:ext uri="{0D108BD9-81ED-4DB2-BD59-A6C34878D82A}">
                    <a16:rowId xmlns:a16="http://schemas.microsoft.com/office/drawing/2014/main" val="10004"/>
                  </a:ext>
                </a:extLst>
              </a:tr>
            </a:tbl>
          </a:graphicData>
        </a:graphic>
      </p:graphicFrame>
      <p:sp>
        <p:nvSpPr>
          <p:cNvPr id="7" name="Rectangle 6"/>
          <p:cNvSpPr/>
          <p:nvPr/>
        </p:nvSpPr>
        <p:spPr>
          <a:xfrm>
            <a:off x="502920" y="5669280"/>
            <a:ext cx="7452360" cy="548640"/>
          </a:xfrm>
          <a:prstGeom prst="rect">
            <a:avLst/>
          </a:prstGeom>
          <a:solidFill>
            <a:srgbClr val="D9E9F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TextBox 7"/>
          <p:cNvSpPr txBox="1"/>
          <p:nvPr/>
        </p:nvSpPr>
        <p:spPr>
          <a:xfrm>
            <a:off x="704088" y="5779008"/>
            <a:ext cx="7050024" cy="329184"/>
          </a:xfrm>
          <a:prstGeom prst="rect">
            <a:avLst/>
          </a:prstGeom>
          <a:noFill/>
        </p:spPr>
        <p:txBody>
          <a:bodyPr wrap="square" lIns="0" tIns="0" rIns="0" bIns="0" anchor="ctr">
            <a:spAutoFit/>
          </a:bodyPr>
          <a:lstStyle/>
          <a:p>
            <a:pPr marL="0" indent="0">
              <a:lnSpc>
                <a:spcPct val="95000"/>
              </a:lnSpc>
              <a:buNone/>
            </a:pPr>
            <a:r>
              <a:rPr sz="1050" b="1" i="0" cap="all" spc="50" dirty="0">
                <a:solidFill>
                  <a:srgbClr val="114F7A"/>
                </a:solidFill>
                <a:latin typeface="Garamond"/>
              </a:rPr>
              <a:t>Lecture  </a:t>
            </a:r>
            <a:r>
              <a:rPr sz="1100" b="0" i="0" dirty="0">
                <a:solidFill>
                  <a:srgbClr val="1C2B36"/>
                </a:solidFill>
                <a:latin typeface="Garamond"/>
              </a:rPr>
              <a:t>Hors </a:t>
            </a:r>
            <a:r>
              <a:rPr sz="1100" b="0" i="0" dirty="0" err="1">
                <a:solidFill>
                  <a:srgbClr val="1C2B36"/>
                </a:solidFill>
                <a:latin typeface="Garamond"/>
              </a:rPr>
              <a:t>abattements</a:t>
            </a:r>
            <a:r>
              <a:rPr sz="1100" b="0" i="0" dirty="0">
                <a:solidFill>
                  <a:srgbClr val="1C2B36"/>
                </a:solidFill>
                <a:latin typeface="Garamond"/>
              </a:rPr>
              <a:t>, </a:t>
            </a:r>
            <a:r>
              <a:rPr lang="nl-BE" sz="1100" b="0" i="0" dirty="0">
                <a:solidFill>
                  <a:srgbClr val="1C2B36"/>
                </a:solidFill>
                <a:latin typeface="Garamond"/>
              </a:rPr>
              <a:t>exonération ou </a:t>
            </a:r>
            <a:r>
              <a:rPr sz="1100" b="0" i="0" dirty="0" err="1">
                <a:solidFill>
                  <a:srgbClr val="1C2B36"/>
                </a:solidFill>
                <a:latin typeface="Garamond"/>
              </a:rPr>
              <a:t>tarif</a:t>
            </a:r>
            <a:r>
              <a:rPr sz="1100" b="0" i="0" dirty="0">
                <a:solidFill>
                  <a:srgbClr val="1C2B36"/>
                </a:solidFill>
                <a:latin typeface="Garamond"/>
              </a:rPr>
              <a:t> </a:t>
            </a:r>
            <a:r>
              <a:rPr sz="1100" b="0" i="0" dirty="0" err="1">
                <a:solidFill>
                  <a:srgbClr val="1C2B36"/>
                </a:solidFill>
                <a:latin typeface="Garamond"/>
              </a:rPr>
              <a:t>préférentiel</a:t>
            </a:r>
            <a:r>
              <a:rPr sz="1100" b="0" i="0" dirty="0">
                <a:solidFill>
                  <a:srgbClr val="1C2B36"/>
                </a:solidFill>
                <a:latin typeface="Garamond"/>
              </a:rPr>
              <a:t> du </a:t>
            </a:r>
            <a:r>
              <a:rPr sz="1100" b="0" i="0" dirty="0" err="1">
                <a:solidFill>
                  <a:srgbClr val="1C2B36"/>
                </a:solidFill>
                <a:latin typeface="Garamond"/>
              </a:rPr>
              <a:t>logement</a:t>
            </a:r>
            <a:r>
              <a:rPr sz="1100" b="0" i="0" dirty="0">
                <a:solidFill>
                  <a:srgbClr val="1C2B36"/>
                </a:solidFill>
                <a:latin typeface="Garamond"/>
              </a:rPr>
              <a:t> familial et régimes </a:t>
            </a:r>
            <a:r>
              <a:rPr sz="1100" b="0" i="0" dirty="0" err="1">
                <a:solidFill>
                  <a:srgbClr val="1C2B36"/>
                </a:solidFill>
                <a:latin typeface="Garamond"/>
              </a:rPr>
              <a:t>particuliers</a:t>
            </a:r>
            <a:r>
              <a:rPr sz="1100" b="0" i="0" dirty="0">
                <a:solidFill>
                  <a:srgbClr val="1C2B36"/>
                </a:solidFill>
                <a:latin typeface="Garamond"/>
              </a:rPr>
              <a:t>, qui </a:t>
            </a:r>
            <a:r>
              <a:rPr sz="1100" b="0" i="0" dirty="0" err="1">
                <a:solidFill>
                  <a:srgbClr val="1C2B36"/>
                </a:solidFill>
                <a:latin typeface="Garamond"/>
              </a:rPr>
              <a:t>diffèrent</a:t>
            </a:r>
            <a:r>
              <a:rPr sz="1100" b="0" i="0" dirty="0">
                <a:solidFill>
                  <a:srgbClr val="1C2B36"/>
                </a:solidFill>
                <a:latin typeface="Garamond"/>
              </a:rPr>
              <a:t> </a:t>
            </a:r>
            <a:r>
              <a:rPr sz="1100" b="0" i="0" dirty="0" err="1">
                <a:solidFill>
                  <a:srgbClr val="1C2B36"/>
                </a:solidFill>
                <a:latin typeface="Garamond"/>
              </a:rPr>
              <a:t>d’une</a:t>
            </a:r>
            <a:r>
              <a:rPr sz="1100" b="0" i="0" dirty="0">
                <a:solidFill>
                  <a:srgbClr val="1C2B36"/>
                </a:solidFill>
                <a:latin typeface="Garamond"/>
              </a:rPr>
              <a:t> </a:t>
            </a:r>
            <a:r>
              <a:rPr sz="1100" b="0" i="0" dirty="0" err="1">
                <a:solidFill>
                  <a:srgbClr val="1C2B36"/>
                </a:solidFill>
                <a:latin typeface="Garamond"/>
              </a:rPr>
              <a:t>Région</a:t>
            </a:r>
            <a:r>
              <a:rPr sz="1100" b="0" i="0" dirty="0">
                <a:solidFill>
                  <a:srgbClr val="1C2B36"/>
                </a:solidFill>
                <a:latin typeface="Garamond"/>
              </a:rPr>
              <a:t> à </a:t>
            </a:r>
            <a:r>
              <a:rPr sz="1100" b="0" i="0" dirty="0" err="1">
                <a:solidFill>
                  <a:srgbClr val="1C2B36"/>
                </a:solidFill>
                <a:latin typeface="Garamond"/>
              </a:rPr>
              <a:t>l’autre</a:t>
            </a:r>
            <a:r>
              <a:rPr sz="1100" b="0" i="0" dirty="0">
                <a:solidFill>
                  <a:srgbClr val="1C2B36"/>
                </a:solidFill>
                <a:latin typeface="Garamond"/>
              </a:rPr>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530352"/>
            <a:ext cx="5760720" cy="274320"/>
          </a:xfrm>
          <a:prstGeom prst="rect">
            <a:avLst/>
          </a:prstGeom>
          <a:noFill/>
        </p:spPr>
        <p:txBody>
          <a:bodyPr wrap="square" lIns="0" tIns="0" rIns="0" bIns="0">
            <a:spAutoFit/>
          </a:bodyPr>
          <a:lstStyle/>
          <a:p>
            <a:pPr marL="0" indent="0">
              <a:buNone/>
            </a:pPr>
            <a:r>
              <a:rPr sz="950" b="1" i="0" cap="all" spc="120">
                <a:solidFill>
                  <a:srgbClr val="4A9BD4"/>
                </a:solidFill>
                <a:latin typeface="Garamond"/>
              </a:rPr>
              <a:t>Synthèse</a:t>
            </a:r>
          </a:p>
        </p:txBody>
      </p:sp>
      <p:sp>
        <p:nvSpPr>
          <p:cNvPr id="3" name="Rectangle 2"/>
          <p:cNvSpPr/>
          <p:nvPr/>
        </p:nvSpPr>
        <p:spPr>
          <a:xfrm>
            <a:off x="502920" y="841248"/>
            <a:ext cx="8321040" cy="548640"/>
          </a:xfrm>
          <a:prstGeom prst="rect">
            <a:avLst/>
          </a:prstGeom>
          <a:solidFill>
            <a:srgbClr val="1E7BBE"/>
          </a:solidFill>
          <a:ln>
            <a:noFill/>
          </a:ln>
          <a:effectLst/>
        </p:spPr>
        <p:style>
          <a:lnRef idx="1">
            <a:schemeClr val="accent1"/>
          </a:lnRef>
          <a:fillRef idx="3">
            <a:schemeClr val="accent1"/>
          </a:fillRef>
          <a:effectRef idx="2">
            <a:schemeClr val="accent1"/>
          </a:effectRef>
          <a:fontRef idx="minor">
            <a:schemeClr val="lt1"/>
          </a:fontRef>
        </p:style>
        <p:txBody>
          <a:bodyPr wrap="square" lIns="219456" tIns="0" rIns="164592" bIns="0" rtlCol="0" anchor="ctr"/>
          <a:lstStyle/>
          <a:p>
            <a:pPr marL="0" indent="0" algn="l">
              <a:lnSpc>
                <a:spcPct val="92000"/>
              </a:lnSpc>
              <a:buNone/>
            </a:pPr>
            <a:r>
              <a:rPr sz="1600" b="1" i="0" cap="all" spc="40">
                <a:solidFill>
                  <a:srgbClr val="FFFFFF"/>
                </a:solidFill>
                <a:latin typeface="Garamond"/>
              </a:rPr>
              <a:t>Principales particularités des trois Régions</a:t>
            </a:r>
          </a:p>
        </p:txBody>
      </p:sp>
      <p:sp>
        <p:nvSpPr>
          <p:cNvPr id="4" name="TextBox 3"/>
          <p:cNvSpPr txBox="1"/>
          <p:nvPr/>
        </p:nvSpPr>
        <p:spPr>
          <a:xfrm>
            <a:off x="18288" y="274320"/>
            <a:ext cx="292608" cy="274320"/>
          </a:xfrm>
          <a:prstGeom prst="rect">
            <a:avLst/>
          </a:prstGeom>
          <a:noFill/>
        </p:spPr>
        <p:txBody>
          <a:bodyPr wrap="square" lIns="0" tIns="0" rIns="0" bIns="0">
            <a:spAutoFit/>
          </a:bodyPr>
          <a:lstStyle/>
          <a:p>
            <a:pPr marL="0" indent="0" algn="ctr">
              <a:buNone/>
            </a:pPr>
            <a:r>
              <a:rPr sz="1300" b="1" i="0">
                <a:solidFill>
                  <a:srgbClr val="FFFFFF"/>
                </a:solidFill>
                <a:latin typeface="Garamond"/>
              </a:rPr>
              <a:t>22</a:t>
            </a:r>
          </a:p>
        </p:txBody>
      </p:sp>
      <p:sp>
        <p:nvSpPr>
          <p:cNvPr id="5" name="TextBox 4"/>
          <p:cNvSpPr txBox="1"/>
          <p:nvPr/>
        </p:nvSpPr>
        <p:spPr>
          <a:xfrm>
            <a:off x="502920" y="6455664"/>
            <a:ext cx="5943600" cy="274320"/>
          </a:xfrm>
          <a:prstGeom prst="rect">
            <a:avLst/>
          </a:prstGeom>
          <a:noFill/>
        </p:spPr>
        <p:txBody>
          <a:bodyPr wrap="square" lIns="0" tIns="0" rIns="0" bIns="0">
            <a:spAutoFit/>
          </a:bodyPr>
          <a:lstStyle/>
          <a:p>
            <a:pPr marL="0" indent="0">
              <a:buNone/>
            </a:pPr>
            <a:r>
              <a:rPr sz="950" b="0" i="0">
                <a:solidFill>
                  <a:srgbClr val="6B7C8A"/>
                </a:solidFill>
                <a:latin typeface="Garamond"/>
              </a:rPr>
              <a:t>Conférence U4U – 9 septembre 2026</a:t>
            </a:r>
          </a:p>
        </p:txBody>
      </p:sp>
      <p:graphicFrame>
        <p:nvGraphicFramePr>
          <p:cNvPr id="6" name="Table 5"/>
          <p:cNvGraphicFramePr>
            <a:graphicFrameLocks noGrp="1"/>
          </p:cNvGraphicFramePr>
          <p:nvPr>
            <p:extLst>
              <p:ext uri="{D42A27DB-BD31-4B8C-83A1-F6EECF244321}">
                <p14:modId xmlns:p14="http://schemas.microsoft.com/office/powerpoint/2010/main" val="3226888296"/>
              </p:ext>
            </p:extLst>
          </p:nvPr>
        </p:nvGraphicFramePr>
        <p:xfrm>
          <a:off x="502920" y="1844824"/>
          <a:ext cx="8339328" cy="3602736"/>
        </p:xfrm>
        <a:graphic>
          <a:graphicData uri="http://schemas.openxmlformats.org/drawingml/2006/table">
            <a:tbl>
              <a:tblPr>
                <a:tableStyleId>{2D5ABB26-0587-4C30-8999-92F81FD0307C}</a:tableStyleId>
              </a:tblPr>
              <a:tblGrid>
                <a:gridCol w="1700784">
                  <a:extLst>
                    <a:ext uri="{9D8B030D-6E8A-4147-A177-3AD203B41FA5}">
                      <a16:colId xmlns:a16="http://schemas.microsoft.com/office/drawing/2014/main" val="20000"/>
                    </a:ext>
                  </a:extLst>
                </a:gridCol>
                <a:gridCol w="2212848">
                  <a:extLst>
                    <a:ext uri="{9D8B030D-6E8A-4147-A177-3AD203B41FA5}">
                      <a16:colId xmlns:a16="http://schemas.microsoft.com/office/drawing/2014/main" val="20001"/>
                    </a:ext>
                  </a:extLst>
                </a:gridCol>
                <a:gridCol w="2212848">
                  <a:extLst>
                    <a:ext uri="{9D8B030D-6E8A-4147-A177-3AD203B41FA5}">
                      <a16:colId xmlns:a16="http://schemas.microsoft.com/office/drawing/2014/main" val="20002"/>
                    </a:ext>
                  </a:extLst>
                </a:gridCol>
                <a:gridCol w="2212848">
                  <a:extLst>
                    <a:ext uri="{9D8B030D-6E8A-4147-A177-3AD203B41FA5}">
                      <a16:colId xmlns:a16="http://schemas.microsoft.com/office/drawing/2014/main" val="20003"/>
                    </a:ext>
                  </a:extLst>
                </a:gridCol>
              </a:tblGrid>
              <a:tr h="457200">
                <a:tc>
                  <a:txBody>
                    <a:bodyPr/>
                    <a:lstStyle/>
                    <a:p>
                      <a:pPr marL="0" indent="0" algn="l">
                        <a:lnSpc>
                          <a:spcPct val="92000"/>
                        </a:lnSpc>
                        <a:buNone/>
                      </a:pPr>
                      <a:endParaRPr/>
                    </a:p>
                  </a:txBody>
                  <a:tcPr marL="73152" marR="73152" marT="18288" marB="18288" anchor="ctr">
                    <a:lnR w="12700" cap="flat" cmpd="sng" algn="ctr">
                      <a:solidFill>
                        <a:srgbClr val="FFFFFF"/>
                      </a:solidFill>
                    </a:lnR>
                    <a:lnT w="9525" cap="flat" cmpd="sng" algn="ctr">
                      <a:noFill/>
                    </a:lnT>
                    <a:lnB w="9525" cap="flat" cmpd="sng" algn="ctr">
                      <a:noFill/>
                    </a:lnB>
                    <a:solidFill>
                      <a:srgbClr val="114F7A"/>
                    </a:solidFill>
                  </a:tcPr>
                </a:tc>
                <a:tc>
                  <a:txBody>
                    <a:bodyPr/>
                    <a:lstStyle/>
                    <a:p>
                      <a:pPr marL="0" indent="0" algn="ctr">
                        <a:lnSpc>
                          <a:spcPct val="92000"/>
                        </a:lnSpc>
                        <a:buNone/>
                      </a:pPr>
                      <a:r>
                        <a:rPr sz="1150" b="1" i="0">
                          <a:solidFill>
                            <a:srgbClr val="FFFFFF"/>
                          </a:solidFill>
                          <a:latin typeface="Garamond"/>
                        </a:rPr>
                        <a:t>Région wallonne</a:t>
                      </a:r>
                    </a:p>
                  </a:txBody>
                  <a:tcPr marL="73152" marR="73152" marT="18288" marB="18288" anchor="ctr">
                    <a:lnL w="12700" cap="flat" cmpd="sng" algn="ctr">
                      <a:solidFill>
                        <a:srgbClr val="FFFFFF"/>
                      </a:solidFill>
                      <a:prstDash val="solid"/>
                      <a:round/>
                      <a:headEnd type="none" w="med" len="med"/>
                      <a:tailEnd type="none" w="med" len="med"/>
                    </a:lnL>
                    <a:lnR w="12700" cap="flat" cmpd="sng" algn="ctr">
                      <a:solidFill>
                        <a:srgbClr val="FFFFFF"/>
                      </a:solidFill>
                    </a:lnR>
                    <a:lnT w="9525" cap="flat" cmpd="sng" algn="ctr">
                      <a:noFill/>
                    </a:lnT>
                    <a:lnB w="9525" cap="flat" cmpd="sng" algn="ctr">
                      <a:noFill/>
                    </a:lnB>
                    <a:solidFill>
                      <a:srgbClr val="114F7A"/>
                    </a:solidFill>
                  </a:tcPr>
                </a:tc>
                <a:tc>
                  <a:txBody>
                    <a:bodyPr/>
                    <a:lstStyle/>
                    <a:p>
                      <a:pPr marL="0" indent="0" algn="ctr">
                        <a:lnSpc>
                          <a:spcPct val="92000"/>
                        </a:lnSpc>
                        <a:buNone/>
                      </a:pPr>
                      <a:r>
                        <a:rPr sz="1150" b="1" i="0">
                          <a:solidFill>
                            <a:srgbClr val="FFFFFF"/>
                          </a:solidFill>
                          <a:latin typeface="Garamond"/>
                        </a:rPr>
                        <a:t>Région de Bruxelles-Capitale</a:t>
                      </a:r>
                    </a:p>
                  </a:txBody>
                  <a:tcPr marL="73152" marR="73152" marT="18288" marB="18288" anchor="ctr">
                    <a:lnL w="12700" cap="flat" cmpd="sng" algn="ctr">
                      <a:solidFill>
                        <a:srgbClr val="FFFFFF"/>
                      </a:solidFill>
                      <a:prstDash val="solid"/>
                      <a:round/>
                      <a:headEnd type="none" w="med" len="med"/>
                      <a:tailEnd type="none" w="med" len="med"/>
                    </a:lnL>
                    <a:lnR w="12700" cap="flat" cmpd="sng" algn="ctr">
                      <a:solidFill>
                        <a:srgbClr val="FFFFFF"/>
                      </a:solidFill>
                    </a:lnR>
                    <a:lnT w="9525" cap="flat" cmpd="sng" algn="ctr">
                      <a:noFill/>
                    </a:lnT>
                    <a:lnB w="9525" cap="flat" cmpd="sng" algn="ctr">
                      <a:noFill/>
                    </a:lnB>
                    <a:solidFill>
                      <a:srgbClr val="114F7A"/>
                    </a:solidFill>
                  </a:tcPr>
                </a:tc>
                <a:tc>
                  <a:txBody>
                    <a:bodyPr/>
                    <a:lstStyle/>
                    <a:p>
                      <a:pPr marL="0" indent="0" algn="ctr">
                        <a:lnSpc>
                          <a:spcPct val="92000"/>
                        </a:lnSpc>
                        <a:buNone/>
                      </a:pPr>
                      <a:r>
                        <a:rPr sz="1150" b="1" i="0">
                          <a:solidFill>
                            <a:srgbClr val="FFFFFF"/>
                          </a:solidFill>
                          <a:latin typeface="Garamond"/>
                        </a:rPr>
                        <a:t>Région flamande</a:t>
                      </a:r>
                    </a:p>
                  </a:txBody>
                  <a:tcPr marL="73152" marR="73152" marT="18288" marB="18288" anchor="ctr">
                    <a:lnL w="12700" cap="flat" cmpd="sng" algn="ctr">
                      <a:solidFill>
                        <a:srgbClr val="FFFFFF"/>
                      </a:solidFill>
                      <a:prstDash val="solid"/>
                      <a:round/>
                      <a:headEnd type="none" w="med" len="med"/>
                      <a:tailEnd type="none" w="med" len="med"/>
                    </a:lnL>
                    <a:lnT w="9525" cap="flat" cmpd="sng" algn="ctr">
                      <a:noFill/>
                    </a:lnT>
                    <a:lnB w="9525" cap="flat" cmpd="sng" algn="ctr">
                      <a:noFill/>
                    </a:lnB>
                    <a:solidFill>
                      <a:srgbClr val="00A791"/>
                    </a:solidFill>
                  </a:tcPr>
                </a:tc>
                <a:extLst>
                  <a:ext uri="{0D108BD9-81ED-4DB2-BD59-A6C34878D82A}">
                    <a16:rowId xmlns:a16="http://schemas.microsoft.com/office/drawing/2014/main" val="10000"/>
                  </a:ext>
                </a:extLst>
              </a:tr>
              <a:tr h="786384">
                <a:tc>
                  <a:txBody>
                    <a:bodyPr/>
                    <a:lstStyle/>
                    <a:p>
                      <a:pPr marL="0" indent="0" algn="l">
                        <a:lnSpc>
                          <a:spcPct val="92000"/>
                        </a:lnSpc>
                        <a:buNone/>
                      </a:pPr>
                      <a:r>
                        <a:rPr sz="1150" b="1" i="0">
                          <a:solidFill>
                            <a:srgbClr val="114F7A"/>
                          </a:solidFill>
                          <a:latin typeface="Garamond"/>
                        </a:rPr>
                        <a:t>Mobilier / immobilier</a:t>
                      </a:r>
                    </a:p>
                  </a:txBody>
                  <a:tcPr marL="73152" marR="73152" marT="18288" marB="18288" anchor="ctr">
                    <a:lnR w="12700" cap="flat" cmpd="sng" algn="ctr">
                      <a:solidFill>
                        <a:srgbClr val="DCE6EE"/>
                      </a:solidFill>
                    </a:lnR>
                    <a:lnT>
                      <a:noFill/>
                    </a:lnT>
                    <a:lnB w="6350" cap="flat" cmpd="sng" algn="ctr">
                      <a:solidFill>
                        <a:srgbClr val="E7EEF4"/>
                      </a:solidFill>
                    </a:lnB>
                    <a:solidFill>
                      <a:srgbClr val="F7FAFD"/>
                    </a:solidFill>
                  </a:tcPr>
                </a:tc>
                <a:tc>
                  <a:txBody>
                    <a:bodyPr/>
                    <a:lstStyle/>
                    <a:p>
                      <a:pPr marL="0" indent="0" algn="l">
                        <a:lnSpc>
                          <a:spcPct val="92000"/>
                        </a:lnSpc>
                        <a:buNone/>
                      </a:pPr>
                      <a:r>
                        <a:rPr sz="1050" b="0" i="0">
                          <a:solidFill>
                            <a:srgbClr val="334350"/>
                          </a:solidFill>
                          <a:latin typeface="Garamond"/>
                        </a:rPr>
                        <a:t>Tarif unique sur la part nette globale</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a:noFill/>
                    </a:lnT>
                    <a:lnB w="6350" cap="flat" cmpd="sng" algn="ctr">
                      <a:solidFill>
                        <a:srgbClr val="E7EEF4"/>
                      </a:solidFill>
                    </a:lnB>
                    <a:solidFill>
                      <a:srgbClr val="FFFFFF"/>
                    </a:solidFill>
                  </a:tcPr>
                </a:tc>
                <a:tc>
                  <a:txBody>
                    <a:bodyPr/>
                    <a:lstStyle/>
                    <a:p>
                      <a:pPr marL="0" indent="0" algn="l">
                        <a:lnSpc>
                          <a:spcPct val="92000"/>
                        </a:lnSpc>
                        <a:buNone/>
                      </a:pPr>
                      <a:r>
                        <a:rPr sz="1050" b="0" i="0">
                          <a:solidFill>
                            <a:srgbClr val="334350"/>
                          </a:solidFill>
                          <a:latin typeface="Garamond"/>
                        </a:rPr>
                        <a:t>Tarif unique sur la part nette globale</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a:noFill/>
                    </a:lnT>
                    <a:lnB w="6350" cap="flat" cmpd="sng" algn="ctr">
                      <a:solidFill>
                        <a:srgbClr val="E7EEF4"/>
                      </a:solidFill>
                    </a:lnB>
                    <a:solidFill>
                      <a:srgbClr val="FFFFFF"/>
                    </a:solidFill>
                  </a:tcPr>
                </a:tc>
                <a:tc>
                  <a:txBody>
                    <a:bodyPr/>
                    <a:lstStyle/>
                    <a:p>
                      <a:pPr marL="0" indent="0" algn="l">
                        <a:lnSpc>
                          <a:spcPct val="92000"/>
                        </a:lnSpc>
                        <a:buNone/>
                      </a:pPr>
                      <a:r>
                        <a:rPr sz="1050" b="0" i="0">
                          <a:solidFill>
                            <a:srgbClr val="334350"/>
                          </a:solidFill>
                          <a:latin typeface="Garamond"/>
                        </a:rPr>
                        <a:t>Tarifs distincts pour la part mobilière et la part immobilière en ligne directe et entre partenaires</a:t>
                      </a:r>
                    </a:p>
                  </a:txBody>
                  <a:tcPr marL="73152" marR="73152" marT="18288" marB="18288" anchor="ctr">
                    <a:lnL w="12700" cap="flat" cmpd="sng" algn="ctr">
                      <a:solidFill>
                        <a:srgbClr val="DCE6EE"/>
                      </a:solidFill>
                      <a:prstDash val="solid"/>
                      <a:round/>
                      <a:headEnd type="none" w="med" len="med"/>
                      <a:tailEnd type="none" w="med" len="med"/>
                    </a:lnL>
                    <a:lnT>
                      <a:noFill/>
                    </a:lnT>
                    <a:lnB w="6350" cap="flat" cmpd="sng" algn="ctr">
                      <a:solidFill>
                        <a:srgbClr val="E7EEF4"/>
                      </a:solidFill>
                    </a:lnB>
                    <a:solidFill>
                      <a:srgbClr val="E4F4F1"/>
                    </a:solidFill>
                  </a:tcPr>
                </a:tc>
                <a:extLst>
                  <a:ext uri="{0D108BD9-81ED-4DB2-BD59-A6C34878D82A}">
                    <a16:rowId xmlns:a16="http://schemas.microsoft.com/office/drawing/2014/main" val="10001"/>
                  </a:ext>
                </a:extLst>
              </a:tr>
              <a:tr h="786384">
                <a:tc>
                  <a:txBody>
                    <a:bodyPr/>
                    <a:lstStyle/>
                    <a:p>
                      <a:pPr marL="0" indent="0" algn="l">
                        <a:lnSpc>
                          <a:spcPct val="92000"/>
                        </a:lnSpc>
                        <a:buNone/>
                      </a:pPr>
                      <a:r>
                        <a:rPr sz="1150" b="1" i="0">
                          <a:solidFill>
                            <a:srgbClr val="114F7A"/>
                          </a:solidFill>
                          <a:latin typeface="Garamond"/>
                        </a:rPr>
                        <a:t>Lien de parenté</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a:txBody>
                    <a:bodyPr/>
                    <a:lstStyle/>
                    <a:p>
                      <a:pPr marL="0" indent="0" algn="l">
                        <a:lnSpc>
                          <a:spcPct val="92000"/>
                        </a:lnSpc>
                        <a:buNone/>
                      </a:pPr>
                      <a:r>
                        <a:rPr sz="1050" b="0" i="0">
                          <a:solidFill>
                            <a:srgbClr val="334350"/>
                          </a:solidFill>
                          <a:latin typeface="Garamond"/>
                        </a:rPr>
                        <a:t>Quatre catégories, dont oncle/tante – neveu/nièce</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EDF4FA"/>
                    </a:solidFill>
                  </a:tcPr>
                </a:tc>
                <a:tc>
                  <a:txBody>
                    <a:bodyPr/>
                    <a:lstStyle/>
                    <a:p>
                      <a:pPr marL="0" indent="0" algn="l">
                        <a:lnSpc>
                          <a:spcPct val="92000"/>
                        </a:lnSpc>
                        <a:buNone/>
                      </a:pPr>
                      <a:r>
                        <a:rPr sz="1050" b="0" i="0">
                          <a:solidFill>
                            <a:srgbClr val="334350"/>
                          </a:solidFill>
                          <a:latin typeface="Garamond"/>
                        </a:rPr>
                        <a:t>Quatre catégories, dont oncle/tante – neveu/nièce</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EDF4FA"/>
                    </a:solidFill>
                  </a:tcPr>
                </a:tc>
                <a:tc>
                  <a:txBody>
                    <a:bodyPr/>
                    <a:lstStyle/>
                    <a:p>
                      <a:pPr marL="0" indent="0" algn="l">
                        <a:lnSpc>
                          <a:spcPct val="92000"/>
                        </a:lnSpc>
                        <a:buNone/>
                      </a:pPr>
                      <a:r>
                        <a:rPr sz="1050" b="0" i="0">
                          <a:solidFill>
                            <a:srgbClr val="334350"/>
                          </a:solidFill>
                          <a:latin typeface="Garamond"/>
                        </a:rPr>
                        <a:t>Trois catégories : la collatéralité éloignée relève du tarif « autres personnes »</a:t>
                      </a:r>
                    </a:p>
                  </a:txBody>
                  <a:tcPr marL="73152" marR="73152" marT="18288" marB="18288" anchor="ctr">
                    <a:lnL w="12700" cap="flat" cmpd="sng" algn="ctr">
                      <a:solidFill>
                        <a:srgbClr val="DCE6EE"/>
                      </a:solidFill>
                      <a:prstDash val="solid"/>
                      <a:round/>
                      <a:headEnd type="none" w="med" len="med"/>
                      <a:tailEnd type="none" w="med" len="med"/>
                    </a:lnL>
                    <a:lnT w="6350" cap="flat" cmpd="sng" algn="ctr">
                      <a:solidFill>
                        <a:srgbClr val="E7EEF4"/>
                      </a:solidFill>
                      <a:prstDash val="solid"/>
                      <a:round/>
                      <a:headEnd type="none" w="med" len="med"/>
                      <a:tailEnd type="none" w="med" len="med"/>
                    </a:lnT>
                    <a:lnB w="6350" cap="flat" cmpd="sng" algn="ctr">
                      <a:solidFill>
                        <a:srgbClr val="E7EEF4"/>
                      </a:solidFill>
                    </a:lnB>
                    <a:solidFill>
                      <a:srgbClr val="F2FAF8"/>
                    </a:solidFill>
                  </a:tcPr>
                </a:tc>
                <a:extLst>
                  <a:ext uri="{0D108BD9-81ED-4DB2-BD59-A6C34878D82A}">
                    <a16:rowId xmlns:a16="http://schemas.microsoft.com/office/drawing/2014/main" val="10002"/>
                  </a:ext>
                </a:extLst>
              </a:tr>
              <a:tr h="786384">
                <a:tc>
                  <a:txBody>
                    <a:bodyPr/>
                    <a:lstStyle/>
                    <a:p>
                      <a:pPr marL="0" indent="0" algn="l">
                        <a:lnSpc>
                          <a:spcPct val="92000"/>
                        </a:lnSpc>
                        <a:buNone/>
                      </a:pPr>
                      <a:r>
                        <a:rPr sz="1150" b="1" i="0">
                          <a:solidFill>
                            <a:srgbClr val="114F7A"/>
                          </a:solidFill>
                          <a:latin typeface="Garamond"/>
                        </a:rPr>
                        <a:t>Application des taux</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a:txBody>
                    <a:bodyPr/>
                    <a:lstStyle/>
                    <a:p>
                      <a:pPr marL="0" indent="0" algn="l">
                        <a:lnSpc>
                          <a:spcPct val="92000"/>
                        </a:lnSpc>
                        <a:buNone/>
                      </a:pPr>
                      <a:r>
                        <a:rPr sz="1050" b="0" i="0">
                          <a:solidFill>
                            <a:srgbClr val="334350"/>
                          </a:solidFill>
                          <a:latin typeface="Garamond"/>
                        </a:rPr>
                        <a:t>Par bénéficiaire, quelle que soit la catégorie</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FFFFF"/>
                    </a:solidFill>
                  </a:tcPr>
                </a:tc>
                <a:tc>
                  <a:txBody>
                    <a:bodyPr/>
                    <a:lstStyle/>
                    <a:p>
                      <a:pPr marL="0" indent="0" algn="l">
                        <a:lnSpc>
                          <a:spcPct val="92000"/>
                        </a:lnSpc>
                        <a:buNone/>
                      </a:pPr>
                      <a:r>
                        <a:rPr sz="1050" b="0" i="0">
                          <a:solidFill>
                            <a:srgbClr val="334350"/>
                          </a:solidFill>
                          <a:latin typeface="Garamond"/>
                        </a:rPr>
                        <a:t>Par bénéficiaire en ligne directe et entre frères et sœurs ; sur la masse pour les autres</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FFFFF"/>
                    </a:solidFill>
                  </a:tcPr>
                </a:tc>
                <a:tc>
                  <a:txBody>
                    <a:bodyPr/>
                    <a:lstStyle/>
                    <a:p>
                      <a:pPr marL="0" indent="0" algn="l">
                        <a:lnSpc>
                          <a:spcPct val="92000"/>
                        </a:lnSpc>
                        <a:buNone/>
                      </a:pPr>
                      <a:r>
                        <a:rPr sz="1050" b="0" i="0">
                          <a:solidFill>
                            <a:srgbClr val="334350"/>
                          </a:solidFill>
                          <a:latin typeface="Garamond"/>
                        </a:rPr>
                        <a:t>Par bénéficiaire en ligne directe et entre frères et sœurs ; sur la masse pour les autres</a:t>
                      </a:r>
                    </a:p>
                  </a:txBody>
                  <a:tcPr marL="73152" marR="73152" marT="18288" marB="18288" anchor="ctr">
                    <a:lnL w="12700" cap="flat" cmpd="sng" algn="ctr">
                      <a:solidFill>
                        <a:srgbClr val="DCE6EE"/>
                      </a:solidFill>
                      <a:prstDash val="solid"/>
                      <a:round/>
                      <a:headEnd type="none" w="med" len="med"/>
                      <a:tailEnd type="none" w="med" len="med"/>
                    </a:lnL>
                    <a:lnT w="6350" cap="flat" cmpd="sng" algn="ctr">
                      <a:solidFill>
                        <a:srgbClr val="E7EEF4"/>
                      </a:solidFill>
                      <a:prstDash val="solid"/>
                      <a:round/>
                      <a:headEnd type="none" w="med" len="med"/>
                      <a:tailEnd type="none" w="med" len="med"/>
                    </a:lnT>
                    <a:lnB w="6350" cap="flat" cmpd="sng" algn="ctr">
                      <a:solidFill>
                        <a:srgbClr val="E7EEF4"/>
                      </a:solidFill>
                    </a:lnB>
                    <a:solidFill>
                      <a:srgbClr val="E4F4F1"/>
                    </a:solidFill>
                  </a:tcPr>
                </a:tc>
                <a:extLst>
                  <a:ext uri="{0D108BD9-81ED-4DB2-BD59-A6C34878D82A}">
                    <a16:rowId xmlns:a16="http://schemas.microsoft.com/office/drawing/2014/main" val="10003"/>
                  </a:ext>
                </a:extLst>
              </a:tr>
              <a:tr h="786384">
                <a:tc>
                  <a:txBody>
                    <a:bodyPr/>
                    <a:lstStyle/>
                    <a:p>
                      <a:pPr marL="0" indent="0" algn="l">
                        <a:lnSpc>
                          <a:spcPct val="92000"/>
                        </a:lnSpc>
                        <a:buNone/>
                      </a:pPr>
                      <a:r>
                        <a:rPr sz="1150" b="1" i="0">
                          <a:solidFill>
                            <a:srgbClr val="114F7A"/>
                          </a:solidFill>
                          <a:latin typeface="Garamond"/>
                        </a:rPr>
                        <a:t>Logement familial</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a:txBody>
                    <a:bodyPr/>
                    <a:lstStyle/>
                    <a:p>
                      <a:pPr marL="0" indent="0" algn="l">
                        <a:lnSpc>
                          <a:spcPct val="92000"/>
                        </a:lnSpc>
                        <a:buNone/>
                      </a:pPr>
                      <a:r>
                        <a:rPr lang="nl-BE" sz="1050" b="0" i="0" dirty="0">
                          <a:solidFill>
                            <a:srgbClr val="334350"/>
                          </a:solidFill>
                          <a:latin typeface="Garamond"/>
                        </a:rPr>
                        <a:t>Exonération </a:t>
                      </a:r>
                      <a:r>
                        <a:rPr sz="1050" b="0" i="0" dirty="0">
                          <a:solidFill>
                            <a:srgbClr val="334350"/>
                          </a:solidFill>
                          <a:latin typeface="Garamond"/>
                        </a:rPr>
                        <a:t>pour le </a:t>
                      </a:r>
                      <a:r>
                        <a:rPr sz="1050" b="0" i="0" dirty="0" err="1">
                          <a:solidFill>
                            <a:srgbClr val="334350"/>
                          </a:solidFill>
                          <a:latin typeface="Garamond"/>
                        </a:rPr>
                        <a:t>partenaire</a:t>
                      </a:r>
                      <a:r>
                        <a:rPr sz="1050" b="0" i="0" dirty="0">
                          <a:solidFill>
                            <a:srgbClr val="334350"/>
                          </a:solidFill>
                          <a:latin typeface="Garamond"/>
                        </a:rPr>
                        <a:t> </a:t>
                      </a:r>
                      <a:r>
                        <a:rPr sz="1050" b="0" i="0" dirty="0" err="1">
                          <a:solidFill>
                            <a:srgbClr val="334350"/>
                          </a:solidFill>
                          <a:latin typeface="Garamond"/>
                        </a:rPr>
                        <a:t>survivant</a:t>
                      </a:r>
                      <a:r>
                        <a:rPr lang="nl-BE" sz="1050" b="0" i="0" dirty="0">
                          <a:solidFill>
                            <a:srgbClr val="334350"/>
                          </a:solidFill>
                          <a:latin typeface="Garamond"/>
                        </a:rPr>
                        <a:t> et </a:t>
                      </a:r>
                      <a:r>
                        <a:rPr lang="fr-BE" sz="1050" b="0" i="0" dirty="0">
                          <a:solidFill>
                            <a:srgbClr val="334350"/>
                          </a:solidFill>
                          <a:latin typeface="Garamond"/>
                        </a:rPr>
                        <a:t>tarif préférentiel pour les enfants (avec conditions)</a:t>
                      </a:r>
                      <a:endParaRPr sz="1050" b="0" i="0" dirty="0">
                        <a:solidFill>
                          <a:srgbClr val="334350"/>
                        </a:solidFill>
                        <a:latin typeface="Garamond"/>
                      </a:endParaRP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EDF4FA"/>
                    </a:solidFill>
                  </a:tcPr>
                </a:tc>
                <a:tc>
                  <a:txBody>
                    <a:bodyPr/>
                    <a:lstStyle/>
                    <a:p>
                      <a:pPr marL="0" indent="0" algn="l">
                        <a:lnSpc>
                          <a:spcPct val="92000"/>
                        </a:lnSpc>
                        <a:buNone/>
                      </a:pPr>
                      <a:r>
                        <a:rPr lang="nl-BE" sz="1050" b="0" i="0" dirty="0">
                          <a:solidFill>
                            <a:srgbClr val="334350"/>
                          </a:solidFill>
                          <a:latin typeface="Garamond"/>
                        </a:rPr>
                        <a:t>Exonération pour le partenaire survivant et tarif préférentiel pour les enfants</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EDF4FA"/>
                    </a:solidFill>
                  </a:tcPr>
                </a:tc>
                <a:tc>
                  <a:txBody>
                    <a:bodyPr/>
                    <a:lstStyle/>
                    <a:p>
                      <a:pPr marL="0" indent="0" algn="l">
                        <a:lnSpc>
                          <a:spcPct val="92000"/>
                        </a:lnSpc>
                        <a:buNone/>
                      </a:pPr>
                      <a:r>
                        <a:rPr lang="nl-BE" sz="1050" b="0" i="0" dirty="0">
                          <a:solidFill>
                            <a:srgbClr val="334350"/>
                          </a:solidFill>
                          <a:latin typeface="Garamond"/>
                        </a:rPr>
                        <a:t>Exonération pour le partenaire survivant</a:t>
                      </a:r>
                    </a:p>
                  </a:txBody>
                  <a:tcPr marL="73152" marR="73152" marT="18288" marB="18288" anchor="ctr">
                    <a:lnL w="12700" cap="flat" cmpd="sng" algn="ctr">
                      <a:solidFill>
                        <a:srgbClr val="DCE6EE"/>
                      </a:solidFill>
                      <a:prstDash val="solid"/>
                      <a:round/>
                      <a:headEnd type="none" w="med" len="med"/>
                      <a:tailEnd type="none" w="med" len="med"/>
                    </a:lnL>
                    <a:lnT w="6350" cap="flat" cmpd="sng" algn="ctr">
                      <a:solidFill>
                        <a:srgbClr val="E7EEF4"/>
                      </a:solidFill>
                      <a:prstDash val="solid"/>
                      <a:round/>
                      <a:headEnd type="none" w="med" len="med"/>
                      <a:tailEnd type="none" w="med" len="med"/>
                    </a:lnT>
                    <a:lnB w="6350" cap="flat" cmpd="sng" algn="ctr">
                      <a:solidFill>
                        <a:srgbClr val="E7EEF4"/>
                      </a:solidFill>
                    </a:lnB>
                    <a:solidFill>
                      <a:srgbClr val="F2FAF8"/>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51560" y="2103120"/>
            <a:ext cx="7132320" cy="1371600"/>
          </a:xfrm>
          <a:prstGeom prst="rect">
            <a:avLst/>
          </a:prstGeom>
          <a:noFill/>
        </p:spPr>
        <p:txBody>
          <a:bodyPr wrap="square" lIns="0" tIns="0" rIns="0" bIns="0">
            <a:spAutoFit/>
          </a:bodyPr>
          <a:lstStyle/>
          <a:p>
            <a:pPr marL="0" indent="0">
              <a:lnSpc>
                <a:spcPct val="100000"/>
              </a:lnSpc>
              <a:buNone/>
            </a:pPr>
            <a:r>
              <a:rPr sz="3100" b="1" i="0">
                <a:solidFill>
                  <a:srgbClr val="FFFFFF"/>
                </a:solidFill>
                <a:latin typeface="Garamond"/>
              </a:rPr>
              <a:t>Droits de donation</a:t>
            </a:r>
          </a:p>
        </p:txBody>
      </p:sp>
      <p:sp>
        <p:nvSpPr>
          <p:cNvPr id="3" name="Rectangle 2"/>
          <p:cNvSpPr/>
          <p:nvPr/>
        </p:nvSpPr>
        <p:spPr>
          <a:xfrm>
            <a:off x="1069848" y="2907791"/>
            <a:ext cx="1005840" cy="36576"/>
          </a:xfrm>
          <a:prstGeom prst="rect">
            <a:avLst/>
          </a:prstGeom>
          <a:solidFill>
            <a:srgbClr val="00A79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1051560" y="3182111"/>
            <a:ext cx="7040880" cy="1097280"/>
          </a:xfrm>
          <a:prstGeom prst="rect">
            <a:avLst/>
          </a:prstGeom>
          <a:noFill/>
        </p:spPr>
        <p:txBody>
          <a:bodyPr wrap="square" lIns="0" tIns="0" rIns="0" bIns="0">
            <a:spAutoFit/>
          </a:bodyPr>
          <a:lstStyle/>
          <a:p>
            <a:pPr marL="0" indent="0">
              <a:lnSpc>
                <a:spcPct val="102000"/>
              </a:lnSpc>
              <a:buNone/>
            </a:pPr>
            <a:r>
              <a:rPr sz="1600" b="0" i="0">
                <a:solidFill>
                  <a:srgbClr val="DDECF8"/>
                </a:solidFill>
                <a:latin typeface="Garamond"/>
              </a:rPr>
              <a:t>Donner de son vivant : quel rattachement territorial, quel tarif, et quel effet sur la succession à venir ?</a:t>
            </a:r>
          </a:p>
        </p:txBody>
      </p:sp>
      <p:sp>
        <p:nvSpPr>
          <p:cNvPr id="5" name="TextBox 4"/>
          <p:cNvSpPr txBox="1"/>
          <p:nvPr/>
        </p:nvSpPr>
        <p:spPr>
          <a:xfrm>
            <a:off x="1078992" y="3968495"/>
            <a:ext cx="6949440" cy="1463040"/>
          </a:xfrm>
          <a:prstGeom prst="rect">
            <a:avLst/>
          </a:prstGeom>
          <a:noFill/>
        </p:spPr>
        <p:txBody>
          <a:bodyPr wrap="square" lIns="0" tIns="0" rIns="0" bIns="0">
            <a:spAutoFit/>
          </a:bodyPr>
          <a:lstStyle/>
          <a:p>
            <a:pPr marL="237744" indent="-237744">
              <a:spcAft>
                <a:spcPts val="600"/>
              </a:spcAft>
              <a:buClr>
                <a:srgbClr val="BFDCF2"/>
              </a:buClr>
              <a:buSzPct val="100000"/>
              <a:buFont typeface="Garamond"/>
              <a:buChar char="—"/>
            </a:pPr>
            <a:r>
              <a:rPr sz="1450" b="0" i="0">
                <a:solidFill>
                  <a:srgbClr val="BFDCF2"/>
                </a:solidFill>
                <a:latin typeface="Garamond"/>
              </a:rPr>
              <a:t>Le rattachement propre aux donations</a:t>
            </a:r>
          </a:p>
          <a:p>
            <a:pPr marL="237744" indent="-237744">
              <a:spcAft>
                <a:spcPts val="600"/>
              </a:spcAft>
              <a:buClr>
                <a:srgbClr val="BFDCF2"/>
              </a:buClr>
              <a:buSzPct val="100000"/>
              <a:buFont typeface="Garamond"/>
              <a:buChar char="—"/>
            </a:pPr>
            <a:r>
              <a:rPr sz="1450" b="0" i="0">
                <a:solidFill>
                  <a:srgbClr val="BFDCF2"/>
                </a:solidFill>
                <a:latin typeface="Garamond"/>
              </a:rPr>
              <a:t>Tarif immobilier et réforme wallonne annoncée</a:t>
            </a:r>
          </a:p>
          <a:p>
            <a:pPr marL="237744" indent="-237744">
              <a:spcAft>
                <a:spcPts val="600"/>
              </a:spcAft>
              <a:buClr>
                <a:srgbClr val="BFDCF2"/>
              </a:buClr>
              <a:buSzPct val="100000"/>
              <a:buFont typeface="Garamond"/>
              <a:buChar char="—"/>
            </a:pPr>
            <a:r>
              <a:rPr sz="1450" b="0" i="0">
                <a:solidFill>
                  <a:srgbClr val="BFDCF2"/>
                </a:solidFill>
                <a:latin typeface="Garamond"/>
              </a:rPr>
              <a:t>Tarif mobilier et don manuel</a:t>
            </a:r>
          </a:p>
        </p:txBody>
      </p:sp>
      <p:sp>
        <p:nvSpPr>
          <p:cNvPr id="6" name="TextBox 5"/>
          <p:cNvSpPr txBox="1"/>
          <p:nvPr/>
        </p:nvSpPr>
        <p:spPr>
          <a:xfrm>
            <a:off x="18288" y="274320"/>
            <a:ext cx="292608" cy="274320"/>
          </a:xfrm>
          <a:prstGeom prst="rect">
            <a:avLst/>
          </a:prstGeom>
          <a:noFill/>
        </p:spPr>
        <p:txBody>
          <a:bodyPr wrap="square" lIns="0" tIns="0" rIns="0" bIns="0">
            <a:spAutoFit/>
          </a:bodyPr>
          <a:lstStyle/>
          <a:p>
            <a:pPr marL="0" indent="0" algn="ctr">
              <a:buNone/>
            </a:pPr>
            <a:r>
              <a:rPr sz="1300" b="1" i="0">
                <a:solidFill>
                  <a:srgbClr val="FFFFFF"/>
                </a:solidFill>
                <a:latin typeface="Garamond"/>
              </a:rPr>
              <a:t>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530352"/>
            <a:ext cx="5760720" cy="274320"/>
          </a:xfrm>
          <a:prstGeom prst="rect">
            <a:avLst/>
          </a:prstGeom>
          <a:noFill/>
        </p:spPr>
        <p:txBody>
          <a:bodyPr wrap="square" lIns="0" tIns="0" rIns="0" bIns="0">
            <a:spAutoFit/>
          </a:bodyPr>
          <a:lstStyle/>
          <a:p>
            <a:pPr marL="0" indent="0">
              <a:buNone/>
            </a:pPr>
            <a:r>
              <a:rPr sz="950" b="1" i="0" cap="all" spc="120">
                <a:solidFill>
                  <a:srgbClr val="4A9BD4"/>
                </a:solidFill>
                <a:latin typeface="Garamond"/>
              </a:rPr>
              <a:t>Donation d’un immeuble situé à Bruxelles</a:t>
            </a:r>
          </a:p>
        </p:txBody>
      </p:sp>
      <p:sp>
        <p:nvSpPr>
          <p:cNvPr id="3" name="Rectangle 2"/>
          <p:cNvSpPr/>
          <p:nvPr/>
        </p:nvSpPr>
        <p:spPr>
          <a:xfrm>
            <a:off x="502920" y="841248"/>
            <a:ext cx="8321040" cy="548640"/>
          </a:xfrm>
          <a:prstGeom prst="rect">
            <a:avLst/>
          </a:prstGeom>
          <a:solidFill>
            <a:srgbClr val="1E7BBE"/>
          </a:solidFill>
          <a:ln>
            <a:noFill/>
          </a:ln>
          <a:effectLst/>
        </p:spPr>
        <p:style>
          <a:lnRef idx="1">
            <a:schemeClr val="accent1"/>
          </a:lnRef>
          <a:fillRef idx="3">
            <a:schemeClr val="accent1"/>
          </a:fillRef>
          <a:effectRef idx="2">
            <a:schemeClr val="accent1"/>
          </a:effectRef>
          <a:fontRef idx="minor">
            <a:schemeClr val="lt1"/>
          </a:fontRef>
        </p:style>
        <p:txBody>
          <a:bodyPr wrap="square" lIns="219456" tIns="0" rIns="164592" bIns="0" rtlCol="0" anchor="ctr"/>
          <a:lstStyle/>
          <a:p>
            <a:pPr marL="0" indent="0" algn="l">
              <a:lnSpc>
                <a:spcPct val="92000"/>
              </a:lnSpc>
              <a:buNone/>
            </a:pPr>
            <a:r>
              <a:rPr sz="1400" b="1" i="0" cap="all" spc="40">
                <a:solidFill>
                  <a:srgbClr val="FFFFFF"/>
                </a:solidFill>
                <a:latin typeface="Garamond"/>
              </a:rPr>
              <a:t>Fonctionnaire européen : vais-je payer des droits de donation ?</a:t>
            </a:r>
          </a:p>
        </p:txBody>
      </p:sp>
      <p:sp>
        <p:nvSpPr>
          <p:cNvPr id="4" name="TextBox 3"/>
          <p:cNvSpPr txBox="1"/>
          <p:nvPr/>
        </p:nvSpPr>
        <p:spPr>
          <a:xfrm>
            <a:off x="18288" y="274320"/>
            <a:ext cx="292608" cy="274320"/>
          </a:xfrm>
          <a:prstGeom prst="rect">
            <a:avLst/>
          </a:prstGeom>
          <a:noFill/>
        </p:spPr>
        <p:txBody>
          <a:bodyPr wrap="square" lIns="0" tIns="0" rIns="0" bIns="0">
            <a:spAutoFit/>
          </a:bodyPr>
          <a:lstStyle/>
          <a:p>
            <a:pPr marL="0" indent="0" algn="ctr">
              <a:buNone/>
            </a:pPr>
            <a:r>
              <a:rPr sz="1300" b="1" i="0">
                <a:solidFill>
                  <a:srgbClr val="FFFFFF"/>
                </a:solidFill>
                <a:latin typeface="Garamond"/>
              </a:rPr>
              <a:t>24</a:t>
            </a:r>
          </a:p>
        </p:txBody>
      </p:sp>
      <p:sp>
        <p:nvSpPr>
          <p:cNvPr id="5" name="TextBox 4"/>
          <p:cNvSpPr txBox="1"/>
          <p:nvPr/>
        </p:nvSpPr>
        <p:spPr>
          <a:xfrm>
            <a:off x="502920" y="6455664"/>
            <a:ext cx="5943600" cy="274320"/>
          </a:xfrm>
          <a:prstGeom prst="rect">
            <a:avLst/>
          </a:prstGeom>
          <a:noFill/>
        </p:spPr>
        <p:txBody>
          <a:bodyPr wrap="square" lIns="0" tIns="0" rIns="0" bIns="0">
            <a:spAutoFit/>
          </a:bodyPr>
          <a:lstStyle/>
          <a:p>
            <a:pPr marL="0" indent="0">
              <a:buNone/>
            </a:pPr>
            <a:r>
              <a:rPr sz="950" b="0" i="0">
                <a:solidFill>
                  <a:srgbClr val="6B7C8A"/>
                </a:solidFill>
                <a:latin typeface="Garamond"/>
              </a:rPr>
              <a:t>Conférence U4U – 9 septembre 2026</a:t>
            </a:r>
          </a:p>
        </p:txBody>
      </p:sp>
      <p:pic>
        <p:nvPicPr>
          <p:cNvPr id="6" name="Picture 5" descr="eu.png"/>
          <p:cNvPicPr>
            <a:picLocks noChangeAspect="1"/>
          </p:cNvPicPr>
          <p:nvPr/>
        </p:nvPicPr>
        <p:blipFill>
          <a:blip r:embed="rId2"/>
          <a:stretch>
            <a:fillRect/>
          </a:stretch>
        </p:blipFill>
        <p:spPr>
          <a:xfrm>
            <a:off x="8193024" y="1627632"/>
            <a:ext cx="630936" cy="420624"/>
          </a:xfrm>
          <a:prstGeom prst="rect">
            <a:avLst/>
          </a:prstGeom>
        </p:spPr>
      </p:pic>
      <p:sp>
        <p:nvSpPr>
          <p:cNvPr id="7" name="Rectangle 6"/>
          <p:cNvSpPr/>
          <p:nvPr/>
        </p:nvSpPr>
        <p:spPr>
          <a:xfrm>
            <a:off x="502920" y="1682496"/>
            <a:ext cx="1051560" cy="384048"/>
          </a:xfrm>
          <a:prstGeom prst="rect">
            <a:avLst/>
          </a:prstGeom>
          <a:solidFill>
            <a:srgbClr val="1E7BB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TextBox 7"/>
          <p:cNvSpPr txBox="1"/>
          <p:nvPr/>
        </p:nvSpPr>
        <p:spPr>
          <a:xfrm>
            <a:off x="502920" y="1746504"/>
            <a:ext cx="1051560" cy="274320"/>
          </a:xfrm>
          <a:prstGeom prst="rect">
            <a:avLst/>
          </a:prstGeom>
          <a:noFill/>
        </p:spPr>
        <p:txBody>
          <a:bodyPr wrap="square" lIns="0" tIns="0" rIns="0" bIns="0">
            <a:spAutoFit/>
          </a:bodyPr>
          <a:lstStyle/>
          <a:p>
            <a:pPr marL="0" indent="0" algn="ctr">
              <a:buNone/>
            </a:pPr>
            <a:r>
              <a:rPr sz="1500" b="1" i="0" cap="all" spc="100">
                <a:solidFill>
                  <a:srgbClr val="FFFFFF"/>
                </a:solidFill>
                <a:latin typeface="Garamond"/>
              </a:rPr>
              <a:t>Oui</a:t>
            </a:r>
          </a:p>
        </p:txBody>
      </p:sp>
      <p:sp>
        <p:nvSpPr>
          <p:cNvPr id="9" name="TextBox 8"/>
          <p:cNvSpPr txBox="1"/>
          <p:nvPr/>
        </p:nvSpPr>
        <p:spPr>
          <a:xfrm>
            <a:off x="1737360" y="1682496"/>
            <a:ext cx="5989320" cy="640080"/>
          </a:xfrm>
          <a:prstGeom prst="rect">
            <a:avLst/>
          </a:prstGeom>
          <a:noFill/>
        </p:spPr>
        <p:txBody>
          <a:bodyPr wrap="square" lIns="0" tIns="0" rIns="0" bIns="0">
            <a:spAutoFit/>
          </a:bodyPr>
          <a:lstStyle/>
          <a:p>
            <a:pPr marL="0" indent="0">
              <a:lnSpc>
                <a:spcPct val="97000"/>
              </a:lnSpc>
              <a:buNone/>
            </a:pPr>
            <a:r>
              <a:rPr sz="1400" b="0" i="0">
                <a:solidFill>
                  <a:srgbClr val="114F7A"/>
                </a:solidFill>
                <a:latin typeface="Garamond"/>
              </a:rPr>
              <a:t>La fiction de l’article 13 PPI ne couvre que les impôts sur les revenus, les droits de succession et les CPDI. Elle ne s’étend pas aux droits de donation.</a:t>
            </a:r>
          </a:p>
        </p:txBody>
      </p:sp>
      <p:sp>
        <p:nvSpPr>
          <p:cNvPr id="10" name="Rectangle 9"/>
          <p:cNvSpPr/>
          <p:nvPr/>
        </p:nvSpPr>
        <p:spPr>
          <a:xfrm>
            <a:off x="502920" y="2450592"/>
            <a:ext cx="8321040" cy="658368"/>
          </a:xfrm>
          <a:prstGeom prst="rect">
            <a:avLst/>
          </a:prstGeom>
          <a:solidFill>
            <a:srgbClr val="114F7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1" name="TextBox 10"/>
          <p:cNvSpPr txBox="1"/>
          <p:nvPr/>
        </p:nvSpPr>
        <p:spPr>
          <a:xfrm>
            <a:off x="704088" y="2611653"/>
            <a:ext cx="7918704" cy="336246"/>
          </a:xfrm>
          <a:prstGeom prst="rect">
            <a:avLst/>
          </a:prstGeom>
          <a:noFill/>
        </p:spPr>
        <p:txBody>
          <a:bodyPr wrap="square" lIns="0" tIns="0" rIns="0" bIns="0" anchor="ctr">
            <a:spAutoFit/>
          </a:bodyPr>
          <a:lstStyle/>
          <a:p>
            <a:pPr marL="0" indent="0">
              <a:lnSpc>
                <a:spcPct val="95000"/>
              </a:lnSpc>
              <a:buNone/>
            </a:pPr>
            <a:r>
              <a:rPr sz="1100" b="1" i="0" cap="all" spc="50" dirty="0">
                <a:solidFill>
                  <a:srgbClr val="FFFFFF"/>
                </a:solidFill>
                <a:latin typeface="Garamond"/>
              </a:rPr>
              <a:t>Le </a:t>
            </a:r>
            <a:r>
              <a:rPr sz="1100" b="1" i="0" cap="all" spc="50" dirty="0" err="1">
                <a:solidFill>
                  <a:srgbClr val="FFFFFF"/>
                </a:solidFill>
                <a:latin typeface="Garamond"/>
              </a:rPr>
              <a:t>rattachement</a:t>
            </a:r>
            <a:r>
              <a:rPr sz="1100" b="1" i="0" cap="all" spc="50" dirty="0">
                <a:solidFill>
                  <a:srgbClr val="FFFFFF"/>
                </a:solidFill>
                <a:latin typeface="Garamond"/>
              </a:rPr>
              <a:t>  </a:t>
            </a:r>
            <a:r>
              <a:rPr sz="1150" b="0" i="0" dirty="0">
                <a:solidFill>
                  <a:srgbClr val="FFFFFF"/>
                </a:solidFill>
                <a:latin typeface="Garamond"/>
              </a:rPr>
              <a:t>Les droits de donation d’un </a:t>
            </a:r>
            <a:r>
              <a:rPr sz="1150" b="0" i="0" dirty="0" err="1">
                <a:solidFill>
                  <a:srgbClr val="FFFFFF"/>
                </a:solidFill>
                <a:latin typeface="Garamond"/>
              </a:rPr>
              <a:t>immeuble</a:t>
            </a:r>
            <a:r>
              <a:rPr sz="1150" b="0" i="0" dirty="0">
                <a:solidFill>
                  <a:srgbClr val="FFFFFF"/>
                </a:solidFill>
                <a:latin typeface="Garamond"/>
              </a:rPr>
              <a:t> se </a:t>
            </a:r>
            <a:r>
              <a:rPr sz="1150" b="0" i="0" dirty="0" err="1">
                <a:solidFill>
                  <a:srgbClr val="FFFFFF"/>
                </a:solidFill>
                <a:latin typeface="Garamond"/>
              </a:rPr>
              <a:t>déterminent</a:t>
            </a:r>
            <a:r>
              <a:rPr sz="1150" b="0" i="0" dirty="0">
                <a:solidFill>
                  <a:srgbClr val="FFFFFF"/>
                </a:solidFill>
                <a:latin typeface="Garamond"/>
              </a:rPr>
              <a:t> </a:t>
            </a:r>
            <a:r>
              <a:rPr sz="1150" b="0" i="0" dirty="0" err="1">
                <a:solidFill>
                  <a:srgbClr val="FFFFFF"/>
                </a:solidFill>
                <a:latin typeface="Garamond"/>
              </a:rPr>
              <a:t>d’après</a:t>
            </a:r>
            <a:r>
              <a:rPr sz="1150" b="0" i="0" dirty="0">
                <a:solidFill>
                  <a:srgbClr val="FFFFFF"/>
                </a:solidFill>
                <a:latin typeface="Garamond"/>
              </a:rPr>
              <a:t> la </a:t>
            </a:r>
            <a:r>
              <a:rPr sz="1150" b="0" i="0" dirty="0" err="1">
                <a:solidFill>
                  <a:srgbClr val="FFFFFF"/>
                </a:solidFill>
                <a:latin typeface="Garamond"/>
              </a:rPr>
              <a:t>résidence</a:t>
            </a:r>
            <a:r>
              <a:rPr sz="1150" b="0" i="0" dirty="0">
                <a:solidFill>
                  <a:srgbClr val="FFFFFF"/>
                </a:solidFill>
                <a:latin typeface="Garamond"/>
              </a:rPr>
              <a:t> du </a:t>
            </a:r>
            <a:r>
              <a:rPr sz="1150" b="0" i="0" dirty="0" err="1">
                <a:solidFill>
                  <a:srgbClr val="FFFFFF"/>
                </a:solidFill>
                <a:latin typeface="Garamond"/>
              </a:rPr>
              <a:t>donateur</a:t>
            </a:r>
            <a:r>
              <a:rPr sz="1150" b="0" i="0" dirty="0">
                <a:solidFill>
                  <a:srgbClr val="FFFFFF"/>
                </a:solidFill>
                <a:latin typeface="Garamond"/>
              </a:rPr>
              <a:t> au moment de la donation ; </a:t>
            </a:r>
            <a:r>
              <a:rPr sz="1150" b="0" i="0" dirty="0" err="1">
                <a:solidFill>
                  <a:srgbClr val="FFFFFF"/>
                </a:solidFill>
                <a:latin typeface="Garamond"/>
              </a:rPr>
              <a:t>si</a:t>
            </a:r>
            <a:r>
              <a:rPr sz="1150" b="0" i="0" dirty="0">
                <a:solidFill>
                  <a:srgbClr val="FFFFFF"/>
                </a:solidFill>
                <a:latin typeface="Garamond"/>
              </a:rPr>
              <a:t> le </a:t>
            </a:r>
            <a:r>
              <a:rPr sz="1150" b="0" i="0" dirty="0" err="1">
                <a:solidFill>
                  <a:srgbClr val="FFFFFF"/>
                </a:solidFill>
                <a:latin typeface="Garamond"/>
              </a:rPr>
              <a:t>donateur</a:t>
            </a:r>
            <a:r>
              <a:rPr sz="1150" b="0" i="0" dirty="0">
                <a:solidFill>
                  <a:srgbClr val="FFFFFF"/>
                </a:solidFill>
                <a:latin typeface="Garamond"/>
              </a:rPr>
              <a:t> est </a:t>
            </a:r>
            <a:r>
              <a:rPr sz="1150" b="0" i="0" dirty="0" err="1">
                <a:solidFill>
                  <a:srgbClr val="FFFFFF"/>
                </a:solidFill>
                <a:latin typeface="Garamond"/>
              </a:rPr>
              <a:t>résident</a:t>
            </a:r>
            <a:r>
              <a:rPr sz="1150" b="0" i="0" dirty="0">
                <a:solidFill>
                  <a:srgbClr val="FFFFFF"/>
                </a:solidFill>
                <a:latin typeface="Garamond"/>
              </a:rPr>
              <a:t> </a:t>
            </a:r>
            <a:r>
              <a:rPr sz="1150" b="0" i="0" dirty="0" err="1">
                <a:solidFill>
                  <a:srgbClr val="FFFFFF"/>
                </a:solidFill>
                <a:latin typeface="Garamond"/>
              </a:rPr>
              <a:t>belge</a:t>
            </a:r>
            <a:r>
              <a:rPr sz="1150" b="0" i="0" dirty="0">
                <a:solidFill>
                  <a:srgbClr val="FFFFFF"/>
                </a:solidFill>
                <a:latin typeface="Garamond"/>
              </a:rPr>
              <a:t>, </a:t>
            </a:r>
            <a:r>
              <a:rPr sz="1150" b="0" i="0" dirty="0" err="1">
                <a:solidFill>
                  <a:srgbClr val="FFFFFF"/>
                </a:solidFill>
                <a:latin typeface="Garamond"/>
              </a:rPr>
              <a:t>c’est</a:t>
            </a:r>
            <a:r>
              <a:rPr sz="1150" b="0" i="0" dirty="0">
                <a:solidFill>
                  <a:srgbClr val="FFFFFF"/>
                </a:solidFill>
                <a:latin typeface="Garamond"/>
              </a:rPr>
              <a:t> la </a:t>
            </a:r>
            <a:r>
              <a:rPr sz="1150" b="0" i="0" dirty="0" err="1">
                <a:solidFill>
                  <a:srgbClr val="FFFFFF"/>
                </a:solidFill>
                <a:latin typeface="Garamond"/>
              </a:rPr>
              <a:t>Région</a:t>
            </a:r>
            <a:r>
              <a:rPr sz="1150" b="0" i="0" dirty="0">
                <a:solidFill>
                  <a:srgbClr val="FFFFFF"/>
                </a:solidFill>
                <a:latin typeface="Garamond"/>
              </a:rPr>
              <a:t> </a:t>
            </a:r>
            <a:r>
              <a:rPr sz="1150" b="0" i="0" dirty="0" err="1">
                <a:solidFill>
                  <a:srgbClr val="FFFFFF"/>
                </a:solidFill>
                <a:latin typeface="Garamond"/>
              </a:rPr>
              <a:t>où</a:t>
            </a:r>
            <a:r>
              <a:rPr sz="1150" b="0" i="0" dirty="0">
                <a:solidFill>
                  <a:srgbClr val="FFFFFF"/>
                </a:solidFill>
                <a:latin typeface="Garamond"/>
              </a:rPr>
              <a:t> </a:t>
            </a:r>
            <a:r>
              <a:rPr sz="1150" b="0" i="0" dirty="0" err="1">
                <a:solidFill>
                  <a:srgbClr val="FFFFFF"/>
                </a:solidFill>
                <a:latin typeface="Garamond"/>
              </a:rPr>
              <a:t>l’immeuble</a:t>
            </a:r>
            <a:r>
              <a:rPr sz="1150" b="0" i="0" dirty="0">
                <a:solidFill>
                  <a:srgbClr val="FFFFFF"/>
                </a:solidFill>
                <a:latin typeface="Garamond"/>
              </a:rPr>
              <a:t> est </a:t>
            </a:r>
            <a:r>
              <a:rPr sz="1150" b="0" i="0" dirty="0" err="1">
                <a:solidFill>
                  <a:srgbClr val="FFFFFF"/>
                </a:solidFill>
                <a:latin typeface="Garamond"/>
              </a:rPr>
              <a:t>situé</a:t>
            </a:r>
            <a:r>
              <a:rPr sz="1150" b="0" i="0" dirty="0">
                <a:solidFill>
                  <a:srgbClr val="FFFFFF"/>
                </a:solidFill>
                <a:latin typeface="Garamond"/>
              </a:rPr>
              <a:t> qui </a:t>
            </a:r>
            <a:r>
              <a:rPr sz="1150" b="0" i="0" dirty="0" err="1">
                <a:solidFill>
                  <a:srgbClr val="FFFFFF"/>
                </a:solidFill>
                <a:latin typeface="Garamond"/>
              </a:rPr>
              <a:t>perçoit</a:t>
            </a:r>
            <a:r>
              <a:rPr lang="nl-BE" sz="1150" dirty="0">
                <a:solidFill>
                  <a:srgbClr val="FFFFFF"/>
                </a:solidFill>
                <a:latin typeface="Garamond"/>
              </a:rPr>
              <a:t> ; si pas c’est le lieu de situation du bien.</a:t>
            </a:r>
            <a:endParaRPr sz="1150" b="0" i="0" dirty="0">
              <a:solidFill>
                <a:srgbClr val="FFFFFF"/>
              </a:solidFill>
              <a:latin typeface="Garamond"/>
            </a:endParaRPr>
          </a:p>
        </p:txBody>
      </p:sp>
      <p:sp>
        <p:nvSpPr>
          <p:cNvPr id="12" name="Rectangle 11"/>
          <p:cNvSpPr/>
          <p:nvPr/>
        </p:nvSpPr>
        <p:spPr>
          <a:xfrm>
            <a:off x="502920" y="3257520"/>
            <a:ext cx="2651760" cy="2331720"/>
          </a:xfrm>
          <a:prstGeom prst="rect">
            <a:avLst/>
          </a:prstGeom>
          <a:solidFill>
            <a:srgbClr val="F1F7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TextBox 12"/>
          <p:cNvSpPr txBox="1"/>
          <p:nvPr/>
        </p:nvSpPr>
        <p:spPr>
          <a:xfrm>
            <a:off x="722376" y="3458688"/>
            <a:ext cx="2212848" cy="201168"/>
          </a:xfrm>
          <a:prstGeom prst="rect">
            <a:avLst/>
          </a:prstGeom>
          <a:noFill/>
        </p:spPr>
        <p:txBody>
          <a:bodyPr wrap="square" lIns="0" tIns="0" rIns="0" bIns="0">
            <a:spAutoFit/>
          </a:bodyPr>
          <a:lstStyle/>
          <a:p>
            <a:pPr marL="0" indent="0">
              <a:lnSpc>
                <a:spcPct val="95000"/>
              </a:lnSpc>
              <a:buNone/>
            </a:pPr>
            <a:r>
              <a:rPr sz="1200" b="1" i="0" cap="all" spc="50" dirty="0" err="1">
                <a:solidFill>
                  <a:srgbClr val="114F7A"/>
                </a:solidFill>
                <a:latin typeface="Garamond"/>
              </a:rPr>
              <a:t>Immeuble</a:t>
            </a:r>
            <a:r>
              <a:rPr sz="1200" b="1" i="0" cap="all" spc="50" dirty="0">
                <a:solidFill>
                  <a:srgbClr val="114F7A"/>
                </a:solidFill>
                <a:latin typeface="Garamond"/>
              </a:rPr>
              <a:t> </a:t>
            </a:r>
            <a:r>
              <a:rPr sz="1200" b="1" i="0" cap="all" spc="50" dirty="0" err="1">
                <a:solidFill>
                  <a:srgbClr val="114F7A"/>
                </a:solidFill>
                <a:latin typeface="Garamond"/>
              </a:rPr>
              <a:t>en</a:t>
            </a:r>
            <a:r>
              <a:rPr sz="1200" b="1" i="0" cap="all" spc="50" dirty="0">
                <a:solidFill>
                  <a:srgbClr val="114F7A"/>
                </a:solidFill>
                <a:latin typeface="Garamond"/>
              </a:rPr>
              <a:t> Belgique</a:t>
            </a:r>
          </a:p>
        </p:txBody>
      </p:sp>
      <p:sp>
        <p:nvSpPr>
          <p:cNvPr id="14" name="TextBox 13"/>
          <p:cNvSpPr txBox="1"/>
          <p:nvPr/>
        </p:nvSpPr>
        <p:spPr>
          <a:xfrm>
            <a:off x="722376" y="3806160"/>
            <a:ext cx="2212848" cy="1777346"/>
          </a:xfrm>
          <a:prstGeom prst="rect">
            <a:avLst/>
          </a:prstGeom>
          <a:noFill/>
        </p:spPr>
        <p:txBody>
          <a:bodyPr wrap="square" lIns="0" tIns="0" rIns="0" bIns="0">
            <a:spAutoFit/>
          </a:bodyPr>
          <a:lstStyle/>
          <a:p>
            <a:pPr marL="155448" indent="-155448">
              <a:lnSpc>
                <a:spcPct val="94000"/>
              </a:lnSpc>
              <a:spcAft>
                <a:spcPts val="500"/>
              </a:spcAft>
              <a:buClr>
                <a:srgbClr val="1E7BBE"/>
              </a:buClr>
              <a:buSzPct val="80000"/>
              <a:buFont typeface="Garamond"/>
              <a:buChar char="▪"/>
            </a:pPr>
            <a:r>
              <a:rPr sz="1300" b="0" i="0" dirty="0" err="1">
                <a:solidFill>
                  <a:srgbClr val="1C2B36"/>
                </a:solidFill>
                <a:latin typeface="Garamond"/>
              </a:rPr>
              <a:t>Acte</a:t>
            </a:r>
            <a:r>
              <a:rPr sz="1300" b="0" i="0" dirty="0">
                <a:solidFill>
                  <a:srgbClr val="1C2B36"/>
                </a:solidFill>
                <a:latin typeface="Garamond"/>
              </a:rPr>
              <a:t> </a:t>
            </a:r>
            <a:r>
              <a:rPr sz="1300" b="0" i="0" dirty="0" err="1">
                <a:solidFill>
                  <a:srgbClr val="1C2B36"/>
                </a:solidFill>
                <a:latin typeface="Garamond"/>
              </a:rPr>
              <a:t>notarié</a:t>
            </a:r>
            <a:r>
              <a:rPr sz="1300" b="0" i="0" dirty="0">
                <a:solidFill>
                  <a:srgbClr val="1C2B36"/>
                </a:solidFill>
                <a:latin typeface="Garamond"/>
              </a:rPr>
              <a:t> </a:t>
            </a:r>
            <a:r>
              <a:rPr sz="1300" b="0" i="0" dirty="0" err="1">
                <a:solidFill>
                  <a:srgbClr val="1C2B36"/>
                </a:solidFill>
                <a:latin typeface="Garamond"/>
              </a:rPr>
              <a:t>belge</a:t>
            </a:r>
            <a:r>
              <a:rPr sz="1300" b="0" i="0" dirty="0">
                <a:solidFill>
                  <a:srgbClr val="1C2B36"/>
                </a:solidFill>
                <a:latin typeface="Garamond"/>
              </a:rPr>
              <a:t> </a:t>
            </a:r>
            <a:r>
              <a:rPr sz="1300" b="0" i="0" dirty="0" err="1">
                <a:solidFill>
                  <a:srgbClr val="1C2B36"/>
                </a:solidFill>
                <a:latin typeface="Garamond"/>
              </a:rPr>
              <a:t>obligatoire</a:t>
            </a:r>
            <a:endParaRPr sz="1300" b="0" i="0" dirty="0">
              <a:solidFill>
                <a:srgbClr val="1C2B36"/>
              </a:solidFill>
              <a:latin typeface="Garamond"/>
            </a:endParaRPr>
          </a:p>
          <a:p>
            <a:pPr marL="155448" indent="-155448">
              <a:lnSpc>
                <a:spcPct val="94000"/>
              </a:lnSpc>
              <a:spcAft>
                <a:spcPts val="500"/>
              </a:spcAft>
              <a:buClr>
                <a:srgbClr val="1E7BBE"/>
              </a:buClr>
              <a:buSzPct val="80000"/>
              <a:buFont typeface="Garamond"/>
              <a:buChar char="▪"/>
            </a:pPr>
            <a:r>
              <a:rPr sz="1300" b="0" i="0" dirty="0" err="1">
                <a:solidFill>
                  <a:srgbClr val="1C2B36"/>
                </a:solidFill>
                <a:latin typeface="Garamond"/>
              </a:rPr>
              <a:t>Enregistrement</a:t>
            </a:r>
            <a:r>
              <a:rPr sz="1300" b="0" i="0" dirty="0">
                <a:solidFill>
                  <a:srgbClr val="1C2B36"/>
                </a:solidFill>
                <a:latin typeface="Garamond"/>
              </a:rPr>
              <a:t> et droits de donation </a:t>
            </a:r>
            <a:r>
              <a:rPr sz="1300" b="0" i="0" dirty="0" err="1">
                <a:solidFill>
                  <a:srgbClr val="1C2B36"/>
                </a:solidFill>
                <a:latin typeface="Garamond"/>
              </a:rPr>
              <a:t>dus</a:t>
            </a:r>
            <a:r>
              <a:rPr lang="nl-BE" sz="1300" b="0" i="0" dirty="0">
                <a:solidFill>
                  <a:srgbClr val="1C2B36"/>
                </a:solidFill>
                <a:latin typeface="Garamond"/>
              </a:rPr>
              <a:t> </a:t>
            </a:r>
            <a:r>
              <a:rPr lang="nl-BE" sz="1300" b="1" i="0" dirty="0">
                <a:solidFill>
                  <a:srgbClr val="1C2B36"/>
                </a:solidFill>
                <a:latin typeface="Garamond"/>
              </a:rPr>
              <a:t>obligatoirement</a:t>
            </a:r>
            <a:r>
              <a:rPr sz="1300" b="0" i="0" dirty="0">
                <a:solidFill>
                  <a:srgbClr val="1C2B36"/>
                </a:solidFill>
                <a:latin typeface="Garamond"/>
              </a:rPr>
              <a:t> </a:t>
            </a:r>
            <a:r>
              <a:rPr lang="nl-BE" sz="1200" b="0" i="0" dirty="0">
                <a:solidFill>
                  <a:srgbClr val="1C2B36"/>
                </a:solidFill>
                <a:latin typeface="Garamond"/>
              </a:rPr>
              <a:t>(</a:t>
            </a:r>
            <a:r>
              <a:rPr sz="1200" b="0" i="0" dirty="0">
                <a:solidFill>
                  <a:srgbClr val="1C2B36"/>
                </a:solidFill>
                <a:latin typeface="Garamond"/>
              </a:rPr>
              <a:t>dans la </a:t>
            </a:r>
            <a:r>
              <a:rPr sz="1200" b="0" i="0" dirty="0" err="1">
                <a:solidFill>
                  <a:srgbClr val="1C2B36"/>
                </a:solidFill>
                <a:latin typeface="Garamond"/>
              </a:rPr>
              <a:t>Région</a:t>
            </a:r>
            <a:r>
              <a:rPr sz="1200" b="0" i="0" dirty="0">
                <a:solidFill>
                  <a:srgbClr val="1C2B36"/>
                </a:solidFill>
                <a:latin typeface="Garamond"/>
              </a:rPr>
              <a:t> d</a:t>
            </a:r>
            <a:r>
              <a:rPr lang="nl-BE" sz="1200" b="0" i="0" dirty="0">
                <a:solidFill>
                  <a:srgbClr val="1C2B36"/>
                </a:solidFill>
                <a:latin typeface="Garamond"/>
              </a:rPr>
              <a:t>u domicile du donateur résident fiscal belge ou, à défaut, de </a:t>
            </a:r>
            <a:r>
              <a:rPr sz="1200" b="0" i="0" dirty="0">
                <a:solidFill>
                  <a:srgbClr val="1C2B36"/>
                </a:solidFill>
                <a:latin typeface="Garamond"/>
              </a:rPr>
              <a:t>situation de </a:t>
            </a:r>
            <a:r>
              <a:rPr sz="1200" b="0" i="0" dirty="0" err="1">
                <a:solidFill>
                  <a:srgbClr val="1C2B36"/>
                </a:solidFill>
                <a:latin typeface="Garamond"/>
              </a:rPr>
              <a:t>l’immeuble</a:t>
            </a:r>
            <a:r>
              <a:rPr lang="nl-BE" sz="1200" b="0" i="0" dirty="0">
                <a:solidFill>
                  <a:srgbClr val="1C2B36"/>
                </a:solidFill>
                <a:latin typeface="Garamond"/>
              </a:rPr>
              <a:t>)</a:t>
            </a:r>
          </a:p>
          <a:p>
            <a:pPr marL="155448" indent="-155448">
              <a:lnSpc>
                <a:spcPct val="94000"/>
              </a:lnSpc>
              <a:spcAft>
                <a:spcPts val="500"/>
              </a:spcAft>
              <a:buClr>
                <a:srgbClr val="1E7BBE"/>
              </a:buClr>
              <a:buSzPct val="80000"/>
              <a:buFont typeface="Garamond"/>
              <a:buChar char="▪"/>
            </a:pPr>
            <a:r>
              <a:rPr lang="nl-BE" sz="1300" dirty="0">
                <a:solidFill>
                  <a:srgbClr val="1C2B36"/>
                </a:solidFill>
                <a:latin typeface="Garamond"/>
              </a:rPr>
              <a:t>Biens immeubles étrangers exonérés de droit de donation en Belgique !</a:t>
            </a:r>
            <a:endParaRPr sz="1300" b="0" i="0" dirty="0">
              <a:solidFill>
                <a:srgbClr val="1C2B36"/>
              </a:solidFill>
              <a:latin typeface="Garamond"/>
            </a:endParaRPr>
          </a:p>
        </p:txBody>
      </p:sp>
      <p:sp>
        <p:nvSpPr>
          <p:cNvPr id="15" name="Rectangle 14"/>
          <p:cNvSpPr/>
          <p:nvPr/>
        </p:nvSpPr>
        <p:spPr>
          <a:xfrm>
            <a:off x="3337560" y="3257520"/>
            <a:ext cx="2651760" cy="2331720"/>
          </a:xfrm>
          <a:prstGeom prst="rect">
            <a:avLst/>
          </a:prstGeom>
          <a:solidFill>
            <a:srgbClr val="D9E9F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6" name="TextBox 15"/>
          <p:cNvSpPr txBox="1"/>
          <p:nvPr/>
        </p:nvSpPr>
        <p:spPr>
          <a:xfrm>
            <a:off x="3557015" y="3458688"/>
            <a:ext cx="2212848" cy="402336"/>
          </a:xfrm>
          <a:prstGeom prst="rect">
            <a:avLst/>
          </a:prstGeom>
          <a:noFill/>
        </p:spPr>
        <p:txBody>
          <a:bodyPr wrap="square" lIns="0" tIns="0" rIns="0" bIns="0">
            <a:spAutoFit/>
          </a:bodyPr>
          <a:lstStyle/>
          <a:p>
            <a:pPr marL="0" indent="0">
              <a:lnSpc>
                <a:spcPct val="95000"/>
              </a:lnSpc>
              <a:buNone/>
            </a:pPr>
            <a:r>
              <a:rPr sz="1200" b="1" i="0" cap="all" spc="50">
                <a:solidFill>
                  <a:srgbClr val="114F7A"/>
                </a:solidFill>
                <a:latin typeface="Garamond"/>
              </a:rPr>
              <a:t>Meuble — don manuel ou bancaire</a:t>
            </a:r>
          </a:p>
        </p:txBody>
      </p:sp>
      <p:sp>
        <p:nvSpPr>
          <p:cNvPr id="17" name="TextBox 16"/>
          <p:cNvSpPr txBox="1"/>
          <p:nvPr/>
        </p:nvSpPr>
        <p:spPr>
          <a:xfrm>
            <a:off x="3557015" y="4007328"/>
            <a:ext cx="2212848" cy="1510670"/>
          </a:xfrm>
          <a:prstGeom prst="rect">
            <a:avLst/>
          </a:prstGeom>
          <a:noFill/>
        </p:spPr>
        <p:txBody>
          <a:bodyPr wrap="square" lIns="0" tIns="0" rIns="0" bIns="0">
            <a:spAutoFit/>
          </a:bodyPr>
          <a:lstStyle/>
          <a:p>
            <a:pPr marL="155448" indent="-155448">
              <a:lnSpc>
                <a:spcPct val="94000"/>
              </a:lnSpc>
              <a:spcAft>
                <a:spcPts val="500"/>
              </a:spcAft>
              <a:buClr>
                <a:srgbClr val="1E7BBE"/>
              </a:buClr>
              <a:buSzPct val="80000"/>
              <a:buFont typeface="Garamond"/>
              <a:buChar char="▪"/>
            </a:pPr>
            <a:r>
              <a:rPr sz="1300" b="0" i="0" dirty="0">
                <a:solidFill>
                  <a:srgbClr val="1C2B36"/>
                </a:solidFill>
                <a:latin typeface="Garamond"/>
              </a:rPr>
              <a:t>Remise </a:t>
            </a:r>
            <a:r>
              <a:rPr sz="1300" b="0" i="0" dirty="0" err="1">
                <a:solidFill>
                  <a:srgbClr val="1C2B36"/>
                </a:solidFill>
                <a:latin typeface="Garamond"/>
              </a:rPr>
              <a:t>matérielle</a:t>
            </a:r>
            <a:r>
              <a:rPr sz="1300" b="0" i="0" dirty="0">
                <a:solidFill>
                  <a:srgbClr val="1C2B36"/>
                </a:solidFill>
                <a:latin typeface="Garamond"/>
              </a:rPr>
              <a:t> </a:t>
            </a:r>
            <a:r>
              <a:rPr sz="1300" b="0" i="0" dirty="0" err="1">
                <a:solidFill>
                  <a:srgbClr val="1C2B36"/>
                </a:solidFill>
                <a:latin typeface="Garamond"/>
              </a:rPr>
              <a:t>ou</a:t>
            </a:r>
            <a:r>
              <a:rPr sz="1300" b="0" i="0" dirty="0">
                <a:solidFill>
                  <a:srgbClr val="1C2B36"/>
                </a:solidFill>
                <a:latin typeface="Garamond"/>
              </a:rPr>
              <a:t> virement, sans </a:t>
            </a:r>
            <a:r>
              <a:rPr sz="1300" b="0" i="0" dirty="0" err="1">
                <a:solidFill>
                  <a:srgbClr val="1C2B36"/>
                </a:solidFill>
                <a:latin typeface="Garamond"/>
              </a:rPr>
              <a:t>acte</a:t>
            </a:r>
            <a:endParaRPr sz="1300" b="0" i="0" dirty="0">
              <a:solidFill>
                <a:srgbClr val="1C2B36"/>
              </a:solidFill>
              <a:latin typeface="Garamond"/>
            </a:endParaRPr>
          </a:p>
          <a:p>
            <a:pPr marL="155448" indent="-155448">
              <a:lnSpc>
                <a:spcPct val="94000"/>
              </a:lnSpc>
              <a:spcAft>
                <a:spcPts val="500"/>
              </a:spcAft>
              <a:buClr>
                <a:srgbClr val="1E7BBE"/>
              </a:buClr>
              <a:buSzPct val="80000"/>
              <a:buFont typeface="Garamond"/>
              <a:buChar char="▪"/>
            </a:pPr>
            <a:r>
              <a:rPr sz="1300" b="0" i="0" dirty="0" err="1">
                <a:solidFill>
                  <a:srgbClr val="1C2B36"/>
                </a:solidFill>
                <a:latin typeface="Garamond"/>
              </a:rPr>
              <a:t>Enregistrement</a:t>
            </a:r>
            <a:r>
              <a:rPr sz="1300" b="0" i="0" dirty="0">
                <a:solidFill>
                  <a:srgbClr val="1C2B36"/>
                </a:solidFill>
                <a:latin typeface="Garamond"/>
              </a:rPr>
              <a:t> </a:t>
            </a:r>
            <a:r>
              <a:rPr sz="1300" b="1" i="0" dirty="0" err="1">
                <a:solidFill>
                  <a:srgbClr val="1C2B36"/>
                </a:solidFill>
                <a:latin typeface="Garamond"/>
              </a:rPr>
              <a:t>facultatif</a:t>
            </a:r>
            <a:r>
              <a:rPr sz="1300" b="0" i="0" dirty="0">
                <a:solidFill>
                  <a:srgbClr val="1C2B36"/>
                </a:solidFill>
                <a:latin typeface="Garamond"/>
              </a:rPr>
              <a:t>, </a:t>
            </a:r>
            <a:r>
              <a:rPr sz="1300" b="0" i="0" dirty="0" err="1">
                <a:solidFill>
                  <a:srgbClr val="1C2B36"/>
                </a:solidFill>
                <a:latin typeface="Garamond"/>
              </a:rPr>
              <a:t>mais</a:t>
            </a:r>
            <a:r>
              <a:rPr sz="1300" b="0" i="0" dirty="0">
                <a:solidFill>
                  <a:srgbClr val="1C2B36"/>
                </a:solidFill>
                <a:latin typeface="Garamond"/>
              </a:rPr>
              <a:t> possible </a:t>
            </a:r>
            <a:r>
              <a:rPr sz="1300" b="0" i="0" dirty="0" err="1">
                <a:solidFill>
                  <a:srgbClr val="1C2B36"/>
                </a:solidFill>
                <a:latin typeface="Garamond"/>
              </a:rPr>
              <a:t>volontairement</a:t>
            </a:r>
            <a:r>
              <a:rPr lang="nl-BE" sz="1200" b="0" i="0" dirty="0">
                <a:solidFill>
                  <a:srgbClr val="1C2B36"/>
                </a:solidFill>
                <a:latin typeface="Garamond"/>
              </a:rPr>
              <a:t> (selon la Région du domicile du donateur résident fiscal belge (+ règle des 5 ans), et, à défaut, du donataire, ou à défaut encore, au choix)</a:t>
            </a:r>
            <a:endParaRPr sz="1300" b="0" i="0" dirty="0">
              <a:solidFill>
                <a:srgbClr val="1C2B36"/>
              </a:solidFill>
              <a:latin typeface="Garamond"/>
            </a:endParaRPr>
          </a:p>
        </p:txBody>
      </p:sp>
      <p:sp>
        <p:nvSpPr>
          <p:cNvPr id="18" name="Rectangle 17"/>
          <p:cNvSpPr/>
          <p:nvPr/>
        </p:nvSpPr>
        <p:spPr>
          <a:xfrm>
            <a:off x="6172200" y="3257520"/>
            <a:ext cx="2651760" cy="2331720"/>
          </a:xfrm>
          <a:prstGeom prst="rect">
            <a:avLst/>
          </a:prstGeom>
          <a:solidFill>
            <a:srgbClr val="E6F6F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9" name="TextBox 18"/>
          <p:cNvSpPr txBox="1"/>
          <p:nvPr/>
        </p:nvSpPr>
        <p:spPr>
          <a:xfrm>
            <a:off x="6391656" y="3458688"/>
            <a:ext cx="2212848" cy="201168"/>
          </a:xfrm>
          <a:prstGeom prst="rect">
            <a:avLst/>
          </a:prstGeom>
          <a:noFill/>
        </p:spPr>
        <p:txBody>
          <a:bodyPr wrap="square" lIns="0" tIns="0" rIns="0" bIns="0">
            <a:spAutoFit/>
          </a:bodyPr>
          <a:lstStyle/>
          <a:p>
            <a:pPr marL="0" indent="0">
              <a:lnSpc>
                <a:spcPct val="95000"/>
              </a:lnSpc>
              <a:buNone/>
            </a:pPr>
            <a:r>
              <a:rPr sz="1200" b="1" i="0" cap="all" spc="50">
                <a:solidFill>
                  <a:srgbClr val="007A6B"/>
                </a:solidFill>
                <a:latin typeface="Garamond"/>
              </a:rPr>
              <a:t>Meuble — acte notarié</a:t>
            </a:r>
          </a:p>
        </p:txBody>
      </p:sp>
      <p:sp>
        <p:nvSpPr>
          <p:cNvPr id="20" name="TextBox 19"/>
          <p:cNvSpPr txBox="1"/>
          <p:nvPr/>
        </p:nvSpPr>
        <p:spPr>
          <a:xfrm>
            <a:off x="6391656" y="3806160"/>
            <a:ext cx="2212848" cy="752257"/>
          </a:xfrm>
          <a:prstGeom prst="rect">
            <a:avLst/>
          </a:prstGeom>
          <a:noFill/>
        </p:spPr>
        <p:txBody>
          <a:bodyPr wrap="square" lIns="0" tIns="0" rIns="0" bIns="0">
            <a:spAutoFit/>
          </a:bodyPr>
          <a:lstStyle/>
          <a:p>
            <a:pPr marL="155448" indent="-155448">
              <a:lnSpc>
                <a:spcPct val="94000"/>
              </a:lnSpc>
              <a:spcAft>
                <a:spcPts val="500"/>
              </a:spcAft>
              <a:buClr>
                <a:srgbClr val="1E7BBE"/>
              </a:buClr>
              <a:buSzPct val="80000"/>
              <a:buFont typeface="Garamond"/>
              <a:buChar char="▪"/>
            </a:pPr>
            <a:r>
              <a:rPr sz="1300" b="0" i="0" dirty="0" err="1">
                <a:solidFill>
                  <a:srgbClr val="1C2B36"/>
                </a:solidFill>
                <a:latin typeface="Garamond"/>
              </a:rPr>
              <a:t>Depuis</a:t>
            </a:r>
            <a:r>
              <a:rPr sz="1300" b="0" i="0" dirty="0">
                <a:solidFill>
                  <a:srgbClr val="1C2B36"/>
                </a:solidFill>
                <a:latin typeface="Garamond"/>
              </a:rPr>
              <a:t> le 15 </a:t>
            </a:r>
            <a:r>
              <a:rPr sz="1300" b="0" i="0" dirty="0" err="1">
                <a:solidFill>
                  <a:srgbClr val="1C2B36"/>
                </a:solidFill>
                <a:latin typeface="Garamond"/>
              </a:rPr>
              <a:t>décembre</a:t>
            </a:r>
            <a:r>
              <a:rPr sz="1300" b="0" i="0" dirty="0">
                <a:solidFill>
                  <a:srgbClr val="1C2B36"/>
                </a:solidFill>
                <a:latin typeface="Garamond"/>
              </a:rPr>
              <a:t> 2020, </a:t>
            </a:r>
            <a:r>
              <a:rPr sz="1300" b="0" i="0" dirty="0" err="1">
                <a:solidFill>
                  <a:srgbClr val="1C2B36"/>
                </a:solidFill>
                <a:latin typeface="Garamond"/>
              </a:rPr>
              <a:t>l’acte</a:t>
            </a:r>
            <a:r>
              <a:rPr sz="1300" b="0" i="0" dirty="0">
                <a:solidFill>
                  <a:srgbClr val="1C2B36"/>
                </a:solidFill>
                <a:latin typeface="Garamond"/>
              </a:rPr>
              <a:t> </a:t>
            </a:r>
            <a:r>
              <a:rPr sz="1300" b="0" i="0" dirty="0" err="1">
                <a:solidFill>
                  <a:srgbClr val="1C2B36"/>
                </a:solidFill>
                <a:latin typeface="Garamond"/>
              </a:rPr>
              <a:t>notarié</a:t>
            </a:r>
            <a:r>
              <a:rPr sz="1300" b="0" i="0" dirty="0">
                <a:solidFill>
                  <a:srgbClr val="1C2B36"/>
                </a:solidFill>
                <a:latin typeface="Garamond"/>
              </a:rPr>
              <a:t> étranger </a:t>
            </a:r>
            <a:r>
              <a:rPr sz="1300" b="0" i="0" dirty="0" err="1">
                <a:solidFill>
                  <a:srgbClr val="1C2B36"/>
                </a:solidFill>
                <a:latin typeface="Garamond"/>
              </a:rPr>
              <a:t>portant</a:t>
            </a:r>
            <a:r>
              <a:rPr sz="1300" b="0" i="0" dirty="0">
                <a:solidFill>
                  <a:srgbClr val="1C2B36"/>
                </a:solidFill>
                <a:latin typeface="Garamond"/>
              </a:rPr>
              <a:t> sur des </a:t>
            </a:r>
            <a:r>
              <a:rPr sz="1300" b="0" i="0" dirty="0" err="1">
                <a:solidFill>
                  <a:srgbClr val="1C2B36"/>
                </a:solidFill>
                <a:latin typeface="Garamond"/>
              </a:rPr>
              <a:t>meubles</a:t>
            </a:r>
            <a:r>
              <a:rPr sz="1300" b="0" i="0" dirty="0">
                <a:solidFill>
                  <a:srgbClr val="1C2B36"/>
                </a:solidFill>
                <a:latin typeface="Garamond"/>
              </a:rPr>
              <a:t> doit </a:t>
            </a:r>
            <a:r>
              <a:rPr sz="1300" b="0" i="0" dirty="0" err="1">
                <a:solidFill>
                  <a:srgbClr val="1C2B36"/>
                </a:solidFill>
                <a:latin typeface="Garamond"/>
              </a:rPr>
              <a:t>être</a:t>
            </a:r>
            <a:r>
              <a:rPr sz="1300" b="0" i="0" dirty="0">
                <a:solidFill>
                  <a:srgbClr val="1C2B36"/>
                </a:solidFill>
                <a:latin typeface="Garamond"/>
              </a:rPr>
              <a:t> </a:t>
            </a:r>
            <a:r>
              <a:rPr sz="1300" b="0" i="0" dirty="0" err="1">
                <a:solidFill>
                  <a:srgbClr val="1C2B36"/>
                </a:solidFill>
                <a:latin typeface="Garamond"/>
              </a:rPr>
              <a:t>enregistré</a:t>
            </a:r>
            <a:r>
              <a:rPr sz="1300" b="0" i="0" dirty="0">
                <a:solidFill>
                  <a:srgbClr val="1C2B36"/>
                </a:solidFill>
                <a:latin typeface="Garamond"/>
              </a:rPr>
              <a:t> </a:t>
            </a:r>
            <a:r>
              <a:rPr sz="1300" b="0" i="0" dirty="0" err="1">
                <a:solidFill>
                  <a:srgbClr val="1C2B36"/>
                </a:solidFill>
                <a:latin typeface="Garamond"/>
              </a:rPr>
              <a:t>en</a:t>
            </a:r>
            <a:r>
              <a:rPr sz="1300" b="0" i="0" dirty="0">
                <a:solidFill>
                  <a:srgbClr val="1C2B36"/>
                </a:solidFill>
                <a:latin typeface="Garamond"/>
              </a:rPr>
              <a:t> Belgique</a:t>
            </a:r>
          </a:p>
        </p:txBody>
      </p:sp>
      <p:sp>
        <p:nvSpPr>
          <p:cNvPr id="21" name="Rectangle 20"/>
          <p:cNvSpPr/>
          <p:nvPr/>
        </p:nvSpPr>
        <p:spPr>
          <a:xfrm>
            <a:off x="502920" y="5797296"/>
            <a:ext cx="7452360" cy="475488"/>
          </a:xfrm>
          <a:prstGeom prst="rect">
            <a:avLst/>
          </a:prstGeom>
          <a:solidFill>
            <a:srgbClr val="D9E9F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2" name="TextBox 21"/>
          <p:cNvSpPr txBox="1"/>
          <p:nvPr/>
        </p:nvSpPr>
        <p:spPr>
          <a:xfrm>
            <a:off x="704088" y="5881537"/>
            <a:ext cx="7050024" cy="307007"/>
          </a:xfrm>
          <a:prstGeom prst="rect">
            <a:avLst/>
          </a:prstGeom>
          <a:noFill/>
        </p:spPr>
        <p:txBody>
          <a:bodyPr wrap="square" lIns="0" tIns="0" rIns="0" bIns="0" anchor="ctr">
            <a:spAutoFit/>
          </a:bodyPr>
          <a:lstStyle/>
          <a:p>
            <a:pPr marL="0" indent="0">
              <a:lnSpc>
                <a:spcPct val="95000"/>
              </a:lnSpc>
              <a:buNone/>
            </a:pPr>
            <a:r>
              <a:rPr sz="1000" b="1" i="0" cap="all" spc="50" dirty="0" err="1">
                <a:solidFill>
                  <a:srgbClr val="114F7A"/>
                </a:solidFill>
                <a:latin typeface="Garamond"/>
              </a:rPr>
              <a:t>Précision</a:t>
            </a:r>
            <a:r>
              <a:rPr sz="1000" b="1" i="0" cap="all" spc="50" dirty="0">
                <a:solidFill>
                  <a:srgbClr val="114F7A"/>
                </a:solidFill>
                <a:latin typeface="Garamond"/>
              </a:rPr>
              <a:t>  </a:t>
            </a:r>
            <a:r>
              <a:rPr sz="1050" b="0" i="0" dirty="0">
                <a:solidFill>
                  <a:srgbClr val="1C2B36"/>
                </a:solidFill>
                <a:latin typeface="Garamond"/>
              </a:rPr>
              <a:t>La </a:t>
            </a:r>
            <a:r>
              <a:rPr sz="1050" b="0" i="0" dirty="0" err="1">
                <a:solidFill>
                  <a:srgbClr val="1C2B36"/>
                </a:solidFill>
                <a:latin typeface="Garamond"/>
              </a:rPr>
              <a:t>réserve</a:t>
            </a:r>
            <a:r>
              <a:rPr sz="1050" b="0" i="0" dirty="0">
                <a:solidFill>
                  <a:srgbClr val="1C2B36"/>
                </a:solidFill>
                <a:latin typeface="Garamond"/>
              </a:rPr>
              <a:t> </a:t>
            </a:r>
            <a:r>
              <a:rPr sz="1050" b="0" i="0" dirty="0" err="1">
                <a:solidFill>
                  <a:srgbClr val="1C2B36"/>
                </a:solidFill>
                <a:latin typeface="Garamond"/>
              </a:rPr>
              <a:t>d’usufruit</a:t>
            </a:r>
            <a:r>
              <a:rPr sz="1050" b="0" i="0" dirty="0">
                <a:solidFill>
                  <a:srgbClr val="1C2B36"/>
                </a:solidFill>
                <a:latin typeface="Garamond"/>
              </a:rPr>
              <a:t> est incompatible avec le don </a:t>
            </a:r>
            <a:r>
              <a:rPr sz="1050" b="0" i="0" dirty="0" err="1">
                <a:solidFill>
                  <a:srgbClr val="1C2B36"/>
                </a:solidFill>
                <a:latin typeface="Garamond"/>
              </a:rPr>
              <a:t>manuel</a:t>
            </a:r>
            <a:r>
              <a:rPr sz="1050" b="0" i="0" dirty="0">
                <a:solidFill>
                  <a:srgbClr val="1C2B36"/>
                </a:solidFill>
                <a:latin typeface="Garamond"/>
              </a:rPr>
              <a:t> </a:t>
            </a:r>
            <a:r>
              <a:rPr sz="1050" b="0" i="0" dirty="0" err="1">
                <a:solidFill>
                  <a:srgbClr val="1C2B36"/>
                </a:solidFill>
                <a:latin typeface="Garamond"/>
              </a:rPr>
              <a:t>ou</a:t>
            </a:r>
            <a:r>
              <a:rPr sz="1050" b="0" i="0" dirty="0">
                <a:solidFill>
                  <a:srgbClr val="1C2B36"/>
                </a:solidFill>
                <a:latin typeface="Garamond"/>
              </a:rPr>
              <a:t> </a:t>
            </a:r>
            <a:r>
              <a:rPr sz="1050" b="0" i="0" dirty="0" err="1">
                <a:solidFill>
                  <a:srgbClr val="1C2B36"/>
                </a:solidFill>
                <a:latin typeface="Garamond"/>
              </a:rPr>
              <a:t>bancaire</a:t>
            </a:r>
            <a:r>
              <a:rPr sz="1050" b="0" i="0" dirty="0">
                <a:solidFill>
                  <a:srgbClr val="1C2B36"/>
                </a:solidFill>
                <a:latin typeface="Garamond"/>
              </a:rPr>
              <a:t>, qui </a:t>
            </a:r>
            <a:r>
              <a:rPr sz="1050" b="0" i="0" dirty="0" err="1">
                <a:solidFill>
                  <a:srgbClr val="1C2B36"/>
                </a:solidFill>
                <a:latin typeface="Garamond"/>
              </a:rPr>
              <a:t>supposent</a:t>
            </a:r>
            <a:r>
              <a:rPr sz="1050" b="0" i="0" dirty="0">
                <a:solidFill>
                  <a:srgbClr val="1C2B36"/>
                </a:solidFill>
                <a:latin typeface="Garamond"/>
              </a:rPr>
              <a:t> un </a:t>
            </a:r>
            <a:r>
              <a:rPr sz="1050" b="0" i="0" dirty="0" err="1">
                <a:solidFill>
                  <a:srgbClr val="1C2B36"/>
                </a:solidFill>
                <a:latin typeface="Garamond"/>
              </a:rPr>
              <a:t>dessaisissement</a:t>
            </a:r>
            <a:r>
              <a:rPr sz="1050" b="0" i="0" dirty="0">
                <a:solidFill>
                  <a:srgbClr val="1C2B36"/>
                </a:solidFill>
                <a:latin typeface="Garamond"/>
              </a:rPr>
              <a:t> </a:t>
            </a:r>
            <a:r>
              <a:rPr sz="1050" b="0" i="0" dirty="0" err="1">
                <a:solidFill>
                  <a:srgbClr val="1C2B36"/>
                </a:solidFill>
                <a:latin typeface="Garamond"/>
              </a:rPr>
              <a:t>immédiat</a:t>
            </a:r>
            <a:r>
              <a:rPr sz="1050" b="0" i="0" dirty="0">
                <a:solidFill>
                  <a:srgbClr val="1C2B36"/>
                </a:solidFill>
                <a:latin typeface="Garamond"/>
              </a:rPr>
              <a:t> : un </a:t>
            </a:r>
            <a:r>
              <a:rPr sz="1050" b="0" i="0" dirty="0" err="1">
                <a:solidFill>
                  <a:srgbClr val="1C2B36"/>
                </a:solidFill>
                <a:latin typeface="Garamond"/>
              </a:rPr>
              <a:t>acte</a:t>
            </a:r>
            <a:r>
              <a:rPr sz="1050" b="0" i="0" dirty="0">
                <a:solidFill>
                  <a:srgbClr val="1C2B36"/>
                </a:solidFill>
                <a:latin typeface="Garamond"/>
              </a:rPr>
              <a:t> est </a:t>
            </a:r>
            <a:r>
              <a:rPr sz="1050" b="0" i="0" dirty="0" err="1">
                <a:solidFill>
                  <a:srgbClr val="1C2B36"/>
                </a:solidFill>
                <a:latin typeface="Garamond"/>
              </a:rPr>
              <a:t>requis</a:t>
            </a:r>
            <a:r>
              <a:rPr sz="1050" b="0" i="0" dirty="0">
                <a:solidFill>
                  <a:srgbClr val="1C2B36"/>
                </a:solidFill>
                <a:latin typeface="Garamond"/>
              </a:rPr>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530352"/>
            <a:ext cx="5760720" cy="274320"/>
          </a:xfrm>
          <a:prstGeom prst="rect">
            <a:avLst/>
          </a:prstGeom>
          <a:noFill/>
        </p:spPr>
        <p:txBody>
          <a:bodyPr wrap="square" lIns="0" tIns="0" rIns="0" bIns="0">
            <a:spAutoFit/>
          </a:bodyPr>
          <a:lstStyle/>
          <a:p>
            <a:pPr marL="0" indent="0">
              <a:buNone/>
            </a:pPr>
            <a:r>
              <a:rPr sz="950" b="1" i="0" cap="all" spc="120">
                <a:solidFill>
                  <a:srgbClr val="4A9BD4"/>
                </a:solidFill>
                <a:latin typeface="Garamond"/>
              </a:rPr>
              <a:t>Droits de donation</a:t>
            </a:r>
          </a:p>
        </p:txBody>
      </p:sp>
      <p:sp>
        <p:nvSpPr>
          <p:cNvPr id="3" name="Rectangle 2"/>
          <p:cNvSpPr/>
          <p:nvPr/>
        </p:nvSpPr>
        <p:spPr>
          <a:xfrm>
            <a:off x="502920" y="841248"/>
            <a:ext cx="8321040" cy="548640"/>
          </a:xfrm>
          <a:prstGeom prst="rect">
            <a:avLst/>
          </a:prstGeom>
          <a:solidFill>
            <a:srgbClr val="1E7BBE"/>
          </a:solidFill>
          <a:ln>
            <a:noFill/>
          </a:ln>
          <a:effectLst/>
        </p:spPr>
        <p:style>
          <a:lnRef idx="1">
            <a:schemeClr val="accent1"/>
          </a:lnRef>
          <a:fillRef idx="3">
            <a:schemeClr val="accent1"/>
          </a:fillRef>
          <a:effectRef idx="2">
            <a:schemeClr val="accent1"/>
          </a:effectRef>
          <a:fontRef idx="minor">
            <a:schemeClr val="lt1"/>
          </a:fontRef>
        </p:style>
        <p:txBody>
          <a:bodyPr wrap="square" lIns="219456" tIns="0" rIns="164592" bIns="0" rtlCol="0" anchor="ctr"/>
          <a:lstStyle/>
          <a:p>
            <a:pPr marL="0" indent="0" algn="l">
              <a:lnSpc>
                <a:spcPct val="92000"/>
              </a:lnSpc>
              <a:buNone/>
            </a:pPr>
            <a:r>
              <a:rPr sz="1600" b="1" i="0" cap="all" spc="40">
                <a:solidFill>
                  <a:srgbClr val="FFFFFF"/>
                </a:solidFill>
                <a:latin typeface="Garamond"/>
              </a:rPr>
              <a:t>Tarif immobilier (RW, RFL, RBXL)</a:t>
            </a:r>
          </a:p>
        </p:txBody>
      </p:sp>
      <p:sp>
        <p:nvSpPr>
          <p:cNvPr id="4" name="TextBox 3"/>
          <p:cNvSpPr txBox="1"/>
          <p:nvPr/>
        </p:nvSpPr>
        <p:spPr>
          <a:xfrm>
            <a:off x="18288" y="274320"/>
            <a:ext cx="292608" cy="274320"/>
          </a:xfrm>
          <a:prstGeom prst="rect">
            <a:avLst/>
          </a:prstGeom>
          <a:noFill/>
        </p:spPr>
        <p:txBody>
          <a:bodyPr wrap="square" lIns="0" tIns="0" rIns="0" bIns="0">
            <a:spAutoFit/>
          </a:bodyPr>
          <a:lstStyle/>
          <a:p>
            <a:pPr marL="0" indent="0" algn="ctr">
              <a:buNone/>
            </a:pPr>
            <a:r>
              <a:rPr sz="1300" b="1" i="0">
                <a:solidFill>
                  <a:srgbClr val="FFFFFF"/>
                </a:solidFill>
                <a:latin typeface="Garamond"/>
              </a:rPr>
              <a:t>25</a:t>
            </a:r>
          </a:p>
        </p:txBody>
      </p:sp>
      <p:sp>
        <p:nvSpPr>
          <p:cNvPr id="5" name="TextBox 4"/>
          <p:cNvSpPr txBox="1"/>
          <p:nvPr/>
        </p:nvSpPr>
        <p:spPr>
          <a:xfrm>
            <a:off x="502920" y="6455664"/>
            <a:ext cx="5943600" cy="274320"/>
          </a:xfrm>
          <a:prstGeom prst="rect">
            <a:avLst/>
          </a:prstGeom>
          <a:noFill/>
        </p:spPr>
        <p:txBody>
          <a:bodyPr wrap="square" lIns="0" tIns="0" rIns="0" bIns="0">
            <a:spAutoFit/>
          </a:bodyPr>
          <a:lstStyle/>
          <a:p>
            <a:pPr marL="0" indent="0">
              <a:buNone/>
            </a:pPr>
            <a:r>
              <a:rPr sz="950" b="0" i="0">
                <a:solidFill>
                  <a:srgbClr val="6B7C8A"/>
                </a:solidFill>
                <a:latin typeface="Garamond"/>
              </a:rPr>
              <a:t>Conférence U4U – 9 septembre 2026</a:t>
            </a:r>
          </a:p>
        </p:txBody>
      </p:sp>
      <p:sp>
        <p:nvSpPr>
          <p:cNvPr id="6" name="TextBox 5"/>
          <p:cNvSpPr txBox="1"/>
          <p:nvPr/>
        </p:nvSpPr>
        <p:spPr>
          <a:xfrm>
            <a:off x="502920" y="1572768"/>
            <a:ext cx="8321040" cy="548640"/>
          </a:xfrm>
          <a:prstGeom prst="rect">
            <a:avLst/>
          </a:prstGeom>
          <a:noFill/>
        </p:spPr>
        <p:txBody>
          <a:bodyPr wrap="square" lIns="0" tIns="0" rIns="0" bIns="0">
            <a:spAutoFit/>
          </a:bodyPr>
          <a:lstStyle/>
          <a:p>
            <a:pPr marL="0" indent="0">
              <a:lnSpc>
                <a:spcPct val="97000"/>
              </a:lnSpc>
              <a:buNone/>
            </a:pPr>
            <a:r>
              <a:rPr sz="1400" b="0" i="0">
                <a:solidFill>
                  <a:srgbClr val="114F7A"/>
                </a:solidFill>
                <a:latin typeface="Garamond"/>
              </a:rPr>
              <a:t>La Belgique n’impose que les donations de biens immobiliers situés en Belgique. Les biens hors Belgique ne sont pas taxés en Belgique en cas de don.</a:t>
            </a:r>
          </a:p>
        </p:txBody>
      </p:sp>
      <p:graphicFrame>
        <p:nvGraphicFramePr>
          <p:cNvPr id="7" name="Table 6"/>
          <p:cNvGraphicFramePr>
            <a:graphicFrameLocks noGrp="1"/>
          </p:cNvGraphicFramePr>
          <p:nvPr/>
        </p:nvGraphicFramePr>
        <p:xfrm>
          <a:off x="502920" y="2304288"/>
          <a:ext cx="8321040" cy="3364992"/>
        </p:xfrm>
        <a:graphic>
          <a:graphicData uri="http://schemas.openxmlformats.org/drawingml/2006/table">
            <a:tbl>
              <a:tblPr>
                <a:tableStyleId>{2D5ABB26-0587-4C30-8999-92F81FD0307C}</a:tableStyleId>
              </a:tblPr>
              <a:tblGrid>
                <a:gridCol w="2212848">
                  <a:extLst>
                    <a:ext uri="{9D8B030D-6E8A-4147-A177-3AD203B41FA5}">
                      <a16:colId xmlns:a16="http://schemas.microsoft.com/office/drawing/2014/main" val="20000"/>
                    </a:ext>
                  </a:extLst>
                </a:gridCol>
                <a:gridCol w="1527048">
                  <a:extLst>
                    <a:ext uri="{9D8B030D-6E8A-4147-A177-3AD203B41FA5}">
                      <a16:colId xmlns:a16="http://schemas.microsoft.com/office/drawing/2014/main" val="20001"/>
                    </a:ext>
                  </a:extLst>
                </a:gridCol>
                <a:gridCol w="1527048">
                  <a:extLst>
                    <a:ext uri="{9D8B030D-6E8A-4147-A177-3AD203B41FA5}">
                      <a16:colId xmlns:a16="http://schemas.microsoft.com/office/drawing/2014/main" val="20002"/>
                    </a:ext>
                  </a:extLst>
                </a:gridCol>
                <a:gridCol w="1527048">
                  <a:extLst>
                    <a:ext uri="{9D8B030D-6E8A-4147-A177-3AD203B41FA5}">
                      <a16:colId xmlns:a16="http://schemas.microsoft.com/office/drawing/2014/main" val="20003"/>
                    </a:ext>
                  </a:extLst>
                </a:gridCol>
                <a:gridCol w="1527048">
                  <a:extLst>
                    <a:ext uri="{9D8B030D-6E8A-4147-A177-3AD203B41FA5}">
                      <a16:colId xmlns:a16="http://schemas.microsoft.com/office/drawing/2014/main" val="20004"/>
                    </a:ext>
                  </a:extLst>
                </a:gridCol>
              </a:tblGrid>
              <a:tr h="731520">
                <a:tc>
                  <a:txBody>
                    <a:bodyPr/>
                    <a:lstStyle/>
                    <a:p>
                      <a:pPr marL="0" indent="0" algn="l">
                        <a:lnSpc>
                          <a:spcPct val="92000"/>
                        </a:lnSpc>
                        <a:buNone/>
                      </a:pPr>
                      <a:r>
                        <a:rPr sz="1100" b="1" i="0">
                          <a:solidFill>
                            <a:srgbClr val="FFFFFF"/>
                          </a:solidFill>
                          <a:latin typeface="Garamond"/>
                        </a:rPr>
                        <a:t>Tranche de la donation</a:t>
                      </a:r>
                    </a:p>
                    <a:p>
                      <a:pPr marL="0" indent="0" algn="l">
                        <a:lnSpc>
                          <a:spcPct val="92000"/>
                        </a:lnSpc>
                        <a:buNone/>
                      </a:pPr>
                      <a:r>
                        <a:rPr sz="950" b="0" i="0">
                          <a:solidFill>
                            <a:srgbClr val="BFDCF2"/>
                          </a:solidFill>
                          <a:latin typeface="Garamond"/>
                        </a:rPr>
                        <a:t>maison, terrain, appartement</a:t>
                      </a:r>
                    </a:p>
                  </a:txBody>
                  <a:tcPr marL="73152" marR="73152" marT="18288" marB="18288" anchor="ctr">
                    <a:lnR w="12700" cap="flat" cmpd="sng" algn="ctr">
                      <a:solidFill>
                        <a:srgbClr val="FFFFFF"/>
                      </a:solidFill>
                    </a:lnR>
                    <a:lnT w="9525" cap="flat" cmpd="sng" algn="ctr">
                      <a:noFill/>
                    </a:lnT>
                    <a:lnB w="9525" cap="flat" cmpd="sng" algn="ctr">
                      <a:noFill/>
                    </a:lnB>
                    <a:solidFill>
                      <a:srgbClr val="114F7A"/>
                    </a:solidFill>
                  </a:tcPr>
                </a:tc>
                <a:tc>
                  <a:txBody>
                    <a:bodyPr/>
                    <a:lstStyle/>
                    <a:p>
                      <a:pPr marL="0" indent="0" algn="ctr">
                        <a:lnSpc>
                          <a:spcPct val="92000"/>
                        </a:lnSpc>
                        <a:buNone/>
                      </a:pPr>
                      <a:r>
                        <a:rPr sz="1100" b="1" i="0">
                          <a:solidFill>
                            <a:srgbClr val="FFFFFF"/>
                          </a:solidFill>
                          <a:latin typeface="Garamond"/>
                        </a:rPr>
                        <a:t>Ligne directe, époux,</a:t>
                      </a:r>
                    </a:p>
                    <a:p>
                      <a:pPr marL="0" indent="0" algn="ctr">
                        <a:lnSpc>
                          <a:spcPct val="92000"/>
                        </a:lnSpc>
                        <a:buNone/>
                      </a:pPr>
                      <a:r>
                        <a:rPr sz="950" b="0" i="0">
                          <a:solidFill>
                            <a:srgbClr val="BFDCF2"/>
                          </a:solidFill>
                          <a:latin typeface="Garamond"/>
                        </a:rPr>
                        <a:t>cohabitants légaux</a:t>
                      </a:r>
                    </a:p>
                    <a:p>
                      <a:pPr marL="0" indent="0" algn="ctr">
                        <a:lnSpc>
                          <a:spcPct val="92000"/>
                        </a:lnSpc>
                        <a:buNone/>
                      </a:pPr>
                      <a:r>
                        <a:rPr sz="950" b="0" i="0">
                          <a:solidFill>
                            <a:srgbClr val="BFDCF2"/>
                          </a:solidFill>
                          <a:latin typeface="Garamond"/>
                        </a:rPr>
                        <a:t>toutes Régions</a:t>
                      </a:r>
                    </a:p>
                  </a:txBody>
                  <a:tcPr marL="73152" marR="73152" marT="18288" marB="18288" anchor="ctr">
                    <a:lnL w="12700" cap="flat" cmpd="sng" algn="ctr">
                      <a:solidFill>
                        <a:srgbClr val="FFFFFF"/>
                      </a:solidFill>
                      <a:prstDash val="solid"/>
                      <a:round/>
                      <a:headEnd type="none" w="med" len="med"/>
                      <a:tailEnd type="none" w="med" len="med"/>
                    </a:lnL>
                    <a:lnR w="12700" cap="flat" cmpd="sng" algn="ctr">
                      <a:solidFill>
                        <a:srgbClr val="FFFFFF"/>
                      </a:solidFill>
                    </a:lnR>
                    <a:lnT w="9525" cap="flat" cmpd="sng" algn="ctr">
                      <a:noFill/>
                    </a:lnT>
                    <a:lnB w="9525" cap="flat" cmpd="sng" algn="ctr">
                      <a:noFill/>
                    </a:lnB>
                    <a:solidFill>
                      <a:srgbClr val="114F7A"/>
                    </a:solidFill>
                  </a:tcPr>
                </a:tc>
                <a:tc>
                  <a:txBody>
                    <a:bodyPr/>
                    <a:lstStyle/>
                    <a:p>
                      <a:pPr marL="0" indent="0" algn="ctr">
                        <a:lnSpc>
                          <a:spcPct val="92000"/>
                        </a:lnSpc>
                        <a:buNone/>
                      </a:pPr>
                      <a:r>
                        <a:rPr sz="1100" b="1" i="0">
                          <a:solidFill>
                            <a:srgbClr val="FFFFFF"/>
                          </a:solidFill>
                          <a:latin typeface="Garamond"/>
                        </a:rPr>
                        <a:t>Ligne directe</a:t>
                      </a:r>
                    </a:p>
                    <a:p>
                      <a:pPr marL="0" indent="0" algn="ctr">
                        <a:lnSpc>
                          <a:spcPct val="92000"/>
                        </a:lnSpc>
                        <a:buNone/>
                      </a:pPr>
                      <a:r>
                        <a:rPr sz="950" b="0" i="0">
                          <a:solidFill>
                            <a:srgbClr val="CFEAE5"/>
                          </a:solidFill>
                          <a:latin typeface="Garamond"/>
                        </a:rPr>
                        <a:t>Région wallonne, dès 2028</a:t>
                      </a:r>
                    </a:p>
                  </a:txBody>
                  <a:tcPr marL="73152" marR="73152" marT="18288" marB="18288" anchor="ctr">
                    <a:lnL w="12700" cap="flat" cmpd="sng" algn="ctr">
                      <a:solidFill>
                        <a:srgbClr val="FFFFFF"/>
                      </a:solidFill>
                      <a:prstDash val="solid"/>
                      <a:round/>
                      <a:headEnd type="none" w="med" len="med"/>
                      <a:tailEnd type="none" w="med" len="med"/>
                    </a:lnL>
                    <a:lnR w="12700" cap="flat" cmpd="sng" algn="ctr">
                      <a:solidFill>
                        <a:srgbClr val="FFFFFF"/>
                      </a:solidFill>
                    </a:lnR>
                    <a:lnT w="9525" cap="flat" cmpd="sng" algn="ctr">
                      <a:noFill/>
                    </a:lnT>
                    <a:lnB w="9525" cap="flat" cmpd="sng" algn="ctr">
                      <a:noFill/>
                    </a:lnB>
                    <a:solidFill>
                      <a:srgbClr val="00A791"/>
                    </a:solidFill>
                  </a:tcPr>
                </a:tc>
                <a:tc>
                  <a:txBody>
                    <a:bodyPr/>
                    <a:lstStyle/>
                    <a:p>
                      <a:pPr marL="0" indent="0" algn="ctr">
                        <a:lnSpc>
                          <a:spcPct val="92000"/>
                        </a:lnSpc>
                        <a:buNone/>
                      </a:pPr>
                      <a:r>
                        <a:rPr sz="1100" b="1" i="0">
                          <a:solidFill>
                            <a:srgbClr val="FFFFFF"/>
                          </a:solidFill>
                          <a:latin typeface="Garamond"/>
                        </a:rPr>
                        <a:t>Entre autres personnes</a:t>
                      </a:r>
                    </a:p>
                    <a:p>
                      <a:pPr marL="0" indent="0" algn="ctr">
                        <a:lnSpc>
                          <a:spcPct val="92000"/>
                        </a:lnSpc>
                        <a:buNone/>
                      </a:pPr>
                      <a:r>
                        <a:rPr sz="950" b="0" i="0">
                          <a:solidFill>
                            <a:srgbClr val="BFDCF2"/>
                          </a:solidFill>
                          <a:latin typeface="Garamond"/>
                        </a:rPr>
                        <a:t>toutes Régions</a:t>
                      </a:r>
                    </a:p>
                  </a:txBody>
                  <a:tcPr marL="73152" marR="73152" marT="18288" marB="18288" anchor="ctr">
                    <a:lnL w="12700" cap="flat" cmpd="sng" algn="ctr">
                      <a:solidFill>
                        <a:srgbClr val="FFFFFF"/>
                      </a:solidFill>
                      <a:prstDash val="solid"/>
                      <a:round/>
                      <a:headEnd type="none" w="med" len="med"/>
                      <a:tailEnd type="none" w="med" len="med"/>
                    </a:lnL>
                    <a:lnR w="12700" cap="flat" cmpd="sng" algn="ctr">
                      <a:solidFill>
                        <a:srgbClr val="FFFFFF"/>
                      </a:solidFill>
                    </a:lnR>
                    <a:lnT w="9525" cap="flat" cmpd="sng" algn="ctr">
                      <a:noFill/>
                    </a:lnT>
                    <a:lnB w="9525" cap="flat" cmpd="sng" algn="ctr">
                      <a:noFill/>
                    </a:lnB>
                    <a:solidFill>
                      <a:srgbClr val="114F7A"/>
                    </a:solidFill>
                  </a:tcPr>
                </a:tc>
                <a:tc>
                  <a:txBody>
                    <a:bodyPr/>
                    <a:lstStyle/>
                    <a:p>
                      <a:pPr marL="0" indent="0" algn="ctr">
                        <a:lnSpc>
                          <a:spcPct val="92000"/>
                        </a:lnSpc>
                        <a:buNone/>
                      </a:pPr>
                      <a:r>
                        <a:rPr sz="1100" b="1" i="0">
                          <a:solidFill>
                            <a:srgbClr val="FFFFFF"/>
                          </a:solidFill>
                          <a:latin typeface="Garamond"/>
                        </a:rPr>
                        <a:t>Entre autres personnes</a:t>
                      </a:r>
                    </a:p>
                    <a:p>
                      <a:pPr marL="0" indent="0" algn="ctr">
                        <a:lnSpc>
                          <a:spcPct val="92000"/>
                        </a:lnSpc>
                        <a:buNone/>
                      </a:pPr>
                      <a:r>
                        <a:rPr sz="950" b="0" i="0">
                          <a:solidFill>
                            <a:srgbClr val="CFEAE5"/>
                          </a:solidFill>
                          <a:latin typeface="Garamond"/>
                        </a:rPr>
                        <a:t>Région wallonne, dès 2028</a:t>
                      </a:r>
                    </a:p>
                  </a:txBody>
                  <a:tcPr marL="73152" marR="73152" marT="18288" marB="18288" anchor="ctr">
                    <a:lnL w="12700" cap="flat" cmpd="sng" algn="ctr">
                      <a:solidFill>
                        <a:srgbClr val="FFFFFF"/>
                      </a:solidFill>
                      <a:prstDash val="solid"/>
                      <a:round/>
                      <a:headEnd type="none" w="med" len="med"/>
                      <a:tailEnd type="none" w="med" len="med"/>
                    </a:lnL>
                    <a:lnT w="9525" cap="flat" cmpd="sng" algn="ctr">
                      <a:noFill/>
                    </a:lnT>
                    <a:lnB w="9525" cap="flat" cmpd="sng" algn="ctr">
                      <a:noFill/>
                    </a:lnB>
                    <a:solidFill>
                      <a:srgbClr val="00A791"/>
                    </a:solidFill>
                  </a:tcPr>
                </a:tc>
                <a:extLst>
                  <a:ext uri="{0D108BD9-81ED-4DB2-BD59-A6C34878D82A}">
                    <a16:rowId xmlns:a16="http://schemas.microsoft.com/office/drawing/2014/main" val="10000"/>
                  </a:ext>
                </a:extLst>
              </a:tr>
              <a:tr h="658368">
                <a:tc>
                  <a:txBody>
                    <a:bodyPr/>
                    <a:lstStyle/>
                    <a:p>
                      <a:pPr marL="0" indent="0" algn="l">
                        <a:lnSpc>
                          <a:spcPct val="92000"/>
                        </a:lnSpc>
                        <a:buNone/>
                      </a:pPr>
                      <a:r>
                        <a:rPr sz="1250" b="0" i="0">
                          <a:solidFill>
                            <a:srgbClr val="334350"/>
                          </a:solidFill>
                          <a:latin typeface="Garamond"/>
                        </a:rPr>
                        <a:t>0,01 – 150.000</a:t>
                      </a:r>
                    </a:p>
                  </a:txBody>
                  <a:tcPr marL="73152" marR="73152" marT="18288" marB="18288" anchor="ctr">
                    <a:lnR w="12700" cap="flat" cmpd="sng" algn="ctr">
                      <a:solidFill>
                        <a:srgbClr val="DCE6EE"/>
                      </a:solidFill>
                    </a:lnR>
                    <a:lnT>
                      <a:noFill/>
                    </a:lnT>
                    <a:lnB w="6350" cap="flat" cmpd="sng" algn="ctr">
                      <a:solidFill>
                        <a:srgbClr val="E7EEF4"/>
                      </a:solidFill>
                    </a:lnB>
                    <a:solidFill>
                      <a:srgbClr val="F7FAFD"/>
                    </a:solidFill>
                  </a:tcPr>
                </a:tc>
                <a:tc>
                  <a:txBody>
                    <a:bodyPr/>
                    <a:lstStyle/>
                    <a:p>
                      <a:pPr marL="0" indent="0" algn="ctr">
                        <a:lnSpc>
                          <a:spcPct val="92000"/>
                        </a:lnSpc>
                        <a:buNone/>
                      </a:pPr>
                      <a:r>
                        <a:rPr sz="1700" b="1" i="0">
                          <a:solidFill>
                            <a:srgbClr val="114F7A"/>
                          </a:solidFill>
                          <a:latin typeface="Garamond"/>
                        </a:rPr>
                        <a:t>3 %</a:t>
                      </a:r>
                    </a:p>
                    <a:p>
                      <a:pPr marL="0" indent="0" algn="ctr">
                        <a:lnSpc>
                          <a:spcPct val="92000"/>
                        </a:lnSpc>
                        <a:buNone/>
                      </a:pPr>
                      <a:r>
                        <a:rPr sz="1000" b="0" i="0">
                          <a:solidFill>
                            <a:srgbClr val="6B7C8A"/>
                          </a:solidFill>
                          <a:latin typeface="Garamond"/>
                        </a:rPr>
                        <a:t>—</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a:noFill/>
                    </a:lnT>
                    <a:lnB w="6350" cap="flat" cmpd="sng" algn="ctr">
                      <a:solidFill>
                        <a:srgbClr val="E7EEF4"/>
                      </a:solidFill>
                    </a:lnB>
                    <a:solidFill>
                      <a:srgbClr val="FFFFFF"/>
                    </a:solidFill>
                  </a:tcPr>
                </a:tc>
                <a:tc>
                  <a:txBody>
                    <a:bodyPr/>
                    <a:lstStyle/>
                    <a:p>
                      <a:pPr marL="0" indent="0" algn="ctr">
                        <a:lnSpc>
                          <a:spcPct val="92000"/>
                        </a:lnSpc>
                        <a:buNone/>
                      </a:pPr>
                      <a:r>
                        <a:rPr sz="1700" b="1" i="0">
                          <a:solidFill>
                            <a:srgbClr val="007A6B"/>
                          </a:solidFill>
                          <a:latin typeface="Garamond"/>
                        </a:rPr>
                        <a:t>3 %</a:t>
                      </a:r>
                    </a:p>
                    <a:p>
                      <a:pPr marL="0" indent="0" algn="ctr">
                        <a:lnSpc>
                          <a:spcPct val="92000"/>
                        </a:lnSpc>
                        <a:buNone/>
                      </a:pPr>
                      <a:r>
                        <a:rPr sz="1000" b="0" i="0">
                          <a:solidFill>
                            <a:srgbClr val="6B7C8A"/>
                          </a:solidFill>
                          <a:latin typeface="Garamond"/>
                        </a:rPr>
                        <a:t>—</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a:noFill/>
                    </a:lnT>
                    <a:lnB w="6350" cap="flat" cmpd="sng" algn="ctr">
                      <a:solidFill>
                        <a:srgbClr val="E7EEF4"/>
                      </a:solidFill>
                    </a:lnB>
                    <a:solidFill>
                      <a:srgbClr val="E4F4F1"/>
                    </a:solidFill>
                  </a:tcPr>
                </a:tc>
                <a:tc>
                  <a:txBody>
                    <a:bodyPr/>
                    <a:lstStyle/>
                    <a:p>
                      <a:pPr marL="0" indent="0" algn="ctr">
                        <a:lnSpc>
                          <a:spcPct val="92000"/>
                        </a:lnSpc>
                        <a:buNone/>
                      </a:pPr>
                      <a:r>
                        <a:rPr sz="1700" b="1" i="0">
                          <a:solidFill>
                            <a:srgbClr val="114F7A"/>
                          </a:solidFill>
                          <a:latin typeface="Garamond"/>
                        </a:rPr>
                        <a:t>10 %</a:t>
                      </a:r>
                    </a:p>
                    <a:p>
                      <a:pPr marL="0" indent="0" algn="ctr">
                        <a:lnSpc>
                          <a:spcPct val="92000"/>
                        </a:lnSpc>
                        <a:buNone/>
                      </a:pPr>
                      <a:r>
                        <a:rPr sz="1000" b="0" i="0">
                          <a:solidFill>
                            <a:srgbClr val="6B7C8A"/>
                          </a:solidFill>
                          <a:latin typeface="Garamond"/>
                        </a:rPr>
                        <a:t>—</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a:noFill/>
                    </a:lnT>
                    <a:lnB w="6350" cap="flat" cmpd="sng" algn="ctr">
                      <a:solidFill>
                        <a:srgbClr val="E7EEF4"/>
                      </a:solidFill>
                    </a:lnB>
                    <a:solidFill>
                      <a:srgbClr val="FFFFFF"/>
                    </a:solidFill>
                  </a:tcPr>
                </a:tc>
                <a:tc>
                  <a:txBody>
                    <a:bodyPr/>
                    <a:lstStyle/>
                    <a:p>
                      <a:pPr marL="0" indent="0" algn="ctr">
                        <a:lnSpc>
                          <a:spcPct val="92000"/>
                        </a:lnSpc>
                        <a:buNone/>
                      </a:pPr>
                      <a:r>
                        <a:rPr sz="1700" b="1" i="0">
                          <a:solidFill>
                            <a:srgbClr val="007A6B"/>
                          </a:solidFill>
                          <a:latin typeface="Garamond"/>
                        </a:rPr>
                        <a:t>9 %</a:t>
                      </a:r>
                    </a:p>
                    <a:p>
                      <a:pPr marL="0" indent="0" algn="ctr">
                        <a:lnSpc>
                          <a:spcPct val="92000"/>
                        </a:lnSpc>
                        <a:buNone/>
                      </a:pPr>
                      <a:r>
                        <a:rPr sz="1000" b="0" i="0">
                          <a:solidFill>
                            <a:srgbClr val="6B7C8A"/>
                          </a:solidFill>
                          <a:latin typeface="Garamond"/>
                        </a:rPr>
                        <a:t>—</a:t>
                      </a:r>
                    </a:p>
                  </a:txBody>
                  <a:tcPr marL="73152" marR="73152" marT="18288" marB="18288" anchor="ctr">
                    <a:lnL w="12700" cap="flat" cmpd="sng" algn="ctr">
                      <a:solidFill>
                        <a:srgbClr val="DCE6EE"/>
                      </a:solidFill>
                      <a:prstDash val="solid"/>
                      <a:round/>
                      <a:headEnd type="none" w="med" len="med"/>
                      <a:tailEnd type="none" w="med" len="med"/>
                    </a:lnL>
                    <a:lnT>
                      <a:noFill/>
                    </a:lnT>
                    <a:lnB w="6350" cap="flat" cmpd="sng" algn="ctr">
                      <a:solidFill>
                        <a:srgbClr val="E7EEF4"/>
                      </a:solidFill>
                    </a:lnB>
                    <a:solidFill>
                      <a:srgbClr val="E4F4F1"/>
                    </a:solidFill>
                  </a:tcPr>
                </a:tc>
                <a:extLst>
                  <a:ext uri="{0D108BD9-81ED-4DB2-BD59-A6C34878D82A}">
                    <a16:rowId xmlns:a16="http://schemas.microsoft.com/office/drawing/2014/main" val="10001"/>
                  </a:ext>
                </a:extLst>
              </a:tr>
              <a:tr h="658368">
                <a:tc>
                  <a:txBody>
                    <a:bodyPr/>
                    <a:lstStyle/>
                    <a:p>
                      <a:pPr marL="0" indent="0" algn="l">
                        <a:lnSpc>
                          <a:spcPct val="92000"/>
                        </a:lnSpc>
                        <a:buNone/>
                      </a:pPr>
                      <a:r>
                        <a:rPr sz="1250" b="0" i="0">
                          <a:solidFill>
                            <a:srgbClr val="334350"/>
                          </a:solidFill>
                          <a:latin typeface="Garamond"/>
                        </a:rPr>
                        <a:t>150.000,01 – 250.000</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a:txBody>
                    <a:bodyPr/>
                    <a:lstStyle/>
                    <a:p>
                      <a:pPr marL="0" indent="0" algn="ctr">
                        <a:lnSpc>
                          <a:spcPct val="92000"/>
                        </a:lnSpc>
                        <a:buNone/>
                      </a:pPr>
                      <a:r>
                        <a:rPr sz="1700" b="1" i="0">
                          <a:solidFill>
                            <a:srgbClr val="114F7A"/>
                          </a:solidFill>
                          <a:latin typeface="Garamond"/>
                        </a:rPr>
                        <a:t>9 %</a:t>
                      </a:r>
                    </a:p>
                    <a:p>
                      <a:pPr marL="0" indent="0" algn="ctr">
                        <a:lnSpc>
                          <a:spcPct val="92000"/>
                        </a:lnSpc>
                        <a:buNone/>
                      </a:pPr>
                      <a:r>
                        <a:rPr sz="1000" b="0" i="0">
                          <a:solidFill>
                            <a:srgbClr val="6B7C8A"/>
                          </a:solidFill>
                          <a:latin typeface="Garamond"/>
                        </a:rPr>
                        <a:t>+ 4.500 €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EDF4FA"/>
                    </a:solidFill>
                  </a:tcPr>
                </a:tc>
                <a:tc>
                  <a:txBody>
                    <a:bodyPr/>
                    <a:lstStyle/>
                    <a:p>
                      <a:pPr marL="0" indent="0" algn="ctr">
                        <a:lnSpc>
                          <a:spcPct val="92000"/>
                        </a:lnSpc>
                        <a:buNone/>
                      </a:pPr>
                      <a:r>
                        <a:rPr sz="1700" b="1" i="0">
                          <a:solidFill>
                            <a:srgbClr val="007A6B"/>
                          </a:solidFill>
                          <a:latin typeface="Garamond"/>
                        </a:rPr>
                        <a:t>6 %</a:t>
                      </a:r>
                    </a:p>
                    <a:p>
                      <a:pPr marL="0" indent="0" algn="ctr">
                        <a:lnSpc>
                          <a:spcPct val="92000"/>
                        </a:lnSpc>
                        <a:buNone/>
                      </a:pPr>
                      <a:r>
                        <a:rPr sz="1000" b="0" i="0">
                          <a:solidFill>
                            <a:srgbClr val="6B7C8A"/>
                          </a:solidFill>
                          <a:latin typeface="Garamond"/>
                        </a:rPr>
                        <a:t>+ 4.500 €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2FAF8"/>
                    </a:solidFill>
                  </a:tcPr>
                </a:tc>
                <a:tc>
                  <a:txBody>
                    <a:bodyPr/>
                    <a:lstStyle/>
                    <a:p>
                      <a:pPr marL="0" indent="0" algn="ctr">
                        <a:lnSpc>
                          <a:spcPct val="92000"/>
                        </a:lnSpc>
                        <a:buNone/>
                      </a:pPr>
                      <a:r>
                        <a:rPr sz="1700" b="1" i="0">
                          <a:solidFill>
                            <a:srgbClr val="114F7A"/>
                          </a:solidFill>
                          <a:latin typeface="Garamond"/>
                        </a:rPr>
                        <a:t>20 %</a:t>
                      </a:r>
                    </a:p>
                    <a:p>
                      <a:pPr marL="0" indent="0" algn="ctr">
                        <a:lnSpc>
                          <a:spcPct val="92000"/>
                        </a:lnSpc>
                        <a:buNone/>
                      </a:pPr>
                      <a:r>
                        <a:rPr sz="1000" b="0" i="0">
                          <a:solidFill>
                            <a:srgbClr val="6B7C8A"/>
                          </a:solidFill>
                          <a:latin typeface="Garamond"/>
                        </a:rPr>
                        <a:t>+ 15.000 €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EDF4FA"/>
                    </a:solidFill>
                  </a:tcPr>
                </a:tc>
                <a:tc>
                  <a:txBody>
                    <a:bodyPr/>
                    <a:lstStyle/>
                    <a:p>
                      <a:pPr marL="0" indent="0" algn="ctr">
                        <a:lnSpc>
                          <a:spcPct val="92000"/>
                        </a:lnSpc>
                        <a:buNone/>
                      </a:pPr>
                      <a:r>
                        <a:rPr sz="1700" b="1" i="0">
                          <a:solidFill>
                            <a:srgbClr val="007A6B"/>
                          </a:solidFill>
                          <a:latin typeface="Garamond"/>
                        </a:rPr>
                        <a:t>12 %</a:t>
                      </a:r>
                    </a:p>
                    <a:p>
                      <a:pPr marL="0" indent="0" algn="ctr">
                        <a:lnSpc>
                          <a:spcPct val="92000"/>
                        </a:lnSpc>
                        <a:buNone/>
                      </a:pPr>
                      <a:r>
                        <a:rPr sz="1000" b="0" i="0">
                          <a:solidFill>
                            <a:srgbClr val="6B7C8A"/>
                          </a:solidFill>
                          <a:latin typeface="Garamond"/>
                        </a:rPr>
                        <a:t>+ 13.500 €</a:t>
                      </a:r>
                    </a:p>
                  </a:txBody>
                  <a:tcPr marL="73152" marR="73152" marT="18288" marB="18288" anchor="ctr">
                    <a:lnL w="12700" cap="flat" cmpd="sng" algn="ctr">
                      <a:solidFill>
                        <a:srgbClr val="DCE6EE"/>
                      </a:solidFill>
                      <a:prstDash val="solid"/>
                      <a:round/>
                      <a:headEnd type="none" w="med" len="med"/>
                      <a:tailEnd type="none" w="med" len="med"/>
                    </a:lnL>
                    <a:lnT w="6350" cap="flat" cmpd="sng" algn="ctr">
                      <a:solidFill>
                        <a:srgbClr val="E7EEF4"/>
                      </a:solidFill>
                      <a:prstDash val="solid"/>
                      <a:round/>
                      <a:headEnd type="none" w="med" len="med"/>
                      <a:tailEnd type="none" w="med" len="med"/>
                    </a:lnT>
                    <a:lnB w="6350" cap="flat" cmpd="sng" algn="ctr">
                      <a:solidFill>
                        <a:srgbClr val="E7EEF4"/>
                      </a:solidFill>
                    </a:lnB>
                    <a:solidFill>
                      <a:srgbClr val="F2FAF8"/>
                    </a:solidFill>
                  </a:tcPr>
                </a:tc>
                <a:extLst>
                  <a:ext uri="{0D108BD9-81ED-4DB2-BD59-A6C34878D82A}">
                    <a16:rowId xmlns:a16="http://schemas.microsoft.com/office/drawing/2014/main" val="10002"/>
                  </a:ext>
                </a:extLst>
              </a:tr>
              <a:tr h="658368">
                <a:tc>
                  <a:txBody>
                    <a:bodyPr/>
                    <a:lstStyle/>
                    <a:p>
                      <a:pPr marL="0" indent="0" algn="l">
                        <a:lnSpc>
                          <a:spcPct val="92000"/>
                        </a:lnSpc>
                        <a:buNone/>
                      </a:pPr>
                      <a:r>
                        <a:rPr sz="1250" b="0" i="0">
                          <a:solidFill>
                            <a:srgbClr val="334350"/>
                          </a:solidFill>
                          <a:latin typeface="Garamond"/>
                        </a:rPr>
                        <a:t>250.000,01 – 450.000</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a:txBody>
                    <a:bodyPr/>
                    <a:lstStyle/>
                    <a:p>
                      <a:pPr marL="0" indent="0" algn="ctr">
                        <a:lnSpc>
                          <a:spcPct val="92000"/>
                        </a:lnSpc>
                        <a:buNone/>
                      </a:pPr>
                      <a:r>
                        <a:rPr sz="1700" b="1" i="0">
                          <a:solidFill>
                            <a:srgbClr val="114F7A"/>
                          </a:solidFill>
                          <a:latin typeface="Garamond"/>
                        </a:rPr>
                        <a:t>18 %</a:t>
                      </a:r>
                    </a:p>
                    <a:p>
                      <a:pPr marL="0" indent="0" algn="ctr">
                        <a:lnSpc>
                          <a:spcPct val="92000"/>
                        </a:lnSpc>
                        <a:buNone/>
                      </a:pPr>
                      <a:r>
                        <a:rPr sz="1000" b="0" i="0">
                          <a:solidFill>
                            <a:srgbClr val="6B7C8A"/>
                          </a:solidFill>
                          <a:latin typeface="Garamond"/>
                        </a:rPr>
                        <a:t>+ 13.500 €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FFFFF"/>
                    </a:solidFill>
                  </a:tcPr>
                </a:tc>
                <a:tc>
                  <a:txBody>
                    <a:bodyPr/>
                    <a:lstStyle/>
                    <a:p>
                      <a:pPr marL="0" indent="0" algn="ctr">
                        <a:lnSpc>
                          <a:spcPct val="92000"/>
                        </a:lnSpc>
                        <a:buNone/>
                      </a:pPr>
                      <a:r>
                        <a:rPr sz="1700" b="1" i="0">
                          <a:solidFill>
                            <a:srgbClr val="007A6B"/>
                          </a:solidFill>
                          <a:latin typeface="Garamond"/>
                        </a:rPr>
                        <a:t>10 %</a:t>
                      </a:r>
                    </a:p>
                    <a:p>
                      <a:pPr marL="0" indent="0" algn="ctr">
                        <a:lnSpc>
                          <a:spcPct val="92000"/>
                        </a:lnSpc>
                        <a:buNone/>
                      </a:pPr>
                      <a:r>
                        <a:rPr sz="1000" b="0" i="0">
                          <a:solidFill>
                            <a:srgbClr val="6B7C8A"/>
                          </a:solidFill>
                          <a:latin typeface="Garamond"/>
                        </a:rPr>
                        <a:t>+ 10.500 €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E4F4F1"/>
                    </a:solidFill>
                  </a:tcPr>
                </a:tc>
                <a:tc>
                  <a:txBody>
                    <a:bodyPr/>
                    <a:lstStyle/>
                    <a:p>
                      <a:pPr marL="0" indent="0" algn="ctr">
                        <a:lnSpc>
                          <a:spcPct val="92000"/>
                        </a:lnSpc>
                        <a:buNone/>
                      </a:pPr>
                      <a:r>
                        <a:rPr sz="1700" b="1" i="0">
                          <a:solidFill>
                            <a:srgbClr val="E8572F"/>
                          </a:solidFill>
                          <a:latin typeface="Garamond"/>
                        </a:rPr>
                        <a:t>30 %</a:t>
                      </a:r>
                    </a:p>
                    <a:p>
                      <a:pPr marL="0" indent="0" algn="ctr">
                        <a:lnSpc>
                          <a:spcPct val="92000"/>
                        </a:lnSpc>
                        <a:buNone/>
                      </a:pPr>
                      <a:r>
                        <a:rPr sz="1000" b="0" i="0">
                          <a:solidFill>
                            <a:srgbClr val="6B7C8A"/>
                          </a:solidFill>
                          <a:latin typeface="Garamond"/>
                        </a:rPr>
                        <a:t>+ 35.000 €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FFFFF"/>
                    </a:solidFill>
                  </a:tcPr>
                </a:tc>
                <a:tc>
                  <a:txBody>
                    <a:bodyPr/>
                    <a:lstStyle/>
                    <a:p>
                      <a:pPr marL="0" indent="0" algn="ctr">
                        <a:lnSpc>
                          <a:spcPct val="92000"/>
                        </a:lnSpc>
                        <a:buNone/>
                      </a:pPr>
                      <a:r>
                        <a:rPr sz="1700" b="1" i="0">
                          <a:solidFill>
                            <a:srgbClr val="007A6B"/>
                          </a:solidFill>
                          <a:latin typeface="Garamond"/>
                        </a:rPr>
                        <a:t>16 %</a:t>
                      </a:r>
                    </a:p>
                    <a:p>
                      <a:pPr marL="0" indent="0" algn="ctr">
                        <a:lnSpc>
                          <a:spcPct val="92000"/>
                        </a:lnSpc>
                        <a:buNone/>
                      </a:pPr>
                      <a:r>
                        <a:rPr sz="1000" b="0" i="0">
                          <a:solidFill>
                            <a:srgbClr val="6B7C8A"/>
                          </a:solidFill>
                          <a:latin typeface="Garamond"/>
                        </a:rPr>
                        <a:t>+ 25.500 €</a:t>
                      </a:r>
                    </a:p>
                  </a:txBody>
                  <a:tcPr marL="73152" marR="73152" marT="18288" marB="18288" anchor="ctr">
                    <a:lnL w="12700" cap="flat" cmpd="sng" algn="ctr">
                      <a:solidFill>
                        <a:srgbClr val="DCE6EE"/>
                      </a:solidFill>
                      <a:prstDash val="solid"/>
                      <a:round/>
                      <a:headEnd type="none" w="med" len="med"/>
                      <a:tailEnd type="none" w="med" len="med"/>
                    </a:lnL>
                    <a:lnT w="6350" cap="flat" cmpd="sng" algn="ctr">
                      <a:solidFill>
                        <a:srgbClr val="E7EEF4"/>
                      </a:solidFill>
                      <a:prstDash val="solid"/>
                      <a:round/>
                      <a:headEnd type="none" w="med" len="med"/>
                      <a:tailEnd type="none" w="med" len="med"/>
                    </a:lnT>
                    <a:lnB w="6350" cap="flat" cmpd="sng" algn="ctr">
                      <a:solidFill>
                        <a:srgbClr val="E7EEF4"/>
                      </a:solidFill>
                    </a:lnB>
                    <a:solidFill>
                      <a:srgbClr val="E4F4F1"/>
                    </a:solidFill>
                  </a:tcPr>
                </a:tc>
                <a:extLst>
                  <a:ext uri="{0D108BD9-81ED-4DB2-BD59-A6C34878D82A}">
                    <a16:rowId xmlns:a16="http://schemas.microsoft.com/office/drawing/2014/main" val="10003"/>
                  </a:ext>
                </a:extLst>
              </a:tr>
              <a:tr h="658368">
                <a:tc>
                  <a:txBody>
                    <a:bodyPr/>
                    <a:lstStyle/>
                    <a:p>
                      <a:pPr marL="0" indent="0" algn="l">
                        <a:lnSpc>
                          <a:spcPct val="92000"/>
                        </a:lnSpc>
                        <a:buNone/>
                      </a:pPr>
                      <a:r>
                        <a:rPr sz="1250" b="0" i="0">
                          <a:solidFill>
                            <a:srgbClr val="334350"/>
                          </a:solidFill>
                          <a:latin typeface="Garamond"/>
                        </a:rPr>
                        <a:t>Au-delà de 450.000,01</a:t>
                      </a:r>
                    </a:p>
                  </a:txBody>
                  <a:tcPr marL="73152" marR="73152" marT="18288" marB="18288" anchor="ctr">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7FAFD"/>
                    </a:solidFill>
                  </a:tcPr>
                </a:tc>
                <a:tc>
                  <a:txBody>
                    <a:bodyPr/>
                    <a:lstStyle/>
                    <a:p>
                      <a:pPr marL="0" indent="0" algn="ctr">
                        <a:lnSpc>
                          <a:spcPct val="92000"/>
                        </a:lnSpc>
                        <a:buNone/>
                      </a:pPr>
                      <a:r>
                        <a:rPr sz="1700" b="1" i="0">
                          <a:solidFill>
                            <a:srgbClr val="114F7A"/>
                          </a:solidFill>
                          <a:latin typeface="Garamond"/>
                        </a:rPr>
                        <a:t>27 %</a:t>
                      </a:r>
                    </a:p>
                    <a:p>
                      <a:pPr marL="0" indent="0" algn="ctr">
                        <a:lnSpc>
                          <a:spcPct val="92000"/>
                        </a:lnSpc>
                        <a:buNone/>
                      </a:pPr>
                      <a:r>
                        <a:rPr sz="1000" b="0" i="0">
                          <a:solidFill>
                            <a:srgbClr val="6B7C8A"/>
                          </a:solidFill>
                          <a:latin typeface="Garamond"/>
                        </a:rPr>
                        <a:t>+ 49.500 €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EDF4FA"/>
                    </a:solidFill>
                  </a:tcPr>
                </a:tc>
                <a:tc>
                  <a:txBody>
                    <a:bodyPr/>
                    <a:lstStyle/>
                    <a:p>
                      <a:pPr marL="0" indent="0" algn="ctr">
                        <a:lnSpc>
                          <a:spcPct val="92000"/>
                        </a:lnSpc>
                        <a:buNone/>
                      </a:pPr>
                      <a:r>
                        <a:rPr sz="1700" b="1" i="0">
                          <a:solidFill>
                            <a:srgbClr val="007A6B"/>
                          </a:solidFill>
                          <a:latin typeface="Garamond"/>
                        </a:rPr>
                        <a:t>14 %</a:t>
                      </a:r>
                    </a:p>
                    <a:p>
                      <a:pPr marL="0" indent="0" algn="ctr">
                        <a:lnSpc>
                          <a:spcPct val="92000"/>
                        </a:lnSpc>
                        <a:buNone/>
                      </a:pPr>
                      <a:r>
                        <a:rPr sz="1000" b="0" i="0">
                          <a:solidFill>
                            <a:srgbClr val="6B7C8A"/>
                          </a:solidFill>
                          <a:latin typeface="Garamond"/>
                        </a:rPr>
                        <a:t>+ 30.500 €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F2FAF8"/>
                    </a:solidFill>
                  </a:tcPr>
                </a:tc>
                <a:tc>
                  <a:txBody>
                    <a:bodyPr/>
                    <a:lstStyle/>
                    <a:p>
                      <a:pPr marL="0" indent="0" algn="ctr">
                        <a:lnSpc>
                          <a:spcPct val="92000"/>
                        </a:lnSpc>
                        <a:buNone/>
                      </a:pPr>
                      <a:r>
                        <a:rPr sz="1700" b="1" i="0">
                          <a:solidFill>
                            <a:srgbClr val="E8572F"/>
                          </a:solidFill>
                          <a:latin typeface="Garamond"/>
                        </a:rPr>
                        <a:t>40 %</a:t>
                      </a:r>
                    </a:p>
                    <a:p>
                      <a:pPr marL="0" indent="0" algn="ctr">
                        <a:lnSpc>
                          <a:spcPct val="92000"/>
                        </a:lnSpc>
                        <a:buNone/>
                      </a:pPr>
                      <a:r>
                        <a:rPr sz="1000" b="0" i="0">
                          <a:solidFill>
                            <a:srgbClr val="6B7C8A"/>
                          </a:solidFill>
                          <a:latin typeface="Garamond"/>
                        </a:rPr>
                        <a:t>+ 95.000 €</a:t>
                      </a:r>
                    </a:p>
                  </a:txBody>
                  <a:tcPr marL="73152" marR="73152" marT="18288" marB="18288" anchor="ctr">
                    <a:lnL w="12700" cap="flat" cmpd="sng" algn="ctr">
                      <a:solidFill>
                        <a:srgbClr val="DCE6EE"/>
                      </a:solidFill>
                      <a:prstDash val="solid"/>
                      <a:round/>
                      <a:headEnd type="none" w="med" len="med"/>
                      <a:tailEnd type="none" w="med" len="med"/>
                    </a:lnL>
                    <a:lnR w="12700" cap="flat" cmpd="sng" algn="ctr">
                      <a:solidFill>
                        <a:srgbClr val="DCE6EE"/>
                      </a:solidFill>
                    </a:lnR>
                    <a:lnT w="6350" cap="flat" cmpd="sng" algn="ctr">
                      <a:solidFill>
                        <a:srgbClr val="E7EEF4"/>
                      </a:solidFill>
                      <a:prstDash val="solid"/>
                      <a:round/>
                      <a:headEnd type="none" w="med" len="med"/>
                      <a:tailEnd type="none" w="med" len="med"/>
                    </a:lnT>
                    <a:lnB w="6350" cap="flat" cmpd="sng" algn="ctr">
                      <a:solidFill>
                        <a:srgbClr val="E7EEF4"/>
                      </a:solidFill>
                    </a:lnB>
                    <a:solidFill>
                      <a:srgbClr val="EDF4FA"/>
                    </a:solidFill>
                  </a:tcPr>
                </a:tc>
                <a:tc>
                  <a:txBody>
                    <a:bodyPr/>
                    <a:lstStyle/>
                    <a:p>
                      <a:pPr marL="0" indent="0" algn="ctr">
                        <a:lnSpc>
                          <a:spcPct val="92000"/>
                        </a:lnSpc>
                        <a:buNone/>
                      </a:pPr>
                      <a:r>
                        <a:rPr sz="1700" b="1" i="0">
                          <a:solidFill>
                            <a:srgbClr val="007A6B"/>
                          </a:solidFill>
                          <a:latin typeface="Garamond"/>
                        </a:rPr>
                        <a:t>20 %</a:t>
                      </a:r>
                    </a:p>
                    <a:p>
                      <a:pPr marL="0" indent="0" algn="ctr">
                        <a:lnSpc>
                          <a:spcPct val="92000"/>
                        </a:lnSpc>
                        <a:buNone/>
                      </a:pPr>
                      <a:r>
                        <a:rPr sz="1000" b="0" i="0">
                          <a:solidFill>
                            <a:srgbClr val="6B7C8A"/>
                          </a:solidFill>
                          <a:latin typeface="Garamond"/>
                        </a:rPr>
                        <a:t>+ 57.500 €</a:t>
                      </a:r>
                    </a:p>
                  </a:txBody>
                  <a:tcPr marL="73152" marR="73152" marT="18288" marB="18288" anchor="ctr">
                    <a:lnL w="12700" cap="flat" cmpd="sng" algn="ctr">
                      <a:solidFill>
                        <a:srgbClr val="DCE6EE"/>
                      </a:solidFill>
                      <a:prstDash val="solid"/>
                      <a:round/>
                      <a:headEnd type="none" w="med" len="med"/>
                      <a:tailEnd type="none" w="med" len="med"/>
                    </a:lnL>
                    <a:lnT w="6350" cap="flat" cmpd="sng" algn="ctr">
                      <a:solidFill>
                        <a:srgbClr val="E7EEF4"/>
                      </a:solidFill>
                      <a:prstDash val="solid"/>
                      <a:round/>
                      <a:headEnd type="none" w="med" len="med"/>
                      <a:tailEnd type="none" w="med" len="med"/>
                    </a:lnT>
                    <a:lnB w="6350" cap="flat" cmpd="sng" algn="ctr">
                      <a:solidFill>
                        <a:srgbClr val="E7EEF4"/>
                      </a:solidFill>
                    </a:lnB>
                    <a:solidFill>
                      <a:srgbClr val="F2FAF8"/>
                    </a:solidFill>
                  </a:tcPr>
                </a:tc>
                <a:extLst>
                  <a:ext uri="{0D108BD9-81ED-4DB2-BD59-A6C34878D82A}">
                    <a16:rowId xmlns:a16="http://schemas.microsoft.com/office/drawing/2014/main" val="10004"/>
                  </a:ext>
                </a:extLst>
              </a:tr>
            </a:tbl>
          </a:graphicData>
        </a:graphic>
      </p:graphicFrame>
      <p:sp>
        <p:nvSpPr>
          <p:cNvPr id="8" name="TextBox 7"/>
          <p:cNvSpPr txBox="1"/>
          <p:nvPr/>
        </p:nvSpPr>
        <p:spPr>
          <a:xfrm>
            <a:off x="502920" y="5815584"/>
            <a:ext cx="7452360" cy="365760"/>
          </a:xfrm>
          <a:prstGeom prst="rect">
            <a:avLst/>
          </a:prstGeom>
          <a:noFill/>
        </p:spPr>
        <p:txBody>
          <a:bodyPr wrap="square" lIns="0" tIns="0" rIns="0" bIns="0">
            <a:spAutoFit/>
          </a:bodyPr>
          <a:lstStyle/>
          <a:p>
            <a:pPr marL="0" indent="0">
              <a:lnSpc>
                <a:spcPct val="95000"/>
              </a:lnSpc>
              <a:buNone/>
            </a:pPr>
            <a:r>
              <a:rPr sz="1000" b="0" i="1">
                <a:solidFill>
                  <a:srgbClr val="6B7C8A"/>
                </a:solidFill>
                <a:latin typeface="Garamond"/>
              </a:rPr>
              <a:t>Colonnes turquoise : réforme annoncée en Région wallonne, applicable dès 2028. Les montants « + € » sont les droits déjà dus sur les tranches inférieures, à ajouter au taux appliqué à la tranche.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530352"/>
            <a:ext cx="5760720" cy="274320"/>
          </a:xfrm>
          <a:prstGeom prst="rect">
            <a:avLst/>
          </a:prstGeom>
          <a:noFill/>
        </p:spPr>
        <p:txBody>
          <a:bodyPr wrap="square" lIns="0" tIns="0" rIns="0" bIns="0">
            <a:spAutoFit/>
          </a:bodyPr>
          <a:lstStyle/>
          <a:p>
            <a:pPr marL="0" indent="0">
              <a:buNone/>
            </a:pPr>
            <a:r>
              <a:rPr sz="950" b="1" i="0" cap="all" spc="120">
                <a:solidFill>
                  <a:srgbClr val="4A9BD4"/>
                </a:solidFill>
                <a:latin typeface="Garamond"/>
              </a:rPr>
              <a:t>Droits de donation</a:t>
            </a:r>
          </a:p>
        </p:txBody>
      </p:sp>
      <p:sp>
        <p:nvSpPr>
          <p:cNvPr id="3" name="Rectangle 2"/>
          <p:cNvSpPr/>
          <p:nvPr/>
        </p:nvSpPr>
        <p:spPr>
          <a:xfrm>
            <a:off x="502920" y="841248"/>
            <a:ext cx="8321040" cy="548640"/>
          </a:xfrm>
          <a:prstGeom prst="rect">
            <a:avLst/>
          </a:prstGeom>
          <a:solidFill>
            <a:srgbClr val="1E7BBE"/>
          </a:solidFill>
          <a:ln>
            <a:noFill/>
          </a:ln>
          <a:effectLst/>
        </p:spPr>
        <p:style>
          <a:lnRef idx="1">
            <a:schemeClr val="accent1"/>
          </a:lnRef>
          <a:fillRef idx="3">
            <a:schemeClr val="accent1"/>
          </a:fillRef>
          <a:effectRef idx="2">
            <a:schemeClr val="accent1"/>
          </a:effectRef>
          <a:fontRef idx="minor">
            <a:schemeClr val="lt1"/>
          </a:fontRef>
        </p:style>
        <p:txBody>
          <a:bodyPr wrap="square" lIns="219456" tIns="0" rIns="164592" bIns="0" rtlCol="0" anchor="ctr"/>
          <a:lstStyle/>
          <a:p>
            <a:pPr marL="0" indent="0" algn="l">
              <a:lnSpc>
                <a:spcPct val="92000"/>
              </a:lnSpc>
              <a:buNone/>
            </a:pPr>
            <a:r>
              <a:rPr sz="1600" b="1" i="0" cap="all" spc="40">
                <a:solidFill>
                  <a:srgbClr val="FFFFFF"/>
                </a:solidFill>
                <a:latin typeface="Garamond"/>
              </a:rPr>
              <a:t>Tarif mobilier (RW, RFL, RBXL)</a:t>
            </a:r>
          </a:p>
        </p:txBody>
      </p:sp>
      <p:sp>
        <p:nvSpPr>
          <p:cNvPr id="4" name="TextBox 3"/>
          <p:cNvSpPr txBox="1"/>
          <p:nvPr/>
        </p:nvSpPr>
        <p:spPr>
          <a:xfrm>
            <a:off x="18288" y="274320"/>
            <a:ext cx="292608" cy="274320"/>
          </a:xfrm>
          <a:prstGeom prst="rect">
            <a:avLst/>
          </a:prstGeom>
          <a:noFill/>
        </p:spPr>
        <p:txBody>
          <a:bodyPr wrap="square" lIns="0" tIns="0" rIns="0" bIns="0">
            <a:spAutoFit/>
          </a:bodyPr>
          <a:lstStyle/>
          <a:p>
            <a:pPr marL="0" indent="0" algn="ctr">
              <a:buNone/>
            </a:pPr>
            <a:r>
              <a:rPr sz="1300" b="1" i="0">
                <a:solidFill>
                  <a:srgbClr val="FFFFFF"/>
                </a:solidFill>
                <a:latin typeface="Garamond"/>
              </a:rPr>
              <a:t>26</a:t>
            </a:r>
          </a:p>
        </p:txBody>
      </p:sp>
      <p:sp>
        <p:nvSpPr>
          <p:cNvPr id="5" name="TextBox 4"/>
          <p:cNvSpPr txBox="1"/>
          <p:nvPr/>
        </p:nvSpPr>
        <p:spPr>
          <a:xfrm>
            <a:off x="502920" y="6455664"/>
            <a:ext cx="5943600" cy="274320"/>
          </a:xfrm>
          <a:prstGeom prst="rect">
            <a:avLst/>
          </a:prstGeom>
          <a:noFill/>
        </p:spPr>
        <p:txBody>
          <a:bodyPr wrap="square" lIns="0" tIns="0" rIns="0" bIns="0">
            <a:spAutoFit/>
          </a:bodyPr>
          <a:lstStyle/>
          <a:p>
            <a:pPr marL="0" indent="0">
              <a:buNone/>
            </a:pPr>
            <a:r>
              <a:rPr sz="950" b="0" i="0">
                <a:solidFill>
                  <a:srgbClr val="6B7C8A"/>
                </a:solidFill>
                <a:latin typeface="Garamond"/>
              </a:rPr>
              <a:t>Conférence U4U – 9 septembre 2026</a:t>
            </a:r>
          </a:p>
        </p:txBody>
      </p:sp>
      <p:sp>
        <p:nvSpPr>
          <p:cNvPr id="6" name="TextBox 5"/>
          <p:cNvSpPr txBox="1"/>
          <p:nvPr/>
        </p:nvSpPr>
        <p:spPr>
          <a:xfrm>
            <a:off x="502920" y="1609344"/>
            <a:ext cx="8321040" cy="457200"/>
          </a:xfrm>
          <a:prstGeom prst="rect">
            <a:avLst/>
          </a:prstGeom>
          <a:noFill/>
        </p:spPr>
        <p:txBody>
          <a:bodyPr wrap="square" lIns="0" tIns="0" rIns="0" bIns="0">
            <a:spAutoFit/>
          </a:bodyPr>
          <a:lstStyle/>
          <a:p>
            <a:pPr marL="0" indent="0">
              <a:lnSpc>
                <a:spcPct val="97000"/>
              </a:lnSpc>
              <a:buNone/>
            </a:pPr>
            <a:r>
              <a:rPr sz="1400" b="0" i="0">
                <a:solidFill>
                  <a:srgbClr val="114F7A"/>
                </a:solidFill>
                <a:latin typeface="Garamond"/>
              </a:rPr>
              <a:t>Cash, œuvre d’art, portefeuille-titres, etc., si acte notarié ou enregistré — donateur résident belge.</a:t>
            </a:r>
          </a:p>
        </p:txBody>
      </p:sp>
      <p:sp>
        <p:nvSpPr>
          <p:cNvPr id="7" name="Rectangle 6"/>
          <p:cNvSpPr/>
          <p:nvPr/>
        </p:nvSpPr>
        <p:spPr>
          <a:xfrm>
            <a:off x="502920" y="2212848"/>
            <a:ext cx="2651760" cy="2286000"/>
          </a:xfrm>
          <a:prstGeom prst="rect">
            <a:avLst/>
          </a:prstGeom>
          <a:solidFill>
            <a:srgbClr val="F1F7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TextBox 7"/>
          <p:cNvSpPr txBox="1"/>
          <p:nvPr/>
        </p:nvSpPr>
        <p:spPr>
          <a:xfrm>
            <a:off x="722376" y="2414016"/>
            <a:ext cx="2212848" cy="201168"/>
          </a:xfrm>
          <a:prstGeom prst="rect">
            <a:avLst/>
          </a:prstGeom>
          <a:noFill/>
        </p:spPr>
        <p:txBody>
          <a:bodyPr wrap="square" lIns="0" tIns="0" rIns="0" bIns="0">
            <a:spAutoFit/>
          </a:bodyPr>
          <a:lstStyle/>
          <a:p>
            <a:pPr marL="0" indent="0">
              <a:lnSpc>
                <a:spcPct val="95000"/>
              </a:lnSpc>
              <a:buNone/>
            </a:pPr>
            <a:r>
              <a:rPr sz="1200" b="1" i="0" cap="all" spc="50">
                <a:solidFill>
                  <a:srgbClr val="114F7A"/>
                </a:solidFill>
                <a:latin typeface="Garamond"/>
              </a:rPr>
              <a:t>Bruxelles et Flandre</a:t>
            </a:r>
          </a:p>
        </p:txBody>
      </p:sp>
      <p:sp>
        <p:nvSpPr>
          <p:cNvPr id="9" name="TextBox 8"/>
          <p:cNvSpPr txBox="1"/>
          <p:nvPr/>
        </p:nvSpPr>
        <p:spPr>
          <a:xfrm>
            <a:off x="722376" y="2761488"/>
            <a:ext cx="2212848" cy="1664207"/>
          </a:xfrm>
          <a:prstGeom prst="rect">
            <a:avLst/>
          </a:prstGeom>
          <a:noFill/>
        </p:spPr>
        <p:txBody>
          <a:bodyPr wrap="square" lIns="0" tIns="0" rIns="0" bIns="0">
            <a:spAutoFit/>
          </a:bodyPr>
          <a:lstStyle/>
          <a:p>
            <a:pPr marL="155448" indent="-155448">
              <a:lnSpc>
                <a:spcPct val="94000"/>
              </a:lnSpc>
              <a:spcAft>
                <a:spcPts val="500"/>
              </a:spcAft>
              <a:buClr>
                <a:srgbClr val="1E7BBE"/>
              </a:buClr>
              <a:buSzPct val="80000"/>
              <a:buFont typeface="Garamond"/>
              <a:buChar char="▪"/>
            </a:pPr>
            <a:r>
              <a:rPr sz="1300" b="0" i="0">
                <a:solidFill>
                  <a:srgbClr val="1C2B36"/>
                </a:solidFill>
                <a:latin typeface="Garamond"/>
              </a:rPr>
              <a:t>3 % en ligne directe, époux et cohabitants légaux</a:t>
            </a:r>
          </a:p>
          <a:p>
            <a:pPr marL="155448" indent="-155448">
              <a:lnSpc>
                <a:spcPct val="94000"/>
              </a:lnSpc>
              <a:spcAft>
                <a:spcPts val="500"/>
              </a:spcAft>
              <a:buClr>
                <a:srgbClr val="1E7BBE"/>
              </a:buClr>
              <a:buSzPct val="80000"/>
              <a:buFont typeface="Garamond"/>
              <a:buChar char="▪"/>
            </a:pPr>
            <a:r>
              <a:rPr sz="1300" b="0" i="0">
                <a:solidFill>
                  <a:srgbClr val="1C2B36"/>
                </a:solidFill>
                <a:latin typeface="Garamond"/>
              </a:rPr>
              <a:t>7 % entre autres personnes</a:t>
            </a:r>
          </a:p>
        </p:txBody>
      </p:sp>
      <p:sp>
        <p:nvSpPr>
          <p:cNvPr id="10" name="Rectangle 9"/>
          <p:cNvSpPr/>
          <p:nvPr/>
        </p:nvSpPr>
        <p:spPr>
          <a:xfrm>
            <a:off x="3337560" y="2212848"/>
            <a:ext cx="2651760" cy="2286000"/>
          </a:xfrm>
          <a:prstGeom prst="rect">
            <a:avLst/>
          </a:prstGeom>
          <a:solidFill>
            <a:srgbClr val="D9E9F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1" name="TextBox 10"/>
          <p:cNvSpPr txBox="1"/>
          <p:nvPr/>
        </p:nvSpPr>
        <p:spPr>
          <a:xfrm>
            <a:off x="3557015" y="2414016"/>
            <a:ext cx="2212848" cy="201168"/>
          </a:xfrm>
          <a:prstGeom prst="rect">
            <a:avLst/>
          </a:prstGeom>
          <a:noFill/>
        </p:spPr>
        <p:txBody>
          <a:bodyPr wrap="square" lIns="0" tIns="0" rIns="0" bIns="0">
            <a:spAutoFit/>
          </a:bodyPr>
          <a:lstStyle/>
          <a:p>
            <a:pPr marL="0" indent="0">
              <a:lnSpc>
                <a:spcPct val="95000"/>
              </a:lnSpc>
              <a:buNone/>
            </a:pPr>
            <a:r>
              <a:rPr sz="1200" b="1" i="0" cap="all" spc="50">
                <a:solidFill>
                  <a:srgbClr val="114F7A"/>
                </a:solidFill>
                <a:latin typeface="Garamond"/>
              </a:rPr>
              <a:t>Wallonie</a:t>
            </a:r>
          </a:p>
        </p:txBody>
      </p:sp>
      <p:sp>
        <p:nvSpPr>
          <p:cNvPr id="12" name="TextBox 11"/>
          <p:cNvSpPr txBox="1"/>
          <p:nvPr/>
        </p:nvSpPr>
        <p:spPr>
          <a:xfrm>
            <a:off x="3557015" y="2761488"/>
            <a:ext cx="2212848" cy="1664207"/>
          </a:xfrm>
          <a:prstGeom prst="rect">
            <a:avLst/>
          </a:prstGeom>
          <a:noFill/>
        </p:spPr>
        <p:txBody>
          <a:bodyPr wrap="square" lIns="0" tIns="0" rIns="0" bIns="0">
            <a:spAutoFit/>
          </a:bodyPr>
          <a:lstStyle/>
          <a:p>
            <a:pPr marL="155448" indent="-155448">
              <a:lnSpc>
                <a:spcPct val="94000"/>
              </a:lnSpc>
              <a:spcAft>
                <a:spcPts val="500"/>
              </a:spcAft>
              <a:buClr>
                <a:srgbClr val="1E7BBE"/>
              </a:buClr>
              <a:buSzPct val="80000"/>
              <a:buFont typeface="Garamond"/>
              <a:buChar char="▪"/>
            </a:pPr>
            <a:r>
              <a:rPr sz="1300" b="0" i="0">
                <a:solidFill>
                  <a:srgbClr val="1C2B36"/>
                </a:solidFill>
                <a:latin typeface="Garamond"/>
              </a:rPr>
              <a:t>3,3 % en ligne directe, époux et cohabitants légaux</a:t>
            </a:r>
          </a:p>
          <a:p>
            <a:pPr marL="155448" indent="-155448">
              <a:lnSpc>
                <a:spcPct val="94000"/>
              </a:lnSpc>
              <a:spcAft>
                <a:spcPts val="500"/>
              </a:spcAft>
              <a:buClr>
                <a:srgbClr val="1E7BBE"/>
              </a:buClr>
              <a:buSzPct val="80000"/>
              <a:buFont typeface="Garamond"/>
              <a:buChar char="▪"/>
            </a:pPr>
            <a:r>
              <a:rPr sz="1300" b="0" i="0">
                <a:solidFill>
                  <a:srgbClr val="1C2B36"/>
                </a:solidFill>
                <a:latin typeface="Garamond"/>
              </a:rPr>
              <a:t>5,5 % entre autres personnes</a:t>
            </a:r>
          </a:p>
        </p:txBody>
      </p:sp>
      <p:sp>
        <p:nvSpPr>
          <p:cNvPr id="13" name="Rectangle 12"/>
          <p:cNvSpPr/>
          <p:nvPr/>
        </p:nvSpPr>
        <p:spPr>
          <a:xfrm>
            <a:off x="6172200" y="2212848"/>
            <a:ext cx="2651760" cy="2286000"/>
          </a:xfrm>
          <a:prstGeom prst="rect">
            <a:avLst/>
          </a:prstGeom>
          <a:solidFill>
            <a:srgbClr val="E6F6F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4" name="TextBox 13"/>
          <p:cNvSpPr txBox="1"/>
          <p:nvPr/>
        </p:nvSpPr>
        <p:spPr>
          <a:xfrm>
            <a:off x="6391656" y="2414016"/>
            <a:ext cx="2212848" cy="402336"/>
          </a:xfrm>
          <a:prstGeom prst="rect">
            <a:avLst/>
          </a:prstGeom>
          <a:noFill/>
        </p:spPr>
        <p:txBody>
          <a:bodyPr wrap="square" lIns="0" tIns="0" rIns="0" bIns="0">
            <a:spAutoFit/>
          </a:bodyPr>
          <a:lstStyle/>
          <a:p>
            <a:pPr marL="0" indent="0">
              <a:lnSpc>
                <a:spcPct val="95000"/>
              </a:lnSpc>
              <a:buNone/>
            </a:pPr>
            <a:r>
              <a:rPr sz="1200" b="1" i="0" cap="all" spc="50">
                <a:solidFill>
                  <a:srgbClr val="007A6B"/>
                </a:solidFill>
                <a:latin typeface="Garamond"/>
              </a:rPr>
              <a:t>0 % — don manuel ou indirect</a:t>
            </a:r>
          </a:p>
        </p:txBody>
      </p:sp>
      <p:sp>
        <p:nvSpPr>
          <p:cNvPr id="15" name="TextBox 14"/>
          <p:cNvSpPr txBox="1"/>
          <p:nvPr/>
        </p:nvSpPr>
        <p:spPr>
          <a:xfrm>
            <a:off x="6391656" y="2962656"/>
            <a:ext cx="2356808" cy="1380571"/>
          </a:xfrm>
          <a:prstGeom prst="rect">
            <a:avLst/>
          </a:prstGeom>
          <a:noFill/>
        </p:spPr>
        <p:txBody>
          <a:bodyPr wrap="square" lIns="0" tIns="0" rIns="0" bIns="0">
            <a:spAutoFit/>
          </a:bodyPr>
          <a:lstStyle/>
          <a:p>
            <a:pPr marL="155448" indent="-155448">
              <a:lnSpc>
                <a:spcPct val="94000"/>
              </a:lnSpc>
              <a:spcAft>
                <a:spcPts val="500"/>
              </a:spcAft>
              <a:buClr>
                <a:srgbClr val="1E7BBE"/>
              </a:buClr>
              <a:buSzPct val="80000"/>
              <a:buFont typeface="Garamond"/>
              <a:buChar char="▪"/>
            </a:pPr>
            <a:r>
              <a:rPr sz="1300" b="0" i="0" dirty="0">
                <a:solidFill>
                  <a:srgbClr val="1C2B36"/>
                </a:solidFill>
                <a:latin typeface="Garamond"/>
              </a:rPr>
              <a:t>Virement </a:t>
            </a:r>
            <a:r>
              <a:rPr sz="1300" b="0" i="0" dirty="0" err="1">
                <a:solidFill>
                  <a:srgbClr val="1C2B36"/>
                </a:solidFill>
                <a:latin typeface="Garamond"/>
              </a:rPr>
              <a:t>bancaire</a:t>
            </a:r>
            <a:r>
              <a:rPr sz="1300" b="0" i="0" dirty="0">
                <a:solidFill>
                  <a:srgbClr val="1C2B36"/>
                </a:solidFill>
                <a:latin typeface="Garamond"/>
              </a:rPr>
              <a:t>, remise de la main à la main</a:t>
            </a:r>
          </a:p>
          <a:p>
            <a:pPr marL="155448" indent="-155448">
              <a:lnSpc>
                <a:spcPct val="94000"/>
              </a:lnSpc>
              <a:spcAft>
                <a:spcPts val="500"/>
              </a:spcAft>
              <a:buClr>
                <a:srgbClr val="1E7BBE"/>
              </a:buClr>
              <a:buSzPct val="80000"/>
              <a:buFont typeface="Garamond"/>
              <a:buChar char="▪"/>
            </a:pPr>
            <a:r>
              <a:rPr sz="1300" b="0" i="0" dirty="0" err="1">
                <a:solidFill>
                  <a:srgbClr val="1C2B36"/>
                </a:solidFill>
                <a:latin typeface="Garamond"/>
              </a:rPr>
              <a:t>Aucun</a:t>
            </a:r>
            <a:r>
              <a:rPr sz="1300" b="0" i="0" dirty="0">
                <a:solidFill>
                  <a:srgbClr val="1C2B36"/>
                </a:solidFill>
                <a:latin typeface="Garamond"/>
              </a:rPr>
              <a:t> </a:t>
            </a:r>
            <a:r>
              <a:rPr sz="1300" b="0" i="0" dirty="0" err="1">
                <a:solidFill>
                  <a:srgbClr val="1C2B36"/>
                </a:solidFill>
                <a:latin typeface="Garamond"/>
              </a:rPr>
              <a:t>acte</a:t>
            </a:r>
            <a:r>
              <a:rPr sz="1300" b="0" i="0" dirty="0">
                <a:solidFill>
                  <a:srgbClr val="1C2B36"/>
                </a:solidFill>
                <a:latin typeface="Garamond"/>
              </a:rPr>
              <a:t>, </a:t>
            </a:r>
            <a:r>
              <a:rPr sz="1300" b="0" i="0" dirty="0" err="1">
                <a:solidFill>
                  <a:srgbClr val="1C2B36"/>
                </a:solidFill>
                <a:latin typeface="Garamond"/>
              </a:rPr>
              <a:t>donc</a:t>
            </a:r>
            <a:r>
              <a:rPr sz="1300" b="0" i="0" dirty="0">
                <a:solidFill>
                  <a:srgbClr val="1C2B36"/>
                </a:solidFill>
                <a:latin typeface="Garamond"/>
              </a:rPr>
              <a:t> </a:t>
            </a:r>
            <a:r>
              <a:rPr sz="1300" b="0" i="0" dirty="0" err="1">
                <a:solidFill>
                  <a:srgbClr val="1C2B36"/>
                </a:solidFill>
                <a:latin typeface="Garamond"/>
              </a:rPr>
              <a:t>aucun</a:t>
            </a:r>
            <a:r>
              <a:rPr sz="1300" b="0" i="0" dirty="0">
                <a:solidFill>
                  <a:srgbClr val="1C2B36"/>
                </a:solidFill>
                <a:latin typeface="Garamond"/>
              </a:rPr>
              <a:t> droit de donation, sous </a:t>
            </a:r>
            <a:r>
              <a:rPr sz="1300" b="0" i="0" dirty="0" err="1">
                <a:solidFill>
                  <a:srgbClr val="1C2B36"/>
                </a:solidFill>
                <a:latin typeface="Garamond"/>
              </a:rPr>
              <a:t>réserve</a:t>
            </a:r>
            <a:r>
              <a:rPr sz="1300" b="0" i="0" dirty="0">
                <a:solidFill>
                  <a:srgbClr val="1C2B36"/>
                </a:solidFill>
                <a:latin typeface="Garamond"/>
              </a:rPr>
              <a:t> de </a:t>
            </a:r>
            <a:r>
              <a:rPr sz="1300" b="0" i="0" dirty="0" err="1">
                <a:solidFill>
                  <a:srgbClr val="1C2B36"/>
                </a:solidFill>
                <a:latin typeface="Garamond"/>
              </a:rPr>
              <a:t>l’application</a:t>
            </a:r>
            <a:r>
              <a:rPr sz="1300" b="0" i="0" dirty="0">
                <a:solidFill>
                  <a:srgbClr val="1C2B36"/>
                </a:solidFill>
                <a:latin typeface="Garamond"/>
              </a:rPr>
              <a:t> de </a:t>
            </a:r>
            <a:r>
              <a:rPr sz="1300" b="0" i="0" dirty="0" err="1">
                <a:solidFill>
                  <a:srgbClr val="1C2B36"/>
                </a:solidFill>
                <a:latin typeface="Garamond"/>
              </a:rPr>
              <a:t>l’article</a:t>
            </a:r>
            <a:r>
              <a:rPr sz="1300" b="0" i="0" dirty="0">
                <a:solidFill>
                  <a:srgbClr val="1C2B36"/>
                </a:solidFill>
                <a:latin typeface="Garamond"/>
              </a:rPr>
              <a:t> 7 </a:t>
            </a:r>
            <a:r>
              <a:rPr lang="nl-BE" sz="1300" b="0" i="0" dirty="0">
                <a:solidFill>
                  <a:srgbClr val="1C2B36"/>
                </a:solidFill>
                <a:latin typeface="Garamond"/>
              </a:rPr>
              <a:t>du C. succ. </a:t>
            </a:r>
            <a:r>
              <a:rPr sz="1300" b="0" i="0" dirty="0" err="1">
                <a:solidFill>
                  <a:srgbClr val="1C2B36"/>
                </a:solidFill>
                <a:latin typeface="Garamond"/>
              </a:rPr>
              <a:t>ou</a:t>
            </a:r>
            <a:r>
              <a:rPr sz="1300" b="0" i="0" dirty="0">
                <a:solidFill>
                  <a:srgbClr val="1C2B36"/>
                </a:solidFill>
                <a:latin typeface="Garamond"/>
              </a:rPr>
              <a:t> de la disposition </a:t>
            </a:r>
            <a:r>
              <a:rPr sz="1300" b="0" i="0" dirty="0" err="1">
                <a:solidFill>
                  <a:srgbClr val="1C2B36"/>
                </a:solidFill>
                <a:latin typeface="Garamond"/>
              </a:rPr>
              <a:t>régionale</a:t>
            </a:r>
            <a:r>
              <a:rPr sz="1300" b="0" i="0" dirty="0">
                <a:solidFill>
                  <a:srgbClr val="1C2B36"/>
                </a:solidFill>
                <a:latin typeface="Garamond"/>
              </a:rPr>
              <a:t> </a:t>
            </a:r>
            <a:r>
              <a:rPr sz="1300" b="0" i="0" dirty="0" err="1">
                <a:solidFill>
                  <a:srgbClr val="1C2B36"/>
                </a:solidFill>
                <a:latin typeface="Garamond"/>
              </a:rPr>
              <a:t>correspondante</a:t>
            </a:r>
            <a:endParaRPr sz="1300" b="0" i="0" dirty="0">
              <a:solidFill>
                <a:srgbClr val="1C2B36"/>
              </a:solidFill>
              <a:latin typeface="Garamond"/>
            </a:endParaRPr>
          </a:p>
        </p:txBody>
      </p:sp>
      <p:sp>
        <p:nvSpPr>
          <p:cNvPr id="16" name="Rectangle 15"/>
          <p:cNvSpPr/>
          <p:nvPr/>
        </p:nvSpPr>
        <p:spPr>
          <a:xfrm>
            <a:off x="502920" y="4621120"/>
            <a:ext cx="8321040" cy="896112"/>
          </a:xfrm>
          <a:prstGeom prst="rect">
            <a:avLst/>
          </a:prstGeom>
          <a:solidFill>
            <a:srgbClr val="114F7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TextBox 16"/>
          <p:cNvSpPr txBox="1"/>
          <p:nvPr/>
        </p:nvSpPr>
        <p:spPr>
          <a:xfrm>
            <a:off x="704088" y="4730848"/>
            <a:ext cx="7918704" cy="676656"/>
          </a:xfrm>
          <a:prstGeom prst="rect">
            <a:avLst/>
          </a:prstGeom>
          <a:noFill/>
        </p:spPr>
        <p:txBody>
          <a:bodyPr wrap="square" lIns="0" tIns="0" rIns="0" bIns="0" anchor="ctr">
            <a:spAutoFit/>
          </a:bodyPr>
          <a:lstStyle/>
          <a:p>
            <a:pPr marL="0" indent="0">
              <a:lnSpc>
                <a:spcPct val="95000"/>
              </a:lnSpc>
              <a:buNone/>
            </a:pPr>
            <a:r>
              <a:rPr sz="1100" b="1" i="0" cap="all" spc="50" dirty="0">
                <a:solidFill>
                  <a:srgbClr val="FFFFFF"/>
                </a:solidFill>
                <a:latin typeface="Garamond"/>
              </a:rPr>
              <a:t>La fiction </a:t>
            </a:r>
            <a:r>
              <a:rPr sz="1100" b="1" i="0" cap="all" spc="50" dirty="0" err="1">
                <a:solidFill>
                  <a:srgbClr val="FFFFFF"/>
                </a:solidFill>
                <a:latin typeface="Garamond"/>
              </a:rPr>
              <a:t>fiscale</a:t>
            </a:r>
            <a:r>
              <a:rPr sz="1100" b="1" i="0" cap="all" spc="50" dirty="0">
                <a:solidFill>
                  <a:srgbClr val="FFFFFF"/>
                </a:solidFill>
                <a:latin typeface="Garamond"/>
              </a:rPr>
              <a:t>  </a:t>
            </a:r>
            <a:r>
              <a:rPr sz="1150" b="0" i="0" dirty="0">
                <a:solidFill>
                  <a:srgbClr val="FFFFFF"/>
                </a:solidFill>
                <a:latin typeface="Garamond"/>
              </a:rPr>
              <a:t>Si le </a:t>
            </a:r>
            <a:r>
              <a:rPr sz="1150" b="0" i="0" dirty="0" err="1">
                <a:solidFill>
                  <a:srgbClr val="FFFFFF"/>
                </a:solidFill>
                <a:latin typeface="Garamond"/>
              </a:rPr>
              <a:t>donateur</a:t>
            </a:r>
            <a:r>
              <a:rPr sz="1150" b="0" i="0" dirty="0">
                <a:solidFill>
                  <a:srgbClr val="FFFFFF"/>
                </a:solidFill>
                <a:latin typeface="Garamond"/>
              </a:rPr>
              <a:t> </a:t>
            </a:r>
            <a:r>
              <a:rPr sz="1150" b="0" i="0" dirty="0" err="1">
                <a:solidFill>
                  <a:srgbClr val="FFFFFF"/>
                </a:solidFill>
                <a:latin typeface="Garamond"/>
              </a:rPr>
              <a:t>décède</a:t>
            </a:r>
            <a:r>
              <a:rPr sz="1150" b="0" i="0" dirty="0">
                <a:solidFill>
                  <a:srgbClr val="FFFFFF"/>
                </a:solidFill>
                <a:latin typeface="Garamond"/>
              </a:rPr>
              <a:t> pendant la </a:t>
            </a:r>
            <a:r>
              <a:rPr sz="1150" b="0" i="0" dirty="0" err="1">
                <a:solidFill>
                  <a:srgbClr val="FFFFFF"/>
                </a:solidFill>
                <a:latin typeface="Garamond"/>
              </a:rPr>
              <a:t>période</a:t>
            </a:r>
            <a:r>
              <a:rPr sz="1150" b="0" i="0" dirty="0">
                <a:solidFill>
                  <a:srgbClr val="FFFFFF"/>
                </a:solidFill>
                <a:latin typeface="Garamond"/>
              </a:rPr>
              <a:t> </a:t>
            </a:r>
            <a:r>
              <a:rPr sz="1150" b="0" i="0" dirty="0" err="1">
                <a:solidFill>
                  <a:srgbClr val="FFFFFF"/>
                </a:solidFill>
                <a:latin typeface="Garamond"/>
              </a:rPr>
              <a:t>suspecte</a:t>
            </a:r>
            <a:r>
              <a:rPr sz="1150" b="0" i="0" dirty="0">
                <a:solidFill>
                  <a:srgbClr val="FFFFFF"/>
                </a:solidFill>
                <a:latin typeface="Garamond"/>
              </a:rPr>
              <a:t> applicable, la donation non </a:t>
            </a:r>
            <a:r>
              <a:rPr sz="1150" b="0" i="0" dirty="0" err="1">
                <a:solidFill>
                  <a:srgbClr val="FFFFFF"/>
                </a:solidFill>
                <a:latin typeface="Garamond"/>
              </a:rPr>
              <a:t>enregistrée</a:t>
            </a:r>
            <a:r>
              <a:rPr sz="1150" b="0" i="0" dirty="0">
                <a:solidFill>
                  <a:srgbClr val="FFFFFF"/>
                </a:solidFill>
                <a:latin typeface="Garamond"/>
              </a:rPr>
              <a:t> est </a:t>
            </a:r>
            <a:r>
              <a:rPr sz="1150" b="0" i="0" dirty="0" err="1">
                <a:solidFill>
                  <a:srgbClr val="FFFFFF"/>
                </a:solidFill>
                <a:latin typeface="Garamond"/>
              </a:rPr>
              <a:t>fictivement</a:t>
            </a:r>
            <a:r>
              <a:rPr sz="1150" b="0" i="0" dirty="0">
                <a:solidFill>
                  <a:srgbClr val="FFFFFF"/>
                </a:solidFill>
                <a:latin typeface="Garamond"/>
              </a:rPr>
              <a:t> </a:t>
            </a:r>
            <a:r>
              <a:rPr sz="1150" b="0" i="0" dirty="0" err="1">
                <a:solidFill>
                  <a:srgbClr val="FFFFFF"/>
                </a:solidFill>
                <a:latin typeface="Garamond"/>
              </a:rPr>
              <a:t>réintégrée</a:t>
            </a:r>
            <a:r>
              <a:rPr sz="1150" b="0" i="0" dirty="0">
                <a:solidFill>
                  <a:srgbClr val="FFFFFF"/>
                </a:solidFill>
                <a:latin typeface="Garamond"/>
              </a:rPr>
              <a:t> dans la succession et </a:t>
            </a:r>
            <a:r>
              <a:rPr sz="1150" b="0" i="0" dirty="0" err="1">
                <a:solidFill>
                  <a:srgbClr val="FFFFFF"/>
                </a:solidFill>
                <a:latin typeface="Garamond"/>
              </a:rPr>
              <a:t>soumise</a:t>
            </a:r>
            <a:r>
              <a:rPr sz="1150" b="0" i="0" dirty="0">
                <a:solidFill>
                  <a:srgbClr val="FFFFFF"/>
                </a:solidFill>
                <a:latin typeface="Garamond"/>
              </a:rPr>
              <a:t> aux droits de succession.</a:t>
            </a:r>
            <a:r>
              <a:rPr lang="fr-BE" sz="1150" b="0" i="0" dirty="0">
                <a:solidFill>
                  <a:srgbClr val="FFFFFF"/>
                </a:solidFill>
                <a:latin typeface="Garamond"/>
              </a:rPr>
              <a:t> Cette fiction fiscale est distincte du rapport civil des donations.</a:t>
            </a:r>
            <a:endParaRPr sz="1150" b="0" i="0" dirty="0">
              <a:solidFill>
                <a:srgbClr val="FFFFFF"/>
              </a:solidFill>
              <a:latin typeface="Garamond"/>
            </a:endParaRPr>
          </a:p>
        </p:txBody>
      </p:sp>
      <p:sp>
        <p:nvSpPr>
          <p:cNvPr id="18" name="Rectangle 17"/>
          <p:cNvSpPr/>
          <p:nvPr/>
        </p:nvSpPr>
        <p:spPr>
          <a:xfrm>
            <a:off x="502920" y="5669280"/>
            <a:ext cx="7452360" cy="475488"/>
          </a:xfrm>
          <a:prstGeom prst="rect">
            <a:avLst/>
          </a:prstGeom>
          <a:solidFill>
            <a:srgbClr val="E6F6F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9" name="TextBox 18"/>
          <p:cNvSpPr txBox="1"/>
          <p:nvPr/>
        </p:nvSpPr>
        <p:spPr>
          <a:xfrm>
            <a:off x="704088" y="5746211"/>
            <a:ext cx="7050024" cy="321627"/>
          </a:xfrm>
          <a:prstGeom prst="rect">
            <a:avLst/>
          </a:prstGeom>
          <a:noFill/>
        </p:spPr>
        <p:txBody>
          <a:bodyPr wrap="square" lIns="0" tIns="0" rIns="0" bIns="0" anchor="ctr">
            <a:spAutoFit/>
          </a:bodyPr>
          <a:lstStyle/>
          <a:p>
            <a:pPr marL="0" indent="0">
              <a:lnSpc>
                <a:spcPct val="95000"/>
              </a:lnSpc>
              <a:buNone/>
            </a:pPr>
            <a:r>
              <a:rPr sz="1050" b="1" i="0" cap="all" spc="50" dirty="0">
                <a:solidFill>
                  <a:srgbClr val="007A6B"/>
                </a:solidFill>
                <a:latin typeface="Garamond"/>
              </a:rPr>
              <a:t>La parade  </a:t>
            </a:r>
            <a:r>
              <a:rPr sz="1100" b="0" i="0" dirty="0">
                <a:solidFill>
                  <a:srgbClr val="1C2B36"/>
                </a:solidFill>
                <a:latin typeface="Garamond"/>
              </a:rPr>
              <a:t>Faire </a:t>
            </a:r>
            <a:r>
              <a:rPr sz="1100" b="0" i="0" dirty="0" err="1">
                <a:solidFill>
                  <a:srgbClr val="1C2B36"/>
                </a:solidFill>
                <a:latin typeface="Garamond"/>
              </a:rPr>
              <a:t>enregistrer</a:t>
            </a:r>
            <a:r>
              <a:rPr sz="1100" b="0" i="0" dirty="0">
                <a:solidFill>
                  <a:srgbClr val="1C2B36"/>
                </a:solidFill>
                <a:latin typeface="Garamond"/>
              </a:rPr>
              <a:t> </a:t>
            </a:r>
            <a:r>
              <a:rPr sz="1100" b="0" i="0" dirty="0" err="1">
                <a:solidFill>
                  <a:srgbClr val="1C2B36"/>
                </a:solidFill>
                <a:latin typeface="Garamond"/>
              </a:rPr>
              <a:t>volontairement</a:t>
            </a:r>
            <a:r>
              <a:rPr sz="1100" b="0" i="0" dirty="0">
                <a:solidFill>
                  <a:srgbClr val="1C2B36"/>
                </a:solidFill>
                <a:latin typeface="Garamond"/>
              </a:rPr>
              <a:t> la donation et acquitter les droits de donation </a:t>
            </a:r>
            <a:r>
              <a:rPr sz="1100" b="0" i="0" dirty="0" err="1">
                <a:solidFill>
                  <a:srgbClr val="1C2B36"/>
                </a:solidFill>
                <a:latin typeface="Garamond"/>
              </a:rPr>
              <a:t>écarte</a:t>
            </a:r>
            <a:r>
              <a:rPr sz="1100" b="0" i="0" dirty="0">
                <a:solidFill>
                  <a:srgbClr val="1C2B36"/>
                </a:solidFill>
                <a:latin typeface="Garamond"/>
              </a:rPr>
              <a:t> </a:t>
            </a:r>
            <a:r>
              <a:rPr sz="1100" b="0" i="0" dirty="0" err="1">
                <a:solidFill>
                  <a:srgbClr val="1C2B36"/>
                </a:solidFill>
                <a:latin typeface="Garamond"/>
              </a:rPr>
              <a:t>ce</a:t>
            </a:r>
            <a:r>
              <a:rPr sz="1100" b="0" i="0" dirty="0">
                <a:solidFill>
                  <a:srgbClr val="1C2B36"/>
                </a:solidFill>
                <a:latin typeface="Garamond"/>
              </a:rPr>
              <a:t> </a:t>
            </a:r>
            <a:r>
              <a:rPr sz="1100" b="0" i="0" dirty="0" err="1">
                <a:solidFill>
                  <a:srgbClr val="1C2B36"/>
                </a:solidFill>
                <a:latin typeface="Garamond"/>
              </a:rPr>
              <a:t>risque</a:t>
            </a:r>
            <a:r>
              <a:rPr sz="1100" b="0" i="0" dirty="0">
                <a:solidFill>
                  <a:srgbClr val="1C2B36"/>
                </a:solidFill>
                <a:latin typeface="Garamond"/>
              </a:rPr>
              <a:t> : la durée de la </a:t>
            </a:r>
            <a:r>
              <a:rPr sz="1100" b="0" i="0" dirty="0" err="1">
                <a:solidFill>
                  <a:srgbClr val="1C2B36"/>
                </a:solidFill>
                <a:latin typeface="Garamond"/>
              </a:rPr>
              <a:t>période</a:t>
            </a:r>
            <a:r>
              <a:rPr sz="1100" b="0" i="0" dirty="0">
                <a:solidFill>
                  <a:srgbClr val="1C2B36"/>
                </a:solidFill>
                <a:latin typeface="Garamond"/>
              </a:rPr>
              <a:t> </a:t>
            </a:r>
            <a:r>
              <a:rPr sz="1100" b="0" i="0" dirty="0" err="1">
                <a:solidFill>
                  <a:srgbClr val="1C2B36"/>
                </a:solidFill>
                <a:latin typeface="Garamond"/>
              </a:rPr>
              <a:t>suspecte</a:t>
            </a:r>
            <a:r>
              <a:rPr sz="1100" b="0" i="0" dirty="0">
                <a:solidFill>
                  <a:srgbClr val="1C2B36"/>
                </a:solidFill>
                <a:latin typeface="Garamond"/>
              </a:rPr>
              <a:t> </a:t>
            </a:r>
            <a:r>
              <a:rPr lang="nl-BE" sz="1100" b="0" i="0" dirty="0">
                <a:solidFill>
                  <a:srgbClr val="1C2B36"/>
                </a:solidFill>
                <a:latin typeface="Garamond"/>
              </a:rPr>
              <a:t>est désormais unifiée à </a:t>
            </a:r>
            <a:r>
              <a:rPr lang="nl-BE" sz="1100" b="1" i="0" dirty="0">
                <a:solidFill>
                  <a:srgbClr val="1C2B36"/>
                </a:solidFill>
                <a:latin typeface="Garamond"/>
              </a:rPr>
              <a:t>5 ans</a:t>
            </a:r>
            <a:r>
              <a:rPr sz="1100" b="0" i="0" dirty="0">
                <a:solidFill>
                  <a:srgbClr val="1C2B36"/>
                </a:solidFill>
                <a:latin typeface="Garamond"/>
              </a:rPr>
              <a: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51560" y="2103120"/>
            <a:ext cx="7132320" cy="1371600"/>
          </a:xfrm>
          <a:prstGeom prst="rect">
            <a:avLst/>
          </a:prstGeom>
          <a:noFill/>
        </p:spPr>
        <p:txBody>
          <a:bodyPr wrap="square" lIns="0" tIns="0" rIns="0" bIns="0">
            <a:spAutoFit/>
          </a:bodyPr>
          <a:lstStyle/>
          <a:p>
            <a:pPr marL="0" indent="0">
              <a:lnSpc>
                <a:spcPct val="100000"/>
              </a:lnSpc>
              <a:buNone/>
            </a:pPr>
            <a:r>
              <a:rPr sz="3100" b="1" i="0">
                <a:solidFill>
                  <a:srgbClr val="FFFFFF"/>
                </a:solidFill>
                <a:latin typeface="Garamond"/>
              </a:rPr>
              <a:t>Simplifier la vie
à mes êtres chers</a:t>
            </a:r>
          </a:p>
        </p:txBody>
      </p:sp>
      <p:sp>
        <p:nvSpPr>
          <p:cNvPr id="3" name="Rectangle 2"/>
          <p:cNvSpPr/>
          <p:nvPr/>
        </p:nvSpPr>
        <p:spPr>
          <a:xfrm>
            <a:off x="1069848" y="3474720"/>
            <a:ext cx="1005840" cy="36576"/>
          </a:xfrm>
          <a:prstGeom prst="rect">
            <a:avLst/>
          </a:prstGeom>
          <a:solidFill>
            <a:srgbClr val="00A79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1051560" y="3749039"/>
            <a:ext cx="7040880" cy="1097280"/>
          </a:xfrm>
          <a:prstGeom prst="rect">
            <a:avLst/>
          </a:prstGeom>
          <a:noFill/>
        </p:spPr>
        <p:txBody>
          <a:bodyPr wrap="square" lIns="0" tIns="0" rIns="0" bIns="0">
            <a:spAutoFit/>
          </a:bodyPr>
          <a:lstStyle/>
          <a:p>
            <a:pPr marL="0" indent="0">
              <a:lnSpc>
                <a:spcPct val="102000"/>
              </a:lnSpc>
              <a:buNone/>
            </a:pPr>
            <a:r>
              <a:rPr sz="1600" b="0" i="0">
                <a:solidFill>
                  <a:srgbClr val="DDECF8"/>
                </a:solidFill>
                <a:latin typeface="Garamond"/>
              </a:rPr>
              <a:t>Anticiper, chiffrer, choisir les bons outils — et revoir la planification chaque fois que la situation change.</a:t>
            </a:r>
          </a:p>
        </p:txBody>
      </p:sp>
      <p:sp>
        <p:nvSpPr>
          <p:cNvPr id="5" name="TextBox 4"/>
          <p:cNvSpPr txBox="1"/>
          <p:nvPr/>
        </p:nvSpPr>
        <p:spPr>
          <a:xfrm>
            <a:off x="18288" y="274320"/>
            <a:ext cx="292608" cy="274320"/>
          </a:xfrm>
          <a:prstGeom prst="rect">
            <a:avLst/>
          </a:prstGeom>
          <a:noFill/>
        </p:spPr>
        <p:txBody>
          <a:bodyPr wrap="square" lIns="0" tIns="0" rIns="0" bIns="0">
            <a:spAutoFit/>
          </a:bodyPr>
          <a:lstStyle/>
          <a:p>
            <a:pPr marL="0" indent="0" algn="ctr">
              <a:buNone/>
            </a:pPr>
            <a:r>
              <a:rPr sz="1300" b="1" i="0">
                <a:solidFill>
                  <a:srgbClr val="FFFFFF"/>
                </a:solidFill>
                <a:latin typeface="Garamond"/>
              </a:rPr>
              <a:t>27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530352"/>
            <a:ext cx="5760720" cy="274320"/>
          </a:xfrm>
          <a:prstGeom prst="rect">
            <a:avLst/>
          </a:prstGeom>
          <a:noFill/>
        </p:spPr>
        <p:txBody>
          <a:bodyPr wrap="square" lIns="0" tIns="0" rIns="0" bIns="0">
            <a:spAutoFit/>
          </a:bodyPr>
          <a:lstStyle/>
          <a:p>
            <a:pPr marL="0" indent="0">
              <a:buNone/>
            </a:pPr>
            <a:r>
              <a:rPr sz="950" b="1" i="0" cap="all" spc="120">
                <a:solidFill>
                  <a:srgbClr val="4A9BD4"/>
                </a:solidFill>
                <a:latin typeface="Garamond"/>
              </a:rPr>
              <a:t>Planification</a:t>
            </a:r>
          </a:p>
        </p:txBody>
      </p:sp>
      <p:sp>
        <p:nvSpPr>
          <p:cNvPr id="3" name="Rectangle 2"/>
          <p:cNvSpPr/>
          <p:nvPr/>
        </p:nvSpPr>
        <p:spPr>
          <a:xfrm>
            <a:off x="502920" y="841248"/>
            <a:ext cx="8321040" cy="548640"/>
          </a:xfrm>
          <a:prstGeom prst="rect">
            <a:avLst/>
          </a:prstGeom>
          <a:solidFill>
            <a:srgbClr val="1E7BBE"/>
          </a:solidFill>
          <a:ln>
            <a:noFill/>
          </a:ln>
          <a:effectLst/>
        </p:spPr>
        <p:style>
          <a:lnRef idx="1">
            <a:schemeClr val="accent1"/>
          </a:lnRef>
          <a:fillRef idx="3">
            <a:schemeClr val="accent1"/>
          </a:fillRef>
          <a:effectRef idx="2">
            <a:schemeClr val="accent1"/>
          </a:effectRef>
          <a:fontRef idx="minor">
            <a:schemeClr val="lt1"/>
          </a:fontRef>
        </p:style>
        <p:txBody>
          <a:bodyPr wrap="square" lIns="219456" tIns="0" rIns="164592" bIns="0" rtlCol="0" anchor="ctr"/>
          <a:lstStyle/>
          <a:p>
            <a:pPr marL="0" indent="0" algn="l">
              <a:lnSpc>
                <a:spcPct val="92000"/>
              </a:lnSpc>
              <a:buNone/>
            </a:pPr>
            <a:r>
              <a:rPr sz="1600" b="1" i="0" cap="all" spc="40">
                <a:solidFill>
                  <a:srgbClr val="FFFFFF"/>
                </a:solidFill>
                <a:latin typeface="Garamond"/>
              </a:rPr>
              <a:t>Anticiper ces questions et organiser sa transmission</a:t>
            </a:r>
          </a:p>
        </p:txBody>
      </p:sp>
      <p:sp>
        <p:nvSpPr>
          <p:cNvPr id="4" name="TextBox 3"/>
          <p:cNvSpPr txBox="1"/>
          <p:nvPr/>
        </p:nvSpPr>
        <p:spPr>
          <a:xfrm>
            <a:off x="18288" y="274320"/>
            <a:ext cx="292608" cy="274320"/>
          </a:xfrm>
          <a:prstGeom prst="rect">
            <a:avLst/>
          </a:prstGeom>
          <a:noFill/>
        </p:spPr>
        <p:txBody>
          <a:bodyPr wrap="square" lIns="0" tIns="0" rIns="0" bIns="0">
            <a:spAutoFit/>
          </a:bodyPr>
          <a:lstStyle/>
          <a:p>
            <a:pPr marL="0" indent="0" algn="ctr">
              <a:buNone/>
            </a:pPr>
            <a:r>
              <a:rPr sz="1300" b="1" i="0">
                <a:solidFill>
                  <a:srgbClr val="FFFFFF"/>
                </a:solidFill>
                <a:latin typeface="Garamond"/>
              </a:rPr>
              <a:t>28</a:t>
            </a:r>
          </a:p>
        </p:txBody>
      </p:sp>
      <p:sp>
        <p:nvSpPr>
          <p:cNvPr id="5" name="TextBox 4"/>
          <p:cNvSpPr txBox="1"/>
          <p:nvPr/>
        </p:nvSpPr>
        <p:spPr>
          <a:xfrm>
            <a:off x="502920" y="6455664"/>
            <a:ext cx="5943600" cy="274320"/>
          </a:xfrm>
          <a:prstGeom prst="rect">
            <a:avLst/>
          </a:prstGeom>
          <a:noFill/>
        </p:spPr>
        <p:txBody>
          <a:bodyPr wrap="square" lIns="0" tIns="0" rIns="0" bIns="0">
            <a:spAutoFit/>
          </a:bodyPr>
          <a:lstStyle/>
          <a:p>
            <a:pPr marL="0" indent="0">
              <a:buNone/>
            </a:pPr>
            <a:r>
              <a:rPr sz="950" b="0" i="0">
                <a:solidFill>
                  <a:srgbClr val="6B7C8A"/>
                </a:solidFill>
                <a:latin typeface="Garamond"/>
              </a:rPr>
              <a:t>Conférence U4U – 9 septembre 2026</a:t>
            </a:r>
          </a:p>
        </p:txBody>
      </p:sp>
      <p:sp>
        <p:nvSpPr>
          <p:cNvPr id="6" name="Rectangle 5"/>
          <p:cNvSpPr/>
          <p:nvPr/>
        </p:nvSpPr>
        <p:spPr>
          <a:xfrm>
            <a:off x="502920" y="1645920"/>
            <a:ext cx="4041648" cy="2148840"/>
          </a:xfrm>
          <a:prstGeom prst="rect">
            <a:avLst/>
          </a:prstGeom>
          <a:solidFill>
            <a:srgbClr val="F1F7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7" name="TextBox 6"/>
          <p:cNvSpPr txBox="1"/>
          <p:nvPr/>
        </p:nvSpPr>
        <p:spPr>
          <a:xfrm>
            <a:off x="722376" y="1801368"/>
            <a:ext cx="640080" cy="365760"/>
          </a:xfrm>
          <a:prstGeom prst="rect">
            <a:avLst/>
          </a:prstGeom>
          <a:noFill/>
        </p:spPr>
        <p:txBody>
          <a:bodyPr wrap="square" lIns="0" tIns="0" rIns="0" bIns="0">
            <a:spAutoFit/>
          </a:bodyPr>
          <a:lstStyle/>
          <a:p>
            <a:pPr marL="0" indent="0">
              <a:buNone/>
            </a:pPr>
            <a:r>
              <a:rPr sz="2100" b="1" i="0">
                <a:solidFill>
                  <a:srgbClr val="4A9BD4"/>
                </a:solidFill>
                <a:latin typeface="Garamond"/>
              </a:rPr>
              <a:t>1</a:t>
            </a:r>
          </a:p>
        </p:txBody>
      </p:sp>
      <p:sp>
        <p:nvSpPr>
          <p:cNvPr id="8" name="TextBox 7"/>
          <p:cNvSpPr txBox="1"/>
          <p:nvPr/>
        </p:nvSpPr>
        <p:spPr>
          <a:xfrm>
            <a:off x="722376" y="2176272"/>
            <a:ext cx="3602736" cy="201168"/>
          </a:xfrm>
          <a:prstGeom prst="rect">
            <a:avLst/>
          </a:prstGeom>
          <a:noFill/>
        </p:spPr>
        <p:txBody>
          <a:bodyPr wrap="square" lIns="0" tIns="0" rIns="0" bIns="0">
            <a:spAutoFit/>
          </a:bodyPr>
          <a:lstStyle/>
          <a:p>
            <a:pPr marL="0" indent="0">
              <a:lnSpc>
                <a:spcPct val="95000"/>
              </a:lnSpc>
              <a:buNone/>
            </a:pPr>
            <a:r>
              <a:rPr sz="1200" b="1" i="0" cap="all" spc="50">
                <a:solidFill>
                  <a:srgbClr val="114F7A"/>
                </a:solidFill>
                <a:latin typeface="Garamond"/>
              </a:rPr>
              <a:t>Faire le bilan</a:t>
            </a:r>
          </a:p>
        </p:txBody>
      </p:sp>
      <p:sp>
        <p:nvSpPr>
          <p:cNvPr id="9" name="TextBox 8"/>
          <p:cNvSpPr txBox="1"/>
          <p:nvPr/>
        </p:nvSpPr>
        <p:spPr>
          <a:xfrm>
            <a:off x="722376" y="2523744"/>
            <a:ext cx="3602736" cy="1088136"/>
          </a:xfrm>
          <a:prstGeom prst="rect">
            <a:avLst/>
          </a:prstGeom>
          <a:noFill/>
        </p:spPr>
        <p:txBody>
          <a:bodyPr wrap="square" lIns="0" tIns="0" rIns="0" bIns="0">
            <a:spAutoFit/>
          </a:bodyPr>
          <a:lstStyle/>
          <a:p>
            <a:pPr marL="155448" indent="-155448">
              <a:lnSpc>
                <a:spcPct val="94000"/>
              </a:lnSpc>
              <a:spcAft>
                <a:spcPts val="500"/>
              </a:spcAft>
              <a:buClr>
                <a:srgbClr val="1E7BBE"/>
              </a:buClr>
              <a:buSzPct val="80000"/>
              <a:buFont typeface="Garamond"/>
              <a:buChar char="▪"/>
            </a:pPr>
            <a:r>
              <a:rPr sz="1300" b="0" i="0">
                <a:solidFill>
                  <a:srgbClr val="1C2B36"/>
                </a:solidFill>
                <a:latin typeface="Garamond"/>
              </a:rPr>
              <a:t>Inventorier les biens, les dettes et les donations déjà consenties</a:t>
            </a:r>
          </a:p>
          <a:p>
            <a:pPr marL="155448" indent="-155448">
              <a:lnSpc>
                <a:spcPct val="94000"/>
              </a:lnSpc>
              <a:spcAft>
                <a:spcPts val="500"/>
              </a:spcAft>
              <a:buClr>
                <a:srgbClr val="1E7BBE"/>
              </a:buClr>
              <a:buSzPct val="80000"/>
              <a:buFont typeface="Garamond"/>
              <a:buChar char="▪"/>
            </a:pPr>
            <a:r>
              <a:rPr sz="1300" b="0" i="0">
                <a:solidFill>
                  <a:srgbClr val="1C2B36"/>
                </a:solidFill>
                <a:latin typeface="Garamond"/>
              </a:rPr>
              <a:t>Chiffrer les droits dus en cas de décès immédiat, puis dans les années à venir</a:t>
            </a:r>
          </a:p>
          <a:p>
            <a:pPr marL="155448" indent="-155448">
              <a:lnSpc>
                <a:spcPct val="94000"/>
              </a:lnSpc>
              <a:spcAft>
                <a:spcPts val="500"/>
              </a:spcAft>
              <a:buClr>
                <a:srgbClr val="1E7BBE"/>
              </a:buClr>
              <a:buSzPct val="80000"/>
              <a:buFont typeface="Garamond"/>
              <a:buChar char="▪"/>
            </a:pPr>
            <a:r>
              <a:rPr sz="1300" b="0" i="0">
                <a:solidFill>
                  <a:srgbClr val="1C2B36"/>
                </a:solidFill>
                <a:latin typeface="Garamond"/>
              </a:rPr>
              <a:t>Identifier les besoins futurs et les objectifs familiaux</a:t>
            </a:r>
          </a:p>
        </p:txBody>
      </p:sp>
      <p:sp>
        <p:nvSpPr>
          <p:cNvPr id="10" name="Rectangle 9"/>
          <p:cNvSpPr/>
          <p:nvPr/>
        </p:nvSpPr>
        <p:spPr>
          <a:xfrm>
            <a:off x="4782312" y="1645920"/>
            <a:ext cx="4041648" cy="2148840"/>
          </a:xfrm>
          <a:prstGeom prst="rect">
            <a:avLst/>
          </a:prstGeom>
          <a:solidFill>
            <a:srgbClr val="D9E9F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1" name="TextBox 10"/>
          <p:cNvSpPr txBox="1"/>
          <p:nvPr/>
        </p:nvSpPr>
        <p:spPr>
          <a:xfrm>
            <a:off x="5001768" y="1801368"/>
            <a:ext cx="640080" cy="365760"/>
          </a:xfrm>
          <a:prstGeom prst="rect">
            <a:avLst/>
          </a:prstGeom>
          <a:noFill/>
        </p:spPr>
        <p:txBody>
          <a:bodyPr wrap="square" lIns="0" tIns="0" rIns="0" bIns="0">
            <a:spAutoFit/>
          </a:bodyPr>
          <a:lstStyle/>
          <a:p>
            <a:pPr marL="0" indent="0">
              <a:buNone/>
            </a:pPr>
            <a:r>
              <a:rPr sz="2100" b="1" i="0">
                <a:solidFill>
                  <a:srgbClr val="4A9BD4"/>
                </a:solidFill>
                <a:latin typeface="Garamond"/>
              </a:rPr>
              <a:t>2</a:t>
            </a:r>
          </a:p>
        </p:txBody>
      </p:sp>
      <p:sp>
        <p:nvSpPr>
          <p:cNvPr id="12" name="TextBox 11"/>
          <p:cNvSpPr txBox="1"/>
          <p:nvPr/>
        </p:nvSpPr>
        <p:spPr>
          <a:xfrm>
            <a:off x="5001768" y="2176272"/>
            <a:ext cx="3602736" cy="201168"/>
          </a:xfrm>
          <a:prstGeom prst="rect">
            <a:avLst/>
          </a:prstGeom>
          <a:noFill/>
        </p:spPr>
        <p:txBody>
          <a:bodyPr wrap="square" lIns="0" tIns="0" rIns="0" bIns="0">
            <a:spAutoFit/>
          </a:bodyPr>
          <a:lstStyle/>
          <a:p>
            <a:pPr marL="0" indent="0">
              <a:lnSpc>
                <a:spcPct val="95000"/>
              </a:lnSpc>
              <a:buNone/>
            </a:pPr>
            <a:r>
              <a:rPr sz="1200" b="1" i="0" cap="all" spc="50">
                <a:solidFill>
                  <a:srgbClr val="114F7A"/>
                </a:solidFill>
                <a:latin typeface="Garamond"/>
              </a:rPr>
              <a:t>Contexte international ?</a:t>
            </a:r>
          </a:p>
        </p:txBody>
      </p:sp>
      <p:sp>
        <p:nvSpPr>
          <p:cNvPr id="13" name="TextBox 12"/>
          <p:cNvSpPr txBox="1"/>
          <p:nvPr/>
        </p:nvSpPr>
        <p:spPr>
          <a:xfrm>
            <a:off x="5001768" y="2523744"/>
            <a:ext cx="3602736" cy="1088136"/>
          </a:xfrm>
          <a:prstGeom prst="rect">
            <a:avLst/>
          </a:prstGeom>
          <a:noFill/>
        </p:spPr>
        <p:txBody>
          <a:bodyPr wrap="square" lIns="0" tIns="0" rIns="0" bIns="0">
            <a:spAutoFit/>
          </a:bodyPr>
          <a:lstStyle/>
          <a:p>
            <a:pPr marL="155448" indent="-155448">
              <a:lnSpc>
                <a:spcPct val="94000"/>
              </a:lnSpc>
              <a:spcAft>
                <a:spcPts val="500"/>
              </a:spcAft>
              <a:buClr>
                <a:srgbClr val="1E7BBE"/>
              </a:buClr>
              <a:buSzPct val="80000"/>
              <a:buFont typeface="Garamond"/>
              <a:buChar char="▪"/>
            </a:pPr>
            <a:r>
              <a:rPr sz="1300" b="0" i="0">
                <a:solidFill>
                  <a:srgbClr val="1C2B36"/>
                </a:solidFill>
                <a:latin typeface="Garamond"/>
              </a:rPr>
              <a:t>Résidence du défunt ou du donateur, localisation des biens, nationalités en présence</a:t>
            </a:r>
          </a:p>
          <a:p>
            <a:pPr marL="155448" indent="-155448">
              <a:lnSpc>
                <a:spcPct val="94000"/>
              </a:lnSpc>
              <a:spcAft>
                <a:spcPts val="500"/>
              </a:spcAft>
              <a:buClr>
                <a:srgbClr val="1E7BBE"/>
              </a:buClr>
              <a:buSzPct val="80000"/>
              <a:buFont typeface="Garamond"/>
              <a:buChar char="▪"/>
            </a:pPr>
            <a:r>
              <a:rPr sz="1300" b="0" i="0">
                <a:solidFill>
                  <a:srgbClr val="1C2B36"/>
                </a:solidFill>
                <a:latin typeface="Garamond"/>
              </a:rPr>
              <a:t>Risque de taxation dans plusieurs États et existence — ou absence — d’une convention</a:t>
            </a:r>
          </a:p>
        </p:txBody>
      </p:sp>
      <p:pic>
        <p:nvPicPr>
          <p:cNvPr id="14" name="Picture 13" descr="ic_list.png"/>
          <p:cNvPicPr>
            <a:picLocks noChangeAspect="1"/>
          </p:cNvPicPr>
          <p:nvPr/>
        </p:nvPicPr>
        <p:blipFill>
          <a:blip r:embed="rId2"/>
          <a:stretch>
            <a:fillRect/>
          </a:stretch>
        </p:blipFill>
        <p:spPr>
          <a:xfrm>
            <a:off x="4005072" y="1773936"/>
            <a:ext cx="365760" cy="365760"/>
          </a:xfrm>
          <a:prstGeom prst="rect">
            <a:avLst/>
          </a:prstGeom>
        </p:spPr>
      </p:pic>
      <p:pic>
        <p:nvPicPr>
          <p:cNvPr id="15" name="Picture 14" descr="ic_globe.png"/>
          <p:cNvPicPr>
            <a:picLocks noChangeAspect="1"/>
          </p:cNvPicPr>
          <p:nvPr/>
        </p:nvPicPr>
        <p:blipFill>
          <a:blip r:embed="rId3"/>
          <a:stretch>
            <a:fillRect/>
          </a:stretch>
        </p:blipFill>
        <p:spPr>
          <a:xfrm>
            <a:off x="8284464" y="1773936"/>
            <a:ext cx="365760" cy="365760"/>
          </a:xfrm>
          <a:prstGeom prst="rect">
            <a:avLst/>
          </a:prstGeom>
        </p:spPr>
      </p:pic>
      <p:sp>
        <p:nvSpPr>
          <p:cNvPr id="16" name="Rectangle 15"/>
          <p:cNvSpPr/>
          <p:nvPr/>
        </p:nvSpPr>
        <p:spPr>
          <a:xfrm>
            <a:off x="502920" y="3968496"/>
            <a:ext cx="8321040" cy="2103120"/>
          </a:xfrm>
          <a:prstGeom prst="rect">
            <a:avLst/>
          </a:prstGeom>
          <a:solidFill>
            <a:srgbClr val="E6F6F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TextBox 16"/>
          <p:cNvSpPr txBox="1"/>
          <p:nvPr/>
        </p:nvSpPr>
        <p:spPr>
          <a:xfrm>
            <a:off x="722376" y="4123944"/>
            <a:ext cx="640080" cy="365760"/>
          </a:xfrm>
          <a:prstGeom prst="rect">
            <a:avLst/>
          </a:prstGeom>
          <a:noFill/>
        </p:spPr>
        <p:txBody>
          <a:bodyPr wrap="square" lIns="0" tIns="0" rIns="0" bIns="0">
            <a:spAutoFit/>
          </a:bodyPr>
          <a:lstStyle/>
          <a:p>
            <a:pPr marL="0" indent="0">
              <a:buNone/>
            </a:pPr>
            <a:r>
              <a:rPr sz="2100" b="1" i="0">
                <a:solidFill>
                  <a:srgbClr val="4A9BD4"/>
                </a:solidFill>
                <a:latin typeface="Garamond"/>
              </a:rPr>
              <a:t>3</a:t>
            </a:r>
          </a:p>
        </p:txBody>
      </p:sp>
      <p:sp>
        <p:nvSpPr>
          <p:cNvPr id="18" name="TextBox 17"/>
          <p:cNvSpPr txBox="1"/>
          <p:nvPr/>
        </p:nvSpPr>
        <p:spPr>
          <a:xfrm>
            <a:off x="722376" y="4498848"/>
            <a:ext cx="7882127" cy="201168"/>
          </a:xfrm>
          <a:prstGeom prst="rect">
            <a:avLst/>
          </a:prstGeom>
          <a:noFill/>
        </p:spPr>
        <p:txBody>
          <a:bodyPr wrap="square" lIns="0" tIns="0" rIns="0" bIns="0">
            <a:spAutoFit/>
          </a:bodyPr>
          <a:lstStyle/>
          <a:p>
            <a:pPr marL="0" indent="0">
              <a:lnSpc>
                <a:spcPct val="95000"/>
              </a:lnSpc>
              <a:buNone/>
            </a:pPr>
            <a:r>
              <a:rPr sz="1200" b="1" i="0" cap="all" spc="50">
                <a:solidFill>
                  <a:srgbClr val="007A6B"/>
                </a:solidFill>
                <a:latin typeface="Garamond"/>
              </a:rPr>
              <a:t>Choisir la solution adaptée, puis la mettre en pratique</a:t>
            </a:r>
          </a:p>
        </p:txBody>
      </p:sp>
      <p:sp>
        <p:nvSpPr>
          <p:cNvPr id="19" name="TextBox 18"/>
          <p:cNvSpPr txBox="1"/>
          <p:nvPr/>
        </p:nvSpPr>
        <p:spPr>
          <a:xfrm>
            <a:off x="722376" y="4846320"/>
            <a:ext cx="7882127" cy="692434"/>
          </a:xfrm>
          <a:prstGeom prst="rect">
            <a:avLst/>
          </a:prstGeom>
          <a:noFill/>
        </p:spPr>
        <p:txBody>
          <a:bodyPr wrap="square" lIns="0" tIns="0" rIns="0" bIns="0">
            <a:spAutoFit/>
          </a:bodyPr>
          <a:lstStyle/>
          <a:p>
            <a:pPr marL="155448" indent="-155448">
              <a:lnSpc>
                <a:spcPct val="94000"/>
              </a:lnSpc>
              <a:spcAft>
                <a:spcPts val="500"/>
              </a:spcAft>
              <a:buClr>
                <a:srgbClr val="1E7BBE"/>
              </a:buClr>
              <a:buSzPct val="80000"/>
              <a:buFont typeface="Garamond"/>
              <a:buChar char="▪"/>
            </a:pPr>
            <a:r>
              <a:rPr sz="1300" b="0" i="0" dirty="0">
                <a:solidFill>
                  <a:srgbClr val="1C2B36"/>
                </a:solidFill>
                <a:latin typeface="Garamond"/>
              </a:rPr>
              <a:t>Donation : conserver les </a:t>
            </a:r>
            <a:r>
              <a:rPr sz="1300" b="0" i="0" dirty="0" err="1">
                <a:solidFill>
                  <a:srgbClr val="1C2B36"/>
                </a:solidFill>
                <a:latin typeface="Garamond"/>
              </a:rPr>
              <a:t>revenus</a:t>
            </a:r>
            <a:r>
              <a:rPr sz="1300" b="0" i="0" dirty="0">
                <a:solidFill>
                  <a:srgbClr val="1C2B36"/>
                </a:solidFill>
                <a:latin typeface="Garamond"/>
              </a:rPr>
              <a:t> du bien </a:t>
            </a:r>
            <a:r>
              <a:rPr sz="1300" b="0" i="0" dirty="0" err="1">
                <a:solidFill>
                  <a:srgbClr val="1C2B36"/>
                </a:solidFill>
                <a:latin typeface="Garamond"/>
              </a:rPr>
              <a:t>donné</a:t>
            </a:r>
            <a:r>
              <a:rPr sz="1300" b="0" i="0" dirty="0">
                <a:solidFill>
                  <a:srgbClr val="1C2B36"/>
                </a:solidFill>
                <a:latin typeface="Garamond"/>
              </a:rPr>
              <a:t>, </a:t>
            </a:r>
            <a:r>
              <a:rPr sz="1300" b="0" i="0" dirty="0" err="1">
                <a:solidFill>
                  <a:srgbClr val="1C2B36"/>
                </a:solidFill>
                <a:latin typeface="Garamond"/>
              </a:rPr>
              <a:t>en</a:t>
            </a:r>
            <a:r>
              <a:rPr sz="1300" b="0" i="0" dirty="0">
                <a:solidFill>
                  <a:srgbClr val="1C2B36"/>
                </a:solidFill>
                <a:latin typeface="Garamond"/>
              </a:rPr>
              <a:t> </a:t>
            </a:r>
            <a:r>
              <a:rPr sz="1300" b="0" i="0" dirty="0" err="1">
                <a:solidFill>
                  <a:srgbClr val="1C2B36"/>
                </a:solidFill>
                <a:latin typeface="Garamond"/>
              </a:rPr>
              <a:t>garder</a:t>
            </a:r>
            <a:r>
              <a:rPr sz="1300" b="0" i="0" dirty="0">
                <a:solidFill>
                  <a:srgbClr val="1C2B36"/>
                </a:solidFill>
                <a:latin typeface="Garamond"/>
              </a:rPr>
              <a:t> </a:t>
            </a:r>
            <a:r>
              <a:rPr sz="1300" b="0" i="0" dirty="0" err="1">
                <a:solidFill>
                  <a:srgbClr val="1C2B36"/>
                </a:solidFill>
                <a:latin typeface="Garamond"/>
              </a:rPr>
              <a:t>l’occupation</a:t>
            </a:r>
            <a:r>
              <a:rPr sz="1300" b="0" i="0" dirty="0">
                <a:solidFill>
                  <a:srgbClr val="1C2B36"/>
                </a:solidFill>
                <a:latin typeface="Garamond"/>
              </a:rPr>
              <a:t>, </a:t>
            </a:r>
            <a:r>
              <a:rPr sz="1300" b="0" i="0" dirty="0" err="1">
                <a:solidFill>
                  <a:srgbClr val="1C2B36"/>
                </a:solidFill>
                <a:latin typeface="Garamond"/>
              </a:rPr>
              <a:t>prévoir</a:t>
            </a:r>
            <a:r>
              <a:rPr sz="1300" b="0" i="0" dirty="0">
                <a:solidFill>
                  <a:srgbClr val="1C2B36"/>
                </a:solidFill>
                <a:latin typeface="Garamond"/>
              </a:rPr>
              <a:t> </a:t>
            </a:r>
            <a:r>
              <a:rPr sz="1300" b="0" i="0" dirty="0" err="1">
                <a:solidFill>
                  <a:srgbClr val="1C2B36"/>
                </a:solidFill>
                <a:latin typeface="Garamond"/>
              </a:rPr>
              <a:t>une</a:t>
            </a:r>
            <a:r>
              <a:rPr sz="1300" b="0" i="0" dirty="0">
                <a:solidFill>
                  <a:srgbClr val="1C2B36"/>
                </a:solidFill>
                <a:latin typeface="Garamond"/>
              </a:rPr>
              <a:t> clause de </a:t>
            </a:r>
            <a:r>
              <a:rPr sz="1300" b="0" i="0" dirty="0" err="1">
                <a:solidFill>
                  <a:srgbClr val="1C2B36"/>
                </a:solidFill>
                <a:latin typeface="Garamond"/>
              </a:rPr>
              <a:t>soin</a:t>
            </a:r>
            <a:r>
              <a:rPr sz="1300" b="0" i="0" dirty="0">
                <a:solidFill>
                  <a:srgbClr val="1C2B36"/>
                </a:solidFill>
                <a:latin typeface="Garamond"/>
              </a:rPr>
              <a:t> </a:t>
            </a:r>
            <a:r>
              <a:rPr sz="1300" b="0" i="0" dirty="0" err="1">
                <a:solidFill>
                  <a:srgbClr val="1C2B36"/>
                </a:solidFill>
                <a:latin typeface="Garamond"/>
              </a:rPr>
              <a:t>ou</a:t>
            </a:r>
            <a:r>
              <a:rPr sz="1300" b="0" i="0" dirty="0">
                <a:solidFill>
                  <a:srgbClr val="1C2B36"/>
                </a:solidFill>
                <a:latin typeface="Garamond"/>
              </a:rPr>
              <a:t> des charges</a:t>
            </a:r>
            <a:endParaRPr lang="nl-BE" sz="1300" b="0" i="0" dirty="0">
              <a:solidFill>
                <a:srgbClr val="1C2B36"/>
              </a:solidFill>
              <a:latin typeface="Garamond"/>
            </a:endParaRPr>
          </a:p>
          <a:p>
            <a:pPr marL="155448" indent="-155448">
              <a:lnSpc>
                <a:spcPct val="94000"/>
              </a:lnSpc>
              <a:spcAft>
                <a:spcPts val="500"/>
              </a:spcAft>
              <a:buClr>
                <a:srgbClr val="1E7BBE"/>
              </a:buClr>
              <a:buSzPct val="80000"/>
              <a:buFont typeface="Garamond"/>
              <a:buChar char="▪"/>
            </a:pPr>
            <a:r>
              <a:rPr lang="nl-BE" sz="1300" b="0" i="0" dirty="0">
                <a:solidFill>
                  <a:srgbClr val="1C2B36"/>
                </a:solidFill>
                <a:latin typeface="Garamond"/>
              </a:rPr>
              <a:t>C</a:t>
            </a:r>
            <a:r>
              <a:rPr sz="1300" b="0" i="0" dirty="0" err="1">
                <a:solidFill>
                  <a:srgbClr val="1C2B36"/>
                </a:solidFill>
                <a:latin typeface="Garamond"/>
              </a:rPr>
              <a:t>ontrat</a:t>
            </a:r>
            <a:r>
              <a:rPr sz="1300" b="0" i="0" dirty="0">
                <a:solidFill>
                  <a:srgbClr val="1C2B36"/>
                </a:solidFill>
                <a:latin typeface="Garamond"/>
              </a:rPr>
              <a:t> de </a:t>
            </a:r>
            <a:r>
              <a:rPr sz="1300" b="0" i="0" dirty="0" err="1">
                <a:solidFill>
                  <a:srgbClr val="1C2B36"/>
                </a:solidFill>
                <a:latin typeface="Garamond"/>
              </a:rPr>
              <a:t>mariage</a:t>
            </a:r>
            <a:r>
              <a:rPr sz="1300" b="0" i="0" dirty="0">
                <a:solidFill>
                  <a:srgbClr val="1C2B36"/>
                </a:solidFill>
                <a:latin typeface="Garamond"/>
              </a:rPr>
              <a:t> : le régime matrimonial </a:t>
            </a:r>
            <a:r>
              <a:rPr sz="1300" b="0" i="0" dirty="0" err="1">
                <a:solidFill>
                  <a:srgbClr val="1C2B36"/>
                </a:solidFill>
                <a:latin typeface="Garamond"/>
              </a:rPr>
              <a:t>commande</a:t>
            </a:r>
            <a:r>
              <a:rPr sz="1300" b="0" i="0" dirty="0">
                <a:solidFill>
                  <a:srgbClr val="1C2B36"/>
                </a:solidFill>
                <a:latin typeface="Garamond"/>
              </a:rPr>
              <a:t> </a:t>
            </a:r>
            <a:r>
              <a:rPr sz="1300" b="0" i="0" dirty="0" err="1">
                <a:solidFill>
                  <a:srgbClr val="1C2B36"/>
                </a:solidFill>
                <a:latin typeface="Garamond"/>
              </a:rPr>
              <a:t>une</a:t>
            </a:r>
            <a:r>
              <a:rPr sz="1300" b="0" i="0" dirty="0">
                <a:solidFill>
                  <a:srgbClr val="1C2B36"/>
                </a:solidFill>
                <a:latin typeface="Garamond"/>
              </a:rPr>
              <a:t> large part du </a:t>
            </a:r>
            <a:r>
              <a:rPr sz="1300" b="0" i="0" dirty="0" err="1">
                <a:solidFill>
                  <a:srgbClr val="1C2B36"/>
                </a:solidFill>
                <a:latin typeface="Garamond"/>
              </a:rPr>
              <a:t>résultat</a:t>
            </a:r>
            <a:r>
              <a:rPr sz="1300" b="0" i="0" dirty="0">
                <a:solidFill>
                  <a:srgbClr val="1C2B36"/>
                </a:solidFill>
                <a:latin typeface="Garamond"/>
              </a:rPr>
              <a:t> </a:t>
            </a:r>
            <a:r>
              <a:rPr sz="1300" b="0" i="0" dirty="0" err="1">
                <a:solidFill>
                  <a:srgbClr val="1C2B36"/>
                </a:solidFill>
                <a:latin typeface="Garamond"/>
              </a:rPr>
              <a:t>successoral</a:t>
            </a:r>
            <a:endParaRPr lang="nl-BE" sz="1300" b="0" i="0" dirty="0">
              <a:solidFill>
                <a:srgbClr val="1C2B36"/>
              </a:solidFill>
              <a:latin typeface="Garamond"/>
            </a:endParaRPr>
          </a:p>
          <a:p>
            <a:pPr marL="155448" indent="-155448">
              <a:lnSpc>
                <a:spcPct val="94000"/>
              </a:lnSpc>
              <a:spcAft>
                <a:spcPts val="500"/>
              </a:spcAft>
              <a:buClr>
                <a:srgbClr val="1E7BBE"/>
              </a:buClr>
              <a:buSzPct val="80000"/>
              <a:buFont typeface="Garamond"/>
              <a:buChar char="▪"/>
            </a:pPr>
            <a:r>
              <a:rPr lang="fr-BE" sz="1300" dirty="0">
                <a:solidFill>
                  <a:srgbClr val="1C2B36"/>
                </a:solidFill>
                <a:latin typeface="Garamond"/>
              </a:rPr>
              <a:t>Testament</a:t>
            </a:r>
            <a:endParaRPr sz="1300" b="0" i="0" dirty="0">
              <a:solidFill>
                <a:srgbClr val="1C2B36"/>
              </a:solidFill>
              <a:latin typeface="Garamon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530352"/>
            <a:ext cx="5760720" cy="274320"/>
          </a:xfrm>
          <a:prstGeom prst="rect">
            <a:avLst/>
          </a:prstGeom>
          <a:noFill/>
        </p:spPr>
        <p:txBody>
          <a:bodyPr wrap="square" lIns="0" tIns="0" rIns="0" bIns="0">
            <a:spAutoFit/>
          </a:bodyPr>
          <a:lstStyle/>
          <a:p>
            <a:pPr marL="0" indent="0">
              <a:buNone/>
            </a:pPr>
            <a:r>
              <a:rPr sz="950" b="1" i="0" cap="all" spc="120">
                <a:solidFill>
                  <a:srgbClr val="4A9BD4"/>
                </a:solidFill>
                <a:latin typeface="Garamond"/>
              </a:rPr>
              <a:t>Diagnostic préalable</a:t>
            </a:r>
          </a:p>
        </p:txBody>
      </p:sp>
      <p:sp>
        <p:nvSpPr>
          <p:cNvPr id="3" name="Rectangle 2"/>
          <p:cNvSpPr/>
          <p:nvPr/>
        </p:nvSpPr>
        <p:spPr>
          <a:xfrm>
            <a:off x="502920" y="841248"/>
            <a:ext cx="8321040" cy="548640"/>
          </a:xfrm>
          <a:prstGeom prst="rect">
            <a:avLst/>
          </a:prstGeom>
          <a:solidFill>
            <a:srgbClr val="1E7BBE"/>
          </a:solidFill>
          <a:ln>
            <a:noFill/>
          </a:ln>
          <a:effectLst/>
        </p:spPr>
        <p:style>
          <a:lnRef idx="1">
            <a:schemeClr val="accent1"/>
          </a:lnRef>
          <a:fillRef idx="3">
            <a:schemeClr val="accent1"/>
          </a:fillRef>
          <a:effectRef idx="2">
            <a:schemeClr val="accent1"/>
          </a:effectRef>
          <a:fontRef idx="minor">
            <a:schemeClr val="lt1"/>
          </a:fontRef>
        </p:style>
        <p:txBody>
          <a:bodyPr wrap="square" lIns="219456" tIns="0" rIns="164592" bIns="0" rtlCol="0" anchor="ctr"/>
          <a:lstStyle/>
          <a:p>
            <a:pPr marL="0" indent="0" algn="l">
              <a:lnSpc>
                <a:spcPct val="92000"/>
              </a:lnSpc>
              <a:buNone/>
            </a:pPr>
            <a:r>
              <a:rPr sz="1600" b="1" i="0" cap="all" spc="40">
                <a:solidFill>
                  <a:srgbClr val="FFFFFF"/>
                </a:solidFill>
                <a:latin typeface="Garamond"/>
              </a:rPr>
              <a:t>Droit civil applicable à la transmission</a:t>
            </a:r>
          </a:p>
        </p:txBody>
      </p:sp>
      <p:sp>
        <p:nvSpPr>
          <p:cNvPr id="4" name="TextBox 3"/>
          <p:cNvSpPr txBox="1"/>
          <p:nvPr/>
        </p:nvSpPr>
        <p:spPr>
          <a:xfrm>
            <a:off x="18288" y="274320"/>
            <a:ext cx="292608" cy="274320"/>
          </a:xfrm>
          <a:prstGeom prst="rect">
            <a:avLst/>
          </a:prstGeom>
          <a:noFill/>
        </p:spPr>
        <p:txBody>
          <a:bodyPr wrap="square" lIns="0" tIns="0" rIns="0" bIns="0">
            <a:spAutoFit/>
          </a:bodyPr>
          <a:lstStyle/>
          <a:p>
            <a:pPr marL="0" indent="0" algn="ctr">
              <a:buNone/>
            </a:pPr>
            <a:r>
              <a:rPr sz="1300" b="1" i="0">
                <a:solidFill>
                  <a:srgbClr val="FFFFFF"/>
                </a:solidFill>
                <a:latin typeface="Garamond"/>
              </a:rPr>
              <a:t>29</a:t>
            </a:r>
          </a:p>
        </p:txBody>
      </p:sp>
      <p:sp>
        <p:nvSpPr>
          <p:cNvPr id="5" name="TextBox 4"/>
          <p:cNvSpPr txBox="1"/>
          <p:nvPr/>
        </p:nvSpPr>
        <p:spPr>
          <a:xfrm>
            <a:off x="502920" y="6455664"/>
            <a:ext cx="5943600" cy="274320"/>
          </a:xfrm>
          <a:prstGeom prst="rect">
            <a:avLst/>
          </a:prstGeom>
          <a:noFill/>
        </p:spPr>
        <p:txBody>
          <a:bodyPr wrap="square" lIns="0" tIns="0" rIns="0" bIns="0">
            <a:spAutoFit/>
          </a:bodyPr>
          <a:lstStyle/>
          <a:p>
            <a:pPr marL="0" indent="0">
              <a:buNone/>
            </a:pPr>
            <a:r>
              <a:rPr sz="950" b="0" i="0">
                <a:solidFill>
                  <a:srgbClr val="6B7C8A"/>
                </a:solidFill>
                <a:latin typeface="Garamond"/>
              </a:rPr>
              <a:t>Conférence U4U – 9 septembre 2026</a:t>
            </a:r>
          </a:p>
        </p:txBody>
      </p:sp>
      <p:sp>
        <p:nvSpPr>
          <p:cNvPr id="6" name="Rectangle 5"/>
          <p:cNvSpPr/>
          <p:nvPr/>
        </p:nvSpPr>
        <p:spPr>
          <a:xfrm>
            <a:off x="502920" y="1700784"/>
            <a:ext cx="4041648" cy="3154680"/>
          </a:xfrm>
          <a:prstGeom prst="rect">
            <a:avLst/>
          </a:prstGeom>
          <a:solidFill>
            <a:srgbClr val="F1F7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7" name="TextBox 6"/>
          <p:cNvSpPr txBox="1"/>
          <p:nvPr/>
        </p:nvSpPr>
        <p:spPr>
          <a:xfrm>
            <a:off x="722376" y="1856232"/>
            <a:ext cx="640080" cy="365760"/>
          </a:xfrm>
          <a:prstGeom prst="rect">
            <a:avLst/>
          </a:prstGeom>
          <a:noFill/>
        </p:spPr>
        <p:txBody>
          <a:bodyPr wrap="square" lIns="0" tIns="0" rIns="0" bIns="0">
            <a:spAutoFit/>
          </a:bodyPr>
          <a:lstStyle/>
          <a:p>
            <a:pPr marL="0" indent="0">
              <a:buNone/>
            </a:pPr>
            <a:r>
              <a:rPr sz="2100" b="1" i="0">
                <a:solidFill>
                  <a:srgbClr val="4A9BD4"/>
                </a:solidFill>
                <a:latin typeface="Garamond"/>
              </a:rPr>
              <a:t>1</a:t>
            </a:r>
          </a:p>
        </p:txBody>
      </p:sp>
      <p:sp>
        <p:nvSpPr>
          <p:cNvPr id="8" name="TextBox 7"/>
          <p:cNvSpPr txBox="1"/>
          <p:nvPr/>
        </p:nvSpPr>
        <p:spPr>
          <a:xfrm>
            <a:off x="722376" y="2231136"/>
            <a:ext cx="3602736" cy="201168"/>
          </a:xfrm>
          <a:prstGeom prst="rect">
            <a:avLst/>
          </a:prstGeom>
          <a:noFill/>
        </p:spPr>
        <p:txBody>
          <a:bodyPr wrap="square" lIns="0" tIns="0" rIns="0" bIns="0">
            <a:spAutoFit/>
          </a:bodyPr>
          <a:lstStyle/>
          <a:p>
            <a:pPr marL="0" indent="0">
              <a:lnSpc>
                <a:spcPct val="95000"/>
              </a:lnSpc>
              <a:buNone/>
            </a:pPr>
            <a:r>
              <a:rPr sz="1200" b="1" i="0" cap="all" spc="50">
                <a:solidFill>
                  <a:srgbClr val="114F7A"/>
                </a:solidFill>
                <a:latin typeface="Garamond"/>
              </a:rPr>
              <a:t>Enfants ?</a:t>
            </a:r>
          </a:p>
        </p:txBody>
      </p:sp>
      <p:sp>
        <p:nvSpPr>
          <p:cNvPr id="9" name="TextBox 8"/>
          <p:cNvSpPr txBox="1"/>
          <p:nvPr/>
        </p:nvSpPr>
        <p:spPr>
          <a:xfrm>
            <a:off x="722376" y="2578608"/>
            <a:ext cx="3602736" cy="2093976"/>
          </a:xfrm>
          <a:prstGeom prst="rect">
            <a:avLst/>
          </a:prstGeom>
          <a:noFill/>
        </p:spPr>
        <p:txBody>
          <a:bodyPr wrap="square" lIns="0" tIns="0" rIns="0" bIns="0">
            <a:spAutoFit/>
          </a:bodyPr>
          <a:lstStyle/>
          <a:p>
            <a:pPr marL="155448" indent="-155448">
              <a:lnSpc>
                <a:spcPct val="94000"/>
              </a:lnSpc>
              <a:spcAft>
                <a:spcPts val="500"/>
              </a:spcAft>
              <a:buClr>
                <a:srgbClr val="1E7BBE"/>
              </a:buClr>
              <a:buSzPct val="80000"/>
              <a:buFont typeface="Garamond"/>
              <a:buChar char="▪"/>
            </a:pPr>
            <a:r>
              <a:rPr sz="1300" b="0" i="0">
                <a:solidFill>
                  <a:srgbClr val="1C2B36"/>
                </a:solidFill>
                <a:latin typeface="Garamond"/>
              </a:rPr>
              <a:t>De la relation / du mariage</a:t>
            </a:r>
          </a:p>
          <a:p>
            <a:pPr marL="155448" indent="-155448">
              <a:lnSpc>
                <a:spcPct val="94000"/>
              </a:lnSpc>
              <a:spcAft>
                <a:spcPts val="500"/>
              </a:spcAft>
              <a:buClr>
                <a:srgbClr val="1E7BBE"/>
              </a:buClr>
              <a:buSzPct val="80000"/>
              <a:buFont typeface="Garamond"/>
              <a:buChar char="▪"/>
            </a:pPr>
            <a:r>
              <a:rPr sz="1300" b="0" i="0">
                <a:solidFill>
                  <a:srgbClr val="1C2B36"/>
                </a:solidFill>
                <a:latin typeface="Garamond"/>
              </a:rPr>
              <a:t>D’une relation antérieure</a:t>
            </a:r>
          </a:p>
          <a:p>
            <a:pPr marL="155448" indent="-155448">
              <a:lnSpc>
                <a:spcPct val="94000"/>
              </a:lnSpc>
              <a:spcAft>
                <a:spcPts val="500"/>
              </a:spcAft>
              <a:buClr>
                <a:srgbClr val="1E7BBE"/>
              </a:buClr>
              <a:buSzPct val="80000"/>
              <a:buFont typeface="Garamond"/>
              <a:buChar char="▪"/>
            </a:pPr>
            <a:r>
              <a:rPr sz="1300" b="0" i="0">
                <a:solidFill>
                  <a:srgbClr val="1C2B36"/>
                </a:solidFill>
                <a:latin typeface="Garamond"/>
              </a:rPr>
              <a:t>Âge</a:t>
            </a:r>
          </a:p>
          <a:p>
            <a:pPr marL="155448" indent="-155448">
              <a:lnSpc>
                <a:spcPct val="94000"/>
              </a:lnSpc>
              <a:spcAft>
                <a:spcPts val="500"/>
              </a:spcAft>
              <a:buClr>
                <a:srgbClr val="1E7BBE"/>
              </a:buClr>
              <a:buSzPct val="80000"/>
              <a:buFont typeface="Garamond"/>
              <a:buChar char="▪"/>
            </a:pPr>
            <a:r>
              <a:rPr sz="1300" b="0" i="0">
                <a:solidFill>
                  <a:srgbClr val="1C2B36"/>
                </a:solidFill>
                <a:latin typeface="Garamond"/>
              </a:rPr>
              <a:t>État civil</a:t>
            </a:r>
          </a:p>
          <a:p>
            <a:pPr marL="155448" indent="-155448">
              <a:lnSpc>
                <a:spcPct val="94000"/>
              </a:lnSpc>
              <a:spcAft>
                <a:spcPts val="500"/>
              </a:spcAft>
              <a:buClr>
                <a:srgbClr val="1E7BBE"/>
              </a:buClr>
              <a:buSzPct val="80000"/>
              <a:buFont typeface="Garamond"/>
              <a:buChar char="▪"/>
            </a:pPr>
            <a:r>
              <a:rPr sz="1300" b="0" i="0">
                <a:solidFill>
                  <a:srgbClr val="1C2B36"/>
                </a:solidFill>
                <a:latin typeface="Garamond"/>
              </a:rPr>
              <a:t>Petits-enfants ?</a:t>
            </a:r>
          </a:p>
          <a:p>
            <a:pPr marL="155448" indent="-155448">
              <a:lnSpc>
                <a:spcPct val="94000"/>
              </a:lnSpc>
              <a:spcAft>
                <a:spcPts val="500"/>
              </a:spcAft>
              <a:buClr>
                <a:srgbClr val="1E7BBE"/>
              </a:buClr>
              <a:buSzPct val="80000"/>
              <a:buFont typeface="Garamond"/>
              <a:buChar char="▪"/>
            </a:pPr>
            <a:r>
              <a:rPr sz="1300" b="0" i="0">
                <a:solidFill>
                  <a:srgbClr val="1C2B36"/>
                </a:solidFill>
                <a:latin typeface="Garamond"/>
              </a:rPr>
              <a:t>Résidence</a:t>
            </a:r>
          </a:p>
        </p:txBody>
      </p:sp>
      <p:sp>
        <p:nvSpPr>
          <p:cNvPr id="10" name="Rectangle 9"/>
          <p:cNvSpPr/>
          <p:nvPr/>
        </p:nvSpPr>
        <p:spPr>
          <a:xfrm>
            <a:off x="4782312" y="1700784"/>
            <a:ext cx="4041648" cy="3154680"/>
          </a:xfrm>
          <a:prstGeom prst="rect">
            <a:avLst/>
          </a:prstGeom>
          <a:solidFill>
            <a:srgbClr val="D9E9F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1" name="TextBox 10"/>
          <p:cNvSpPr txBox="1"/>
          <p:nvPr/>
        </p:nvSpPr>
        <p:spPr>
          <a:xfrm>
            <a:off x="5001768" y="1856232"/>
            <a:ext cx="640080" cy="365760"/>
          </a:xfrm>
          <a:prstGeom prst="rect">
            <a:avLst/>
          </a:prstGeom>
          <a:noFill/>
        </p:spPr>
        <p:txBody>
          <a:bodyPr wrap="square" lIns="0" tIns="0" rIns="0" bIns="0">
            <a:spAutoFit/>
          </a:bodyPr>
          <a:lstStyle/>
          <a:p>
            <a:pPr marL="0" indent="0">
              <a:buNone/>
            </a:pPr>
            <a:r>
              <a:rPr sz="2100" b="1" i="0">
                <a:solidFill>
                  <a:srgbClr val="4A9BD4"/>
                </a:solidFill>
                <a:latin typeface="Garamond"/>
              </a:rPr>
              <a:t>2</a:t>
            </a:r>
          </a:p>
        </p:txBody>
      </p:sp>
      <p:sp>
        <p:nvSpPr>
          <p:cNvPr id="12" name="TextBox 11"/>
          <p:cNvSpPr txBox="1"/>
          <p:nvPr/>
        </p:nvSpPr>
        <p:spPr>
          <a:xfrm>
            <a:off x="5001768" y="2231136"/>
            <a:ext cx="3602736" cy="201168"/>
          </a:xfrm>
          <a:prstGeom prst="rect">
            <a:avLst/>
          </a:prstGeom>
          <a:noFill/>
        </p:spPr>
        <p:txBody>
          <a:bodyPr wrap="square" lIns="0" tIns="0" rIns="0" bIns="0">
            <a:spAutoFit/>
          </a:bodyPr>
          <a:lstStyle/>
          <a:p>
            <a:pPr marL="0" indent="0">
              <a:lnSpc>
                <a:spcPct val="95000"/>
              </a:lnSpc>
              <a:buNone/>
            </a:pPr>
            <a:r>
              <a:rPr sz="1200" b="1" i="0" cap="all" spc="50">
                <a:solidFill>
                  <a:srgbClr val="114F7A"/>
                </a:solidFill>
                <a:latin typeface="Garamond"/>
              </a:rPr>
              <a:t>Statut matrimonial ?</a:t>
            </a:r>
          </a:p>
        </p:txBody>
      </p:sp>
      <p:sp>
        <p:nvSpPr>
          <p:cNvPr id="13" name="TextBox 12"/>
          <p:cNvSpPr txBox="1"/>
          <p:nvPr/>
        </p:nvSpPr>
        <p:spPr>
          <a:xfrm>
            <a:off x="5001768" y="2578608"/>
            <a:ext cx="3602736" cy="2093976"/>
          </a:xfrm>
          <a:prstGeom prst="rect">
            <a:avLst/>
          </a:prstGeom>
          <a:noFill/>
        </p:spPr>
        <p:txBody>
          <a:bodyPr wrap="square" lIns="0" tIns="0" rIns="0" bIns="0">
            <a:spAutoFit/>
          </a:bodyPr>
          <a:lstStyle/>
          <a:p>
            <a:pPr marL="155448" indent="-155448">
              <a:lnSpc>
                <a:spcPct val="94000"/>
              </a:lnSpc>
              <a:spcAft>
                <a:spcPts val="500"/>
              </a:spcAft>
              <a:buClr>
                <a:srgbClr val="1E7BBE"/>
              </a:buClr>
              <a:buSzPct val="80000"/>
              <a:buFont typeface="Garamond"/>
              <a:buChar char="▪"/>
            </a:pPr>
            <a:r>
              <a:rPr sz="1300" b="0" i="0">
                <a:solidFill>
                  <a:srgbClr val="1C2B36"/>
                </a:solidFill>
                <a:latin typeface="Garamond"/>
              </a:rPr>
              <a:t>Régime matrimonial et contrat de mariage</a:t>
            </a:r>
          </a:p>
          <a:p>
            <a:pPr marL="155448" indent="-155448">
              <a:lnSpc>
                <a:spcPct val="94000"/>
              </a:lnSpc>
              <a:spcAft>
                <a:spcPts val="500"/>
              </a:spcAft>
              <a:buClr>
                <a:srgbClr val="1E7BBE"/>
              </a:buClr>
              <a:buSzPct val="80000"/>
              <a:buFont typeface="Garamond"/>
              <a:buChar char="▪"/>
            </a:pPr>
            <a:r>
              <a:rPr sz="1300" b="0" i="0">
                <a:solidFill>
                  <a:srgbClr val="1C2B36"/>
                </a:solidFill>
                <a:latin typeface="Garamond"/>
              </a:rPr>
              <a:t>Clauses de partage ou d’attribution</a:t>
            </a:r>
          </a:p>
          <a:p>
            <a:pPr marL="155448" indent="-155448">
              <a:lnSpc>
                <a:spcPct val="94000"/>
              </a:lnSpc>
              <a:spcAft>
                <a:spcPts val="500"/>
              </a:spcAft>
              <a:buClr>
                <a:srgbClr val="1E7BBE"/>
              </a:buClr>
              <a:buSzPct val="80000"/>
              <a:buFont typeface="Garamond"/>
              <a:buChar char="▪"/>
            </a:pPr>
            <a:r>
              <a:rPr sz="1300" b="0" i="0">
                <a:solidFill>
                  <a:srgbClr val="1C2B36"/>
                </a:solidFill>
                <a:latin typeface="Garamond"/>
              </a:rPr>
              <a:t>Cohabitation légale ou de fait</a:t>
            </a:r>
          </a:p>
        </p:txBody>
      </p:sp>
      <p:pic>
        <p:nvPicPr>
          <p:cNvPr id="14" name="Picture 13" descr="ic_people.png"/>
          <p:cNvPicPr>
            <a:picLocks noChangeAspect="1"/>
          </p:cNvPicPr>
          <p:nvPr/>
        </p:nvPicPr>
        <p:blipFill>
          <a:blip r:embed="rId2"/>
          <a:stretch>
            <a:fillRect/>
          </a:stretch>
        </p:blipFill>
        <p:spPr>
          <a:xfrm>
            <a:off x="8284464" y="1828800"/>
            <a:ext cx="365760" cy="365760"/>
          </a:xfrm>
          <a:prstGeom prst="rect">
            <a:avLst/>
          </a:prstGeom>
        </p:spPr>
      </p:pic>
      <p:sp>
        <p:nvSpPr>
          <p:cNvPr id="15" name="Rectangle 14"/>
          <p:cNvSpPr/>
          <p:nvPr/>
        </p:nvSpPr>
        <p:spPr>
          <a:xfrm>
            <a:off x="502920" y="5074920"/>
            <a:ext cx="8321040" cy="777240"/>
          </a:xfrm>
          <a:prstGeom prst="rect">
            <a:avLst/>
          </a:prstGeom>
          <a:solidFill>
            <a:srgbClr val="114F7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6" name="TextBox 15"/>
          <p:cNvSpPr txBox="1"/>
          <p:nvPr/>
        </p:nvSpPr>
        <p:spPr>
          <a:xfrm>
            <a:off x="704088" y="5184648"/>
            <a:ext cx="7918704" cy="557784"/>
          </a:xfrm>
          <a:prstGeom prst="rect">
            <a:avLst/>
          </a:prstGeom>
          <a:noFill/>
        </p:spPr>
        <p:txBody>
          <a:bodyPr wrap="square" lIns="0" tIns="0" rIns="0" bIns="0" anchor="ctr">
            <a:spAutoFit/>
          </a:bodyPr>
          <a:lstStyle/>
          <a:p>
            <a:pPr marL="0" indent="0">
              <a:lnSpc>
                <a:spcPct val="95000"/>
              </a:lnSpc>
              <a:buNone/>
            </a:pPr>
            <a:r>
              <a:rPr sz="1200" b="1" i="0" cap="all" spc="50">
                <a:solidFill>
                  <a:srgbClr val="FFFFFF"/>
                </a:solidFill>
                <a:latin typeface="Garamond"/>
              </a:rPr>
              <a:t>Point de départ  </a:t>
            </a:r>
            <a:r>
              <a:rPr sz="1250" b="0" i="0">
                <a:solidFill>
                  <a:srgbClr val="FFFFFF"/>
                </a:solidFill>
                <a:latin typeface="Garamond"/>
              </a:rPr>
              <a:t>Le droit civil désigne qui hérite et dans quelle proportion : c’est lui qui conditionne tout le reste.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530352"/>
            <a:ext cx="5760720" cy="274320"/>
          </a:xfrm>
          <a:prstGeom prst="rect">
            <a:avLst/>
          </a:prstGeom>
          <a:noFill/>
        </p:spPr>
        <p:txBody>
          <a:bodyPr wrap="square" lIns="0" tIns="0" rIns="0" bIns="0">
            <a:spAutoFit/>
          </a:bodyPr>
          <a:lstStyle/>
          <a:p>
            <a:pPr marL="0" indent="0">
              <a:buNone/>
            </a:pPr>
            <a:r>
              <a:rPr sz="950" b="1" i="0" cap="all" spc="120">
                <a:solidFill>
                  <a:srgbClr val="4A9BD4"/>
                </a:solidFill>
                <a:latin typeface="Garamond"/>
              </a:rPr>
              <a:t>Conclusion</a:t>
            </a:r>
          </a:p>
        </p:txBody>
      </p:sp>
      <p:sp>
        <p:nvSpPr>
          <p:cNvPr id="3" name="Rectangle 2"/>
          <p:cNvSpPr/>
          <p:nvPr/>
        </p:nvSpPr>
        <p:spPr>
          <a:xfrm>
            <a:off x="502920" y="841248"/>
            <a:ext cx="8321040" cy="548640"/>
          </a:xfrm>
          <a:prstGeom prst="rect">
            <a:avLst/>
          </a:prstGeom>
          <a:solidFill>
            <a:srgbClr val="1E7BBE"/>
          </a:solidFill>
          <a:ln>
            <a:noFill/>
          </a:ln>
          <a:effectLst/>
        </p:spPr>
        <p:style>
          <a:lnRef idx="1">
            <a:schemeClr val="accent1"/>
          </a:lnRef>
          <a:fillRef idx="3">
            <a:schemeClr val="accent1"/>
          </a:fillRef>
          <a:effectRef idx="2">
            <a:schemeClr val="accent1"/>
          </a:effectRef>
          <a:fontRef idx="minor">
            <a:schemeClr val="lt1"/>
          </a:fontRef>
        </p:style>
        <p:txBody>
          <a:bodyPr wrap="square" lIns="219456" tIns="0" rIns="164592" bIns="0" rtlCol="0" anchor="ctr"/>
          <a:lstStyle/>
          <a:p>
            <a:pPr marL="0" indent="0" algn="l">
              <a:lnSpc>
                <a:spcPct val="92000"/>
              </a:lnSpc>
              <a:buNone/>
            </a:pPr>
            <a:r>
              <a:rPr sz="1600" b="1" i="0" cap="all" spc="40">
                <a:solidFill>
                  <a:srgbClr val="FFFFFF"/>
                </a:solidFill>
                <a:latin typeface="Garamond"/>
              </a:rPr>
              <a:t>Une planification se revoit dans la durée</a:t>
            </a:r>
          </a:p>
        </p:txBody>
      </p:sp>
      <p:sp>
        <p:nvSpPr>
          <p:cNvPr id="4" name="TextBox 3"/>
          <p:cNvSpPr txBox="1"/>
          <p:nvPr/>
        </p:nvSpPr>
        <p:spPr>
          <a:xfrm>
            <a:off x="18288" y="274320"/>
            <a:ext cx="292608" cy="274320"/>
          </a:xfrm>
          <a:prstGeom prst="rect">
            <a:avLst/>
          </a:prstGeom>
          <a:noFill/>
        </p:spPr>
        <p:txBody>
          <a:bodyPr wrap="square" lIns="0" tIns="0" rIns="0" bIns="0">
            <a:spAutoFit/>
          </a:bodyPr>
          <a:lstStyle/>
          <a:p>
            <a:pPr marL="0" indent="0" algn="ctr">
              <a:buNone/>
            </a:pPr>
            <a:r>
              <a:rPr sz="1300" b="1" i="0">
                <a:solidFill>
                  <a:srgbClr val="FFFFFF"/>
                </a:solidFill>
                <a:latin typeface="Garamond"/>
              </a:rPr>
              <a:t>30</a:t>
            </a:r>
          </a:p>
        </p:txBody>
      </p:sp>
      <p:sp>
        <p:nvSpPr>
          <p:cNvPr id="5" name="TextBox 4"/>
          <p:cNvSpPr txBox="1"/>
          <p:nvPr/>
        </p:nvSpPr>
        <p:spPr>
          <a:xfrm>
            <a:off x="502920" y="6455664"/>
            <a:ext cx="5943600" cy="274320"/>
          </a:xfrm>
          <a:prstGeom prst="rect">
            <a:avLst/>
          </a:prstGeom>
          <a:noFill/>
        </p:spPr>
        <p:txBody>
          <a:bodyPr wrap="square" lIns="0" tIns="0" rIns="0" bIns="0">
            <a:spAutoFit/>
          </a:bodyPr>
          <a:lstStyle/>
          <a:p>
            <a:pPr marL="0" indent="0">
              <a:buNone/>
            </a:pPr>
            <a:r>
              <a:rPr sz="950" b="0" i="0">
                <a:solidFill>
                  <a:srgbClr val="6B7C8A"/>
                </a:solidFill>
                <a:latin typeface="Garamond"/>
              </a:rPr>
              <a:t>Conférence U4U – 9 septembre 2026</a:t>
            </a:r>
          </a:p>
        </p:txBody>
      </p:sp>
      <p:pic>
        <p:nvPicPr>
          <p:cNvPr id="6" name="Picture 5" descr="ic_clock.png"/>
          <p:cNvPicPr>
            <a:picLocks noChangeAspect="1"/>
          </p:cNvPicPr>
          <p:nvPr/>
        </p:nvPicPr>
        <p:blipFill>
          <a:blip r:embed="rId2"/>
          <a:stretch>
            <a:fillRect/>
          </a:stretch>
        </p:blipFill>
        <p:spPr>
          <a:xfrm>
            <a:off x="8321040" y="1700784"/>
            <a:ext cx="402336" cy="402336"/>
          </a:xfrm>
          <a:prstGeom prst="rect">
            <a:avLst/>
          </a:prstGeom>
        </p:spPr>
      </p:pic>
      <p:sp>
        <p:nvSpPr>
          <p:cNvPr id="7" name="TextBox 6"/>
          <p:cNvSpPr txBox="1"/>
          <p:nvPr/>
        </p:nvSpPr>
        <p:spPr>
          <a:xfrm>
            <a:off x="502920" y="1664208"/>
            <a:ext cx="7635240" cy="457200"/>
          </a:xfrm>
          <a:prstGeom prst="rect">
            <a:avLst/>
          </a:prstGeom>
          <a:noFill/>
        </p:spPr>
        <p:txBody>
          <a:bodyPr wrap="square" lIns="0" tIns="0" rIns="0" bIns="0">
            <a:spAutoFit/>
          </a:bodyPr>
          <a:lstStyle/>
          <a:p>
            <a:pPr marL="0" indent="0">
              <a:lnSpc>
                <a:spcPct val="97000"/>
              </a:lnSpc>
              <a:buNone/>
            </a:pPr>
            <a:r>
              <a:rPr sz="1600" b="0" i="0">
                <a:solidFill>
                  <a:srgbClr val="114F7A"/>
                </a:solidFill>
                <a:latin typeface="Garamond"/>
              </a:rPr>
              <a:t>Une planification patrimoniale n’est pas une décision prise une fois pour toutes.</a:t>
            </a:r>
          </a:p>
        </p:txBody>
      </p:sp>
      <p:sp>
        <p:nvSpPr>
          <p:cNvPr id="8" name="Rectangle 7"/>
          <p:cNvSpPr/>
          <p:nvPr/>
        </p:nvSpPr>
        <p:spPr>
          <a:xfrm>
            <a:off x="502920" y="2249423"/>
            <a:ext cx="2651760" cy="2505458"/>
          </a:xfrm>
          <a:prstGeom prst="rect">
            <a:avLst/>
          </a:prstGeom>
          <a:solidFill>
            <a:srgbClr val="F1F7F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722376" y="2404872"/>
            <a:ext cx="640080" cy="365760"/>
          </a:xfrm>
          <a:prstGeom prst="rect">
            <a:avLst/>
          </a:prstGeom>
          <a:noFill/>
        </p:spPr>
        <p:txBody>
          <a:bodyPr wrap="square" lIns="0" tIns="0" rIns="0" bIns="0">
            <a:spAutoFit/>
          </a:bodyPr>
          <a:lstStyle/>
          <a:p>
            <a:pPr marL="0" indent="0">
              <a:buNone/>
            </a:pPr>
            <a:r>
              <a:rPr sz="2100" b="1" i="0">
                <a:solidFill>
                  <a:srgbClr val="4A9BD4"/>
                </a:solidFill>
                <a:latin typeface="Garamond"/>
              </a:rPr>
              <a:t>1</a:t>
            </a:r>
          </a:p>
        </p:txBody>
      </p:sp>
      <p:sp>
        <p:nvSpPr>
          <p:cNvPr id="10" name="TextBox 9"/>
          <p:cNvSpPr txBox="1"/>
          <p:nvPr/>
        </p:nvSpPr>
        <p:spPr>
          <a:xfrm>
            <a:off x="722376" y="2779776"/>
            <a:ext cx="2212848" cy="201168"/>
          </a:xfrm>
          <a:prstGeom prst="rect">
            <a:avLst/>
          </a:prstGeom>
          <a:noFill/>
        </p:spPr>
        <p:txBody>
          <a:bodyPr wrap="square" lIns="0" tIns="0" rIns="0" bIns="0">
            <a:spAutoFit/>
          </a:bodyPr>
          <a:lstStyle/>
          <a:p>
            <a:pPr marL="0" indent="0">
              <a:lnSpc>
                <a:spcPct val="95000"/>
              </a:lnSpc>
              <a:buNone/>
            </a:pPr>
            <a:r>
              <a:rPr sz="1200" b="1" i="0" cap="all" spc="50" dirty="0" err="1">
                <a:solidFill>
                  <a:srgbClr val="114F7A"/>
                </a:solidFill>
                <a:latin typeface="Garamond"/>
              </a:rPr>
              <a:t>Réévaluer</a:t>
            </a:r>
            <a:r>
              <a:rPr sz="1200" b="1" i="0" cap="all" spc="50" dirty="0">
                <a:solidFill>
                  <a:srgbClr val="114F7A"/>
                </a:solidFill>
                <a:latin typeface="Garamond"/>
              </a:rPr>
              <a:t> à </a:t>
            </a:r>
            <a:r>
              <a:rPr sz="1200" b="1" i="0" cap="all" spc="50" dirty="0" err="1">
                <a:solidFill>
                  <a:srgbClr val="114F7A"/>
                </a:solidFill>
                <a:latin typeface="Garamond"/>
              </a:rPr>
              <a:t>chaque</a:t>
            </a:r>
            <a:r>
              <a:rPr sz="1200" b="1" i="0" cap="all" spc="50" dirty="0">
                <a:solidFill>
                  <a:srgbClr val="114F7A"/>
                </a:solidFill>
                <a:latin typeface="Garamond"/>
              </a:rPr>
              <a:t> étape</a:t>
            </a:r>
          </a:p>
        </p:txBody>
      </p:sp>
      <p:sp>
        <p:nvSpPr>
          <p:cNvPr id="11" name="TextBox 10"/>
          <p:cNvSpPr txBox="1"/>
          <p:nvPr/>
        </p:nvSpPr>
        <p:spPr>
          <a:xfrm>
            <a:off x="722376" y="3356977"/>
            <a:ext cx="2212848" cy="1152143"/>
          </a:xfrm>
          <a:prstGeom prst="rect">
            <a:avLst/>
          </a:prstGeom>
          <a:noFill/>
        </p:spPr>
        <p:txBody>
          <a:bodyPr wrap="square" lIns="0" tIns="0" rIns="0" bIns="0">
            <a:spAutoFit/>
          </a:bodyPr>
          <a:lstStyle/>
          <a:p>
            <a:pPr marL="155448" indent="-155448">
              <a:lnSpc>
                <a:spcPct val="94000"/>
              </a:lnSpc>
              <a:spcAft>
                <a:spcPts val="500"/>
              </a:spcAft>
              <a:buClr>
                <a:srgbClr val="1E7BBE"/>
              </a:buClr>
              <a:buSzPct val="80000"/>
              <a:buFont typeface="Garamond"/>
              <a:buChar char="▪"/>
            </a:pPr>
            <a:r>
              <a:rPr sz="1300" b="0" i="0" dirty="0">
                <a:solidFill>
                  <a:srgbClr val="1C2B36"/>
                </a:solidFill>
                <a:latin typeface="Garamond"/>
              </a:rPr>
              <a:t>Mariage, divorce, naissance, </a:t>
            </a:r>
            <a:r>
              <a:rPr sz="1300" b="0" i="0" dirty="0" err="1">
                <a:solidFill>
                  <a:srgbClr val="1C2B36"/>
                </a:solidFill>
                <a:latin typeface="Garamond"/>
              </a:rPr>
              <a:t>décès</a:t>
            </a:r>
            <a:endParaRPr sz="1300" b="0" i="0" dirty="0">
              <a:solidFill>
                <a:srgbClr val="1C2B36"/>
              </a:solidFill>
              <a:latin typeface="Garamond"/>
            </a:endParaRPr>
          </a:p>
          <a:p>
            <a:pPr marL="155448" indent="-155448">
              <a:lnSpc>
                <a:spcPct val="94000"/>
              </a:lnSpc>
              <a:spcAft>
                <a:spcPts val="500"/>
              </a:spcAft>
              <a:buClr>
                <a:srgbClr val="1E7BBE"/>
              </a:buClr>
              <a:buSzPct val="80000"/>
              <a:buFont typeface="Garamond"/>
              <a:buChar char="▪"/>
            </a:pPr>
            <a:r>
              <a:rPr sz="1300" b="0" i="0" dirty="0" err="1">
                <a:solidFill>
                  <a:srgbClr val="1C2B36"/>
                </a:solidFill>
                <a:latin typeface="Garamond"/>
              </a:rPr>
              <a:t>Départ</a:t>
            </a:r>
            <a:r>
              <a:rPr sz="1300" b="0" i="0" dirty="0">
                <a:solidFill>
                  <a:srgbClr val="1C2B36"/>
                </a:solidFill>
                <a:latin typeface="Garamond"/>
              </a:rPr>
              <a:t> à </a:t>
            </a:r>
            <a:r>
              <a:rPr sz="1300" b="0" i="0" dirty="0" err="1">
                <a:solidFill>
                  <a:srgbClr val="1C2B36"/>
                </a:solidFill>
                <a:latin typeface="Garamond"/>
              </a:rPr>
              <a:t>l’étranger</a:t>
            </a:r>
            <a:r>
              <a:rPr sz="1300" b="0" i="0" dirty="0">
                <a:solidFill>
                  <a:srgbClr val="1C2B36"/>
                </a:solidFill>
                <a:latin typeface="Garamond"/>
              </a:rPr>
              <a:t>, changement de </a:t>
            </a:r>
            <a:r>
              <a:rPr sz="1300" b="0" i="0" dirty="0" err="1">
                <a:solidFill>
                  <a:srgbClr val="1C2B36"/>
                </a:solidFill>
                <a:latin typeface="Garamond"/>
              </a:rPr>
              <a:t>Région</a:t>
            </a:r>
            <a:endParaRPr sz="1300" b="0" i="0" dirty="0">
              <a:solidFill>
                <a:srgbClr val="1C2B36"/>
              </a:solidFill>
              <a:latin typeface="Garamond"/>
            </a:endParaRPr>
          </a:p>
          <a:p>
            <a:pPr marL="155448" indent="-155448">
              <a:lnSpc>
                <a:spcPct val="94000"/>
              </a:lnSpc>
              <a:spcAft>
                <a:spcPts val="500"/>
              </a:spcAft>
              <a:buClr>
                <a:srgbClr val="1E7BBE"/>
              </a:buClr>
              <a:buSzPct val="80000"/>
              <a:buFont typeface="Garamond"/>
              <a:buChar char="▪"/>
            </a:pPr>
            <a:r>
              <a:rPr sz="1300" b="0" i="0" dirty="0">
                <a:solidFill>
                  <a:srgbClr val="1C2B36"/>
                </a:solidFill>
                <a:latin typeface="Garamond"/>
              </a:rPr>
              <a:t>Vente, acquisition, cession </a:t>
            </a:r>
            <a:r>
              <a:rPr sz="1300" b="0" i="0" dirty="0" err="1">
                <a:solidFill>
                  <a:srgbClr val="1C2B36"/>
                </a:solidFill>
                <a:latin typeface="Garamond"/>
              </a:rPr>
              <a:t>d’entreprise</a:t>
            </a:r>
            <a:endParaRPr sz="1300" b="0" i="0" dirty="0">
              <a:solidFill>
                <a:srgbClr val="1C2B36"/>
              </a:solidFill>
              <a:latin typeface="Garamond"/>
            </a:endParaRPr>
          </a:p>
        </p:txBody>
      </p:sp>
      <p:sp>
        <p:nvSpPr>
          <p:cNvPr id="12" name="Rectangle 11"/>
          <p:cNvSpPr/>
          <p:nvPr/>
        </p:nvSpPr>
        <p:spPr>
          <a:xfrm>
            <a:off x="3337560" y="2249423"/>
            <a:ext cx="2651760" cy="2505458"/>
          </a:xfrm>
          <a:prstGeom prst="rect">
            <a:avLst/>
          </a:prstGeom>
          <a:solidFill>
            <a:srgbClr val="D9E9F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TextBox 12"/>
          <p:cNvSpPr txBox="1"/>
          <p:nvPr/>
        </p:nvSpPr>
        <p:spPr>
          <a:xfrm>
            <a:off x="3557015" y="2404872"/>
            <a:ext cx="640080" cy="365760"/>
          </a:xfrm>
          <a:prstGeom prst="rect">
            <a:avLst/>
          </a:prstGeom>
          <a:noFill/>
        </p:spPr>
        <p:txBody>
          <a:bodyPr wrap="square" lIns="0" tIns="0" rIns="0" bIns="0">
            <a:spAutoFit/>
          </a:bodyPr>
          <a:lstStyle/>
          <a:p>
            <a:pPr marL="0" indent="0">
              <a:buNone/>
            </a:pPr>
            <a:r>
              <a:rPr sz="2100" b="1" i="0">
                <a:solidFill>
                  <a:srgbClr val="4A9BD4"/>
                </a:solidFill>
                <a:latin typeface="Garamond"/>
              </a:rPr>
              <a:t>2</a:t>
            </a:r>
          </a:p>
        </p:txBody>
      </p:sp>
      <p:sp>
        <p:nvSpPr>
          <p:cNvPr id="14" name="TextBox 13"/>
          <p:cNvSpPr txBox="1"/>
          <p:nvPr/>
        </p:nvSpPr>
        <p:spPr>
          <a:xfrm>
            <a:off x="3557015" y="2779776"/>
            <a:ext cx="2212848" cy="201168"/>
          </a:xfrm>
          <a:prstGeom prst="rect">
            <a:avLst/>
          </a:prstGeom>
          <a:noFill/>
        </p:spPr>
        <p:txBody>
          <a:bodyPr wrap="square" lIns="0" tIns="0" rIns="0" bIns="0">
            <a:spAutoFit/>
          </a:bodyPr>
          <a:lstStyle/>
          <a:p>
            <a:pPr marL="0" indent="0">
              <a:lnSpc>
                <a:spcPct val="95000"/>
              </a:lnSpc>
              <a:buNone/>
            </a:pPr>
            <a:r>
              <a:rPr sz="1200" b="1" i="0" cap="all" spc="50">
                <a:solidFill>
                  <a:srgbClr val="114F7A"/>
                </a:solidFill>
                <a:latin typeface="Garamond"/>
              </a:rPr>
              <a:t>Suivre le droit</a:t>
            </a:r>
          </a:p>
        </p:txBody>
      </p:sp>
      <p:sp>
        <p:nvSpPr>
          <p:cNvPr id="15" name="TextBox 14"/>
          <p:cNvSpPr txBox="1"/>
          <p:nvPr/>
        </p:nvSpPr>
        <p:spPr>
          <a:xfrm>
            <a:off x="3557015" y="3356977"/>
            <a:ext cx="2212848" cy="1152143"/>
          </a:xfrm>
          <a:prstGeom prst="rect">
            <a:avLst/>
          </a:prstGeom>
          <a:noFill/>
        </p:spPr>
        <p:txBody>
          <a:bodyPr wrap="square" lIns="0" tIns="0" rIns="0" bIns="0">
            <a:spAutoFit/>
          </a:bodyPr>
          <a:lstStyle/>
          <a:p>
            <a:pPr marL="155448" indent="-155448">
              <a:lnSpc>
                <a:spcPct val="94000"/>
              </a:lnSpc>
              <a:spcAft>
                <a:spcPts val="500"/>
              </a:spcAft>
              <a:buClr>
                <a:srgbClr val="1E7BBE"/>
              </a:buClr>
              <a:buSzPct val="80000"/>
              <a:buFont typeface="Garamond"/>
              <a:buChar char="▪"/>
            </a:pPr>
            <a:r>
              <a:rPr sz="1300" b="0" i="0">
                <a:solidFill>
                  <a:srgbClr val="1C2B36"/>
                </a:solidFill>
                <a:latin typeface="Garamond"/>
              </a:rPr>
              <a:t>Réformes régionales annoncées</a:t>
            </a:r>
          </a:p>
          <a:p>
            <a:pPr marL="155448" indent="-155448">
              <a:lnSpc>
                <a:spcPct val="94000"/>
              </a:lnSpc>
              <a:spcAft>
                <a:spcPts val="500"/>
              </a:spcAft>
              <a:buClr>
                <a:srgbClr val="1E7BBE"/>
              </a:buClr>
              <a:buSzPct val="80000"/>
              <a:buFont typeface="Garamond"/>
              <a:buChar char="▪"/>
            </a:pPr>
            <a:r>
              <a:rPr sz="1300" b="0" i="0">
                <a:solidFill>
                  <a:srgbClr val="1C2B36"/>
                </a:solidFill>
                <a:latin typeface="Garamond"/>
              </a:rPr>
              <a:t>Jurisprudence et position administrative</a:t>
            </a:r>
          </a:p>
        </p:txBody>
      </p:sp>
      <p:sp>
        <p:nvSpPr>
          <p:cNvPr id="16" name="Rectangle 15"/>
          <p:cNvSpPr/>
          <p:nvPr/>
        </p:nvSpPr>
        <p:spPr>
          <a:xfrm>
            <a:off x="6172200" y="2249423"/>
            <a:ext cx="2651760" cy="2505458"/>
          </a:xfrm>
          <a:prstGeom prst="rect">
            <a:avLst/>
          </a:prstGeom>
          <a:solidFill>
            <a:srgbClr val="E6F6F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TextBox 16"/>
          <p:cNvSpPr txBox="1"/>
          <p:nvPr/>
        </p:nvSpPr>
        <p:spPr>
          <a:xfrm>
            <a:off x="6391656" y="2404872"/>
            <a:ext cx="640080" cy="365760"/>
          </a:xfrm>
          <a:prstGeom prst="rect">
            <a:avLst/>
          </a:prstGeom>
          <a:noFill/>
        </p:spPr>
        <p:txBody>
          <a:bodyPr wrap="square" lIns="0" tIns="0" rIns="0" bIns="0">
            <a:spAutoFit/>
          </a:bodyPr>
          <a:lstStyle/>
          <a:p>
            <a:pPr marL="0" indent="0">
              <a:buNone/>
            </a:pPr>
            <a:r>
              <a:rPr sz="2100" b="1" i="0">
                <a:solidFill>
                  <a:srgbClr val="4A9BD4"/>
                </a:solidFill>
                <a:latin typeface="Garamond"/>
              </a:rPr>
              <a:t>3</a:t>
            </a:r>
          </a:p>
        </p:txBody>
      </p:sp>
      <p:sp>
        <p:nvSpPr>
          <p:cNvPr id="18" name="TextBox 17"/>
          <p:cNvSpPr txBox="1"/>
          <p:nvPr/>
        </p:nvSpPr>
        <p:spPr>
          <a:xfrm>
            <a:off x="6391656" y="2779776"/>
            <a:ext cx="2212848" cy="201168"/>
          </a:xfrm>
          <a:prstGeom prst="rect">
            <a:avLst/>
          </a:prstGeom>
          <a:noFill/>
        </p:spPr>
        <p:txBody>
          <a:bodyPr wrap="square" lIns="0" tIns="0" rIns="0" bIns="0">
            <a:spAutoFit/>
          </a:bodyPr>
          <a:lstStyle/>
          <a:p>
            <a:pPr marL="0" indent="0">
              <a:lnSpc>
                <a:spcPct val="95000"/>
              </a:lnSpc>
              <a:buNone/>
            </a:pPr>
            <a:r>
              <a:rPr sz="1200" b="1" i="0" cap="all" spc="50">
                <a:solidFill>
                  <a:srgbClr val="007A6B"/>
                </a:solidFill>
                <a:latin typeface="Garamond"/>
              </a:rPr>
              <a:t>Conserver les preuves</a:t>
            </a:r>
          </a:p>
        </p:txBody>
      </p:sp>
      <p:sp>
        <p:nvSpPr>
          <p:cNvPr id="19" name="TextBox 18"/>
          <p:cNvSpPr txBox="1"/>
          <p:nvPr/>
        </p:nvSpPr>
        <p:spPr>
          <a:xfrm>
            <a:off x="6391656" y="3356977"/>
            <a:ext cx="2212848" cy="1152143"/>
          </a:xfrm>
          <a:prstGeom prst="rect">
            <a:avLst/>
          </a:prstGeom>
          <a:noFill/>
        </p:spPr>
        <p:txBody>
          <a:bodyPr wrap="square" lIns="0" tIns="0" rIns="0" bIns="0">
            <a:spAutoFit/>
          </a:bodyPr>
          <a:lstStyle/>
          <a:p>
            <a:pPr marL="155448" indent="-155448">
              <a:lnSpc>
                <a:spcPct val="94000"/>
              </a:lnSpc>
              <a:spcAft>
                <a:spcPts val="500"/>
              </a:spcAft>
              <a:buClr>
                <a:srgbClr val="1E7BBE"/>
              </a:buClr>
              <a:buSzPct val="80000"/>
              <a:buFont typeface="Garamond"/>
              <a:buChar char="▪"/>
            </a:pPr>
            <a:r>
              <a:rPr sz="1300" b="0" i="0">
                <a:solidFill>
                  <a:srgbClr val="1C2B36"/>
                </a:solidFill>
                <a:latin typeface="Garamond"/>
              </a:rPr>
              <a:t>Extraits de banque, actes de donation, testament</a:t>
            </a:r>
          </a:p>
          <a:p>
            <a:pPr marL="155448" indent="-155448">
              <a:lnSpc>
                <a:spcPct val="94000"/>
              </a:lnSpc>
              <a:spcAft>
                <a:spcPts val="500"/>
              </a:spcAft>
              <a:buClr>
                <a:srgbClr val="1E7BBE"/>
              </a:buClr>
              <a:buSzPct val="80000"/>
              <a:buFont typeface="Garamond"/>
              <a:buChar char="▪"/>
            </a:pPr>
            <a:r>
              <a:rPr sz="1300" b="0" i="0">
                <a:solidFill>
                  <a:srgbClr val="1C2B36"/>
                </a:solidFill>
                <a:latin typeface="Garamond"/>
              </a:rPr>
              <a:t>Dans un lieu sûr, pour des années et pour les générations suivantes</a:t>
            </a:r>
          </a:p>
        </p:txBody>
      </p:sp>
      <p:sp>
        <p:nvSpPr>
          <p:cNvPr id="20" name="Rectangle 19"/>
          <p:cNvSpPr/>
          <p:nvPr/>
        </p:nvSpPr>
        <p:spPr>
          <a:xfrm>
            <a:off x="502920" y="4869160"/>
            <a:ext cx="8321040" cy="978409"/>
          </a:xfrm>
          <a:prstGeom prst="rect">
            <a:avLst/>
          </a:prstGeom>
          <a:solidFill>
            <a:srgbClr val="114F7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1" name="TextBox 20"/>
          <p:cNvSpPr txBox="1"/>
          <p:nvPr/>
        </p:nvSpPr>
        <p:spPr>
          <a:xfrm>
            <a:off x="777240" y="5024608"/>
            <a:ext cx="7772400" cy="411480"/>
          </a:xfrm>
          <a:prstGeom prst="rect">
            <a:avLst/>
          </a:prstGeom>
          <a:noFill/>
        </p:spPr>
        <p:txBody>
          <a:bodyPr wrap="square" lIns="0" tIns="0" rIns="0" bIns="0">
            <a:spAutoFit/>
          </a:bodyPr>
          <a:lstStyle/>
          <a:p>
            <a:pPr marL="0" indent="0">
              <a:buNone/>
            </a:pPr>
            <a:r>
              <a:rPr sz="1800" b="1" i="0" dirty="0" err="1">
                <a:solidFill>
                  <a:srgbClr val="FFFFFF"/>
                </a:solidFill>
                <a:latin typeface="Garamond"/>
              </a:rPr>
              <a:t>Anticiper</a:t>
            </a:r>
            <a:r>
              <a:rPr sz="1800" b="1" i="0" dirty="0">
                <a:solidFill>
                  <a:srgbClr val="FFFFFF"/>
                </a:solidFill>
                <a:latin typeface="Garamond"/>
              </a:rPr>
              <a:t> </a:t>
            </a:r>
            <a:r>
              <a:rPr sz="1800" b="1" i="0" dirty="0" err="1">
                <a:solidFill>
                  <a:srgbClr val="FFFFFF"/>
                </a:solidFill>
                <a:latin typeface="Garamond"/>
              </a:rPr>
              <a:t>aujourd’hui</a:t>
            </a:r>
            <a:r>
              <a:rPr sz="1800" b="1" i="0" dirty="0">
                <a:solidFill>
                  <a:srgbClr val="FFFFFF"/>
                </a:solidFill>
                <a:latin typeface="Garamond"/>
              </a:rPr>
              <a:t>, </a:t>
            </a:r>
            <a:r>
              <a:rPr sz="1800" b="1" i="0" dirty="0" err="1">
                <a:solidFill>
                  <a:srgbClr val="FFFFFF"/>
                </a:solidFill>
                <a:latin typeface="Garamond"/>
              </a:rPr>
              <a:t>c’est</a:t>
            </a:r>
            <a:r>
              <a:rPr sz="1800" b="1" i="0" dirty="0">
                <a:solidFill>
                  <a:srgbClr val="FFFFFF"/>
                </a:solidFill>
                <a:latin typeface="Garamond"/>
              </a:rPr>
              <a:t> </a:t>
            </a:r>
            <a:r>
              <a:rPr sz="1800" b="1" i="0" dirty="0" err="1">
                <a:solidFill>
                  <a:srgbClr val="FFFFFF"/>
                </a:solidFill>
                <a:latin typeface="Garamond"/>
              </a:rPr>
              <a:t>préserver</a:t>
            </a:r>
            <a:r>
              <a:rPr sz="1800" b="1" i="0" dirty="0">
                <a:solidFill>
                  <a:srgbClr val="FFFFFF"/>
                </a:solidFill>
                <a:latin typeface="Garamond"/>
              </a:rPr>
              <a:t> </a:t>
            </a:r>
            <a:r>
              <a:rPr sz="1800" b="1" i="0" dirty="0" err="1">
                <a:solidFill>
                  <a:srgbClr val="FFFFFF"/>
                </a:solidFill>
                <a:latin typeface="Garamond"/>
              </a:rPr>
              <a:t>ses</a:t>
            </a:r>
            <a:r>
              <a:rPr sz="1800" b="1" i="0" dirty="0">
                <a:solidFill>
                  <a:srgbClr val="FFFFFF"/>
                </a:solidFill>
                <a:latin typeface="Garamond"/>
              </a:rPr>
              <a:t> choix pour </a:t>
            </a:r>
            <a:r>
              <a:rPr sz="1800" b="1" i="0" dirty="0" err="1">
                <a:solidFill>
                  <a:srgbClr val="FFFFFF"/>
                </a:solidFill>
                <a:latin typeface="Garamond"/>
              </a:rPr>
              <a:t>demain</a:t>
            </a:r>
            <a:r>
              <a:rPr sz="1800" b="1" i="0" dirty="0">
                <a:solidFill>
                  <a:srgbClr val="FFFFFF"/>
                </a:solidFill>
                <a:latin typeface="Garamond"/>
              </a:rPr>
              <a:t>.</a:t>
            </a:r>
          </a:p>
        </p:txBody>
      </p:sp>
      <p:sp>
        <p:nvSpPr>
          <p:cNvPr id="22" name="TextBox 21"/>
          <p:cNvSpPr txBox="1"/>
          <p:nvPr/>
        </p:nvSpPr>
        <p:spPr>
          <a:xfrm>
            <a:off x="777240" y="5436089"/>
            <a:ext cx="7772400" cy="411480"/>
          </a:xfrm>
          <a:prstGeom prst="rect">
            <a:avLst/>
          </a:prstGeom>
          <a:noFill/>
        </p:spPr>
        <p:txBody>
          <a:bodyPr wrap="square" lIns="0" tIns="0" rIns="0" bIns="0">
            <a:spAutoFit/>
          </a:bodyPr>
          <a:lstStyle/>
          <a:p>
            <a:pPr marL="0" indent="0">
              <a:lnSpc>
                <a:spcPct val="98000"/>
              </a:lnSpc>
              <a:buNone/>
            </a:pPr>
            <a:r>
              <a:rPr sz="1300" b="0" i="0" dirty="0" err="1">
                <a:solidFill>
                  <a:srgbClr val="DDECF8"/>
                </a:solidFill>
                <a:latin typeface="Garamond"/>
              </a:rPr>
              <a:t>Anticiper</a:t>
            </a:r>
            <a:r>
              <a:rPr sz="1300" b="0" i="0" dirty="0">
                <a:solidFill>
                  <a:srgbClr val="DDECF8"/>
                </a:solidFill>
                <a:latin typeface="Garamond"/>
              </a:rPr>
              <a:t>, </a:t>
            </a:r>
            <a:r>
              <a:rPr sz="1300" b="0" i="0" dirty="0" err="1">
                <a:solidFill>
                  <a:srgbClr val="DDECF8"/>
                </a:solidFill>
                <a:latin typeface="Garamond"/>
              </a:rPr>
              <a:t>c’est</a:t>
            </a:r>
            <a:r>
              <a:rPr sz="1300" b="0" i="0" dirty="0">
                <a:solidFill>
                  <a:srgbClr val="DDECF8"/>
                </a:solidFill>
                <a:latin typeface="Garamond"/>
              </a:rPr>
              <a:t> conserver </a:t>
            </a:r>
            <a:r>
              <a:rPr sz="1300" b="0" i="0" dirty="0" err="1">
                <a:solidFill>
                  <a:srgbClr val="DDECF8"/>
                </a:solidFill>
                <a:latin typeface="Garamond"/>
              </a:rPr>
              <a:t>davantage</a:t>
            </a:r>
            <a:r>
              <a:rPr sz="1300" b="0" i="0" dirty="0">
                <a:solidFill>
                  <a:srgbClr val="DDECF8"/>
                </a:solidFill>
                <a:latin typeface="Garamond"/>
              </a:rPr>
              <a:t> </a:t>
            </a:r>
            <a:r>
              <a:rPr sz="1300" b="0" i="0" dirty="0" err="1">
                <a:solidFill>
                  <a:srgbClr val="DDECF8"/>
                </a:solidFill>
                <a:latin typeface="Garamond"/>
              </a:rPr>
              <a:t>d’options</a:t>
            </a:r>
            <a:r>
              <a:rPr sz="1300" b="0" i="0" dirty="0">
                <a:solidFill>
                  <a:srgbClr val="DDECF8"/>
                </a:solidFill>
                <a:latin typeface="Garamond"/>
              </a:rPr>
              <a:t> et </a:t>
            </a:r>
            <a:r>
              <a:rPr sz="1300" b="0" i="0" dirty="0" err="1">
                <a:solidFill>
                  <a:srgbClr val="DDECF8"/>
                </a:solidFill>
                <a:latin typeface="Garamond"/>
              </a:rPr>
              <a:t>réduire</a:t>
            </a:r>
            <a:r>
              <a:rPr sz="1300" b="0" i="0" dirty="0">
                <a:solidFill>
                  <a:srgbClr val="DDECF8"/>
                </a:solidFill>
                <a:latin typeface="Garamond"/>
              </a:rPr>
              <a:t> les </a:t>
            </a:r>
            <a:r>
              <a:rPr sz="1300" b="0" i="0" dirty="0" err="1">
                <a:solidFill>
                  <a:srgbClr val="DDECF8"/>
                </a:solidFill>
                <a:latin typeface="Garamond"/>
              </a:rPr>
              <a:t>risques</a:t>
            </a:r>
            <a:r>
              <a:rPr sz="1300" b="0" i="0" dirty="0">
                <a:solidFill>
                  <a:srgbClr val="DDECF8"/>
                </a:solidFill>
                <a:latin typeface="Garamond"/>
              </a:rPr>
              <a:t> civils </a:t>
            </a:r>
            <a:r>
              <a:rPr sz="1300" b="0" i="0" dirty="0" err="1">
                <a:solidFill>
                  <a:srgbClr val="DDECF8"/>
                </a:solidFill>
                <a:latin typeface="Garamond"/>
              </a:rPr>
              <a:t>comme</a:t>
            </a:r>
            <a:r>
              <a:rPr sz="1300" b="0" i="0" dirty="0">
                <a:solidFill>
                  <a:srgbClr val="DDECF8"/>
                </a:solidFill>
                <a:latin typeface="Garamond"/>
              </a:rPr>
              <a:t> </a:t>
            </a:r>
            <a:r>
              <a:rPr sz="1300" b="0" i="0" dirty="0" err="1">
                <a:solidFill>
                  <a:srgbClr val="DDECF8"/>
                </a:solidFill>
                <a:latin typeface="Garamond"/>
              </a:rPr>
              <a:t>fiscaux</a:t>
            </a:r>
            <a:r>
              <a:rPr sz="1300" b="0" i="0" dirty="0">
                <a:solidFill>
                  <a:srgbClr val="DDECF8"/>
                </a:solidFill>
                <a:latin typeface="Garamond"/>
              </a:rPr>
              <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51560" y="2514600"/>
            <a:ext cx="7223760" cy="914400"/>
          </a:xfrm>
          <a:prstGeom prst="rect">
            <a:avLst/>
          </a:prstGeom>
          <a:noFill/>
        </p:spPr>
        <p:txBody>
          <a:bodyPr wrap="square" lIns="0" tIns="0" rIns="0" bIns="0">
            <a:spAutoFit/>
          </a:bodyPr>
          <a:lstStyle/>
          <a:p>
            <a:pPr marL="0" indent="0">
              <a:buNone/>
            </a:pPr>
            <a:r>
              <a:rPr sz="3400" b="1" i="0">
                <a:solidFill>
                  <a:srgbClr val="FFFFFF"/>
                </a:solidFill>
                <a:latin typeface="Garamond"/>
              </a:rPr>
              <a:t>Merci pour votre attention !</a:t>
            </a:r>
          </a:p>
        </p:txBody>
      </p:sp>
      <p:sp>
        <p:nvSpPr>
          <p:cNvPr id="3" name="Rectangle 2"/>
          <p:cNvSpPr/>
          <p:nvPr/>
        </p:nvSpPr>
        <p:spPr>
          <a:xfrm>
            <a:off x="1069848" y="3657600"/>
            <a:ext cx="1005840" cy="36576"/>
          </a:xfrm>
          <a:prstGeom prst="rect">
            <a:avLst/>
          </a:prstGeom>
          <a:solidFill>
            <a:srgbClr val="00A79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1051560" y="3913632"/>
            <a:ext cx="7223760" cy="548640"/>
          </a:xfrm>
          <a:prstGeom prst="rect">
            <a:avLst/>
          </a:prstGeom>
          <a:noFill/>
        </p:spPr>
        <p:txBody>
          <a:bodyPr wrap="square" lIns="0" tIns="0" rIns="0" bIns="0">
            <a:spAutoFit/>
          </a:bodyPr>
          <a:lstStyle/>
          <a:p>
            <a:pPr marL="0" indent="0">
              <a:buNone/>
            </a:pPr>
            <a:r>
              <a:rPr sz="2000" b="0" i="0">
                <a:solidFill>
                  <a:srgbClr val="DDECF8"/>
                </a:solidFill>
                <a:latin typeface="Garamond"/>
              </a:rPr>
              <a:t>Des questions ?</a:t>
            </a:r>
          </a:p>
        </p:txBody>
      </p:sp>
      <p:sp>
        <p:nvSpPr>
          <p:cNvPr id="5" name="TextBox 4"/>
          <p:cNvSpPr txBox="1"/>
          <p:nvPr/>
        </p:nvSpPr>
        <p:spPr>
          <a:xfrm>
            <a:off x="1051560" y="5715000"/>
            <a:ext cx="7223760" cy="822960"/>
          </a:xfrm>
          <a:prstGeom prst="rect">
            <a:avLst/>
          </a:prstGeom>
          <a:noFill/>
        </p:spPr>
        <p:txBody>
          <a:bodyPr wrap="square" lIns="0" tIns="0" rIns="0" bIns="0">
            <a:spAutoFit/>
          </a:bodyPr>
          <a:lstStyle/>
          <a:p>
            <a:pPr marL="0" indent="0">
              <a:buNone/>
            </a:pPr>
            <a:r>
              <a:rPr sz="1200" b="1" i="0" spc="100">
                <a:solidFill>
                  <a:srgbClr val="FFFFFF"/>
                </a:solidFill>
                <a:latin typeface="Garamond"/>
              </a:rPr>
              <a:t>JULIEN LIMET</a:t>
            </a:r>
            <a:r>
              <a:rPr sz="1200" b="0" i="0">
                <a:solidFill>
                  <a:srgbClr val="BFDCF2"/>
                </a:solidFill>
                <a:latin typeface="Garamond"/>
              </a:rPr>
              <a:t>  /  Avocat</a:t>
            </a:r>
          </a:p>
          <a:p>
            <a:pPr marL="0" indent="0">
              <a:spcBef>
                <a:spcPts val="200"/>
              </a:spcBef>
              <a:buNone/>
            </a:pPr>
            <a:r>
              <a:rPr sz="1100" b="0" i="0">
                <a:solidFill>
                  <a:srgbClr val="BFDCF2"/>
                </a:solidFill>
                <a:latin typeface="Garamond"/>
              </a:rPr>
              <a:t>Avenue Louise 240/3 – 1050 Bruxelles</a:t>
            </a:r>
          </a:p>
          <a:p>
            <a:pPr marL="0" indent="0">
              <a:spcBef>
                <a:spcPts val="200"/>
              </a:spcBef>
              <a:buNone/>
            </a:pPr>
            <a:r>
              <a:rPr sz="1100" b="0" i="0">
                <a:solidFill>
                  <a:srgbClr val="BFDCF2"/>
                </a:solidFill>
                <a:latin typeface="Garamond"/>
              </a:rPr>
              <a:t>jl@tetralaw.com – 02 535 73 28</a:t>
            </a:r>
          </a:p>
        </p:txBody>
      </p:sp>
    </p:spTree>
  </p:cSld>
  <p:clrMapOvr>
    <a:masterClrMapping/>
  </p:clrMapOvr>
</p:sld>
</file>

<file path=ppt/theme/theme1.xml><?xml version="1.0" encoding="utf-8"?>
<a:theme xmlns:a="http://schemas.openxmlformats.org/drawingml/2006/main" name="1. Titre  et Chapitre">
  <a:themeElements>
    <a:clrScheme name="TETRA LAW">
      <a:dk1>
        <a:sysClr val="windowText" lastClr="000000"/>
      </a:dk1>
      <a:lt1>
        <a:sysClr val="window" lastClr="FFFFFF"/>
      </a:lt1>
      <a:dk2>
        <a:srgbClr val="44546A"/>
      </a:dk2>
      <a:lt2>
        <a:srgbClr val="E7E6E6"/>
      </a:lt2>
      <a:accent1>
        <a:srgbClr val="1E7BBE"/>
      </a:accent1>
      <a:accent2>
        <a:srgbClr val="FAAF25"/>
      </a:accent2>
      <a:accent3>
        <a:srgbClr val="00A791"/>
      </a:accent3>
      <a:accent4>
        <a:srgbClr val="E8572F"/>
      </a:accent4>
      <a:accent5>
        <a:srgbClr val="8770B4"/>
      </a:accent5>
      <a:accent6>
        <a:srgbClr val="B5C583"/>
      </a:accent6>
      <a:hlink>
        <a:srgbClr val="1E7BBE"/>
      </a:hlink>
      <a:folHlink>
        <a:srgbClr val="1E7BBE"/>
      </a:folHlink>
    </a:clrScheme>
    <a:fontScheme name="TETRA LAW">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7" id="{FEAECA6C-0C7C-4875-86E7-4F0DC3698A9A}" vid="{8B36A207-27F0-448A-B963-005F34D73102}"/>
    </a:ext>
  </a:extLst>
</a:theme>
</file>

<file path=ppt/theme/theme2.xml><?xml version="1.0" encoding="utf-8"?>
<a:theme xmlns:a="http://schemas.openxmlformats.org/drawingml/2006/main" name="2. Contenus et Plan de présentation">
  <a:themeElements>
    <a:clrScheme name="TETRA LAW">
      <a:dk1>
        <a:sysClr val="windowText" lastClr="000000"/>
      </a:dk1>
      <a:lt1>
        <a:sysClr val="window" lastClr="FFFFFF"/>
      </a:lt1>
      <a:dk2>
        <a:srgbClr val="44546A"/>
      </a:dk2>
      <a:lt2>
        <a:srgbClr val="E7E6E6"/>
      </a:lt2>
      <a:accent1>
        <a:srgbClr val="1E7BBE"/>
      </a:accent1>
      <a:accent2>
        <a:srgbClr val="FAAF25"/>
      </a:accent2>
      <a:accent3>
        <a:srgbClr val="00A791"/>
      </a:accent3>
      <a:accent4>
        <a:srgbClr val="E8572F"/>
      </a:accent4>
      <a:accent5>
        <a:srgbClr val="8770B4"/>
      </a:accent5>
      <a:accent6>
        <a:srgbClr val="B5C583"/>
      </a:accent6>
      <a:hlink>
        <a:srgbClr val="1E7BBE"/>
      </a:hlink>
      <a:folHlink>
        <a:srgbClr val="1E7BBE"/>
      </a:folHlink>
    </a:clrScheme>
    <a:fontScheme name="TETRA LAW">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1400"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sz="1600" dirty="0" err="1" smtClean="0"/>
        </a:defPPr>
      </a:lstStyle>
    </a:txDef>
  </a:objectDefaults>
  <a:extraClrSchemeLst/>
  <a:extLst>
    <a:ext uri="{05A4C25C-085E-4340-85A3-A5531E510DB2}">
      <thm15:themeFamily xmlns:thm15="http://schemas.microsoft.com/office/thememl/2012/main" name="Présentation7" id="{FEAECA6C-0C7C-4875-86E7-4F0DC3698A9A}" vid="{FA698D0B-3784-4A4E-B971-F746CC0A3B54}"/>
    </a:ext>
  </a:extLst>
</a:theme>
</file>

<file path=ppt/theme/theme3.xml><?xml version="1.0" encoding="utf-8"?>
<a:theme xmlns:a="http://schemas.openxmlformats.org/drawingml/2006/main" name="ECO Impression">
  <a:themeElements>
    <a:clrScheme name="TETRA LAW">
      <a:dk1>
        <a:sysClr val="windowText" lastClr="000000"/>
      </a:dk1>
      <a:lt1>
        <a:sysClr val="window" lastClr="FFFFFF"/>
      </a:lt1>
      <a:dk2>
        <a:srgbClr val="44546A"/>
      </a:dk2>
      <a:lt2>
        <a:srgbClr val="E7E6E6"/>
      </a:lt2>
      <a:accent1>
        <a:srgbClr val="1E7BBE"/>
      </a:accent1>
      <a:accent2>
        <a:srgbClr val="FAAF25"/>
      </a:accent2>
      <a:accent3>
        <a:srgbClr val="00A791"/>
      </a:accent3>
      <a:accent4>
        <a:srgbClr val="E8572F"/>
      </a:accent4>
      <a:accent5>
        <a:srgbClr val="8770B4"/>
      </a:accent5>
      <a:accent6>
        <a:srgbClr val="B5C583"/>
      </a:accent6>
      <a:hlink>
        <a:srgbClr val="1E7BBE"/>
      </a:hlink>
      <a:folHlink>
        <a:srgbClr val="1E7BBE"/>
      </a:folHlink>
    </a:clrScheme>
    <a:fontScheme name="TETRA LAW">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7" id="{FEAECA6C-0C7C-4875-86E7-4F0DC3698A9A}" vid="{A5F0B49C-60F7-418D-BB4B-2EE2AF28BEEA}"/>
    </a:ext>
  </a:extLst>
</a:theme>
</file>

<file path=ppt/theme/theme4.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1A552E7-4B3A-3742-99A2-FA80694B3C78}">
  <we:reference id="11d7cf85-ae5a-43b8-bc58-1e1a151cce24" version="1.0.0.1" store="EXCatalog" storeType="EXCatalog"/>
  <we:alternateReferences>
    <we:reference id="WA200010725" version="1.0.0.1" store="fr-FR" storeType="OMEX"/>
  </we:alternateReferences>
  <we:properties>
    <we:property name="claude.fileId" value="&quot;cd9b288a-97c2-4719-9f48-c94c767be216&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90E20A6409F4A4C853BCF780C747DE8" ma:contentTypeVersion="17" ma:contentTypeDescription="Create a new document." ma:contentTypeScope="" ma:versionID="12c724c29ff70888101044e34be58221">
  <xsd:schema xmlns:xsd="http://www.w3.org/2001/XMLSchema" xmlns:xs="http://www.w3.org/2001/XMLSchema" xmlns:p="http://schemas.microsoft.com/office/2006/metadata/properties" xmlns:ns2="ad06b6a9-945e-4201-82af-8e614cf2fcd1" xmlns:ns3="fbd4692e-aea1-4339-81c0-8bcc4ff791cc" targetNamespace="http://schemas.microsoft.com/office/2006/metadata/properties" ma:root="true" ma:fieldsID="5551b8c346fd10091fe25c30bfc64f5c" ns2:_="" ns3:_="">
    <xsd:import namespace="ad06b6a9-945e-4201-82af-8e614cf2fcd1"/>
    <xsd:import namespace="fbd4692e-aea1-4339-81c0-8bcc4ff791c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LengthInSeconds"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d06b6a9-945e-4201-82af-8e614cf2fc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38e5e83-ed8d-4391-a9ba-fd2cb6e7f73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d4692e-aea1-4339-81c0-8bcc4ff791cc"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1e90e01-27c4-4b97-b692-9411187dff6a}" ma:internalName="TaxCatchAll" ma:showField="CatchAllData" ma:web="fbd4692e-aea1-4339-81c0-8bcc4ff791c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bd4692e-aea1-4339-81c0-8bcc4ff791cc" xsi:nil="true"/>
    <lcf76f155ced4ddcb4097134ff3c332f xmlns="ad06b6a9-945e-4201-82af-8e614cf2fcd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66A901D-AAD0-4A1C-9847-7F7A434A12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d06b6a9-945e-4201-82af-8e614cf2fcd1"/>
    <ds:schemaRef ds:uri="fbd4692e-aea1-4339-81c0-8bcc4ff791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3C3BB64-408B-4B06-8197-714746DCE077}">
  <ds:schemaRefs>
    <ds:schemaRef ds:uri="http://schemas.microsoft.com/sharepoint/v3/contenttype/forms"/>
  </ds:schemaRefs>
</ds:datastoreItem>
</file>

<file path=customXml/itemProps3.xml><?xml version="1.0" encoding="utf-8"?>
<ds:datastoreItem xmlns:ds="http://schemas.openxmlformats.org/officeDocument/2006/customXml" ds:itemID="{4D2724C5-0E29-4A16-AA82-09DA1DF7D63F}">
  <ds:schemaRefs>
    <ds:schemaRef ds:uri="http://schemas.microsoft.com/office/infopath/2007/PartnerControls"/>
    <ds:schemaRef ds:uri="http://schemas.microsoft.com/office/2006/documentManagement/types"/>
    <ds:schemaRef ds:uri="http://purl.org/dc/terms/"/>
    <ds:schemaRef ds:uri="http://purl.org/dc/elements/1.1/"/>
    <ds:schemaRef ds:uri="http://www.w3.org/XML/1998/namespace"/>
    <ds:schemaRef ds:uri="http://purl.org/dc/dcmitype/"/>
    <ds:schemaRef ds:uri="http://schemas.microsoft.com/office/2006/metadata/properties"/>
    <ds:schemaRef ds:uri="http://schemas.openxmlformats.org/package/2006/metadata/core-properties"/>
    <ds:schemaRef ds:uri="ad06b6a9-945e-4201-82af-8e614cf2fcd1"/>
    <ds:schemaRef ds:uri="fbd4692e-aea1-4339-81c0-8bcc4ff791cc"/>
  </ds:schemaRefs>
</ds:datastoreItem>
</file>

<file path=docProps/app.xml><?xml version="1.0" encoding="utf-8"?>
<Properties xmlns="http://schemas.openxmlformats.org/officeDocument/2006/extended-properties" xmlns:vt="http://schemas.openxmlformats.org/officeDocument/2006/docPropsVTypes">
  <Template/>
  <TotalTime>57</TotalTime>
  <Words>3833</Words>
  <Application>Microsoft Office PowerPoint</Application>
  <PresentationFormat>Affichage à l'écran (4:3)</PresentationFormat>
  <Paragraphs>595</Paragraphs>
  <Slides>31</Slides>
  <Notes>0</Notes>
  <HiddenSlides>0</HiddenSlides>
  <MMClips>0</MMClips>
  <ScaleCrop>false</ScaleCrop>
  <HeadingPairs>
    <vt:vector size="6" baseType="variant">
      <vt:variant>
        <vt:lpstr>Polices utilisées</vt:lpstr>
      </vt:variant>
      <vt:variant>
        <vt:i4>4</vt:i4>
      </vt:variant>
      <vt:variant>
        <vt:lpstr>Thème</vt:lpstr>
      </vt:variant>
      <vt:variant>
        <vt:i4>3</vt:i4>
      </vt:variant>
      <vt:variant>
        <vt:lpstr>Titres des diapositives</vt:lpstr>
      </vt:variant>
      <vt:variant>
        <vt:i4>31</vt:i4>
      </vt:variant>
    </vt:vector>
  </HeadingPairs>
  <TitlesOfParts>
    <vt:vector size="38" baseType="lpstr">
      <vt:lpstr>Arial</vt:lpstr>
      <vt:lpstr>Arial Black</vt:lpstr>
      <vt:lpstr>Calibri</vt:lpstr>
      <vt:lpstr>Garamond</vt:lpstr>
      <vt:lpstr>1. Titre  et Chapitre</vt:lpstr>
      <vt:lpstr>2. Contenus et Plan de présentation</vt:lpstr>
      <vt:lpstr>ECO Impression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Ingrid Wingender</dc:creator>
  <cp:lastModifiedBy>ARISTIDE Victor</cp:lastModifiedBy>
  <cp:revision>4</cp:revision>
  <cp:lastPrinted>2018-09-13T10:41:44Z</cp:lastPrinted>
  <dcterms:created xsi:type="dcterms:W3CDTF">2021-11-05T15:42:31Z</dcterms:created>
  <dcterms:modified xsi:type="dcterms:W3CDTF">2026-09-17T14:09:29Z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2018-09-02T00:00:00Z</vt:filetime>
  </property>
  <property fmtid="{D5CDD505-2E9C-101B-9397-08002B2CF9AE}" pid="3" name="Creator">
    <vt:lpwstr>Adobe InDesign CC 13.1 (Macintosh)</vt:lpwstr>
  </property>
  <property fmtid="{D5CDD505-2E9C-101B-9397-08002B2CF9AE}" pid="4" name="LastSaved">
    <vt:filetime>2018-09-02T00:00:00Z</vt:filetime>
  </property>
  <property fmtid="{D5CDD505-2E9C-101B-9397-08002B2CF9AE}" pid="5" name="ContentTypeId">
    <vt:lpwstr>0x010100D90E20A6409F4A4C853BCF780C747DE8</vt:lpwstr>
  </property>
  <property fmtid="{D5CDD505-2E9C-101B-9397-08002B2CF9AE}" pid="6" name="MSIP_Label_6bd9ddd1-4d20-43f6-abfa-fc3c07406f94_Enabled">
    <vt:lpwstr>true</vt:lpwstr>
  </property>
  <property fmtid="{D5CDD505-2E9C-101B-9397-08002B2CF9AE}" pid="7" name="MSIP_Label_6bd9ddd1-4d20-43f6-abfa-fc3c07406f94_SetDate">
    <vt:lpwstr>2026-09-09T14:05:59Z</vt:lpwstr>
  </property>
  <property fmtid="{D5CDD505-2E9C-101B-9397-08002B2CF9AE}" pid="8" name="MSIP_Label_6bd9ddd1-4d20-43f6-abfa-fc3c07406f94_Method">
    <vt:lpwstr>Standard</vt:lpwstr>
  </property>
  <property fmtid="{D5CDD505-2E9C-101B-9397-08002B2CF9AE}" pid="9" name="MSIP_Label_6bd9ddd1-4d20-43f6-abfa-fc3c07406f94_Name">
    <vt:lpwstr>Commission Use</vt:lpwstr>
  </property>
  <property fmtid="{D5CDD505-2E9C-101B-9397-08002B2CF9AE}" pid="10" name="MSIP_Label_6bd9ddd1-4d20-43f6-abfa-fc3c07406f94_SiteId">
    <vt:lpwstr>b24c8b06-522c-46fe-9080-70926f8dddb1</vt:lpwstr>
  </property>
  <property fmtid="{D5CDD505-2E9C-101B-9397-08002B2CF9AE}" pid="11" name="MSIP_Label_6bd9ddd1-4d20-43f6-abfa-fc3c07406f94_ActionId">
    <vt:lpwstr>6f684b31-d133-47ff-bd80-4ed760193066</vt:lpwstr>
  </property>
  <property fmtid="{D5CDD505-2E9C-101B-9397-08002B2CF9AE}" pid="12" name="MSIP_Label_6bd9ddd1-4d20-43f6-abfa-fc3c07406f94_ContentBits">
    <vt:lpwstr>0</vt:lpwstr>
  </property>
  <property fmtid="{D5CDD505-2E9C-101B-9397-08002B2CF9AE}" pid="13" name="MSIP_Label_6bd9ddd1-4d20-43f6-abfa-fc3c07406f94_Tag">
    <vt:lpwstr>10, 3, 0, 1</vt:lpwstr>
  </property>
</Properties>
</file>